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7" r:id="rId2"/>
    <p:sldId id="258" r:id="rId3"/>
    <p:sldId id="321" r:id="rId4"/>
    <p:sldId id="322" r:id="rId5"/>
    <p:sldId id="323" r:id="rId6"/>
    <p:sldId id="324" r:id="rId7"/>
    <p:sldId id="325" r:id="rId8"/>
    <p:sldId id="326" r:id="rId9"/>
    <p:sldId id="327" r:id="rId10"/>
    <p:sldId id="328" r:id="rId11"/>
    <p:sldId id="329" r:id="rId12"/>
    <p:sldId id="259" r:id="rId13"/>
    <p:sldId id="260" r:id="rId14"/>
    <p:sldId id="261" r:id="rId15"/>
    <p:sldId id="262" r:id="rId16"/>
    <p:sldId id="263" r:id="rId17"/>
    <p:sldId id="264" r:id="rId18"/>
    <p:sldId id="265" r:id="rId19"/>
    <p:sldId id="266" r:id="rId20"/>
    <p:sldId id="267" r:id="rId21"/>
    <p:sldId id="330" r:id="rId22"/>
    <p:sldId id="331"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8" r:id="rId73"/>
    <p:sldId id="319" r:id="rId74"/>
    <p:sldId id="320"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58396-0BE7-4CC7-A004-A0D31CF62AFC}" type="datetimeFigureOut">
              <a:rPr lang="en-US" smtClean="0"/>
              <a:pPr/>
              <a:t>6/30/2020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6D78FD-C9A2-4524-9EE4-B226BF2333DF}" type="slidenum">
              <a:rPr lang="en-US" smtClean="0"/>
              <a:pPr/>
              <a:t>‹#›</a:t>
            </a:fld>
            <a:endParaRPr lang="en-US"/>
          </a:p>
        </p:txBody>
      </p:sp>
    </p:spTree>
    <p:extLst>
      <p:ext uri="{BB962C8B-B14F-4D97-AF65-F5344CB8AC3E}">
        <p14:creationId xmlns:p14="http://schemas.microsoft.com/office/powerpoint/2010/main" val="119192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0FB70FF-F383-4B48-87F0-70B50DC1ADC9}" type="slidenum">
              <a:rPr lang="en-US" smtClean="0"/>
              <a:pPr/>
              <a:t>23</a:t>
            </a:fld>
            <a:endParaRPr lang="en-US"/>
          </a:p>
        </p:txBody>
      </p:sp>
    </p:spTree>
    <p:extLst>
      <p:ext uri="{BB962C8B-B14F-4D97-AF65-F5344CB8AC3E}">
        <p14:creationId xmlns:p14="http://schemas.microsoft.com/office/powerpoint/2010/main" val="817134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5082CE-5030-4D2C-889F-2A61333DB85C}" type="slidenum">
              <a:rPr lang="en-US" altLang="en-US"/>
              <a:pPr eaLnBrk="1" hangingPunct="1"/>
              <a:t>24</a:t>
            </a:fld>
            <a:endParaRPr lang="en-US" altLang="en-US"/>
          </a:p>
        </p:txBody>
      </p:sp>
    </p:spTree>
    <p:extLst>
      <p:ext uri="{BB962C8B-B14F-4D97-AF65-F5344CB8AC3E}">
        <p14:creationId xmlns:p14="http://schemas.microsoft.com/office/powerpoint/2010/main" val="42439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72B23A-1A43-4BA0-98C6-98724EFD04D4}"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C6330-1371-439D-BB28-C9B35D1E6355}" type="slidenum">
              <a:rPr lang="en-US" smtClean="0"/>
              <a:pPr/>
              <a:t>‹#›</a:t>
            </a:fld>
            <a:endParaRPr lang="en-US"/>
          </a:p>
        </p:txBody>
      </p:sp>
    </p:spTree>
    <p:extLst>
      <p:ext uri="{BB962C8B-B14F-4D97-AF65-F5344CB8AC3E}">
        <p14:creationId xmlns:p14="http://schemas.microsoft.com/office/powerpoint/2010/main" val="4214484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72B23A-1A43-4BA0-98C6-98724EFD04D4}"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C6330-1371-439D-BB28-C9B35D1E6355}" type="slidenum">
              <a:rPr lang="en-US" smtClean="0"/>
              <a:pPr/>
              <a:t>‹#›</a:t>
            </a:fld>
            <a:endParaRPr lang="en-US"/>
          </a:p>
        </p:txBody>
      </p:sp>
    </p:spTree>
    <p:extLst>
      <p:ext uri="{BB962C8B-B14F-4D97-AF65-F5344CB8AC3E}">
        <p14:creationId xmlns:p14="http://schemas.microsoft.com/office/powerpoint/2010/main" val="212687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72B23A-1A43-4BA0-98C6-98724EFD04D4}"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C6330-1371-439D-BB28-C9B35D1E6355}" type="slidenum">
              <a:rPr lang="en-US" smtClean="0"/>
              <a:pPr/>
              <a:t>‹#›</a:t>
            </a:fld>
            <a:endParaRPr lang="en-US"/>
          </a:p>
        </p:txBody>
      </p:sp>
    </p:spTree>
    <p:extLst>
      <p:ext uri="{BB962C8B-B14F-4D97-AF65-F5344CB8AC3E}">
        <p14:creationId xmlns:p14="http://schemas.microsoft.com/office/powerpoint/2010/main" val="278118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72B23A-1A43-4BA0-98C6-98724EFD04D4}"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C6330-1371-439D-BB28-C9B35D1E6355}"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6210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72B23A-1A43-4BA0-98C6-98724EFD04D4}"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C6330-1371-439D-BB28-C9B35D1E6355}" type="slidenum">
              <a:rPr lang="en-US" smtClean="0"/>
              <a:pPr/>
              <a:t>‹#›</a:t>
            </a:fld>
            <a:endParaRPr lang="en-US"/>
          </a:p>
        </p:txBody>
      </p:sp>
    </p:spTree>
    <p:extLst>
      <p:ext uri="{BB962C8B-B14F-4D97-AF65-F5344CB8AC3E}">
        <p14:creationId xmlns:p14="http://schemas.microsoft.com/office/powerpoint/2010/main" val="2971346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72B23A-1A43-4BA0-98C6-98724EFD04D4}" type="datetimeFigureOut">
              <a:rPr lang="en-US" smtClean="0"/>
              <a:pPr/>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4C6330-1371-439D-BB28-C9B35D1E6355}" type="slidenum">
              <a:rPr lang="en-US" smtClean="0"/>
              <a:pPr/>
              <a:t>‹#›</a:t>
            </a:fld>
            <a:endParaRPr lang="en-US"/>
          </a:p>
        </p:txBody>
      </p:sp>
    </p:spTree>
    <p:extLst>
      <p:ext uri="{BB962C8B-B14F-4D97-AF65-F5344CB8AC3E}">
        <p14:creationId xmlns:p14="http://schemas.microsoft.com/office/powerpoint/2010/main" val="1616377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72B23A-1A43-4BA0-98C6-98724EFD04D4}" type="datetimeFigureOut">
              <a:rPr lang="en-US" smtClean="0"/>
              <a:pPr/>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4C6330-1371-439D-BB28-C9B35D1E6355}" type="slidenum">
              <a:rPr lang="en-US" smtClean="0"/>
              <a:pPr/>
              <a:t>‹#›</a:t>
            </a:fld>
            <a:endParaRPr lang="en-US"/>
          </a:p>
        </p:txBody>
      </p:sp>
    </p:spTree>
    <p:extLst>
      <p:ext uri="{BB962C8B-B14F-4D97-AF65-F5344CB8AC3E}">
        <p14:creationId xmlns:p14="http://schemas.microsoft.com/office/powerpoint/2010/main" val="2275133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2B23A-1A43-4BA0-98C6-98724EFD04D4}"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C6330-1371-439D-BB28-C9B35D1E6355}" type="slidenum">
              <a:rPr lang="en-US" smtClean="0"/>
              <a:pPr/>
              <a:t>‹#›</a:t>
            </a:fld>
            <a:endParaRPr lang="en-US"/>
          </a:p>
        </p:txBody>
      </p:sp>
    </p:spTree>
    <p:extLst>
      <p:ext uri="{BB962C8B-B14F-4D97-AF65-F5344CB8AC3E}">
        <p14:creationId xmlns:p14="http://schemas.microsoft.com/office/powerpoint/2010/main" val="2556715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2B23A-1A43-4BA0-98C6-98724EFD04D4}"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C6330-1371-439D-BB28-C9B35D1E6355}" type="slidenum">
              <a:rPr lang="en-US" smtClean="0"/>
              <a:pPr/>
              <a:t>‹#›</a:t>
            </a:fld>
            <a:endParaRPr lang="en-US"/>
          </a:p>
        </p:txBody>
      </p:sp>
    </p:spTree>
    <p:extLst>
      <p:ext uri="{BB962C8B-B14F-4D97-AF65-F5344CB8AC3E}">
        <p14:creationId xmlns:p14="http://schemas.microsoft.com/office/powerpoint/2010/main" val="3611516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2B23A-1A43-4BA0-98C6-98724EFD04D4}"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C6330-1371-439D-BB28-C9B35D1E6355}" type="slidenum">
              <a:rPr lang="en-US" smtClean="0"/>
              <a:pPr/>
              <a:t>‹#›</a:t>
            </a:fld>
            <a:endParaRPr lang="en-US"/>
          </a:p>
        </p:txBody>
      </p:sp>
    </p:spTree>
    <p:extLst>
      <p:ext uri="{BB962C8B-B14F-4D97-AF65-F5344CB8AC3E}">
        <p14:creationId xmlns:p14="http://schemas.microsoft.com/office/powerpoint/2010/main" val="264348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72B23A-1A43-4BA0-98C6-98724EFD04D4}" type="datetimeFigureOut">
              <a:rPr lang="en-US" smtClean="0"/>
              <a:pPr/>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4C6330-1371-439D-BB28-C9B35D1E6355}" type="slidenum">
              <a:rPr lang="en-US" smtClean="0"/>
              <a:pPr/>
              <a:t>‹#›</a:t>
            </a:fld>
            <a:endParaRPr lang="en-US"/>
          </a:p>
        </p:txBody>
      </p:sp>
    </p:spTree>
    <p:extLst>
      <p:ext uri="{BB962C8B-B14F-4D97-AF65-F5344CB8AC3E}">
        <p14:creationId xmlns:p14="http://schemas.microsoft.com/office/powerpoint/2010/main" val="4278943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72B23A-1A43-4BA0-98C6-98724EFD04D4}"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C6330-1371-439D-BB28-C9B35D1E6355}" type="slidenum">
              <a:rPr lang="en-US" smtClean="0"/>
              <a:pPr/>
              <a:t>‹#›</a:t>
            </a:fld>
            <a:endParaRPr lang="en-US"/>
          </a:p>
        </p:txBody>
      </p:sp>
    </p:spTree>
    <p:extLst>
      <p:ext uri="{BB962C8B-B14F-4D97-AF65-F5344CB8AC3E}">
        <p14:creationId xmlns:p14="http://schemas.microsoft.com/office/powerpoint/2010/main" val="421205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72B23A-1A43-4BA0-98C6-98724EFD04D4}" type="datetimeFigureOut">
              <a:rPr lang="en-US" smtClean="0"/>
              <a:pPr/>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4C6330-1371-439D-BB28-C9B35D1E6355}" type="slidenum">
              <a:rPr lang="en-US" smtClean="0"/>
              <a:pPr/>
              <a:t>‹#›</a:t>
            </a:fld>
            <a:endParaRPr lang="en-US"/>
          </a:p>
        </p:txBody>
      </p:sp>
    </p:spTree>
    <p:extLst>
      <p:ext uri="{BB962C8B-B14F-4D97-AF65-F5344CB8AC3E}">
        <p14:creationId xmlns:p14="http://schemas.microsoft.com/office/powerpoint/2010/main" val="2219935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2B23A-1A43-4BA0-98C6-98724EFD04D4}" type="datetimeFigureOut">
              <a:rPr lang="en-US" smtClean="0"/>
              <a:pPr/>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4C6330-1371-439D-BB28-C9B35D1E6355}" type="slidenum">
              <a:rPr lang="en-US" smtClean="0"/>
              <a:pPr/>
              <a:t>‹#›</a:t>
            </a:fld>
            <a:endParaRPr lang="en-US"/>
          </a:p>
        </p:txBody>
      </p:sp>
    </p:spTree>
    <p:extLst>
      <p:ext uri="{BB962C8B-B14F-4D97-AF65-F5344CB8AC3E}">
        <p14:creationId xmlns:p14="http://schemas.microsoft.com/office/powerpoint/2010/main" val="193595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2B23A-1A43-4BA0-98C6-98724EFD04D4}" type="datetimeFigureOut">
              <a:rPr lang="en-US" smtClean="0"/>
              <a:pPr/>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4C6330-1371-439D-BB28-C9B35D1E6355}" type="slidenum">
              <a:rPr lang="en-US" smtClean="0"/>
              <a:pPr/>
              <a:t>‹#›</a:t>
            </a:fld>
            <a:endParaRPr lang="en-US"/>
          </a:p>
        </p:txBody>
      </p:sp>
    </p:spTree>
    <p:extLst>
      <p:ext uri="{BB962C8B-B14F-4D97-AF65-F5344CB8AC3E}">
        <p14:creationId xmlns:p14="http://schemas.microsoft.com/office/powerpoint/2010/main" val="331275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72B23A-1A43-4BA0-98C6-98724EFD04D4}"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C6330-1371-439D-BB28-C9B35D1E6355}" type="slidenum">
              <a:rPr lang="en-US" smtClean="0"/>
              <a:pPr/>
              <a:t>‹#›</a:t>
            </a:fld>
            <a:endParaRPr lang="en-US"/>
          </a:p>
        </p:txBody>
      </p:sp>
    </p:spTree>
    <p:extLst>
      <p:ext uri="{BB962C8B-B14F-4D97-AF65-F5344CB8AC3E}">
        <p14:creationId xmlns:p14="http://schemas.microsoft.com/office/powerpoint/2010/main" val="240780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72B23A-1A43-4BA0-98C6-98724EFD04D4}" type="datetimeFigureOut">
              <a:rPr lang="en-US" smtClean="0"/>
              <a:pPr/>
              <a:t>6/30/2020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4C6330-1371-439D-BB28-C9B35D1E6355}" type="slidenum">
              <a:rPr lang="en-US" smtClean="0"/>
              <a:pPr/>
              <a:t>‹#›</a:t>
            </a:fld>
            <a:endParaRPr lang="en-US"/>
          </a:p>
        </p:txBody>
      </p:sp>
    </p:spTree>
    <p:extLst>
      <p:ext uri="{BB962C8B-B14F-4D97-AF65-F5344CB8AC3E}">
        <p14:creationId xmlns:p14="http://schemas.microsoft.com/office/powerpoint/2010/main" val="29327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C72B23A-1A43-4BA0-98C6-98724EFD04D4}" type="datetimeFigureOut">
              <a:rPr lang="en-US" smtClean="0"/>
              <a:pPr/>
              <a:t>6/30/2020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F4C6330-1371-439D-BB28-C9B35D1E6355}" type="slidenum">
              <a:rPr lang="en-US" smtClean="0"/>
              <a:pPr/>
              <a:t>‹#›</a:t>
            </a:fld>
            <a:endParaRPr lang="en-US"/>
          </a:p>
        </p:txBody>
      </p:sp>
    </p:spTree>
    <p:extLst>
      <p:ext uri="{BB962C8B-B14F-4D97-AF65-F5344CB8AC3E}">
        <p14:creationId xmlns:p14="http://schemas.microsoft.com/office/powerpoint/2010/main" val="25057900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hyperlink" Target="http://www.techonthenet.com/oracle/primary_keys.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techonthenet.com/oracle/foreign_keys/foreign_delete.php" TargetMode="External"/><Relationship Id="rId7" Type="http://schemas.openxmlformats.org/officeDocument/2006/relationships/hyperlink" Target="http://www.techonthenet.com/oracle/foreign_keys/enable.php" TargetMode="External"/><Relationship Id="rId2" Type="http://schemas.openxmlformats.org/officeDocument/2006/relationships/hyperlink" Target="http://www.techonthenet.com/oracle/foreign_keys/foreign_keys.php" TargetMode="External"/><Relationship Id="rId1" Type="http://schemas.openxmlformats.org/officeDocument/2006/relationships/slideLayout" Target="../slideLayouts/slideLayout2.xml"/><Relationship Id="rId6" Type="http://schemas.openxmlformats.org/officeDocument/2006/relationships/hyperlink" Target="http://www.techonthenet.com/oracle/foreign_keys/disable.php" TargetMode="External"/><Relationship Id="rId5" Type="http://schemas.openxmlformats.org/officeDocument/2006/relationships/hyperlink" Target="http://www.techonthenet.com/oracle/foreign_keys/drop.php" TargetMode="External"/><Relationship Id="rId4" Type="http://schemas.openxmlformats.org/officeDocument/2006/relationships/hyperlink" Target="http://www.techonthenet.com/oracle/foreign_keys/foreign_null.php"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90675" y="2997178"/>
            <a:ext cx="9144000" cy="1641490"/>
          </a:xfrm>
        </p:spPr>
        <p:txBody>
          <a:bodyPr>
            <a:noAutofit/>
          </a:bodyPr>
          <a:lstStyle/>
          <a:p>
            <a:pPr marL="0" marR="0" algn="ctr">
              <a:lnSpc>
                <a:spcPct val="150000"/>
              </a:lnSpc>
              <a:spcBef>
                <a:spcPts val="0"/>
              </a:spcBef>
              <a:spcAft>
                <a:spcPts val="0"/>
              </a:spcAft>
            </a:pPr>
            <a:r>
              <a:rPr lang="en-GB" sz="4400" dirty="0">
                <a:effectLst/>
              </a:rPr>
              <a:t>SQL and Components of SQL</a:t>
            </a:r>
            <a:endParaRPr lang="en-US" sz="4400" dirty="0">
              <a:effectLst/>
            </a:endParaRPr>
          </a:p>
        </p:txBody>
      </p:sp>
      <p:sp>
        <p:nvSpPr>
          <p:cNvPr id="5" name="Subtitle 4"/>
          <p:cNvSpPr>
            <a:spLocks noGrp="1"/>
          </p:cNvSpPr>
          <p:nvPr>
            <p:ph type="subTitle" idx="1"/>
          </p:nvPr>
        </p:nvSpPr>
        <p:spPr>
          <a:xfrm>
            <a:off x="1514474" y="1457325"/>
            <a:ext cx="9144000" cy="828675"/>
          </a:xfrm>
        </p:spPr>
        <p:txBody>
          <a:bodyPr/>
          <a:lstStyle/>
          <a:p>
            <a:pPr algn="ctr"/>
            <a:r>
              <a:rPr lang="en-GB" dirty="0"/>
              <a:t>Module I</a:t>
            </a:r>
            <a:endParaRPr lang="en-US" dirty="0"/>
          </a:p>
        </p:txBody>
      </p:sp>
    </p:spTree>
    <p:extLst>
      <p:ext uri="{BB962C8B-B14F-4D97-AF65-F5344CB8AC3E}">
        <p14:creationId xmlns:p14="http://schemas.microsoft.com/office/powerpoint/2010/main" val="251776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1CB98-E68A-4D18-A4F7-24F38A80939F}"/>
              </a:ext>
            </a:extLst>
          </p:cNvPr>
          <p:cNvSpPr>
            <a:spLocks noGrp="1"/>
          </p:cNvSpPr>
          <p:nvPr>
            <p:ph type="title"/>
          </p:nvPr>
        </p:nvSpPr>
        <p:spPr/>
        <p:txBody>
          <a:bodyPr/>
          <a:lstStyle/>
          <a:p>
            <a:r>
              <a:rPr lang="en-IN" dirty="0">
                <a:effectLst/>
              </a:rPr>
              <a:t>Oracle Database Editions</a:t>
            </a:r>
            <a:br>
              <a:rPr lang="en-IN" dirty="0">
                <a:effectLst/>
              </a:rPr>
            </a:br>
            <a:endParaRPr lang="en-IN" dirty="0"/>
          </a:p>
        </p:txBody>
      </p:sp>
      <p:sp>
        <p:nvSpPr>
          <p:cNvPr id="3" name="Content Placeholder 2">
            <a:extLst>
              <a:ext uri="{FF2B5EF4-FFF2-40B4-BE49-F238E27FC236}">
                <a16:creationId xmlns:a16="http://schemas.microsoft.com/office/drawing/2014/main" id="{9496DDA9-DF52-49A9-AE2F-EA0FEEDB4AF8}"/>
              </a:ext>
            </a:extLst>
          </p:cNvPr>
          <p:cNvSpPr>
            <a:spLocks noGrp="1"/>
          </p:cNvSpPr>
          <p:nvPr>
            <p:ph idx="1"/>
          </p:nvPr>
        </p:nvSpPr>
        <p:spPr/>
        <p:txBody>
          <a:bodyPr/>
          <a:lstStyle/>
          <a:p>
            <a:r>
              <a:rPr lang="en-IN" dirty="0">
                <a:effectLst/>
              </a:rPr>
              <a:t>Oracle provides three main editions of Oracle Databases as follows:</a:t>
            </a:r>
          </a:p>
          <a:p>
            <a:r>
              <a:rPr lang="en-IN" dirty="0">
                <a:effectLst/>
              </a:rPr>
              <a:t>1) </a:t>
            </a:r>
            <a:r>
              <a:rPr lang="en-IN" dirty="0">
                <a:solidFill>
                  <a:srgbClr val="FF0000"/>
                </a:solidFill>
                <a:effectLst/>
              </a:rPr>
              <a:t>Enterprise Edition (EE) is </a:t>
            </a:r>
            <a:r>
              <a:rPr lang="en-IN" dirty="0">
                <a:effectLst/>
              </a:rPr>
              <a:t>the common and expensive edition of the Oracle Database. It has the following characteristics:</a:t>
            </a:r>
          </a:p>
          <a:p>
            <a:pPr lvl="0"/>
            <a:r>
              <a:rPr lang="en-IN" dirty="0">
                <a:effectLst/>
              </a:rPr>
              <a:t>No maximum number of CPUs</a:t>
            </a:r>
          </a:p>
          <a:p>
            <a:pPr lvl="0"/>
            <a:r>
              <a:rPr lang="en-IN" dirty="0">
                <a:effectLst/>
              </a:rPr>
              <a:t>No limits on memory or database size</a:t>
            </a:r>
          </a:p>
          <a:p>
            <a:pPr lvl="0"/>
            <a:r>
              <a:rPr lang="en-IN" dirty="0">
                <a:effectLst/>
              </a:rPr>
              <a:t>Include premium features that are not available in other editions.</a:t>
            </a:r>
          </a:p>
          <a:p>
            <a:endParaRPr lang="en-IN" dirty="0"/>
          </a:p>
        </p:txBody>
      </p:sp>
    </p:spTree>
    <p:extLst>
      <p:ext uri="{BB962C8B-B14F-4D97-AF65-F5344CB8AC3E}">
        <p14:creationId xmlns:p14="http://schemas.microsoft.com/office/powerpoint/2010/main" val="173439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11D826-2A49-4CDB-901C-C8AD344C881B}"/>
              </a:ext>
            </a:extLst>
          </p:cNvPr>
          <p:cNvSpPr>
            <a:spLocks noGrp="1"/>
          </p:cNvSpPr>
          <p:nvPr>
            <p:ph idx="1"/>
          </p:nvPr>
        </p:nvSpPr>
        <p:spPr>
          <a:xfrm>
            <a:off x="913795" y="479394"/>
            <a:ext cx="10353762" cy="5311806"/>
          </a:xfrm>
        </p:spPr>
        <p:txBody>
          <a:bodyPr>
            <a:normAutofit/>
          </a:bodyPr>
          <a:lstStyle/>
          <a:p>
            <a:r>
              <a:rPr lang="en-IN" dirty="0">
                <a:effectLst/>
              </a:rPr>
              <a:t>2) </a:t>
            </a:r>
            <a:r>
              <a:rPr lang="en-IN" dirty="0">
                <a:solidFill>
                  <a:srgbClr val="FF0000"/>
                </a:solidFill>
                <a:effectLst/>
              </a:rPr>
              <a:t>Standard Edition (SE) </a:t>
            </a:r>
            <a:r>
              <a:rPr lang="en-IN" dirty="0">
                <a:effectLst/>
              </a:rPr>
              <a:t>is a limited edition of the Enterprise Edition that has the following characteristics:</a:t>
            </a:r>
          </a:p>
          <a:p>
            <a:pPr lvl="0"/>
            <a:r>
              <a:rPr lang="en-IN" dirty="0">
                <a:effectLst/>
              </a:rPr>
              <a:t>Limited to four or fewer CPUs</a:t>
            </a:r>
          </a:p>
          <a:p>
            <a:pPr lvl="0"/>
            <a:r>
              <a:rPr lang="en-IN" dirty="0">
                <a:effectLst/>
              </a:rPr>
              <a:t>No limit on memory or database size</a:t>
            </a:r>
          </a:p>
          <a:p>
            <a:pPr lvl="0"/>
            <a:r>
              <a:rPr lang="en-IN" dirty="0">
                <a:effectLst/>
              </a:rPr>
              <a:t>Include many features, but no as many as EE</a:t>
            </a:r>
          </a:p>
          <a:p>
            <a:r>
              <a:rPr lang="en-IN" dirty="0">
                <a:effectLst/>
              </a:rPr>
              <a:t>3) </a:t>
            </a:r>
            <a:r>
              <a:rPr lang="en-IN" dirty="0">
                <a:solidFill>
                  <a:srgbClr val="FF0000"/>
                </a:solidFill>
                <a:effectLst/>
              </a:rPr>
              <a:t>Expression Edition (XE) </a:t>
            </a:r>
            <a:r>
              <a:rPr lang="en-IN" dirty="0">
                <a:effectLst/>
              </a:rPr>
              <a:t>is a free-to-use version of the Oracle Database that available on both Windows and GNU/Linux platforms. These are the features of Oracle Database XE 18c:</a:t>
            </a:r>
          </a:p>
          <a:p>
            <a:pPr lvl="0"/>
            <a:r>
              <a:rPr lang="en-IN" dirty="0">
                <a:effectLst/>
              </a:rPr>
              <a:t>Limited to 2 CPUs</a:t>
            </a:r>
          </a:p>
          <a:p>
            <a:pPr lvl="0"/>
            <a:r>
              <a:rPr lang="en-IN" dirty="0">
                <a:effectLst/>
              </a:rPr>
              <a:t>Can use the maximum of 2GB of RAM, and has 12GB of user data.</a:t>
            </a:r>
          </a:p>
          <a:p>
            <a:pPr lvl="0"/>
            <a:r>
              <a:rPr lang="en-IN" dirty="0">
                <a:effectLst/>
              </a:rPr>
              <a:t>Very limited features</a:t>
            </a:r>
          </a:p>
          <a:p>
            <a:endParaRPr lang="en-IN" dirty="0"/>
          </a:p>
        </p:txBody>
      </p:sp>
    </p:spTree>
    <p:extLst>
      <p:ext uri="{BB962C8B-B14F-4D97-AF65-F5344CB8AC3E}">
        <p14:creationId xmlns:p14="http://schemas.microsoft.com/office/powerpoint/2010/main" val="29214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61"/>
            <a:ext cx="12192000" cy="974278"/>
          </a:xfrm>
        </p:spPr>
        <p:txBody>
          <a:bodyPr>
            <a:normAutofit/>
          </a:bodyPr>
          <a:lstStyle/>
          <a:p>
            <a:pPr algn="ctr">
              <a:lnSpc>
                <a:spcPct val="150000"/>
              </a:lnSpc>
            </a:pPr>
            <a:r>
              <a:rPr lang="en-GB" dirty="0"/>
              <a:t>Introduction to SQL, </a:t>
            </a:r>
            <a:endParaRPr lang="en-US" dirty="0"/>
          </a:p>
        </p:txBody>
      </p:sp>
      <p:sp>
        <p:nvSpPr>
          <p:cNvPr id="3" name="Content Placeholder 2"/>
          <p:cNvSpPr>
            <a:spLocks noGrp="1"/>
          </p:cNvSpPr>
          <p:nvPr>
            <p:ph idx="1"/>
          </p:nvPr>
        </p:nvSpPr>
        <p:spPr>
          <a:xfrm>
            <a:off x="-90152" y="872590"/>
            <a:ext cx="12282152" cy="5985409"/>
          </a:xfrm>
        </p:spPr>
        <p:txBody>
          <a:bodyPr/>
          <a:lstStyle/>
          <a:p>
            <a:pPr algn="just">
              <a:lnSpc>
                <a:spcPct val="150000"/>
              </a:lnSpc>
            </a:pPr>
            <a:r>
              <a:rPr lang="en-US" dirty="0"/>
              <a:t>SQL is Structured Query Language, which is a computer language for storing, manipulating and retrieving data stored in a relational database</a:t>
            </a:r>
          </a:p>
          <a:p>
            <a:pPr algn="just">
              <a:lnSpc>
                <a:spcPct val="150000"/>
              </a:lnSpc>
            </a:pPr>
            <a:endParaRPr lang="en-US" dirty="0"/>
          </a:p>
          <a:p>
            <a:pPr algn="just">
              <a:lnSpc>
                <a:spcPct val="150000"/>
              </a:lnSpc>
            </a:pPr>
            <a:r>
              <a:rPr lang="en-US" dirty="0"/>
              <a:t>SQL is a language to operate databases; it includes database creation, deletion, fetching rows, modifying rows, etc. SQL is an ANSI (American National Standards Institute) standard language, but there are many different versions of the SQL language. </a:t>
            </a:r>
          </a:p>
          <a:p>
            <a:pPr algn="just">
              <a:lnSpc>
                <a:spcPct val="150000"/>
              </a:lnSpc>
            </a:pPr>
            <a:r>
              <a:rPr lang="en-US" dirty="0"/>
              <a:t>SQL is the standard language for Relational Database System. All the Relational Database Management Systems (RDMS) like MySQL, MS Access, Oracle, Sybase, Informix, Postgres and SQL Server use SQL as their standard database language. </a:t>
            </a:r>
          </a:p>
          <a:p>
            <a:pPr algn="just">
              <a:lnSpc>
                <a:spcPct val="150000"/>
              </a:lnSpc>
            </a:pPr>
            <a:endParaRPr lang="en-US" dirty="0"/>
          </a:p>
        </p:txBody>
      </p:sp>
    </p:spTree>
    <p:extLst>
      <p:ext uri="{BB962C8B-B14F-4D97-AF65-F5344CB8AC3E}">
        <p14:creationId xmlns:p14="http://schemas.microsoft.com/office/powerpoint/2010/main" val="3633186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093262" cy="914399"/>
          </a:xfrm>
        </p:spPr>
        <p:txBody>
          <a:bodyPr/>
          <a:lstStyle/>
          <a:p>
            <a:r>
              <a:rPr lang="en-US" dirty="0"/>
              <a:t>Rules for SQL</a:t>
            </a:r>
          </a:p>
        </p:txBody>
      </p:sp>
      <p:sp>
        <p:nvSpPr>
          <p:cNvPr id="3" name="Content Placeholder 2"/>
          <p:cNvSpPr>
            <a:spLocks noGrp="1"/>
          </p:cNvSpPr>
          <p:nvPr>
            <p:ph idx="1"/>
          </p:nvPr>
        </p:nvSpPr>
        <p:spPr>
          <a:xfrm>
            <a:off x="0" y="914400"/>
            <a:ext cx="12192000" cy="5821251"/>
          </a:xfrm>
        </p:spPr>
        <p:txBody>
          <a:bodyPr>
            <a:normAutofit fontScale="92500" lnSpcReduction="20000"/>
          </a:bodyPr>
          <a:lstStyle/>
          <a:p>
            <a:pPr>
              <a:lnSpc>
                <a:spcPct val="150000"/>
              </a:lnSpc>
            </a:pPr>
            <a:r>
              <a:rPr lang="en-US" sz="4000" dirty="0" err="1"/>
              <a:t>Sql</a:t>
            </a:r>
            <a:r>
              <a:rPr lang="en-US" sz="4000" dirty="0"/>
              <a:t> starts with a verb. E.g. Select statement</a:t>
            </a:r>
          </a:p>
          <a:p>
            <a:pPr>
              <a:lnSpc>
                <a:spcPct val="150000"/>
              </a:lnSpc>
            </a:pPr>
            <a:r>
              <a:rPr lang="en-US" sz="4000" dirty="0"/>
              <a:t>Each verb is followed by number of clauses E.g.. From , where , Having.</a:t>
            </a:r>
          </a:p>
          <a:p>
            <a:pPr>
              <a:lnSpc>
                <a:spcPct val="150000"/>
              </a:lnSpc>
            </a:pPr>
            <a:r>
              <a:rPr lang="en-US" sz="4000" dirty="0"/>
              <a:t>A space separates clauses E.g. Drop Table EMP.</a:t>
            </a:r>
          </a:p>
          <a:p>
            <a:pPr>
              <a:lnSpc>
                <a:spcPct val="150000"/>
              </a:lnSpc>
            </a:pPr>
            <a:r>
              <a:rPr lang="en-US" sz="4000" dirty="0"/>
              <a:t>A semi colon(;)is used to end SQL statements.</a:t>
            </a:r>
          </a:p>
          <a:p>
            <a:pPr>
              <a:lnSpc>
                <a:spcPct val="150000"/>
              </a:lnSpc>
            </a:pPr>
            <a:r>
              <a:rPr lang="en-US" sz="4000" dirty="0"/>
              <a:t>A statement may splits across lines but keyword may not.</a:t>
            </a:r>
          </a:p>
          <a:p>
            <a:pPr>
              <a:lnSpc>
                <a:spcPct val="150000"/>
              </a:lnSpc>
            </a:pPr>
            <a:endParaRPr lang="en-US" sz="4000" dirty="0"/>
          </a:p>
        </p:txBody>
      </p:sp>
    </p:spTree>
    <p:extLst>
      <p:ext uri="{BB962C8B-B14F-4D97-AF65-F5344CB8AC3E}">
        <p14:creationId xmlns:p14="http://schemas.microsoft.com/office/powerpoint/2010/main" val="1887622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093262" cy="914399"/>
          </a:xfrm>
        </p:spPr>
        <p:txBody>
          <a:bodyPr/>
          <a:lstStyle/>
          <a:p>
            <a:r>
              <a:rPr lang="en-US" dirty="0"/>
              <a:t>Rules for SQL</a:t>
            </a:r>
          </a:p>
        </p:txBody>
      </p:sp>
      <p:sp>
        <p:nvSpPr>
          <p:cNvPr id="3" name="Content Placeholder 2"/>
          <p:cNvSpPr>
            <a:spLocks noGrp="1"/>
          </p:cNvSpPr>
          <p:nvPr>
            <p:ph idx="1"/>
          </p:nvPr>
        </p:nvSpPr>
        <p:spPr>
          <a:xfrm>
            <a:off x="0" y="914400"/>
            <a:ext cx="12192000" cy="5821251"/>
          </a:xfrm>
        </p:spPr>
        <p:txBody>
          <a:bodyPr>
            <a:normAutofit/>
          </a:bodyPr>
          <a:lstStyle/>
          <a:p>
            <a:pPr algn="just"/>
            <a:r>
              <a:rPr lang="en-US" dirty="0"/>
              <a:t>Reserved words can not be used as identifiers unless enclosed with double quotes.</a:t>
            </a:r>
          </a:p>
          <a:p>
            <a:pPr algn="just"/>
            <a:r>
              <a:rPr lang="en-US" dirty="0"/>
              <a:t>Identifiers contains up to 30 characters and must start with an alphabetic character.</a:t>
            </a:r>
          </a:p>
          <a:p>
            <a:pPr algn="just"/>
            <a:r>
              <a:rPr lang="en-US" dirty="0"/>
              <a:t>Character and date literals must be enclosed with in single quotes.</a:t>
            </a:r>
          </a:p>
          <a:p>
            <a:pPr algn="just"/>
            <a:r>
              <a:rPr lang="en-US" dirty="0"/>
              <a:t>Numeric literals can be represented by simple values such as 0.32, -34,09919 so on.</a:t>
            </a:r>
          </a:p>
          <a:p>
            <a:pPr algn="just"/>
            <a:r>
              <a:rPr lang="en-US" dirty="0"/>
              <a:t>Comment may be enclosed between /* and */ may be multiline. </a:t>
            </a:r>
          </a:p>
          <a:p>
            <a:pPr algn="just"/>
            <a:r>
              <a:rPr lang="en-US" dirty="0"/>
              <a:t>Single line comments may be prefixed with – symbol.</a:t>
            </a:r>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18893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52" y="-1"/>
            <a:ext cx="12282152" cy="1197735"/>
          </a:xfrm>
        </p:spPr>
        <p:txBody>
          <a:bodyPr>
            <a:normAutofit/>
          </a:bodyPr>
          <a:lstStyle/>
          <a:p>
            <a:pPr>
              <a:defRPr/>
            </a:pPr>
            <a:r>
              <a:rPr lang="en-US" dirty="0"/>
              <a:t>Rule for naming the tables</a:t>
            </a:r>
          </a:p>
        </p:txBody>
      </p:sp>
      <p:sp>
        <p:nvSpPr>
          <p:cNvPr id="3" name="Content Placeholder 2"/>
          <p:cNvSpPr>
            <a:spLocks noGrp="1"/>
          </p:cNvSpPr>
          <p:nvPr>
            <p:ph idx="1"/>
          </p:nvPr>
        </p:nvSpPr>
        <p:spPr>
          <a:xfrm>
            <a:off x="0" y="1519706"/>
            <a:ext cx="12192000" cy="5338293"/>
          </a:xfrm>
        </p:spPr>
        <p:style>
          <a:lnRef idx="0">
            <a:scrgbClr r="0" g="0" b="0"/>
          </a:lnRef>
          <a:fillRef idx="1001">
            <a:schemeClr val="lt1"/>
          </a:fillRef>
          <a:effectRef idx="0">
            <a:scrgbClr r="0" g="0" b="0"/>
          </a:effectRef>
          <a:fontRef idx="major"/>
        </p:style>
        <p:txBody>
          <a:bodyPr>
            <a:normAutofit/>
          </a:bodyPr>
          <a:lstStyle/>
          <a:p>
            <a:pPr marL="514350" indent="-514350" algn="just">
              <a:buClr>
                <a:schemeClr val="accent3"/>
              </a:buClr>
              <a:buFont typeface="+mj-lt"/>
              <a:buAutoNum type="arabicPeriod"/>
              <a:defRPr/>
            </a:pPr>
            <a:r>
              <a:rPr lang="en-US" sz="3200" dirty="0">
                <a:solidFill>
                  <a:srgbClr val="002060"/>
                </a:solidFill>
                <a:latin typeface="Times New Roman" pitchFamily="18" charset="0"/>
                <a:cs typeface="Times New Roman" pitchFamily="18" charset="0"/>
              </a:rPr>
              <a:t>Each table must have a unique name.</a:t>
            </a:r>
          </a:p>
          <a:p>
            <a:pPr marL="514350" indent="-514350" algn="just">
              <a:buClr>
                <a:schemeClr val="accent3"/>
              </a:buClr>
              <a:buFont typeface="+mj-lt"/>
              <a:buAutoNum type="arabicPeriod"/>
              <a:defRPr/>
            </a:pPr>
            <a:r>
              <a:rPr lang="en-US" sz="3200" dirty="0">
                <a:solidFill>
                  <a:srgbClr val="002060"/>
                </a:solidFill>
                <a:latin typeface="Times New Roman" pitchFamily="18" charset="0"/>
                <a:cs typeface="Times New Roman" pitchFamily="18" charset="0"/>
              </a:rPr>
              <a:t>Name can have maximum of  30 Characters.</a:t>
            </a:r>
          </a:p>
          <a:p>
            <a:pPr marL="514350" indent="-514350" algn="just">
              <a:buClr>
                <a:schemeClr val="accent3"/>
              </a:buClr>
              <a:buFont typeface="+mj-lt"/>
              <a:buAutoNum type="arabicPeriod"/>
              <a:defRPr/>
            </a:pPr>
            <a:r>
              <a:rPr lang="en-US" sz="3200" dirty="0">
                <a:solidFill>
                  <a:srgbClr val="002060"/>
                </a:solidFill>
                <a:latin typeface="Times New Roman" pitchFamily="18" charset="0"/>
                <a:cs typeface="Times New Roman" pitchFamily="18" charset="0"/>
              </a:rPr>
              <a:t>Name must begin with an alphabet.</a:t>
            </a:r>
          </a:p>
          <a:p>
            <a:pPr marL="514350" indent="-514350" algn="just">
              <a:buClr>
                <a:schemeClr val="accent3"/>
              </a:buClr>
              <a:buFont typeface="+mj-lt"/>
              <a:buAutoNum type="arabicPeriod"/>
              <a:defRPr/>
            </a:pPr>
            <a:r>
              <a:rPr lang="en-US" sz="3200" dirty="0">
                <a:solidFill>
                  <a:srgbClr val="002060"/>
                </a:solidFill>
                <a:latin typeface="Times New Roman" pitchFamily="18" charset="0"/>
                <a:cs typeface="Times New Roman" pitchFamily="18" charset="0"/>
              </a:rPr>
              <a:t>It can have A to Z , 0 -9 ,_(under score).</a:t>
            </a:r>
          </a:p>
          <a:p>
            <a:pPr marL="514350" indent="-514350" algn="just">
              <a:buClr>
                <a:schemeClr val="accent3"/>
              </a:buClr>
              <a:buFont typeface="+mj-lt"/>
              <a:buAutoNum type="arabicPeriod"/>
              <a:defRPr/>
            </a:pPr>
            <a:r>
              <a:rPr lang="en-US" sz="3200" dirty="0">
                <a:solidFill>
                  <a:srgbClr val="002060"/>
                </a:solidFill>
                <a:latin typeface="Times New Roman" pitchFamily="18" charset="0"/>
                <a:cs typeface="Times New Roman" pitchFamily="18" charset="0"/>
              </a:rPr>
              <a:t>It can not be a SQL reserve word.</a:t>
            </a:r>
          </a:p>
          <a:p>
            <a:pPr marL="514350" indent="-514350" algn="just">
              <a:buClr>
                <a:schemeClr val="accent3"/>
              </a:buClr>
              <a:buFont typeface="+mj-lt"/>
              <a:buAutoNum type="arabicPeriod"/>
              <a:defRPr/>
            </a:pPr>
            <a:r>
              <a:rPr lang="en-US" sz="3200" dirty="0">
                <a:solidFill>
                  <a:srgbClr val="002060"/>
                </a:solidFill>
                <a:latin typeface="Times New Roman" pitchFamily="18" charset="0"/>
                <a:cs typeface="Times New Roman" pitchFamily="18" charset="0"/>
              </a:rPr>
              <a:t>We can use upper and lower case characters because it not a case sensitive (oracle).</a:t>
            </a:r>
          </a:p>
          <a:p>
            <a:pPr marL="274320" indent="-274320">
              <a:buClr>
                <a:schemeClr val="accent3"/>
              </a:buClr>
              <a:buNone/>
              <a:defRPr/>
            </a:pPr>
            <a:endParaRPr lang="en-US" sz="20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103205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3000" fill="hold"/>
                                        <p:tgtEl>
                                          <p:spTgt spid="3">
                                            <p:bg/>
                                          </p:spTgt>
                                        </p:tgtEl>
                                        <p:attrNameLst>
                                          <p:attrName>ppt_x</p:attrName>
                                        </p:attrNameLst>
                                      </p:cBhvr>
                                      <p:tavLst>
                                        <p:tav tm="0">
                                          <p:val>
                                            <p:strVal val="#ppt_x"/>
                                          </p:val>
                                        </p:tav>
                                        <p:tav tm="100000">
                                          <p:val>
                                            <p:strVal val="#ppt_x"/>
                                          </p:val>
                                        </p:tav>
                                      </p:tavLst>
                                    </p:anim>
                                    <p:anim calcmode="lin" valueType="num">
                                      <p:cBhvr additive="base">
                                        <p:cTn id="8" dur="30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3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3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3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3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3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3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 y="1"/>
            <a:ext cx="12192001" cy="1287886"/>
          </a:xfrm>
        </p:spPr>
        <p:txBody>
          <a:bodyPr/>
          <a:lstStyle/>
          <a:p>
            <a:pPr eaLnBrk="1" hangingPunct="1"/>
            <a:r>
              <a:rPr lang="en-US" dirty="0"/>
              <a:t>Rules for naming  Column</a:t>
            </a:r>
          </a:p>
        </p:txBody>
      </p:sp>
      <p:sp>
        <p:nvSpPr>
          <p:cNvPr id="14339" name="Content Placeholder 2"/>
          <p:cNvSpPr>
            <a:spLocks noGrp="1"/>
          </p:cNvSpPr>
          <p:nvPr>
            <p:ph idx="1"/>
          </p:nvPr>
        </p:nvSpPr>
        <p:spPr>
          <a:xfrm>
            <a:off x="-1" y="1287887"/>
            <a:ext cx="12286445" cy="5570113"/>
          </a:xfrm>
        </p:spPr>
        <p:style>
          <a:lnRef idx="2">
            <a:schemeClr val="accent1"/>
          </a:lnRef>
          <a:fillRef idx="1">
            <a:schemeClr val="lt1"/>
          </a:fillRef>
          <a:effectRef idx="0">
            <a:schemeClr val="accent1"/>
          </a:effectRef>
          <a:fontRef idx="minor">
            <a:schemeClr val="dk1"/>
          </a:fontRef>
        </p:style>
        <p:txBody>
          <a:bodyPr>
            <a:normAutofit/>
          </a:bodyPr>
          <a:lstStyle/>
          <a:p>
            <a:pPr algn="just" eaLnBrk="1" hangingPunct="1"/>
            <a:r>
              <a:rPr lang="en-US" dirty="0"/>
              <a:t>With in a table column name must be unique, how ever  we may use the same column-name in different table.</a:t>
            </a:r>
          </a:p>
          <a:p>
            <a:pPr algn="just" eaLnBrk="1" hangingPunct="1">
              <a:buFont typeface="Wingdings 2" pitchFamily="18" charset="2"/>
              <a:buNone/>
            </a:pPr>
            <a:endParaRPr lang="en-US" sz="1800" dirty="0"/>
          </a:p>
          <a:p>
            <a:pPr algn="just" eaLnBrk="1" hangingPunct="1"/>
            <a:r>
              <a:rPr lang="en-US" dirty="0"/>
              <a:t>It can have maximum of 30 characters .</a:t>
            </a:r>
          </a:p>
          <a:p>
            <a:pPr algn="just" eaLnBrk="1" hangingPunct="1">
              <a:buFont typeface="Wingdings 2" pitchFamily="18" charset="2"/>
              <a:buNone/>
            </a:pPr>
            <a:endParaRPr lang="en-US" sz="1800" dirty="0"/>
          </a:p>
          <a:p>
            <a:pPr algn="just" eaLnBrk="1" hangingPunct="1"/>
            <a:r>
              <a:rPr lang="en-US" dirty="0"/>
              <a:t>Column name must begin with alphabet.</a:t>
            </a:r>
          </a:p>
          <a:p>
            <a:pPr algn="just" eaLnBrk="1" hangingPunct="1">
              <a:buFont typeface="Wingdings 2" pitchFamily="18" charset="2"/>
              <a:buNone/>
            </a:pPr>
            <a:endParaRPr lang="en-US" dirty="0"/>
          </a:p>
          <a:p>
            <a:pPr algn="just" eaLnBrk="1" hangingPunct="1"/>
            <a:r>
              <a:rPr lang="en-US" dirty="0"/>
              <a:t>A table can have maximum of 254 columns.</a:t>
            </a:r>
          </a:p>
        </p:txBody>
      </p:sp>
    </p:spTree>
    <p:extLst>
      <p:ext uri="{BB962C8B-B14F-4D97-AF65-F5344CB8AC3E}">
        <p14:creationId xmlns:p14="http://schemas.microsoft.com/office/powerpoint/2010/main" val="252745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9">
                                            <p:bg/>
                                          </p:spTgt>
                                        </p:tgtEl>
                                        <p:attrNameLst>
                                          <p:attrName>style.visibility</p:attrName>
                                        </p:attrNameLst>
                                      </p:cBhvr>
                                      <p:to>
                                        <p:strVal val="visible"/>
                                      </p:to>
                                    </p:set>
                                    <p:anim calcmode="lin" valueType="num">
                                      <p:cBhvr additive="base">
                                        <p:cTn id="7" dur="3000" fill="hold"/>
                                        <p:tgtEl>
                                          <p:spTgt spid="14339">
                                            <p:bg/>
                                          </p:spTgt>
                                        </p:tgtEl>
                                        <p:attrNameLst>
                                          <p:attrName>ppt_x</p:attrName>
                                        </p:attrNameLst>
                                      </p:cBhvr>
                                      <p:tavLst>
                                        <p:tav tm="0">
                                          <p:val>
                                            <p:strVal val="#ppt_x"/>
                                          </p:val>
                                        </p:tav>
                                        <p:tav tm="100000">
                                          <p:val>
                                            <p:strVal val="#ppt_x"/>
                                          </p:val>
                                        </p:tav>
                                      </p:tavLst>
                                    </p:anim>
                                    <p:anim calcmode="lin" valueType="num">
                                      <p:cBhvr additive="base">
                                        <p:cTn id="8" dur="3000" fill="hold"/>
                                        <p:tgtEl>
                                          <p:spTgt spid="1433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9">
                                            <p:txEl>
                                              <p:pRg st="0" end="0"/>
                                            </p:txEl>
                                          </p:spTgt>
                                        </p:tgtEl>
                                        <p:attrNameLst>
                                          <p:attrName>style.visibility</p:attrName>
                                        </p:attrNameLst>
                                      </p:cBhvr>
                                      <p:to>
                                        <p:strVal val="visible"/>
                                      </p:to>
                                    </p:set>
                                    <p:anim calcmode="lin" valueType="num">
                                      <p:cBhvr additive="base">
                                        <p:cTn id="13" dur="3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additive="base">
                                        <p:cTn id="19" dur="3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339">
                                            <p:txEl>
                                              <p:pRg st="4" end="4"/>
                                            </p:txEl>
                                          </p:spTgt>
                                        </p:tgtEl>
                                        <p:attrNameLst>
                                          <p:attrName>style.visibility</p:attrName>
                                        </p:attrNameLst>
                                      </p:cBhvr>
                                      <p:to>
                                        <p:strVal val="visible"/>
                                      </p:to>
                                    </p:set>
                                    <p:anim calcmode="lin" valueType="num">
                                      <p:cBhvr additive="base">
                                        <p:cTn id="25" dur="3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anim calcmode="lin" valueType="num">
                                      <p:cBhvr additive="base">
                                        <p:cTn id="31" dur="30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143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1236" y="115910"/>
            <a:ext cx="5267459" cy="695459"/>
          </a:xfrm>
        </p:spPr>
        <p:txBody>
          <a:bodyPr>
            <a:normAutofit/>
          </a:bodyPr>
          <a:lstStyle/>
          <a:p>
            <a:pPr algn="ctr"/>
            <a:r>
              <a:rPr lang="en-US" dirty="0" err="1"/>
              <a:t>Sql</a:t>
            </a:r>
            <a:r>
              <a:rPr lang="en-US" dirty="0"/>
              <a:t> Delimiters</a:t>
            </a:r>
          </a:p>
        </p:txBody>
      </p:sp>
      <p:sp>
        <p:nvSpPr>
          <p:cNvPr id="5" name="Content Placeholder 4"/>
          <p:cNvSpPr>
            <a:spLocks noGrp="1"/>
          </p:cNvSpPr>
          <p:nvPr>
            <p:ph idx="1"/>
          </p:nvPr>
        </p:nvSpPr>
        <p:spPr>
          <a:xfrm>
            <a:off x="399245" y="991673"/>
            <a:ext cx="10954555" cy="5185290"/>
          </a:xfrm>
        </p:spPr>
        <p:txBody>
          <a:bodyPr/>
          <a:lstStyle/>
          <a:p>
            <a:r>
              <a:rPr lang="en-US" dirty="0"/>
              <a:t>A delimiter is a simple or compound symbol that has a special meaning to SQL and  PL/SQL.</a:t>
            </a:r>
          </a:p>
        </p:txBody>
      </p:sp>
    </p:spTree>
    <p:extLst>
      <p:ext uri="{BB962C8B-B14F-4D97-AF65-F5344CB8AC3E}">
        <p14:creationId xmlns:p14="http://schemas.microsoft.com/office/powerpoint/2010/main" val="3890529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820" y="103031"/>
            <a:ext cx="5267459" cy="695459"/>
          </a:xfrm>
        </p:spPr>
        <p:txBody>
          <a:bodyPr>
            <a:normAutofit/>
          </a:bodyPr>
          <a:lstStyle/>
          <a:p>
            <a:r>
              <a:rPr lang="en-US" dirty="0" err="1"/>
              <a:t>Sql</a:t>
            </a:r>
            <a:r>
              <a:rPr lang="en-US" dirty="0"/>
              <a:t> Delimiters</a:t>
            </a:r>
          </a:p>
        </p:txBody>
      </p:sp>
      <p:graphicFrame>
        <p:nvGraphicFramePr>
          <p:cNvPr id="4" name="Content Placeholder 3"/>
          <p:cNvGraphicFramePr>
            <a:graphicFrameLocks noGrp="1"/>
          </p:cNvGraphicFramePr>
          <p:nvPr>
            <p:ph idx="1"/>
          </p:nvPr>
        </p:nvGraphicFramePr>
        <p:xfrm>
          <a:off x="231818" y="1287889"/>
          <a:ext cx="4803820" cy="5422004"/>
        </p:xfrm>
        <a:graphic>
          <a:graphicData uri="http://schemas.openxmlformats.org/drawingml/2006/table">
            <a:tbl>
              <a:tblPr>
                <a:tableStyleId>{ED083AE6-46FA-4A59-8FB0-9F97EB10719F}</a:tableStyleId>
              </a:tblPr>
              <a:tblGrid>
                <a:gridCol w="1004554">
                  <a:extLst>
                    <a:ext uri="{9D8B030D-6E8A-4147-A177-3AD203B41FA5}">
                      <a16:colId xmlns:a16="http://schemas.microsoft.com/office/drawing/2014/main" val="20000"/>
                    </a:ext>
                  </a:extLst>
                </a:gridCol>
                <a:gridCol w="3799266">
                  <a:extLst>
                    <a:ext uri="{9D8B030D-6E8A-4147-A177-3AD203B41FA5}">
                      <a16:colId xmlns:a16="http://schemas.microsoft.com/office/drawing/2014/main" val="20001"/>
                    </a:ext>
                  </a:extLst>
                </a:gridCol>
              </a:tblGrid>
              <a:tr h="387286">
                <a:tc>
                  <a:txBody>
                    <a:bodyPr/>
                    <a:lstStyle/>
                    <a:p>
                      <a:r>
                        <a:rPr lang="en-US" sz="2000" dirty="0"/>
                        <a:t>Symbol</a:t>
                      </a:r>
                    </a:p>
                  </a:txBody>
                  <a:tcPr marL="31995" marR="31995" marT="15998" marB="15998" anchor="ctr"/>
                </a:tc>
                <a:tc>
                  <a:txBody>
                    <a:bodyPr/>
                    <a:lstStyle/>
                    <a:p>
                      <a:r>
                        <a:rPr lang="en-US" sz="2000"/>
                        <a:t>Meaning</a:t>
                      </a:r>
                    </a:p>
                  </a:txBody>
                  <a:tcPr marL="31995" marR="31995" marT="15998" marB="15998" anchor="ctr"/>
                </a:tc>
                <a:extLst>
                  <a:ext uri="{0D108BD9-81ED-4DB2-BD59-A6C34878D82A}">
                    <a16:rowId xmlns:a16="http://schemas.microsoft.com/office/drawing/2014/main" val="10000"/>
                  </a:ext>
                </a:extLst>
              </a:tr>
              <a:tr h="387286">
                <a:tc>
                  <a:txBody>
                    <a:bodyPr/>
                    <a:lstStyle/>
                    <a:p>
                      <a:r>
                        <a:rPr lang="en-US" sz="2000"/>
                        <a:t>+</a:t>
                      </a:r>
                    </a:p>
                  </a:txBody>
                  <a:tcPr marL="31995" marR="31995" marT="15998" marB="15998" anchor="ctr"/>
                </a:tc>
                <a:tc>
                  <a:txBody>
                    <a:bodyPr/>
                    <a:lstStyle/>
                    <a:p>
                      <a:r>
                        <a:rPr lang="en-US" sz="2000"/>
                        <a:t>addition operator</a:t>
                      </a:r>
                    </a:p>
                  </a:txBody>
                  <a:tcPr marL="31995" marR="31995" marT="15998" marB="15998" anchor="ctr"/>
                </a:tc>
                <a:extLst>
                  <a:ext uri="{0D108BD9-81ED-4DB2-BD59-A6C34878D82A}">
                    <a16:rowId xmlns:a16="http://schemas.microsoft.com/office/drawing/2014/main" val="10001"/>
                  </a:ext>
                </a:extLst>
              </a:tr>
              <a:tr h="387286">
                <a:tc>
                  <a:txBody>
                    <a:bodyPr/>
                    <a:lstStyle/>
                    <a:p>
                      <a:r>
                        <a:rPr lang="en-US" sz="2000"/>
                        <a:t>%</a:t>
                      </a:r>
                    </a:p>
                  </a:txBody>
                  <a:tcPr marL="31995" marR="31995" marT="15998" marB="15998" anchor="ctr"/>
                </a:tc>
                <a:tc>
                  <a:txBody>
                    <a:bodyPr/>
                    <a:lstStyle/>
                    <a:p>
                      <a:r>
                        <a:rPr lang="en-US" sz="2000"/>
                        <a:t>attribute indicator</a:t>
                      </a:r>
                    </a:p>
                  </a:txBody>
                  <a:tcPr marL="31995" marR="31995" marT="15998" marB="15998" anchor="ctr"/>
                </a:tc>
                <a:extLst>
                  <a:ext uri="{0D108BD9-81ED-4DB2-BD59-A6C34878D82A}">
                    <a16:rowId xmlns:a16="http://schemas.microsoft.com/office/drawing/2014/main" val="10002"/>
                  </a:ext>
                </a:extLst>
              </a:tr>
              <a:tr h="387286">
                <a:tc>
                  <a:txBody>
                    <a:bodyPr/>
                    <a:lstStyle/>
                    <a:p>
                      <a:r>
                        <a:rPr lang="en-US" sz="2000"/>
                        <a:t>'</a:t>
                      </a:r>
                    </a:p>
                  </a:txBody>
                  <a:tcPr marL="31995" marR="31995" marT="15998" marB="15998" anchor="ctr"/>
                </a:tc>
                <a:tc>
                  <a:txBody>
                    <a:bodyPr/>
                    <a:lstStyle/>
                    <a:p>
                      <a:r>
                        <a:rPr lang="en-US" sz="2000"/>
                        <a:t>character string delimiter</a:t>
                      </a:r>
                    </a:p>
                  </a:txBody>
                  <a:tcPr marL="31995" marR="31995" marT="15998" marB="15998" anchor="ctr"/>
                </a:tc>
                <a:extLst>
                  <a:ext uri="{0D108BD9-81ED-4DB2-BD59-A6C34878D82A}">
                    <a16:rowId xmlns:a16="http://schemas.microsoft.com/office/drawing/2014/main" val="10003"/>
                  </a:ext>
                </a:extLst>
              </a:tr>
              <a:tr h="387286">
                <a:tc>
                  <a:txBody>
                    <a:bodyPr/>
                    <a:lstStyle/>
                    <a:p>
                      <a:r>
                        <a:rPr lang="en-US" sz="2000"/>
                        <a:t>.</a:t>
                      </a:r>
                    </a:p>
                  </a:txBody>
                  <a:tcPr marL="31995" marR="31995" marT="15998" marB="15998" anchor="ctr"/>
                </a:tc>
                <a:tc>
                  <a:txBody>
                    <a:bodyPr/>
                    <a:lstStyle/>
                    <a:p>
                      <a:r>
                        <a:rPr lang="en-US" sz="2000" dirty="0"/>
                        <a:t>component selector</a:t>
                      </a:r>
                    </a:p>
                  </a:txBody>
                  <a:tcPr marL="31995" marR="31995" marT="15998" marB="15998" anchor="ctr"/>
                </a:tc>
                <a:extLst>
                  <a:ext uri="{0D108BD9-81ED-4DB2-BD59-A6C34878D82A}">
                    <a16:rowId xmlns:a16="http://schemas.microsoft.com/office/drawing/2014/main" val="10004"/>
                  </a:ext>
                </a:extLst>
              </a:tr>
              <a:tr h="387286">
                <a:tc>
                  <a:txBody>
                    <a:bodyPr/>
                    <a:lstStyle/>
                    <a:p>
                      <a:r>
                        <a:rPr lang="en-US" sz="2000"/>
                        <a:t>/</a:t>
                      </a:r>
                    </a:p>
                  </a:txBody>
                  <a:tcPr marL="31995" marR="31995" marT="15998" marB="15998" anchor="ctr"/>
                </a:tc>
                <a:tc>
                  <a:txBody>
                    <a:bodyPr/>
                    <a:lstStyle/>
                    <a:p>
                      <a:r>
                        <a:rPr lang="en-US" sz="2000"/>
                        <a:t>division operator</a:t>
                      </a:r>
                    </a:p>
                  </a:txBody>
                  <a:tcPr marL="31995" marR="31995" marT="15998" marB="15998" anchor="ctr"/>
                </a:tc>
                <a:extLst>
                  <a:ext uri="{0D108BD9-81ED-4DB2-BD59-A6C34878D82A}">
                    <a16:rowId xmlns:a16="http://schemas.microsoft.com/office/drawing/2014/main" val="10005"/>
                  </a:ext>
                </a:extLst>
              </a:tr>
              <a:tr h="387286">
                <a:tc>
                  <a:txBody>
                    <a:bodyPr/>
                    <a:lstStyle/>
                    <a:p>
                      <a:r>
                        <a:rPr lang="en-US" sz="2000" dirty="0"/>
                        <a:t>(</a:t>
                      </a:r>
                    </a:p>
                  </a:txBody>
                  <a:tcPr marL="31995" marR="31995" marT="15998" marB="15998" anchor="ctr"/>
                </a:tc>
                <a:tc>
                  <a:txBody>
                    <a:bodyPr/>
                    <a:lstStyle/>
                    <a:p>
                      <a:r>
                        <a:rPr lang="en-US" sz="2000"/>
                        <a:t>expression or list delimiter</a:t>
                      </a:r>
                    </a:p>
                  </a:txBody>
                  <a:tcPr marL="31995" marR="31995" marT="15998" marB="15998" anchor="ctr"/>
                </a:tc>
                <a:extLst>
                  <a:ext uri="{0D108BD9-81ED-4DB2-BD59-A6C34878D82A}">
                    <a16:rowId xmlns:a16="http://schemas.microsoft.com/office/drawing/2014/main" val="10006"/>
                  </a:ext>
                </a:extLst>
              </a:tr>
              <a:tr h="387286">
                <a:tc>
                  <a:txBody>
                    <a:bodyPr/>
                    <a:lstStyle/>
                    <a:p>
                      <a:r>
                        <a:rPr lang="en-US" sz="2000"/>
                        <a:t>)</a:t>
                      </a:r>
                    </a:p>
                  </a:txBody>
                  <a:tcPr marL="31995" marR="31995" marT="15998" marB="15998" anchor="ctr"/>
                </a:tc>
                <a:tc>
                  <a:txBody>
                    <a:bodyPr/>
                    <a:lstStyle/>
                    <a:p>
                      <a:r>
                        <a:rPr lang="en-US" sz="2000"/>
                        <a:t>expression or list delimiter</a:t>
                      </a:r>
                    </a:p>
                  </a:txBody>
                  <a:tcPr marL="31995" marR="31995" marT="15998" marB="15998" anchor="ctr"/>
                </a:tc>
                <a:extLst>
                  <a:ext uri="{0D108BD9-81ED-4DB2-BD59-A6C34878D82A}">
                    <a16:rowId xmlns:a16="http://schemas.microsoft.com/office/drawing/2014/main" val="10007"/>
                  </a:ext>
                </a:extLst>
              </a:tr>
              <a:tr h="387286">
                <a:tc>
                  <a:txBody>
                    <a:bodyPr/>
                    <a:lstStyle/>
                    <a:p>
                      <a:r>
                        <a:rPr lang="en-US" sz="2000"/>
                        <a:t>:</a:t>
                      </a:r>
                    </a:p>
                  </a:txBody>
                  <a:tcPr marL="31995" marR="31995" marT="15998" marB="15998" anchor="ctr"/>
                </a:tc>
                <a:tc>
                  <a:txBody>
                    <a:bodyPr/>
                    <a:lstStyle/>
                    <a:p>
                      <a:r>
                        <a:rPr lang="en-US" sz="2000"/>
                        <a:t>host variable indicator</a:t>
                      </a:r>
                    </a:p>
                  </a:txBody>
                  <a:tcPr marL="31995" marR="31995" marT="15998" marB="15998" anchor="ctr"/>
                </a:tc>
                <a:extLst>
                  <a:ext uri="{0D108BD9-81ED-4DB2-BD59-A6C34878D82A}">
                    <a16:rowId xmlns:a16="http://schemas.microsoft.com/office/drawing/2014/main" val="10008"/>
                  </a:ext>
                </a:extLst>
              </a:tr>
              <a:tr h="387286">
                <a:tc>
                  <a:txBody>
                    <a:bodyPr/>
                    <a:lstStyle/>
                    <a:p>
                      <a:r>
                        <a:rPr lang="en-US" sz="2000"/>
                        <a:t>,</a:t>
                      </a:r>
                    </a:p>
                  </a:txBody>
                  <a:tcPr marL="31995" marR="31995" marT="15998" marB="15998" anchor="ctr"/>
                </a:tc>
                <a:tc>
                  <a:txBody>
                    <a:bodyPr/>
                    <a:lstStyle/>
                    <a:p>
                      <a:r>
                        <a:rPr lang="en-US" sz="2000"/>
                        <a:t>item separator</a:t>
                      </a:r>
                    </a:p>
                  </a:txBody>
                  <a:tcPr marL="31995" marR="31995" marT="15998" marB="15998" anchor="ctr"/>
                </a:tc>
                <a:extLst>
                  <a:ext uri="{0D108BD9-81ED-4DB2-BD59-A6C34878D82A}">
                    <a16:rowId xmlns:a16="http://schemas.microsoft.com/office/drawing/2014/main" val="10009"/>
                  </a:ext>
                </a:extLst>
              </a:tr>
              <a:tr h="387286">
                <a:tc>
                  <a:txBody>
                    <a:bodyPr/>
                    <a:lstStyle/>
                    <a:p>
                      <a:r>
                        <a:rPr lang="en-US" sz="2000"/>
                        <a:t>*</a:t>
                      </a:r>
                    </a:p>
                  </a:txBody>
                  <a:tcPr marL="31995" marR="31995" marT="15998" marB="15998" anchor="ctr"/>
                </a:tc>
                <a:tc>
                  <a:txBody>
                    <a:bodyPr/>
                    <a:lstStyle/>
                    <a:p>
                      <a:r>
                        <a:rPr lang="en-US" sz="2000"/>
                        <a:t>multiplication operator</a:t>
                      </a:r>
                    </a:p>
                  </a:txBody>
                  <a:tcPr marL="31995" marR="31995" marT="15998" marB="15998" anchor="ctr"/>
                </a:tc>
                <a:extLst>
                  <a:ext uri="{0D108BD9-81ED-4DB2-BD59-A6C34878D82A}">
                    <a16:rowId xmlns:a16="http://schemas.microsoft.com/office/drawing/2014/main" val="10010"/>
                  </a:ext>
                </a:extLst>
              </a:tr>
              <a:tr h="387286">
                <a:tc>
                  <a:txBody>
                    <a:bodyPr/>
                    <a:lstStyle/>
                    <a:p>
                      <a:r>
                        <a:rPr lang="en-US" sz="2000"/>
                        <a:t>"</a:t>
                      </a:r>
                    </a:p>
                  </a:txBody>
                  <a:tcPr marL="31995" marR="31995" marT="15998" marB="15998" anchor="ctr"/>
                </a:tc>
                <a:tc>
                  <a:txBody>
                    <a:bodyPr/>
                    <a:lstStyle/>
                    <a:p>
                      <a:r>
                        <a:rPr lang="en-US" sz="2000"/>
                        <a:t>quoted identifier delimiter</a:t>
                      </a:r>
                    </a:p>
                  </a:txBody>
                  <a:tcPr marL="31995" marR="31995" marT="15998" marB="15998" anchor="ctr"/>
                </a:tc>
                <a:extLst>
                  <a:ext uri="{0D108BD9-81ED-4DB2-BD59-A6C34878D82A}">
                    <a16:rowId xmlns:a16="http://schemas.microsoft.com/office/drawing/2014/main" val="10011"/>
                  </a:ext>
                </a:extLst>
              </a:tr>
              <a:tr h="387286">
                <a:tc>
                  <a:txBody>
                    <a:bodyPr/>
                    <a:lstStyle/>
                    <a:p>
                      <a:r>
                        <a:rPr lang="en-US" sz="2000" dirty="0"/>
                        <a:t>=</a:t>
                      </a:r>
                    </a:p>
                  </a:txBody>
                  <a:tcPr marL="31995" marR="31995" marT="15998" marB="15998" anchor="ctr"/>
                </a:tc>
                <a:tc>
                  <a:txBody>
                    <a:bodyPr/>
                    <a:lstStyle/>
                    <a:p>
                      <a:r>
                        <a:rPr lang="en-US" sz="2000"/>
                        <a:t>relational operator</a:t>
                      </a:r>
                    </a:p>
                  </a:txBody>
                  <a:tcPr marL="31995" marR="31995" marT="15998" marB="15998" anchor="ctr"/>
                </a:tc>
                <a:extLst>
                  <a:ext uri="{0D108BD9-81ED-4DB2-BD59-A6C34878D82A}">
                    <a16:rowId xmlns:a16="http://schemas.microsoft.com/office/drawing/2014/main" val="10012"/>
                  </a:ext>
                </a:extLst>
              </a:tr>
              <a:tr h="387286">
                <a:tc>
                  <a:txBody>
                    <a:bodyPr/>
                    <a:lstStyle/>
                    <a:p>
                      <a:r>
                        <a:rPr lang="en-US" sz="2000" dirty="0"/>
                        <a:t>&lt;</a:t>
                      </a:r>
                    </a:p>
                  </a:txBody>
                  <a:tcPr marL="31995" marR="31995" marT="15998" marB="15998" anchor="ctr"/>
                </a:tc>
                <a:tc>
                  <a:txBody>
                    <a:bodyPr/>
                    <a:lstStyle/>
                    <a:p>
                      <a:r>
                        <a:rPr lang="en-US" sz="2000" dirty="0"/>
                        <a:t>relational operator</a:t>
                      </a:r>
                    </a:p>
                  </a:txBody>
                  <a:tcPr marL="31995" marR="31995" marT="15998" marB="15998" anchor="ctr"/>
                </a:tc>
                <a:extLst>
                  <a:ext uri="{0D108BD9-81ED-4DB2-BD59-A6C34878D82A}">
                    <a16:rowId xmlns:a16="http://schemas.microsoft.com/office/drawing/2014/main" val="10013"/>
                  </a:ext>
                </a:extLst>
              </a:tr>
            </a:tbl>
          </a:graphicData>
        </a:graphic>
      </p:graphicFrame>
      <p:graphicFrame>
        <p:nvGraphicFramePr>
          <p:cNvPr id="3" name="Table 2"/>
          <p:cNvGraphicFramePr>
            <a:graphicFrameLocks noGrp="1"/>
          </p:cNvGraphicFramePr>
          <p:nvPr/>
        </p:nvGraphicFramePr>
        <p:xfrm>
          <a:off x="5872766" y="103039"/>
          <a:ext cx="5756857" cy="6635010"/>
        </p:xfrm>
        <a:graphic>
          <a:graphicData uri="http://schemas.openxmlformats.org/drawingml/2006/table">
            <a:tbl>
              <a:tblPr>
                <a:tableStyleId>{E8B1032C-EA38-4F05-BA0D-38AFFFC7BED3}</a:tableStyleId>
              </a:tblPr>
              <a:tblGrid>
                <a:gridCol w="973817">
                  <a:extLst>
                    <a:ext uri="{9D8B030D-6E8A-4147-A177-3AD203B41FA5}">
                      <a16:colId xmlns:a16="http://schemas.microsoft.com/office/drawing/2014/main" val="20000"/>
                    </a:ext>
                  </a:extLst>
                </a:gridCol>
                <a:gridCol w="4783040">
                  <a:extLst>
                    <a:ext uri="{9D8B030D-6E8A-4147-A177-3AD203B41FA5}">
                      <a16:colId xmlns:a16="http://schemas.microsoft.com/office/drawing/2014/main" val="20001"/>
                    </a:ext>
                  </a:extLst>
                </a:gridCol>
              </a:tblGrid>
              <a:tr h="304752">
                <a:tc>
                  <a:txBody>
                    <a:bodyPr/>
                    <a:lstStyle/>
                    <a:p>
                      <a:r>
                        <a:rPr lang="en-US" sz="1800" dirty="0"/>
                        <a:t>&gt;</a:t>
                      </a:r>
                    </a:p>
                  </a:txBody>
                  <a:tcPr marL="31995" marR="31995" marT="15998" marB="15998" anchor="ctr"/>
                </a:tc>
                <a:tc>
                  <a:txBody>
                    <a:bodyPr/>
                    <a:lstStyle/>
                    <a:p>
                      <a:r>
                        <a:rPr lang="en-US" sz="1800"/>
                        <a:t>relational operator</a:t>
                      </a:r>
                    </a:p>
                  </a:txBody>
                  <a:tcPr marL="31995" marR="31995" marT="15998" marB="15998" anchor="ctr"/>
                </a:tc>
                <a:extLst>
                  <a:ext uri="{0D108BD9-81ED-4DB2-BD59-A6C34878D82A}">
                    <a16:rowId xmlns:a16="http://schemas.microsoft.com/office/drawing/2014/main" val="10000"/>
                  </a:ext>
                </a:extLst>
              </a:tr>
              <a:tr h="304752">
                <a:tc>
                  <a:txBody>
                    <a:bodyPr/>
                    <a:lstStyle/>
                    <a:p>
                      <a:r>
                        <a:rPr lang="en-US" sz="1800" dirty="0"/>
                        <a:t>@</a:t>
                      </a:r>
                    </a:p>
                  </a:txBody>
                  <a:tcPr marL="31995" marR="31995" marT="15998" marB="15998" anchor="ctr"/>
                </a:tc>
                <a:tc>
                  <a:txBody>
                    <a:bodyPr/>
                    <a:lstStyle/>
                    <a:p>
                      <a:r>
                        <a:rPr lang="en-US" sz="1800"/>
                        <a:t>remote access indicator</a:t>
                      </a:r>
                    </a:p>
                  </a:txBody>
                  <a:tcPr marL="31995" marR="31995" marT="15998" marB="15998" anchor="ctr"/>
                </a:tc>
                <a:extLst>
                  <a:ext uri="{0D108BD9-81ED-4DB2-BD59-A6C34878D82A}">
                    <a16:rowId xmlns:a16="http://schemas.microsoft.com/office/drawing/2014/main" val="10001"/>
                  </a:ext>
                </a:extLst>
              </a:tr>
              <a:tr h="304752">
                <a:tc>
                  <a:txBody>
                    <a:bodyPr/>
                    <a:lstStyle/>
                    <a:p>
                      <a:r>
                        <a:rPr lang="en-US" sz="1800" dirty="0"/>
                        <a:t>;</a:t>
                      </a:r>
                    </a:p>
                  </a:txBody>
                  <a:tcPr marL="31995" marR="31995" marT="15998" marB="15998" anchor="ctr"/>
                </a:tc>
                <a:tc>
                  <a:txBody>
                    <a:bodyPr/>
                    <a:lstStyle/>
                    <a:p>
                      <a:r>
                        <a:rPr lang="en-US" sz="1800"/>
                        <a:t>statement terminator</a:t>
                      </a:r>
                    </a:p>
                  </a:txBody>
                  <a:tcPr marL="31995" marR="31995" marT="15998" marB="15998" anchor="ctr"/>
                </a:tc>
                <a:extLst>
                  <a:ext uri="{0D108BD9-81ED-4DB2-BD59-A6C34878D82A}">
                    <a16:rowId xmlns:a16="http://schemas.microsoft.com/office/drawing/2014/main" val="10002"/>
                  </a:ext>
                </a:extLst>
              </a:tr>
              <a:tr h="304752">
                <a:tc>
                  <a:txBody>
                    <a:bodyPr/>
                    <a:lstStyle/>
                    <a:p>
                      <a:r>
                        <a:rPr lang="en-US" sz="1800" dirty="0"/>
                        <a:t>-</a:t>
                      </a:r>
                    </a:p>
                  </a:txBody>
                  <a:tcPr marL="31995" marR="31995" marT="15998" marB="15998" anchor="ctr"/>
                </a:tc>
                <a:tc>
                  <a:txBody>
                    <a:bodyPr/>
                    <a:lstStyle/>
                    <a:p>
                      <a:r>
                        <a:rPr lang="en-US" sz="1800"/>
                        <a:t>subtraction/negation operator</a:t>
                      </a:r>
                    </a:p>
                  </a:txBody>
                  <a:tcPr marL="31995" marR="31995" marT="15998" marB="15998" anchor="ctr"/>
                </a:tc>
                <a:extLst>
                  <a:ext uri="{0D108BD9-81ED-4DB2-BD59-A6C34878D82A}">
                    <a16:rowId xmlns:a16="http://schemas.microsoft.com/office/drawing/2014/main" val="10003"/>
                  </a:ext>
                </a:extLst>
              </a:tr>
              <a:tr h="304752">
                <a:tc>
                  <a:txBody>
                    <a:bodyPr/>
                    <a:lstStyle/>
                    <a:p>
                      <a:r>
                        <a:rPr lang="en-US" sz="1800" dirty="0"/>
                        <a:t>:=</a:t>
                      </a:r>
                    </a:p>
                  </a:txBody>
                  <a:tcPr marL="31995" marR="31995" marT="15998" marB="15998" anchor="ctr"/>
                </a:tc>
                <a:tc>
                  <a:txBody>
                    <a:bodyPr/>
                    <a:lstStyle/>
                    <a:p>
                      <a:r>
                        <a:rPr lang="en-US" sz="1800" dirty="0"/>
                        <a:t>assignment operator</a:t>
                      </a:r>
                    </a:p>
                  </a:txBody>
                  <a:tcPr marL="31995" marR="31995" marT="15998" marB="15998" anchor="ctr"/>
                </a:tc>
                <a:extLst>
                  <a:ext uri="{0D108BD9-81ED-4DB2-BD59-A6C34878D82A}">
                    <a16:rowId xmlns:a16="http://schemas.microsoft.com/office/drawing/2014/main" val="10004"/>
                  </a:ext>
                </a:extLst>
              </a:tr>
              <a:tr h="304752">
                <a:tc>
                  <a:txBody>
                    <a:bodyPr/>
                    <a:lstStyle/>
                    <a:p>
                      <a:r>
                        <a:rPr lang="en-US" sz="1800"/>
                        <a:t>=&gt;</a:t>
                      </a:r>
                    </a:p>
                  </a:txBody>
                  <a:tcPr marL="31995" marR="31995" marT="15998" marB="15998" anchor="ctr"/>
                </a:tc>
                <a:tc>
                  <a:txBody>
                    <a:bodyPr/>
                    <a:lstStyle/>
                    <a:p>
                      <a:r>
                        <a:rPr lang="en-US" sz="1800" dirty="0"/>
                        <a:t>association operator</a:t>
                      </a:r>
                    </a:p>
                  </a:txBody>
                  <a:tcPr marL="31995" marR="31995" marT="15998" marB="15998" anchor="ctr"/>
                </a:tc>
                <a:extLst>
                  <a:ext uri="{0D108BD9-81ED-4DB2-BD59-A6C34878D82A}">
                    <a16:rowId xmlns:a16="http://schemas.microsoft.com/office/drawing/2014/main" val="10005"/>
                  </a:ext>
                </a:extLst>
              </a:tr>
              <a:tr h="304752">
                <a:tc>
                  <a:txBody>
                    <a:bodyPr/>
                    <a:lstStyle/>
                    <a:p>
                      <a:r>
                        <a:rPr lang="en-US" sz="1800"/>
                        <a:t>||</a:t>
                      </a:r>
                    </a:p>
                  </a:txBody>
                  <a:tcPr marL="31995" marR="31995" marT="15998" marB="15998" anchor="ctr"/>
                </a:tc>
                <a:tc>
                  <a:txBody>
                    <a:bodyPr/>
                    <a:lstStyle/>
                    <a:p>
                      <a:r>
                        <a:rPr lang="en-US" sz="1800" dirty="0"/>
                        <a:t>concatenation operator</a:t>
                      </a:r>
                    </a:p>
                  </a:txBody>
                  <a:tcPr marL="31995" marR="31995" marT="15998" marB="15998" anchor="ctr"/>
                </a:tc>
                <a:extLst>
                  <a:ext uri="{0D108BD9-81ED-4DB2-BD59-A6C34878D82A}">
                    <a16:rowId xmlns:a16="http://schemas.microsoft.com/office/drawing/2014/main" val="10006"/>
                  </a:ext>
                </a:extLst>
              </a:tr>
              <a:tr h="304752">
                <a:tc>
                  <a:txBody>
                    <a:bodyPr/>
                    <a:lstStyle/>
                    <a:p>
                      <a:r>
                        <a:rPr lang="en-US" sz="1800"/>
                        <a:t>**</a:t>
                      </a:r>
                    </a:p>
                  </a:txBody>
                  <a:tcPr marL="31995" marR="31995" marT="15998" marB="15998" anchor="ctr"/>
                </a:tc>
                <a:tc>
                  <a:txBody>
                    <a:bodyPr/>
                    <a:lstStyle/>
                    <a:p>
                      <a:r>
                        <a:rPr lang="en-US" sz="1800" dirty="0"/>
                        <a:t>exponentiation operator</a:t>
                      </a:r>
                    </a:p>
                  </a:txBody>
                  <a:tcPr marL="31995" marR="31995" marT="15998" marB="15998" anchor="ctr"/>
                </a:tc>
                <a:extLst>
                  <a:ext uri="{0D108BD9-81ED-4DB2-BD59-A6C34878D82A}">
                    <a16:rowId xmlns:a16="http://schemas.microsoft.com/office/drawing/2014/main" val="10007"/>
                  </a:ext>
                </a:extLst>
              </a:tr>
              <a:tr h="304752">
                <a:tc>
                  <a:txBody>
                    <a:bodyPr/>
                    <a:lstStyle/>
                    <a:p>
                      <a:r>
                        <a:rPr lang="en-US" sz="1800"/>
                        <a:t>&lt;&lt;</a:t>
                      </a:r>
                    </a:p>
                  </a:txBody>
                  <a:tcPr marL="31995" marR="31995" marT="15998" marB="15998" anchor="ctr"/>
                </a:tc>
                <a:tc>
                  <a:txBody>
                    <a:bodyPr/>
                    <a:lstStyle/>
                    <a:p>
                      <a:r>
                        <a:rPr lang="en-US" sz="1800" dirty="0"/>
                        <a:t>label delimiter (begin)</a:t>
                      </a:r>
                    </a:p>
                  </a:txBody>
                  <a:tcPr marL="31995" marR="31995" marT="15998" marB="15998" anchor="ctr"/>
                </a:tc>
                <a:extLst>
                  <a:ext uri="{0D108BD9-81ED-4DB2-BD59-A6C34878D82A}">
                    <a16:rowId xmlns:a16="http://schemas.microsoft.com/office/drawing/2014/main" val="10008"/>
                  </a:ext>
                </a:extLst>
              </a:tr>
              <a:tr h="304752">
                <a:tc>
                  <a:txBody>
                    <a:bodyPr/>
                    <a:lstStyle/>
                    <a:p>
                      <a:r>
                        <a:rPr lang="en-US" sz="1800"/>
                        <a:t>&gt;&gt;</a:t>
                      </a:r>
                    </a:p>
                  </a:txBody>
                  <a:tcPr marL="31995" marR="31995" marT="15998" marB="15998" anchor="ctr"/>
                </a:tc>
                <a:tc>
                  <a:txBody>
                    <a:bodyPr/>
                    <a:lstStyle/>
                    <a:p>
                      <a:r>
                        <a:rPr lang="en-US" sz="1800" dirty="0"/>
                        <a:t>label delimiter (end)</a:t>
                      </a:r>
                    </a:p>
                  </a:txBody>
                  <a:tcPr marL="31995" marR="31995" marT="15998" marB="15998" anchor="ctr"/>
                </a:tc>
                <a:extLst>
                  <a:ext uri="{0D108BD9-81ED-4DB2-BD59-A6C34878D82A}">
                    <a16:rowId xmlns:a16="http://schemas.microsoft.com/office/drawing/2014/main" val="10009"/>
                  </a:ext>
                </a:extLst>
              </a:tr>
              <a:tr h="560661">
                <a:tc>
                  <a:txBody>
                    <a:bodyPr/>
                    <a:lstStyle/>
                    <a:p>
                      <a:r>
                        <a:rPr lang="en-US" sz="1800"/>
                        <a:t>/*</a:t>
                      </a:r>
                    </a:p>
                  </a:txBody>
                  <a:tcPr marL="31995" marR="31995" marT="15998" marB="15998" anchor="ctr"/>
                </a:tc>
                <a:tc>
                  <a:txBody>
                    <a:bodyPr/>
                    <a:lstStyle/>
                    <a:p>
                      <a:r>
                        <a:rPr lang="en-US" sz="1800" dirty="0"/>
                        <a:t>multi-line comment delimiter (begin)</a:t>
                      </a:r>
                    </a:p>
                  </a:txBody>
                  <a:tcPr marL="31995" marR="31995" marT="15998" marB="15998" anchor="ctr"/>
                </a:tc>
                <a:extLst>
                  <a:ext uri="{0D108BD9-81ED-4DB2-BD59-A6C34878D82A}">
                    <a16:rowId xmlns:a16="http://schemas.microsoft.com/office/drawing/2014/main" val="10010"/>
                  </a:ext>
                </a:extLst>
              </a:tr>
              <a:tr h="560661">
                <a:tc>
                  <a:txBody>
                    <a:bodyPr/>
                    <a:lstStyle/>
                    <a:p>
                      <a:r>
                        <a:rPr lang="en-US" sz="1800"/>
                        <a:t>*/</a:t>
                      </a:r>
                    </a:p>
                  </a:txBody>
                  <a:tcPr marL="31995" marR="31995" marT="15998" marB="15998" anchor="ctr"/>
                </a:tc>
                <a:tc>
                  <a:txBody>
                    <a:bodyPr/>
                    <a:lstStyle/>
                    <a:p>
                      <a:r>
                        <a:rPr lang="en-US" sz="1800" dirty="0"/>
                        <a:t>multi-line comment delimiter (end)</a:t>
                      </a:r>
                    </a:p>
                  </a:txBody>
                  <a:tcPr marL="31995" marR="31995" marT="15998" marB="15998" anchor="ctr"/>
                </a:tc>
                <a:extLst>
                  <a:ext uri="{0D108BD9-81ED-4DB2-BD59-A6C34878D82A}">
                    <a16:rowId xmlns:a16="http://schemas.microsoft.com/office/drawing/2014/main" val="10011"/>
                  </a:ext>
                </a:extLst>
              </a:tr>
              <a:tr h="304752">
                <a:tc>
                  <a:txBody>
                    <a:bodyPr/>
                    <a:lstStyle/>
                    <a:p>
                      <a:r>
                        <a:rPr lang="en-US" sz="1800"/>
                        <a:t>..</a:t>
                      </a:r>
                    </a:p>
                  </a:txBody>
                  <a:tcPr marL="31995" marR="31995" marT="15998" marB="15998" anchor="ctr"/>
                </a:tc>
                <a:tc>
                  <a:txBody>
                    <a:bodyPr/>
                    <a:lstStyle/>
                    <a:p>
                      <a:r>
                        <a:rPr lang="en-US" sz="1800" dirty="0"/>
                        <a:t>range operator</a:t>
                      </a:r>
                    </a:p>
                  </a:txBody>
                  <a:tcPr marL="31995" marR="31995" marT="15998" marB="15998" anchor="ctr"/>
                </a:tc>
                <a:extLst>
                  <a:ext uri="{0D108BD9-81ED-4DB2-BD59-A6C34878D82A}">
                    <a16:rowId xmlns:a16="http://schemas.microsoft.com/office/drawing/2014/main" val="10012"/>
                  </a:ext>
                </a:extLst>
              </a:tr>
              <a:tr h="304752">
                <a:tc>
                  <a:txBody>
                    <a:bodyPr/>
                    <a:lstStyle/>
                    <a:p>
                      <a:r>
                        <a:rPr lang="en-US" sz="1800"/>
                        <a:t>&lt;&gt;</a:t>
                      </a:r>
                    </a:p>
                  </a:txBody>
                  <a:tcPr marL="31995" marR="31995" marT="15998" marB="15998" anchor="ctr"/>
                </a:tc>
                <a:tc>
                  <a:txBody>
                    <a:bodyPr/>
                    <a:lstStyle/>
                    <a:p>
                      <a:r>
                        <a:rPr lang="en-US" sz="1800" dirty="0"/>
                        <a:t>relational operator</a:t>
                      </a:r>
                    </a:p>
                  </a:txBody>
                  <a:tcPr marL="31995" marR="31995" marT="15998" marB="15998" anchor="ctr"/>
                </a:tc>
                <a:extLst>
                  <a:ext uri="{0D108BD9-81ED-4DB2-BD59-A6C34878D82A}">
                    <a16:rowId xmlns:a16="http://schemas.microsoft.com/office/drawing/2014/main" val="10013"/>
                  </a:ext>
                </a:extLst>
              </a:tr>
              <a:tr h="304752">
                <a:tc>
                  <a:txBody>
                    <a:bodyPr/>
                    <a:lstStyle/>
                    <a:p>
                      <a:r>
                        <a:rPr lang="en-US" sz="1800"/>
                        <a:t>!=</a:t>
                      </a:r>
                    </a:p>
                  </a:txBody>
                  <a:tcPr marL="31995" marR="31995" marT="15998" marB="15998" anchor="ctr"/>
                </a:tc>
                <a:tc>
                  <a:txBody>
                    <a:bodyPr/>
                    <a:lstStyle/>
                    <a:p>
                      <a:r>
                        <a:rPr lang="en-US" sz="1800" dirty="0"/>
                        <a:t>relational operator</a:t>
                      </a:r>
                    </a:p>
                  </a:txBody>
                  <a:tcPr marL="31995" marR="31995" marT="15998" marB="15998" anchor="ctr"/>
                </a:tc>
                <a:extLst>
                  <a:ext uri="{0D108BD9-81ED-4DB2-BD59-A6C34878D82A}">
                    <a16:rowId xmlns:a16="http://schemas.microsoft.com/office/drawing/2014/main" val="10014"/>
                  </a:ext>
                </a:extLst>
              </a:tr>
              <a:tr h="304752">
                <a:tc>
                  <a:txBody>
                    <a:bodyPr/>
                    <a:lstStyle/>
                    <a:p>
                      <a:r>
                        <a:rPr lang="en-US" sz="1800"/>
                        <a:t>~=</a:t>
                      </a:r>
                    </a:p>
                  </a:txBody>
                  <a:tcPr marL="31995" marR="31995" marT="15998" marB="15998" anchor="ctr"/>
                </a:tc>
                <a:tc>
                  <a:txBody>
                    <a:bodyPr/>
                    <a:lstStyle/>
                    <a:p>
                      <a:r>
                        <a:rPr lang="en-US" sz="1800" dirty="0"/>
                        <a:t>relational operator</a:t>
                      </a:r>
                    </a:p>
                  </a:txBody>
                  <a:tcPr marL="31995" marR="31995" marT="15998" marB="15998" anchor="ctr"/>
                </a:tc>
                <a:extLst>
                  <a:ext uri="{0D108BD9-81ED-4DB2-BD59-A6C34878D82A}">
                    <a16:rowId xmlns:a16="http://schemas.microsoft.com/office/drawing/2014/main" val="10015"/>
                  </a:ext>
                </a:extLst>
              </a:tr>
              <a:tr h="304752">
                <a:tc>
                  <a:txBody>
                    <a:bodyPr/>
                    <a:lstStyle/>
                    <a:p>
                      <a:r>
                        <a:rPr lang="en-US" sz="1800"/>
                        <a:t>^=</a:t>
                      </a:r>
                    </a:p>
                  </a:txBody>
                  <a:tcPr marL="31995" marR="31995" marT="15998" marB="15998" anchor="ctr"/>
                </a:tc>
                <a:tc>
                  <a:txBody>
                    <a:bodyPr/>
                    <a:lstStyle/>
                    <a:p>
                      <a:r>
                        <a:rPr lang="en-US" sz="1800" dirty="0"/>
                        <a:t>relational operator</a:t>
                      </a:r>
                    </a:p>
                  </a:txBody>
                  <a:tcPr marL="31995" marR="31995" marT="15998" marB="15998" anchor="ctr"/>
                </a:tc>
                <a:extLst>
                  <a:ext uri="{0D108BD9-81ED-4DB2-BD59-A6C34878D82A}">
                    <a16:rowId xmlns:a16="http://schemas.microsoft.com/office/drawing/2014/main" val="10016"/>
                  </a:ext>
                </a:extLst>
              </a:tr>
              <a:tr h="304752">
                <a:tc>
                  <a:txBody>
                    <a:bodyPr/>
                    <a:lstStyle/>
                    <a:p>
                      <a:r>
                        <a:rPr lang="en-US" sz="1800"/>
                        <a:t>&lt;=</a:t>
                      </a:r>
                    </a:p>
                  </a:txBody>
                  <a:tcPr marL="31995" marR="31995" marT="15998" marB="15998" anchor="ctr"/>
                </a:tc>
                <a:tc>
                  <a:txBody>
                    <a:bodyPr/>
                    <a:lstStyle/>
                    <a:p>
                      <a:r>
                        <a:rPr lang="en-US" sz="1800" dirty="0"/>
                        <a:t>relational operator</a:t>
                      </a:r>
                    </a:p>
                  </a:txBody>
                  <a:tcPr marL="31995" marR="31995" marT="15998" marB="15998" anchor="ctr"/>
                </a:tc>
                <a:extLst>
                  <a:ext uri="{0D108BD9-81ED-4DB2-BD59-A6C34878D82A}">
                    <a16:rowId xmlns:a16="http://schemas.microsoft.com/office/drawing/2014/main" val="10017"/>
                  </a:ext>
                </a:extLst>
              </a:tr>
              <a:tr h="304752">
                <a:tc>
                  <a:txBody>
                    <a:bodyPr/>
                    <a:lstStyle/>
                    <a:p>
                      <a:r>
                        <a:rPr lang="en-US" sz="1800"/>
                        <a:t>&gt;=</a:t>
                      </a:r>
                    </a:p>
                  </a:txBody>
                  <a:tcPr marL="31995" marR="31995" marT="15998" marB="15998" anchor="ctr"/>
                </a:tc>
                <a:tc>
                  <a:txBody>
                    <a:bodyPr/>
                    <a:lstStyle/>
                    <a:p>
                      <a:r>
                        <a:rPr lang="en-US" sz="1800" dirty="0"/>
                        <a:t>relational operator</a:t>
                      </a:r>
                    </a:p>
                  </a:txBody>
                  <a:tcPr marL="31995" marR="31995" marT="15998" marB="15998" anchor="ctr"/>
                </a:tc>
                <a:extLst>
                  <a:ext uri="{0D108BD9-81ED-4DB2-BD59-A6C34878D82A}">
                    <a16:rowId xmlns:a16="http://schemas.microsoft.com/office/drawing/2014/main" val="10018"/>
                  </a:ext>
                </a:extLst>
              </a:tr>
              <a:tr h="304752">
                <a:tc>
                  <a:txBody>
                    <a:bodyPr/>
                    <a:lstStyle/>
                    <a:p>
                      <a:r>
                        <a:rPr lang="en-US" sz="1800"/>
                        <a:t>--</a:t>
                      </a:r>
                    </a:p>
                  </a:txBody>
                  <a:tcPr marL="31995" marR="31995" marT="15998" marB="15998" anchor="ctr"/>
                </a:tc>
                <a:tc>
                  <a:txBody>
                    <a:bodyPr/>
                    <a:lstStyle/>
                    <a:p>
                      <a:r>
                        <a:rPr lang="en-US" sz="1800" dirty="0"/>
                        <a:t>single-line comment indicator</a:t>
                      </a:r>
                    </a:p>
                  </a:txBody>
                  <a:tcPr marL="31995" marR="31995" marT="15998" marB="15998" anchor="ct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24000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685800"/>
          </a:xfrm>
        </p:spPr>
        <p:txBody>
          <a:bodyPr>
            <a:normAutofit/>
          </a:bodyPr>
          <a:lstStyle/>
          <a:p>
            <a:pPr>
              <a:defRPr/>
            </a:pPr>
            <a:r>
              <a:rPr lang="en-US" dirty="0"/>
              <a:t>Data Types in oracle</a:t>
            </a:r>
          </a:p>
        </p:txBody>
      </p:sp>
      <p:sp>
        <p:nvSpPr>
          <p:cNvPr id="3" name="Content Placeholder 2"/>
          <p:cNvSpPr>
            <a:spLocks noGrp="1"/>
          </p:cNvSpPr>
          <p:nvPr>
            <p:ph idx="1"/>
          </p:nvPr>
        </p:nvSpPr>
        <p:spPr>
          <a:xfrm>
            <a:off x="373487" y="1262130"/>
            <a:ext cx="11706896" cy="4906850"/>
          </a:xfrm>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514350" indent="-514350" algn="just">
              <a:buFont typeface="Calibri" panose="020F0502020204030204" pitchFamily="34" charset="0"/>
              <a:buAutoNum type="arabicPeriod"/>
            </a:pPr>
            <a:r>
              <a:rPr lang="en-US" altLang="en-US" sz="2400" dirty="0">
                <a:solidFill>
                  <a:srgbClr val="FF0000"/>
                </a:solidFill>
              </a:rPr>
              <a:t>Char(Size):-</a:t>
            </a:r>
            <a:r>
              <a:rPr lang="en-US" altLang="en-US" sz="2000" dirty="0"/>
              <a:t>used to store character string  values of fixed length. It can be hold up to 2000 char.(Oracle 10g)</a:t>
            </a:r>
            <a:endParaRPr lang="en-US" altLang="en-US" sz="2400" dirty="0"/>
          </a:p>
          <a:p>
            <a:pPr marL="514350" indent="-514350" algn="just">
              <a:buFont typeface="Calibri" panose="020F0502020204030204" pitchFamily="34" charset="0"/>
              <a:buAutoNum type="arabicPeriod"/>
            </a:pPr>
            <a:r>
              <a:rPr lang="en-US" altLang="en-US" sz="2400" dirty="0">
                <a:solidFill>
                  <a:srgbClr val="FF0000"/>
                </a:solidFill>
              </a:rPr>
              <a:t>Varchar or Varchar2:- </a:t>
            </a:r>
            <a:r>
              <a:rPr lang="en-US" altLang="en-US" sz="2000" dirty="0"/>
              <a:t>It is used to store  variable length of record alpha numeric data up to 4000 char.(oracle 10g)</a:t>
            </a:r>
          </a:p>
          <a:p>
            <a:pPr marL="514350" indent="-514350" algn="just">
              <a:buFont typeface="Calibri" panose="020F0502020204030204" pitchFamily="34" charset="0"/>
              <a:buAutoNum type="arabicPeriod"/>
            </a:pPr>
            <a:r>
              <a:rPr lang="en-US" altLang="en-US" sz="2400" dirty="0">
                <a:solidFill>
                  <a:srgbClr val="FF0000"/>
                </a:solidFill>
              </a:rPr>
              <a:t>Number(P,S):-</a:t>
            </a:r>
            <a:r>
              <a:rPr lang="en-US" altLang="en-US" sz="2000" dirty="0"/>
              <a:t>It is used to store numbers fixed or floating. P is total size, S number of Decimal places.</a:t>
            </a:r>
          </a:p>
          <a:p>
            <a:pPr marL="514350" indent="-514350" algn="just">
              <a:buFont typeface="Calibri" panose="020F0502020204030204" pitchFamily="34" charset="0"/>
              <a:buAutoNum type="arabicPeriod"/>
            </a:pPr>
            <a:r>
              <a:rPr lang="en-US" altLang="en-US" sz="2400" dirty="0">
                <a:solidFill>
                  <a:srgbClr val="FF0000"/>
                </a:solidFill>
              </a:rPr>
              <a:t>Date :- </a:t>
            </a:r>
            <a:r>
              <a:rPr lang="en-US" altLang="en-US" sz="2000" dirty="0"/>
              <a:t>Used to store date data. The standard date format for date is DD-MM-YY HH:MI:SS.</a:t>
            </a:r>
          </a:p>
          <a:p>
            <a:pPr marL="514350" indent="-514350" algn="just">
              <a:buFont typeface="Calibri" panose="020F0502020204030204" pitchFamily="34" charset="0"/>
              <a:buAutoNum type="arabicPeriod"/>
            </a:pPr>
            <a:r>
              <a:rPr lang="en-US" altLang="en-US" sz="2400" dirty="0">
                <a:solidFill>
                  <a:srgbClr val="FF0000"/>
                </a:solidFill>
              </a:rPr>
              <a:t>Long:- </a:t>
            </a:r>
            <a:r>
              <a:rPr lang="en-US" altLang="en-US" sz="2000" dirty="0"/>
              <a:t>used to store variable length character  up to 2GB. It can not be indexed or SUBSTR() function can not be applied on Long Data type.</a:t>
            </a:r>
          </a:p>
          <a:p>
            <a:pPr marL="514350" indent="-514350" algn="just">
              <a:buFont typeface="Calibri" panose="020F0502020204030204" pitchFamily="34" charset="0"/>
              <a:buAutoNum type="arabicPeriod"/>
            </a:pPr>
            <a:r>
              <a:rPr lang="en-US" altLang="en-US" sz="2400" dirty="0">
                <a:solidFill>
                  <a:srgbClr val="FF0000"/>
                </a:solidFill>
              </a:rPr>
              <a:t>Raw /Long raw:- </a:t>
            </a:r>
            <a:r>
              <a:rPr lang="en-US" altLang="en-US" sz="2000" dirty="0"/>
              <a:t>Used to store Binary data Like image or  Pictures</a:t>
            </a:r>
          </a:p>
          <a:p>
            <a:pPr lvl="4" algn="just" eaLnBrk="1" hangingPunct="1"/>
            <a:r>
              <a:rPr lang="en-US" altLang="en-US" dirty="0"/>
              <a:t>Raw size=255 byte</a:t>
            </a:r>
          </a:p>
          <a:p>
            <a:pPr lvl="4" algn="just" eaLnBrk="1" hangingPunct="1"/>
            <a:r>
              <a:rPr lang="en-US" altLang="en-US" dirty="0"/>
              <a:t>Long raw=2GB it can not be indexed.</a:t>
            </a:r>
          </a:p>
        </p:txBody>
      </p:sp>
    </p:spTree>
    <p:extLst>
      <p:ext uri="{BB962C8B-B14F-4D97-AF65-F5344CB8AC3E}">
        <p14:creationId xmlns:p14="http://schemas.microsoft.com/office/powerpoint/2010/main" val="55141748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3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30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30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30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3000"/>
                                        <p:tgtEl>
                                          <p:spTgt spid="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3000"/>
                                        <p:tgtEl>
                                          <p:spTgt spid="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3000"/>
                                        <p:tgtEl>
                                          <p:spTgt spid="3">
                                            <p:txEl>
                                              <p:pRg st="5" end="5"/>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left)">
                                      <p:cBhvr>
                                        <p:cTn id="40" dur="3000"/>
                                        <p:tgtEl>
                                          <p:spTgt spid="3">
                                            <p:txEl>
                                              <p:pRg st="6" end="6"/>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left)">
                                      <p:cBhvr>
                                        <p:cTn id="43" dur="3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 in Module-I</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dirty="0"/>
              <a:t>Introduction to oracle , Defining a database in SQL, </a:t>
            </a:r>
          </a:p>
          <a:p>
            <a:pPr marL="514350" indent="-514350">
              <a:buFont typeface="+mj-lt"/>
              <a:buAutoNum type="arabicPeriod"/>
            </a:pPr>
            <a:r>
              <a:rPr lang="en-GB" dirty="0"/>
              <a:t>Components of SQL: DDL, DML, DCL, DQL, </a:t>
            </a:r>
          </a:p>
          <a:p>
            <a:pPr marL="514350" indent="-514350">
              <a:buFont typeface="+mj-lt"/>
              <a:buAutoNum type="arabicPeriod"/>
            </a:pPr>
            <a:r>
              <a:rPr lang="en-GB" dirty="0"/>
              <a:t>SQL query Rules, </a:t>
            </a:r>
          </a:p>
          <a:p>
            <a:pPr marL="514350" indent="-514350">
              <a:buFont typeface="+mj-lt"/>
              <a:buAutoNum type="arabicPeriod"/>
            </a:pPr>
            <a:r>
              <a:rPr lang="en-GB" dirty="0"/>
              <a:t>Data types, Keywords, Delimiters, Literals.</a:t>
            </a:r>
          </a:p>
          <a:p>
            <a:pPr marL="514350" indent="-514350">
              <a:buFont typeface="+mj-lt"/>
              <a:buAutoNum type="arabicPeriod"/>
            </a:pPr>
            <a:r>
              <a:rPr lang="en-GB" dirty="0"/>
              <a:t> DDL Commands – Defining a database in SQL, Creating table, changing table definition, removing table. Truncating Table.</a:t>
            </a:r>
          </a:p>
          <a:p>
            <a:pPr marL="514350" indent="-514350">
              <a:buFont typeface="+mj-lt"/>
              <a:buAutoNum type="arabicPeriod"/>
            </a:pPr>
            <a:r>
              <a:rPr lang="en-GB" dirty="0"/>
              <a:t> DML Commands- Inserting, updating, deleting data, </a:t>
            </a:r>
          </a:p>
        </p:txBody>
      </p:sp>
    </p:spTree>
    <p:extLst>
      <p:ext uri="{BB962C8B-B14F-4D97-AF65-F5344CB8AC3E}">
        <p14:creationId xmlns:p14="http://schemas.microsoft.com/office/powerpoint/2010/main" val="1315897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71600"/>
          </a:xfrm>
        </p:spPr>
        <p:txBody>
          <a:bodyPr>
            <a:normAutofit/>
          </a:bodyPr>
          <a:lstStyle/>
          <a:p>
            <a:pPr>
              <a:defRPr/>
            </a:pPr>
            <a:r>
              <a:rPr lang="en-US" dirty="0"/>
              <a:t>Components of Structured Query Language</a:t>
            </a:r>
          </a:p>
        </p:txBody>
      </p:sp>
      <p:sp>
        <p:nvSpPr>
          <p:cNvPr id="3" name="Content Placeholder 2"/>
          <p:cNvSpPr>
            <a:spLocks noGrp="1"/>
          </p:cNvSpPr>
          <p:nvPr>
            <p:ph idx="1"/>
          </p:nvPr>
        </p:nvSpPr>
        <p:spPr>
          <a:xfrm>
            <a:off x="154546" y="1371600"/>
            <a:ext cx="12037454" cy="5364051"/>
          </a:xfrm>
        </p:spPr>
        <p:txBody>
          <a:bodyPr>
            <a:normAutofit/>
          </a:bodyPr>
          <a:lstStyle/>
          <a:p>
            <a:pPr marL="274320" indent="-274320">
              <a:buClr>
                <a:schemeClr val="accent3"/>
              </a:buClr>
              <a:buNone/>
              <a:defRPr/>
            </a:pPr>
            <a:r>
              <a:rPr lang="en-US" dirty="0"/>
              <a:t>SQL  is consists of following language</a:t>
            </a:r>
          </a:p>
          <a:p>
            <a:pPr marL="0" indent="0">
              <a:buClr>
                <a:schemeClr val="accent3"/>
              </a:buClr>
              <a:buNone/>
              <a:defRPr/>
            </a:pPr>
            <a:endParaRPr lang="en-US" dirty="0"/>
          </a:p>
          <a:p>
            <a:pPr marL="514350" indent="-514350">
              <a:buClr>
                <a:schemeClr val="accent3"/>
              </a:buClr>
              <a:buFont typeface="+mj-lt"/>
              <a:buAutoNum type="arabicPeriod"/>
              <a:defRPr/>
            </a:pPr>
            <a:r>
              <a:rPr lang="en-US" dirty="0"/>
              <a:t>Data Definition Language(DDL)</a:t>
            </a:r>
          </a:p>
          <a:p>
            <a:pPr marL="514350" indent="-514350">
              <a:buClr>
                <a:schemeClr val="accent3"/>
              </a:buClr>
              <a:buFont typeface="+mj-lt"/>
              <a:buAutoNum type="arabicPeriod"/>
              <a:defRPr/>
            </a:pPr>
            <a:r>
              <a:rPr lang="en-US" dirty="0"/>
              <a:t>Data Manipulation Language(DML)</a:t>
            </a:r>
          </a:p>
          <a:p>
            <a:pPr marL="514350" indent="-514350">
              <a:buClr>
                <a:schemeClr val="accent3"/>
              </a:buClr>
              <a:buFont typeface="+mj-lt"/>
              <a:buAutoNum type="arabicPeriod"/>
              <a:defRPr/>
            </a:pPr>
            <a:r>
              <a:rPr lang="en-US" dirty="0"/>
              <a:t>Data Control Language(DCL)</a:t>
            </a:r>
          </a:p>
          <a:p>
            <a:pPr marL="514350" indent="-514350">
              <a:buClr>
                <a:schemeClr val="accent3"/>
              </a:buClr>
              <a:buFont typeface="+mj-lt"/>
              <a:buAutoNum type="arabicPeriod"/>
              <a:defRPr/>
            </a:pPr>
            <a:r>
              <a:rPr lang="en-US" dirty="0"/>
              <a:t>Transaction Control Language(TCL)</a:t>
            </a:r>
          </a:p>
        </p:txBody>
      </p:sp>
    </p:spTree>
    <p:extLst>
      <p:ext uri="{BB962C8B-B14F-4D97-AF65-F5344CB8AC3E}">
        <p14:creationId xmlns:p14="http://schemas.microsoft.com/office/powerpoint/2010/main" val="74837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22ED-7CE6-430F-BA5E-E7589EDBAC3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8670FBD5-93C8-446D-A7D2-4C02DC22B423}"/>
              </a:ext>
            </a:extLst>
          </p:cNvPr>
          <p:cNvPicPr>
            <a:picLocks noGrp="1" noChangeAspect="1"/>
          </p:cNvPicPr>
          <p:nvPr>
            <p:ph idx="1"/>
          </p:nvPr>
        </p:nvPicPr>
        <p:blipFill rotWithShape="1">
          <a:blip r:embed="rId2"/>
          <a:srcRect l="23610" t="19483" r="29886" b="35671"/>
          <a:stretch/>
        </p:blipFill>
        <p:spPr>
          <a:xfrm>
            <a:off x="619125" y="411618"/>
            <a:ext cx="11125200" cy="6034764"/>
          </a:xfrm>
          <a:prstGeom prst="rect">
            <a:avLst/>
          </a:prstGeom>
        </p:spPr>
      </p:pic>
    </p:spTree>
    <p:extLst>
      <p:ext uri="{BB962C8B-B14F-4D97-AF65-F5344CB8AC3E}">
        <p14:creationId xmlns:p14="http://schemas.microsoft.com/office/powerpoint/2010/main" val="2309353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1906-A469-4FA6-BF08-643A08008D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FE79CB-6685-4E0D-B937-3EFFDA8480C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F484466-CA6A-4684-9611-D233BE865698}"/>
              </a:ext>
            </a:extLst>
          </p:cNvPr>
          <p:cNvPicPr>
            <a:picLocks noChangeAspect="1"/>
          </p:cNvPicPr>
          <p:nvPr/>
        </p:nvPicPr>
        <p:blipFill rotWithShape="1">
          <a:blip r:embed="rId2"/>
          <a:srcRect l="27578" t="51667" r="26484" b="15555"/>
          <a:stretch/>
        </p:blipFill>
        <p:spPr>
          <a:xfrm>
            <a:off x="428626" y="685801"/>
            <a:ext cx="10991850" cy="5526846"/>
          </a:xfrm>
          <a:prstGeom prst="rect">
            <a:avLst/>
          </a:prstGeom>
        </p:spPr>
      </p:pic>
    </p:spTree>
    <p:extLst>
      <p:ext uri="{BB962C8B-B14F-4D97-AF65-F5344CB8AC3E}">
        <p14:creationId xmlns:p14="http://schemas.microsoft.com/office/powerpoint/2010/main" val="1220903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1200" y="704850"/>
            <a:ext cx="8229600" cy="666750"/>
          </a:xfrm>
        </p:spPr>
        <p:txBody>
          <a:bodyPr>
            <a:normAutofit/>
          </a:bodyPr>
          <a:lstStyle/>
          <a:p>
            <a:pPr>
              <a:defRPr/>
            </a:pPr>
            <a:r>
              <a:rPr lang="en-US" dirty="0"/>
              <a:t>SQL Commands</a:t>
            </a:r>
          </a:p>
        </p:txBody>
      </p:sp>
      <p:sp>
        <p:nvSpPr>
          <p:cNvPr id="12291" name="Content Placeholder 2"/>
          <p:cNvSpPr>
            <a:spLocks noGrp="1"/>
          </p:cNvSpPr>
          <p:nvPr>
            <p:ph idx="1"/>
          </p:nvPr>
        </p:nvSpPr>
        <p:spPr>
          <a:xfrm>
            <a:off x="450761" y="1371600"/>
            <a:ext cx="11642501" cy="5003442"/>
          </a:xfrm>
          <a:ln/>
        </p:spPr>
        <p:style>
          <a:lnRef idx="2">
            <a:schemeClr val="accent2"/>
          </a:lnRef>
          <a:fillRef idx="1">
            <a:schemeClr val="lt1"/>
          </a:fillRef>
          <a:effectRef idx="0">
            <a:schemeClr val="accent2"/>
          </a:effectRef>
          <a:fontRef idx="minor">
            <a:schemeClr val="dk1"/>
          </a:fontRef>
        </p:style>
        <p:txBody>
          <a:bodyPr/>
          <a:lstStyle/>
          <a:p>
            <a:pPr eaLnBrk="1" hangingPunct="1"/>
            <a:r>
              <a:rPr lang="en-US" b="1" dirty="0">
                <a:solidFill>
                  <a:srgbClr val="7030A0"/>
                </a:solidFill>
              </a:rPr>
              <a:t>DCL Commands</a:t>
            </a:r>
          </a:p>
          <a:p>
            <a:pPr lvl="1" eaLnBrk="1" hangingPunct="1"/>
            <a:r>
              <a:rPr lang="en-US" sz="2000" dirty="0">
                <a:solidFill>
                  <a:srgbClr val="FF0000"/>
                </a:solidFill>
              </a:rPr>
              <a:t>GRANT, REVOKE.</a:t>
            </a:r>
          </a:p>
          <a:p>
            <a:pPr eaLnBrk="1" hangingPunct="1"/>
            <a:r>
              <a:rPr lang="en-US" b="1" dirty="0">
                <a:solidFill>
                  <a:srgbClr val="7030A0"/>
                </a:solidFill>
              </a:rPr>
              <a:t>TCL Commands</a:t>
            </a:r>
          </a:p>
          <a:p>
            <a:pPr lvl="1" eaLnBrk="1" hangingPunct="1"/>
            <a:r>
              <a:rPr lang="en-US" sz="2000" dirty="0">
                <a:solidFill>
                  <a:srgbClr val="FF0000"/>
                </a:solidFill>
              </a:rPr>
              <a:t>COMMIT ,ROLLBACK, SAVEPOINT.</a:t>
            </a:r>
          </a:p>
        </p:txBody>
      </p:sp>
    </p:spTree>
    <p:extLst>
      <p:ext uri="{BB962C8B-B14F-4D97-AF65-F5344CB8AC3E}">
        <p14:creationId xmlns:p14="http://schemas.microsoft.com/office/powerpoint/2010/main" val="218002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bg/>
                                          </p:spTgt>
                                        </p:tgtEl>
                                        <p:attrNameLst>
                                          <p:attrName>style.visibility</p:attrName>
                                        </p:attrNameLst>
                                      </p:cBhvr>
                                      <p:to>
                                        <p:strVal val="visible"/>
                                      </p:to>
                                    </p:set>
                                    <p:anim calcmode="lin" valueType="num">
                                      <p:cBhvr additive="base">
                                        <p:cTn id="7" dur="3000" fill="hold"/>
                                        <p:tgtEl>
                                          <p:spTgt spid="12291">
                                            <p:bg/>
                                          </p:spTgt>
                                        </p:tgtEl>
                                        <p:attrNameLst>
                                          <p:attrName>ppt_x</p:attrName>
                                        </p:attrNameLst>
                                      </p:cBhvr>
                                      <p:tavLst>
                                        <p:tav tm="0">
                                          <p:val>
                                            <p:strVal val="0-#ppt_w/2"/>
                                          </p:val>
                                        </p:tav>
                                        <p:tav tm="100000">
                                          <p:val>
                                            <p:strVal val="#ppt_x"/>
                                          </p:val>
                                        </p:tav>
                                      </p:tavLst>
                                    </p:anim>
                                    <p:anim calcmode="lin" valueType="num">
                                      <p:cBhvr additive="base">
                                        <p:cTn id="8" dur="3000" fill="hold"/>
                                        <p:tgtEl>
                                          <p:spTgt spid="12291">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0" end="0"/>
                                            </p:txEl>
                                          </p:spTgt>
                                        </p:tgtEl>
                                        <p:attrNameLst>
                                          <p:attrName>style.visibility</p:attrName>
                                        </p:attrNameLst>
                                      </p:cBhvr>
                                      <p:to>
                                        <p:strVal val="visible"/>
                                      </p:to>
                                    </p:set>
                                    <p:anim calcmode="lin" valueType="num">
                                      <p:cBhvr additive="base">
                                        <p:cTn id="13" dur="30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14" dur="3000" fill="hold"/>
                                        <p:tgtEl>
                                          <p:spTgt spid="12291">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2291">
                                            <p:txEl>
                                              <p:pRg st="1" end="1"/>
                                            </p:txEl>
                                          </p:spTgt>
                                        </p:tgtEl>
                                        <p:attrNameLst>
                                          <p:attrName>style.visibility</p:attrName>
                                        </p:attrNameLst>
                                      </p:cBhvr>
                                      <p:to>
                                        <p:strVal val="visible"/>
                                      </p:to>
                                    </p:set>
                                    <p:anim calcmode="lin" valueType="num">
                                      <p:cBhvr additive="base">
                                        <p:cTn id="17" dur="30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8" dur="30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2291">
                                            <p:txEl>
                                              <p:pRg st="2" end="2"/>
                                            </p:txEl>
                                          </p:spTgt>
                                        </p:tgtEl>
                                        <p:attrNameLst>
                                          <p:attrName>style.visibility</p:attrName>
                                        </p:attrNameLst>
                                      </p:cBhvr>
                                      <p:to>
                                        <p:strVal val="visible"/>
                                      </p:to>
                                    </p:set>
                                    <p:anim calcmode="lin" valueType="num">
                                      <p:cBhvr additive="base">
                                        <p:cTn id="23" dur="30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4" dur="3000" fill="hold"/>
                                        <p:tgtEl>
                                          <p:spTgt spid="12291">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2291">
                                            <p:txEl>
                                              <p:pRg st="3" end="3"/>
                                            </p:txEl>
                                          </p:spTgt>
                                        </p:tgtEl>
                                        <p:attrNameLst>
                                          <p:attrName>style.visibility</p:attrName>
                                        </p:attrNameLst>
                                      </p:cBhvr>
                                      <p:to>
                                        <p:strVal val="visible"/>
                                      </p:to>
                                    </p:set>
                                    <p:anim calcmode="lin" valueType="num">
                                      <p:cBhvr additive="base">
                                        <p:cTn id="27" dur="3000" fill="hold"/>
                                        <p:tgtEl>
                                          <p:spTgt spid="12291">
                                            <p:txEl>
                                              <p:pRg st="3" end="3"/>
                                            </p:txEl>
                                          </p:spTgt>
                                        </p:tgtEl>
                                        <p:attrNameLst>
                                          <p:attrName>ppt_x</p:attrName>
                                        </p:attrNameLst>
                                      </p:cBhvr>
                                      <p:tavLst>
                                        <p:tav tm="0">
                                          <p:val>
                                            <p:strVal val="0-#ppt_w/2"/>
                                          </p:val>
                                        </p:tav>
                                        <p:tav tm="100000">
                                          <p:val>
                                            <p:strVal val="#ppt_x"/>
                                          </p:val>
                                        </p:tav>
                                      </p:tavLst>
                                    </p:anim>
                                    <p:anim calcmode="lin" valueType="num">
                                      <p:cBhvr additive="base">
                                        <p:cTn id="28" dur="3000" fill="hold"/>
                                        <p:tgtEl>
                                          <p:spTgt spid="1229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533400"/>
            <a:ext cx="8229600" cy="838200"/>
          </a:xfrm>
        </p:spPr>
        <p:txBody>
          <a:bodyPr/>
          <a:lstStyle/>
          <a:p>
            <a:pPr eaLnBrk="1" hangingPunct="1"/>
            <a:r>
              <a:rPr lang="en-US" altLang="en-US"/>
              <a:t>Select command</a:t>
            </a:r>
          </a:p>
        </p:txBody>
      </p:sp>
      <p:sp>
        <p:nvSpPr>
          <p:cNvPr id="3" name="Content Placeholder 2"/>
          <p:cNvSpPr>
            <a:spLocks noGrp="1"/>
          </p:cNvSpPr>
          <p:nvPr>
            <p:ph idx="1"/>
          </p:nvPr>
        </p:nvSpPr>
        <p:spPr>
          <a:xfrm>
            <a:off x="283335" y="1184856"/>
            <a:ext cx="11758411" cy="5228823"/>
          </a:xfrm>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pPr marL="274320" indent="-274320">
              <a:buClr>
                <a:schemeClr val="accent3"/>
              </a:buClr>
              <a:buFont typeface="Wingdings 2"/>
              <a:buChar char=""/>
              <a:defRPr/>
            </a:pPr>
            <a:r>
              <a:rPr lang="en-US" dirty="0"/>
              <a:t>It is used to fetch record from table or tables.</a:t>
            </a:r>
          </a:p>
          <a:p>
            <a:pPr marL="274320" indent="-274320">
              <a:buClr>
                <a:schemeClr val="accent3"/>
              </a:buClr>
              <a:buNone/>
              <a:defRPr/>
            </a:pPr>
            <a:r>
              <a:rPr lang="en-US" dirty="0">
                <a:solidFill>
                  <a:srgbClr val="FF0000"/>
                </a:solidFill>
              </a:rPr>
              <a:t>syntax</a:t>
            </a:r>
          </a:p>
          <a:p>
            <a:pPr marL="274320" indent="-274320">
              <a:buClr>
                <a:schemeClr val="accent3"/>
              </a:buClr>
              <a:buNone/>
              <a:defRPr/>
            </a:pPr>
            <a:r>
              <a:rPr lang="en-US" dirty="0"/>
              <a:t> Select coloumn1,column2…….</a:t>
            </a:r>
            <a:r>
              <a:rPr lang="en-US" dirty="0" err="1"/>
              <a:t>columnN</a:t>
            </a:r>
            <a:r>
              <a:rPr lang="en-US" dirty="0"/>
              <a:t> </a:t>
            </a:r>
            <a:r>
              <a:rPr lang="en-US" dirty="0">
                <a:solidFill>
                  <a:srgbClr val="FF0000"/>
                </a:solidFill>
              </a:rPr>
              <a:t>from</a:t>
            </a:r>
            <a:r>
              <a:rPr lang="en-US" dirty="0"/>
              <a:t> &lt;table name&gt;.</a:t>
            </a:r>
          </a:p>
          <a:p>
            <a:pPr marL="274320" indent="-274320">
              <a:buClr>
                <a:schemeClr val="accent3"/>
              </a:buClr>
              <a:buNone/>
              <a:defRPr/>
            </a:pPr>
            <a:r>
              <a:rPr lang="en-US" dirty="0"/>
              <a:t>Example:-</a:t>
            </a:r>
          </a:p>
          <a:p>
            <a:pPr marL="274320" indent="-274320">
              <a:buClr>
                <a:schemeClr val="accent3"/>
              </a:buClr>
              <a:buNone/>
              <a:defRPr/>
            </a:pPr>
            <a:r>
              <a:rPr lang="en-US" dirty="0">
                <a:solidFill>
                  <a:srgbClr val="FF0000"/>
                </a:solidFill>
              </a:rPr>
              <a:t>Selection of all row &amp; all columns.</a:t>
            </a:r>
          </a:p>
          <a:p>
            <a:pPr marL="274320" indent="-274320">
              <a:buClr>
                <a:schemeClr val="accent3"/>
              </a:buClr>
              <a:buNone/>
              <a:defRPr/>
            </a:pPr>
            <a:r>
              <a:rPr lang="en-US" dirty="0"/>
              <a:t>SELECT * FROM EMP;</a:t>
            </a:r>
          </a:p>
          <a:p>
            <a:pPr marL="274320" indent="-274320">
              <a:buClr>
                <a:schemeClr val="accent3"/>
              </a:buClr>
              <a:buNone/>
              <a:defRPr/>
            </a:pPr>
            <a:r>
              <a:rPr lang="en-US" dirty="0">
                <a:solidFill>
                  <a:srgbClr val="FF0000"/>
                </a:solidFill>
              </a:rPr>
              <a:t>Column wise selection</a:t>
            </a:r>
          </a:p>
          <a:p>
            <a:pPr marL="274320" indent="-274320">
              <a:buClr>
                <a:schemeClr val="accent3"/>
              </a:buClr>
              <a:buNone/>
              <a:defRPr/>
            </a:pPr>
            <a:r>
              <a:rPr lang="en-US" dirty="0"/>
              <a:t>SELECT  EMPID, ENAME ,SAL, COMM FROM EMP;</a:t>
            </a:r>
          </a:p>
          <a:p>
            <a:pPr marL="274320" indent="-274320">
              <a:buClr>
                <a:schemeClr val="accent3"/>
              </a:buClr>
              <a:buNone/>
              <a:defRPr/>
            </a:pPr>
            <a:r>
              <a:rPr lang="en-US" dirty="0">
                <a:solidFill>
                  <a:srgbClr val="FF0000"/>
                </a:solidFill>
              </a:rPr>
              <a:t>Row wise selection</a:t>
            </a:r>
          </a:p>
          <a:p>
            <a:pPr marL="274320" indent="-274320">
              <a:buClr>
                <a:schemeClr val="accent3"/>
              </a:buClr>
              <a:buNone/>
              <a:defRPr/>
            </a:pPr>
            <a:r>
              <a:rPr lang="en-US" dirty="0"/>
              <a:t>SELECT * FROM EMP WHERE DEPTNO=10;</a:t>
            </a:r>
          </a:p>
          <a:p>
            <a:pPr marL="274320" indent="-274320">
              <a:buClr>
                <a:schemeClr val="accent3"/>
              </a:buClr>
              <a:buNone/>
              <a:defRPr/>
            </a:pPr>
            <a:r>
              <a:rPr lang="en-US" dirty="0">
                <a:solidFill>
                  <a:srgbClr val="FF0000"/>
                </a:solidFill>
              </a:rPr>
              <a:t>Row and Column wise selection</a:t>
            </a:r>
          </a:p>
          <a:p>
            <a:pPr marL="274320" indent="-274320">
              <a:buClr>
                <a:schemeClr val="accent3"/>
              </a:buClr>
              <a:buNone/>
              <a:defRPr/>
            </a:pPr>
            <a:r>
              <a:rPr lang="en-US" dirty="0"/>
              <a:t>SELECT ENAME,JOB, SAL FROM EMP WHERE DEPTNO=10;</a:t>
            </a:r>
          </a:p>
          <a:p>
            <a:pPr marL="274320" indent="-274320">
              <a:buClr>
                <a:schemeClr val="accent3"/>
              </a:buClr>
              <a:buNone/>
              <a:defRPr/>
            </a:pPr>
            <a:endParaRPr lang="en-US" dirty="0"/>
          </a:p>
        </p:txBody>
      </p:sp>
    </p:spTree>
    <p:extLst>
      <p:ext uri="{BB962C8B-B14F-4D97-AF65-F5344CB8AC3E}">
        <p14:creationId xmlns:p14="http://schemas.microsoft.com/office/powerpoint/2010/main" val="700816928"/>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a:t>Create Command(DDL)</a:t>
            </a:r>
          </a:p>
        </p:txBody>
      </p:sp>
      <p:sp>
        <p:nvSpPr>
          <p:cNvPr id="16387" name="Content Placeholder 2"/>
          <p:cNvSpPr>
            <a:spLocks noGrp="1"/>
          </p:cNvSpPr>
          <p:nvPr>
            <p:ph idx="1"/>
          </p:nvPr>
        </p:nvSpPr>
        <p:spPr>
          <a:xfrm>
            <a:off x="373487" y="1690688"/>
            <a:ext cx="10980313" cy="4486275"/>
          </a:xfrm>
        </p:spPr>
        <p:style>
          <a:lnRef idx="2">
            <a:schemeClr val="accent2"/>
          </a:lnRef>
          <a:fillRef idx="1">
            <a:schemeClr val="lt1"/>
          </a:fillRef>
          <a:effectRef idx="0">
            <a:schemeClr val="accent2"/>
          </a:effectRef>
          <a:fontRef idx="minor">
            <a:schemeClr val="dk1"/>
          </a:fontRef>
        </p:style>
        <p:txBody>
          <a:bodyPr/>
          <a:lstStyle/>
          <a:p>
            <a:pPr eaLnBrk="1" hangingPunct="1"/>
            <a:r>
              <a:rPr lang="en-US" altLang="en-US" dirty="0"/>
              <a:t>It is used to create table  (definition:-column  number, data type &amp; size).</a:t>
            </a:r>
          </a:p>
          <a:p>
            <a:pPr eaLnBrk="1" hangingPunct="1"/>
            <a:r>
              <a:rPr lang="en-US" altLang="en-US" dirty="0"/>
              <a:t>Syntax</a:t>
            </a:r>
          </a:p>
          <a:p>
            <a:pPr lvl="1" eaLnBrk="1" hangingPunct="1">
              <a:buFont typeface="Wingdings 2" panose="05020102010507070707" pitchFamily="18" charset="2"/>
              <a:buNone/>
            </a:pPr>
            <a:r>
              <a:rPr lang="en-US" altLang="en-US" dirty="0"/>
              <a:t>CREATE TABLE &lt;Table Name&gt;</a:t>
            </a:r>
          </a:p>
          <a:p>
            <a:pPr lvl="1" eaLnBrk="1" hangingPunct="1">
              <a:buFont typeface="Wingdings 2" panose="05020102010507070707" pitchFamily="18" charset="2"/>
              <a:buNone/>
            </a:pPr>
            <a:r>
              <a:rPr lang="en-US" altLang="en-US" dirty="0"/>
              <a:t>(</a:t>
            </a:r>
            <a:r>
              <a:rPr lang="en-US" altLang="en-US" dirty="0" err="1"/>
              <a:t>Coloumn</a:t>
            </a:r>
            <a:r>
              <a:rPr lang="en-US" altLang="en-US" dirty="0"/>
              <a:t> name1  Datatype(size) ,</a:t>
            </a:r>
          </a:p>
          <a:p>
            <a:pPr lvl="1" eaLnBrk="1" hangingPunct="1">
              <a:buFont typeface="Wingdings 2" panose="05020102010507070707" pitchFamily="18" charset="2"/>
              <a:buNone/>
            </a:pPr>
            <a:r>
              <a:rPr lang="en-US" altLang="en-US" dirty="0" err="1"/>
              <a:t>Coloumn</a:t>
            </a:r>
            <a:r>
              <a:rPr lang="en-US" altLang="en-US" dirty="0"/>
              <a:t> name2   Datatype(size),</a:t>
            </a:r>
          </a:p>
          <a:p>
            <a:pPr lvl="1" eaLnBrk="1" hangingPunct="1">
              <a:buFont typeface="Wingdings 2" panose="05020102010507070707" pitchFamily="18" charset="2"/>
              <a:buNone/>
            </a:pPr>
            <a:r>
              <a:rPr lang="en-US" altLang="en-US" dirty="0"/>
              <a:t>.</a:t>
            </a:r>
          </a:p>
          <a:p>
            <a:pPr lvl="1" eaLnBrk="1" hangingPunct="1">
              <a:buFont typeface="Wingdings 2" panose="05020102010507070707" pitchFamily="18" charset="2"/>
              <a:buNone/>
            </a:pPr>
            <a:r>
              <a:rPr lang="en-US" altLang="en-US" dirty="0"/>
              <a:t>.</a:t>
            </a:r>
          </a:p>
          <a:p>
            <a:pPr lvl="1" eaLnBrk="1" hangingPunct="1">
              <a:buFont typeface="Wingdings 2" panose="05020102010507070707" pitchFamily="18" charset="2"/>
              <a:buNone/>
            </a:pPr>
            <a:r>
              <a:rPr lang="en-US" altLang="en-US" dirty="0"/>
              <a:t>Column </a:t>
            </a:r>
            <a:r>
              <a:rPr lang="en-US" altLang="en-US" dirty="0" err="1"/>
              <a:t>nameN</a:t>
            </a:r>
            <a:r>
              <a:rPr lang="en-US" altLang="en-US" dirty="0"/>
              <a:t>  Datatype(size));</a:t>
            </a:r>
          </a:p>
          <a:p>
            <a:pPr lvl="1" eaLnBrk="1" hangingPunct="1">
              <a:buFont typeface="Wingdings 2" panose="05020102010507070707" pitchFamily="18" charset="2"/>
              <a:buNone/>
            </a:pPr>
            <a:endParaRPr lang="en-US" altLang="en-US" dirty="0"/>
          </a:p>
        </p:txBody>
      </p:sp>
    </p:spTree>
    <p:extLst>
      <p:ext uri="{BB962C8B-B14F-4D97-AF65-F5344CB8AC3E}">
        <p14:creationId xmlns:p14="http://schemas.microsoft.com/office/powerpoint/2010/main" val="98952986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04850"/>
            <a:ext cx="8229600" cy="590550"/>
          </a:xfrm>
        </p:spPr>
        <p:txBody>
          <a:bodyPr>
            <a:normAutofit/>
          </a:bodyPr>
          <a:lstStyle/>
          <a:p>
            <a:pPr>
              <a:defRPr/>
            </a:pPr>
            <a:r>
              <a:rPr lang="en-US" dirty="0"/>
              <a:t>Create command examples</a:t>
            </a:r>
          </a:p>
        </p:txBody>
      </p:sp>
      <p:sp>
        <p:nvSpPr>
          <p:cNvPr id="17411" name="Content Placeholder 2"/>
          <p:cNvSpPr>
            <a:spLocks noGrp="1"/>
          </p:cNvSpPr>
          <p:nvPr>
            <p:ph idx="1"/>
          </p:nvPr>
        </p:nvSpPr>
        <p:spPr>
          <a:xfrm>
            <a:off x="476518" y="1429555"/>
            <a:ext cx="9734282" cy="4895045"/>
          </a:xfrm>
        </p:spPr>
        <p:style>
          <a:lnRef idx="2">
            <a:schemeClr val="accent2"/>
          </a:lnRef>
          <a:fillRef idx="1">
            <a:schemeClr val="lt1"/>
          </a:fillRef>
          <a:effectRef idx="0">
            <a:schemeClr val="accent2"/>
          </a:effectRef>
          <a:fontRef idx="minor">
            <a:schemeClr val="dk1"/>
          </a:fontRef>
        </p:style>
        <p:txBody>
          <a:bodyPr/>
          <a:lstStyle/>
          <a:p>
            <a:pPr eaLnBrk="1" hangingPunct="1">
              <a:buFont typeface="Wingdings 2" panose="05020102010507070707" pitchFamily="18" charset="2"/>
              <a:buNone/>
            </a:pPr>
            <a:r>
              <a:rPr lang="en-US" altLang="en-US" dirty="0"/>
              <a:t>Create table  Student</a:t>
            </a:r>
          </a:p>
          <a:p>
            <a:pPr lvl="1" eaLnBrk="1" hangingPunct="1">
              <a:buFont typeface="Wingdings 2" panose="05020102010507070707" pitchFamily="18" charset="2"/>
              <a:buNone/>
            </a:pPr>
            <a:r>
              <a:rPr lang="en-US" altLang="en-US" dirty="0"/>
              <a:t>(</a:t>
            </a:r>
            <a:r>
              <a:rPr lang="en-US" altLang="en-US" dirty="0" err="1"/>
              <a:t>Rollno</a:t>
            </a:r>
            <a:r>
              <a:rPr lang="en-US" altLang="en-US" dirty="0"/>
              <a:t>	number(4),</a:t>
            </a:r>
          </a:p>
          <a:p>
            <a:pPr lvl="1" eaLnBrk="1" hangingPunct="1">
              <a:buFont typeface="Wingdings 2" panose="05020102010507070707" pitchFamily="18" charset="2"/>
              <a:buNone/>
            </a:pPr>
            <a:r>
              <a:rPr lang="en-US" altLang="en-US" dirty="0"/>
              <a:t> </a:t>
            </a:r>
            <a:r>
              <a:rPr lang="en-US" altLang="en-US" dirty="0" err="1"/>
              <a:t>Sname</a:t>
            </a:r>
            <a:r>
              <a:rPr lang="en-US" altLang="en-US" dirty="0"/>
              <a:t>	varchar2(20),</a:t>
            </a:r>
          </a:p>
          <a:p>
            <a:pPr lvl="1" eaLnBrk="1" hangingPunct="1">
              <a:buFont typeface="Wingdings 2" panose="05020102010507070707" pitchFamily="18" charset="2"/>
              <a:buNone/>
            </a:pPr>
            <a:r>
              <a:rPr lang="en-US" altLang="en-US" dirty="0"/>
              <a:t>Dob	 Date,</a:t>
            </a:r>
          </a:p>
          <a:p>
            <a:pPr lvl="1" eaLnBrk="1" hangingPunct="1">
              <a:buFont typeface="Wingdings 2" panose="05020102010507070707" pitchFamily="18" charset="2"/>
              <a:buNone/>
            </a:pPr>
            <a:r>
              <a:rPr lang="en-US" altLang="en-US" dirty="0"/>
              <a:t>Course	Varchar2(15),</a:t>
            </a:r>
          </a:p>
          <a:p>
            <a:pPr lvl="1" eaLnBrk="1" hangingPunct="1">
              <a:buFont typeface="Wingdings 2" panose="05020102010507070707" pitchFamily="18" charset="2"/>
              <a:buNone/>
            </a:pPr>
            <a:r>
              <a:rPr lang="en-US" altLang="en-US" dirty="0" err="1"/>
              <a:t>Univ</a:t>
            </a:r>
            <a:r>
              <a:rPr lang="en-US" altLang="en-US" dirty="0"/>
              <a:t>	Varchar2(15),</a:t>
            </a:r>
          </a:p>
          <a:p>
            <a:pPr lvl="1" eaLnBrk="1" hangingPunct="1">
              <a:buFont typeface="Wingdings 2" panose="05020102010507070707" pitchFamily="18" charset="2"/>
              <a:buNone/>
            </a:pPr>
            <a:r>
              <a:rPr lang="en-US" altLang="en-US" dirty="0"/>
              <a:t>Fee	Number (15,2));</a:t>
            </a:r>
          </a:p>
          <a:p>
            <a:pPr lvl="1" eaLnBrk="1" hangingPunct="1">
              <a:buFont typeface="Wingdings 2" panose="05020102010507070707" pitchFamily="18" charset="2"/>
              <a:buNone/>
            </a:pPr>
            <a:endParaRPr lang="en-US" altLang="en-US" dirty="0"/>
          </a:p>
          <a:p>
            <a:pPr lvl="1" eaLnBrk="1" hangingPunct="1">
              <a:buFont typeface="Wingdings 2" panose="05020102010507070707" pitchFamily="18" charset="2"/>
              <a:buNone/>
            </a:pPr>
            <a:endParaRPr lang="en-US" altLang="en-US" dirty="0"/>
          </a:p>
        </p:txBody>
      </p:sp>
    </p:spTree>
    <p:extLst>
      <p:ext uri="{BB962C8B-B14F-4D97-AF65-F5344CB8AC3E}">
        <p14:creationId xmlns:p14="http://schemas.microsoft.com/office/powerpoint/2010/main" val="135222661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a:t>Alter table command(DDL)</a:t>
            </a:r>
          </a:p>
        </p:txBody>
      </p:sp>
      <p:sp>
        <p:nvSpPr>
          <p:cNvPr id="3" name="Content Placeholder 2"/>
          <p:cNvSpPr>
            <a:spLocks noGrp="1"/>
          </p:cNvSpPr>
          <p:nvPr>
            <p:ph idx="1"/>
          </p:nvPr>
        </p:nvSpPr>
        <p:spPr>
          <a:xfrm>
            <a:off x="838200" y="1690688"/>
            <a:ext cx="10515600" cy="4486275"/>
          </a:xfrm>
        </p:spPr>
        <p:style>
          <a:lnRef idx="2">
            <a:schemeClr val="accent2"/>
          </a:lnRef>
          <a:fillRef idx="1">
            <a:schemeClr val="lt1"/>
          </a:fillRef>
          <a:effectRef idx="0">
            <a:schemeClr val="accent2"/>
          </a:effectRef>
          <a:fontRef idx="minor">
            <a:schemeClr val="dk1"/>
          </a:fontRef>
        </p:style>
        <p:txBody>
          <a:bodyPr/>
          <a:lstStyle/>
          <a:p>
            <a:pPr eaLnBrk="1" hangingPunct="1">
              <a:buFont typeface="Wingdings 2" panose="05020102010507070707" pitchFamily="18" charset="2"/>
              <a:buNone/>
            </a:pPr>
            <a:r>
              <a:rPr lang="en-US" altLang="en-US" dirty="0"/>
              <a:t>It is used to make any changes in table definition</a:t>
            </a:r>
          </a:p>
          <a:p>
            <a:pPr eaLnBrk="1" hangingPunct="1">
              <a:buFont typeface="Wingdings 2" panose="05020102010507070707" pitchFamily="18" charset="2"/>
              <a:buNone/>
            </a:pPr>
            <a:r>
              <a:rPr lang="en-US" altLang="en-US" dirty="0"/>
              <a:t>Such as</a:t>
            </a:r>
          </a:p>
          <a:p>
            <a:pPr eaLnBrk="1" hangingPunct="1">
              <a:buFont typeface="Wingdings" panose="05000000000000000000" pitchFamily="2" charset="2"/>
              <a:buChar char="v"/>
            </a:pPr>
            <a:r>
              <a:rPr lang="en-US" altLang="en-US" dirty="0">
                <a:solidFill>
                  <a:srgbClr val="58267E"/>
                </a:solidFill>
              </a:rPr>
              <a:t>Increasing/ decreasing  column width.</a:t>
            </a:r>
          </a:p>
          <a:p>
            <a:pPr eaLnBrk="1" hangingPunct="1">
              <a:buFont typeface="Wingdings" panose="05000000000000000000" pitchFamily="2" charset="2"/>
              <a:buChar char="v"/>
            </a:pPr>
            <a:r>
              <a:rPr lang="en-US" altLang="en-US" dirty="0">
                <a:solidFill>
                  <a:srgbClr val="58267E"/>
                </a:solidFill>
              </a:rPr>
              <a:t>Can change data type of a column.</a:t>
            </a:r>
          </a:p>
          <a:p>
            <a:pPr eaLnBrk="1" hangingPunct="1">
              <a:buFont typeface="Wingdings" panose="05000000000000000000" pitchFamily="2" charset="2"/>
              <a:buChar char="v"/>
            </a:pPr>
            <a:r>
              <a:rPr lang="en-US" altLang="en-US" dirty="0">
                <a:solidFill>
                  <a:srgbClr val="58267E"/>
                </a:solidFill>
              </a:rPr>
              <a:t>Add a column .</a:t>
            </a:r>
          </a:p>
          <a:p>
            <a:pPr eaLnBrk="1" hangingPunct="1">
              <a:buFont typeface="Wingdings" panose="05000000000000000000" pitchFamily="2" charset="2"/>
              <a:buChar char="v"/>
            </a:pPr>
            <a:r>
              <a:rPr lang="en-US" altLang="en-US" dirty="0">
                <a:solidFill>
                  <a:srgbClr val="58267E"/>
                </a:solidFill>
              </a:rPr>
              <a:t>Delete a column.</a:t>
            </a:r>
          </a:p>
          <a:p>
            <a:pPr eaLnBrk="1" hangingPunct="1">
              <a:buFont typeface="Wingdings 2" panose="05020102010507070707" pitchFamily="18" charset="2"/>
              <a:buNone/>
            </a:pPr>
            <a:r>
              <a:rPr lang="en-US" altLang="en-US" dirty="0">
                <a:solidFill>
                  <a:srgbClr val="FF0000"/>
                </a:solidFill>
              </a:rPr>
              <a:t>Note:- To decrease a column  width the table should not  have any data</a:t>
            </a:r>
          </a:p>
        </p:txBody>
      </p:sp>
    </p:spTree>
    <p:extLst>
      <p:ext uri="{BB962C8B-B14F-4D97-AF65-F5344CB8AC3E}">
        <p14:creationId xmlns:p14="http://schemas.microsoft.com/office/powerpoint/2010/main" val="5293580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a:t>Syntax of Alter table command</a:t>
            </a:r>
          </a:p>
        </p:txBody>
      </p:sp>
      <p:sp>
        <p:nvSpPr>
          <p:cNvPr id="19459" name="Content Placeholder 2"/>
          <p:cNvSpPr>
            <a:spLocks noGrp="1"/>
          </p:cNvSpPr>
          <p:nvPr>
            <p:ph idx="1"/>
          </p:nvPr>
        </p:nvSpPr>
        <p:spPr>
          <a:xfrm>
            <a:off x="618186" y="1690688"/>
            <a:ext cx="10735614" cy="4486275"/>
          </a:xfrm>
        </p:spPr>
        <p:style>
          <a:lnRef idx="2">
            <a:schemeClr val="accent2"/>
          </a:lnRef>
          <a:fillRef idx="1">
            <a:schemeClr val="lt1"/>
          </a:fillRef>
          <a:effectRef idx="0">
            <a:schemeClr val="accent2"/>
          </a:effectRef>
          <a:fontRef idx="minor">
            <a:schemeClr val="dk1"/>
          </a:fontRef>
        </p:style>
        <p:txBody>
          <a:bodyPr/>
          <a:lstStyle/>
          <a:p>
            <a:pPr eaLnBrk="1" hangingPunct="1">
              <a:buFont typeface="Wingdings 2" panose="05020102010507070707" pitchFamily="18" charset="2"/>
              <a:buNone/>
            </a:pPr>
            <a:r>
              <a:rPr lang="en-US" altLang="en-US" dirty="0"/>
              <a:t>ALTER TABLE &lt;table name&gt;</a:t>
            </a:r>
          </a:p>
          <a:p>
            <a:pPr eaLnBrk="1" hangingPunct="1">
              <a:buFont typeface="Wingdings 2" panose="05020102010507070707" pitchFamily="18" charset="2"/>
              <a:buNone/>
            </a:pPr>
            <a:r>
              <a:rPr lang="en-US" altLang="en-US" dirty="0"/>
              <a:t>  		ADD(new column name   data type(size),</a:t>
            </a:r>
          </a:p>
          <a:p>
            <a:pPr eaLnBrk="1" hangingPunct="1">
              <a:buFont typeface="Wingdings 2" panose="05020102010507070707" pitchFamily="18" charset="2"/>
              <a:buNone/>
            </a:pPr>
            <a:r>
              <a:rPr lang="en-US" altLang="en-US" dirty="0"/>
              <a:t>		new column name	  data type(size));</a:t>
            </a:r>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r>
              <a:rPr lang="en-US" altLang="en-US" dirty="0"/>
              <a:t>ALTER TABLE &lt;table name&gt;</a:t>
            </a:r>
          </a:p>
          <a:p>
            <a:pPr eaLnBrk="1" hangingPunct="1">
              <a:buFont typeface="Wingdings 2" panose="05020102010507070707" pitchFamily="18" charset="2"/>
              <a:buNone/>
            </a:pPr>
            <a:r>
              <a:rPr lang="en-US" altLang="en-US" dirty="0"/>
              <a:t>		MODIFY(column name new data type(new size));</a:t>
            </a:r>
          </a:p>
        </p:txBody>
      </p:sp>
    </p:spTree>
    <p:extLst>
      <p:ext uri="{BB962C8B-B14F-4D97-AF65-F5344CB8AC3E}">
        <p14:creationId xmlns:p14="http://schemas.microsoft.com/office/powerpoint/2010/main" val="211962630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a:t>Alter table Examples</a:t>
            </a:r>
          </a:p>
        </p:txBody>
      </p:sp>
      <p:sp>
        <p:nvSpPr>
          <p:cNvPr id="20483" name="Content Placeholder 2"/>
          <p:cNvSpPr>
            <a:spLocks noGrp="1"/>
          </p:cNvSpPr>
          <p:nvPr>
            <p:ph idx="1"/>
          </p:nvPr>
        </p:nvSpPr>
        <p:spPr>
          <a:xfrm>
            <a:off x="669701" y="1690688"/>
            <a:ext cx="10684099" cy="4486275"/>
          </a:xfrm>
        </p:spPr>
        <p:style>
          <a:lnRef idx="2">
            <a:schemeClr val="accent1"/>
          </a:lnRef>
          <a:fillRef idx="1">
            <a:schemeClr val="lt1"/>
          </a:fillRef>
          <a:effectRef idx="0">
            <a:schemeClr val="accent1"/>
          </a:effectRef>
          <a:fontRef idx="minor">
            <a:schemeClr val="dk1"/>
          </a:fontRef>
        </p:style>
        <p:txBody>
          <a:bodyPr/>
          <a:lstStyle/>
          <a:p>
            <a:pPr eaLnBrk="1" hangingPunct="1">
              <a:buFont typeface="Wingdings 2" panose="05020102010507070707" pitchFamily="18" charset="2"/>
              <a:buNone/>
            </a:pPr>
            <a:r>
              <a:rPr lang="en-US" altLang="en-US" dirty="0">
                <a:solidFill>
                  <a:srgbClr val="FF0000"/>
                </a:solidFill>
              </a:rPr>
              <a:t>To add a new column  </a:t>
            </a:r>
            <a:r>
              <a:rPr lang="en-US" altLang="en-US" dirty="0" err="1">
                <a:solidFill>
                  <a:srgbClr val="FF0000"/>
                </a:solidFill>
              </a:rPr>
              <a:t>gross_salary</a:t>
            </a:r>
            <a:r>
              <a:rPr lang="en-US" altLang="en-US" dirty="0">
                <a:solidFill>
                  <a:srgbClr val="FF0000"/>
                </a:solidFill>
              </a:rPr>
              <a:t> to </a:t>
            </a:r>
            <a:r>
              <a:rPr lang="en-US" altLang="en-US" dirty="0" err="1">
                <a:solidFill>
                  <a:srgbClr val="FF0000"/>
                </a:solidFill>
              </a:rPr>
              <a:t>emp</a:t>
            </a:r>
            <a:r>
              <a:rPr lang="en-US" altLang="en-US" dirty="0">
                <a:solidFill>
                  <a:srgbClr val="FF0000"/>
                </a:solidFill>
              </a:rPr>
              <a:t> table.</a:t>
            </a:r>
          </a:p>
          <a:p>
            <a:pPr eaLnBrk="1" hangingPunct="1">
              <a:buFont typeface="Wingdings 2" panose="05020102010507070707" pitchFamily="18" charset="2"/>
              <a:buNone/>
            </a:pPr>
            <a:r>
              <a:rPr lang="en-US" altLang="en-US" dirty="0"/>
              <a:t>	ALTER TABLE EMP</a:t>
            </a:r>
          </a:p>
          <a:p>
            <a:pPr eaLnBrk="1" hangingPunct="1">
              <a:buFont typeface="Wingdings 2" panose="05020102010507070707" pitchFamily="18" charset="2"/>
              <a:buNone/>
            </a:pPr>
            <a:r>
              <a:rPr lang="en-US" altLang="en-US" dirty="0"/>
              <a:t>		     ADD(</a:t>
            </a:r>
            <a:r>
              <a:rPr lang="en-US" altLang="en-US" dirty="0" err="1"/>
              <a:t>gross_salary</a:t>
            </a:r>
            <a:r>
              <a:rPr lang="en-US" altLang="en-US" dirty="0"/>
              <a:t> number(10,2));</a:t>
            </a:r>
          </a:p>
          <a:p>
            <a:pPr eaLnBrk="1" hangingPunct="1">
              <a:buFont typeface="Wingdings 2" panose="05020102010507070707" pitchFamily="18" charset="2"/>
              <a:buNone/>
            </a:pPr>
            <a:endParaRPr lang="en-US" altLang="en-US" dirty="0">
              <a:solidFill>
                <a:srgbClr val="FF0000"/>
              </a:solidFill>
            </a:endParaRPr>
          </a:p>
          <a:p>
            <a:pPr eaLnBrk="1" hangingPunct="1">
              <a:buFont typeface="Wingdings 2" panose="05020102010507070707" pitchFamily="18" charset="2"/>
              <a:buNone/>
            </a:pPr>
            <a:r>
              <a:rPr lang="en-US" altLang="en-US" dirty="0">
                <a:solidFill>
                  <a:srgbClr val="FF0000"/>
                </a:solidFill>
              </a:rPr>
              <a:t>Increase the size to </a:t>
            </a:r>
            <a:r>
              <a:rPr lang="en-US" altLang="en-US" dirty="0" err="1">
                <a:solidFill>
                  <a:srgbClr val="FF0000"/>
                </a:solidFill>
              </a:rPr>
              <a:t>gross_salary</a:t>
            </a:r>
            <a:r>
              <a:rPr lang="en-US" altLang="en-US" dirty="0">
                <a:solidFill>
                  <a:srgbClr val="FF0000"/>
                </a:solidFill>
              </a:rPr>
              <a:t> column to 12,2</a:t>
            </a:r>
          </a:p>
          <a:p>
            <a:pPr eaLnBrk="1" hangingPunct="1">
              <a:buFont typeface="Wingdings 2" panose="05020102010507070707" pitchFamily="18" charset="2"/>
              <a:buNone/>
            </a:pPr>
            <a:r>
              <a:rPr lang="en-US" altLang="en-US" dirty="0"/>
              <a:t>	ALTER TABLE EMP</a:t>
            </a:r>
          </a:p>
          <a:p>
            <a:pPr eaLnBrk="1" hangingPunct="1">
              <a:buFont typeface="Wingdings 2" panose="05020102010507070707" pitchFamily="18" charset="2"/>
              <a:buNone/>
            </a:pPr>
            <a:r>
              <a:rPr lang="en-US" altLang="en-US" dirty="0"/>
              <a:t>		    MODIFY(	</a:t>
            </a:r>
            <a:r>
              <a:rPr lang="en-US" altLang="en-US" dirty="0" err="1"/>
              <a:t>gross_salary</a:t>
            </a:r>
            <a:r>
              <a:rPr lang="en-US" altLang="en-US" dirty="0"/>
              <a:t> number(12,2));</a:t>
            </a:r>
          </a:p>
        </p:txBody>
      </p:sp>
    </p:spTree>
    <p:extLst>
      <p:ext uri="{BB962C8B-B14F-4D97-AF65-F5344CB8AC3E}">
        <p14:creationId xmlns:p14="http://schemas.microsoft.com/office/powerpoint/2010/main" val="426674368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B6974E-FC83-41EB-92A3-7C97836ACD1D}"/>
              </a:ext>
            </a:extLst>
          </p:cNvPr>
          <p:cNvSpPr>
            <a:spLocks noGrp="1"/>
          </p:cNvSpPr>
          <p:nvPr>
            <p:ph idx="1"/>
          </p:nvPr>
        </p:nvSpPr>
        <p:spPr>
          <a:xfrm>
            <a:off x="919119" y="791046"/>
            <a:ext cx="10353762" cy="3695136"/>
          </a:xfrm>
        </p:spPr>
        <p:txBody>
          <a:bodyPr>
            <a:normAutofit fontScale="70000" lnSpcReduction="20000"/>
          </a:bodyPr>
          <a:lstStyle/>
          <a:p>
            <a:r>
              <a:rPr lang="en-GB" sz="5400" dirty="0">
                <a:latin typeface="Cambria" panose="02040503050406030204" pitchFamily="18" charset="0"/>
              </a:rPr>
              <a:t>Introduction to Oracle: </a:t>
            </a:r>
          </a:p>
          <a:p>
            <a:pPr lvl="2"/>
            <a:r>
              <a:rPr lang="en-GB" sz="6000" dirty="0">
                <a:latin typeface="Cambria" panose="02040503050406030204" pitchFamily="18" charset="0"/>
              </a:rPr>
              <a:t>History, </a:t>
            </a:r>
          </a:p>
          <a:p>
            <a:pPr lvl="2"/>
            <a:r>
              <a:rPr lang="en-GB" sz="6000" dirty="0">
                <a:latin typeface="Cambria" panose="02040503050406030204" pitchFamily="18" charset="0"/>
              </a:rPr>
              <a:t>Features, </a:t>
            </a:r>
          </a:p>
          <a:p>
            <a:pPr lvl="2"/>
            <a:r>
              <a:rPr lang="en-GB" sz="6000" dirty="0">
                <a:latin typeface="Cambria" panose="02040503050406030204" pitchFamily="18" charset="0"/>
              </a:rPr>
              <a:t>Versions of Oracle, </a:t>
            </a:r>
            <a:br>
              <a:rPr lang="en-GB" sz="6000" dirty="0">
                <a:latin typeface="Cambria" panose="02040503050406030204" pitchFamily="18" charset="0"/>
              </a:rPr>
            </a:br>
            <a:endParaRPr lang="en-US" sz="6000" dirty="0"/>
          </a:p>
          <a:p>
            <a:endParaRPr lang="en-IN" dirty="0"/>
          </a:p>
        </p:txBody>
      </p:sp>
    </p:spTree>
    <p:extLst>
      <p:ext uri="{BB962C8B-B14F-4D97-AF65-F5344CB8AC3E}">
        <p14:creationId xmlns:p14="http://schemas.microsoft.com/office/powerpoint/2010/main" val="812131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a:t>Drop command(DDL)</a:t>
            </a:r>
          </a:p>
        </p:txBody>
      </p:sp>
      <p:sp>
        <p:nvSpPr>
          <p:cNvPr id="21507" name="Content Placeholder 2"/>
          <p:cNvSpPr>
            <a:spLocks noGrp="1"/>
          </p:cNvSpPr>
          <p:nvPr>
            <p:ph idx="1"/>
          </p:nvPr>
        </p:nvSpPr>
        <p:spPr>
          <a:xfrm>
            <a:off x="450761" y="1690688"/>
            <a:ext cx="10903039" cy="4486275"/>
          </a:xfrm>
        </p:spPr>
        <p:style>
          <a:lnRef idx="2">
            <a:schemeClr val="accent2"/>
          </a:lnRef>
          <a:fillRef idx="1">
            <a:schemeClr val="lt1"/>
          </a:fillRef>
          <a:effectRef idx="0">
            <a:schemeClr val="accent2"/>
          </a:effectRef>
          <a:fontRef idx="minor">
            <a:schemeClr val="dk1"/>
          </a:fontRef>
        </p:style>
        <p:txBody>
          <a:bodyPr/>
          <a:lstStyle/>
          <a:p>
            <a:pPr eaLnBrk="1" hangingPunct="1">
              <a:buFont typeface="Wingdings 2" panose="05020102010507070707" pitchFamily="18" charset="2"/>
              <a:buNone/>
            </a:pPr>
            <a:r>
              <a:rPr lang="en-US" altLang="en-US" dirty="0"/>
              <a:t>It is used to drop table with data</a:t>
            </a:r>
          </a:p>
          <a:p>
            <a:pPr eaLnBrk="1" hangingPunct="1">
              <a:buFont typeface="Wingdings 2" panose="05020102010507070707" pitchFamily="18" charset="2"/>
              <a:buNone/>
            </a:pPr>
            <a:r>
              <a:rPr lang="en-US" altLang="en-US" dirty="0"/>
              <a:t>	once you have dropped a table in cant be roll backed</a:t>
            </a:r>
          </a:p>
          <a:p>
            <a:pPr eaLnBrk="1" hangingPunct="1">
              <a:buFont typeface="Wingdings 2" panose="05020102010507070707" pitchFamily="18" charset="2"/>
              <a:buNone/>
            </a:pPr>
            <a:r>
              <a:rPr lang="en-US" altLang="en-US" dirty="0"/>
              <a:t>Syntax</a:t>
            </a:r>
          </a:p>
          <a:p>
            <a:pPr eaLnBrk="1" hangingPunct="1">
              <a:buFont typeface="Wingdings 2" panose="05020102010507070707" pitchFamily="18" charset="2"/>
              <a:buNone/>
            </a:pPr>
            <a:r>
              <a:rPr lang="en-US" altLang="en-US" dirty="0"/>
              <a:t>	DROP  TABLE &lt;table name&gt;;</a:t>
            </a:r>
          </a:p>
          <a:p>
            <a:pPr eaLnBrk="1" hangingPunct="1">
              <a:buFont typeface="Wingdings 2" panose="05020102010507070707" pitchFamily="18" charset="2"/>
              <a:buNone/>
            </a:pPr>
            <a:r>
              <a:rPr lang="en-US" altLang="en-US" dirty="0"/>
              <a:t>Example</a:t>
            </a:r>
          </a:p>
          <a:p>
            <a:pPr eaLnBrk="1" hangingPunct="1">
              <a:buFont typeface="Wingdings 2" panose="05020102010507070707" pitchFamily="18" charset="2"/>
              <a:buNone/>
            </a:pPr>
            <a:r>
              <a:rPr lang="en-US" altLang="en-US" dirty="0"/>
              <a:t>    DROP TABLE  STUDENT;</a:t>
            </a:r>
          </a:p>
        </p:txBody>
      </p:sp>
    </p:spTree>
    <p:extLst>
      <p:ext uri="{BB962C8B-B14F-4D97-AF65-F5344CB8AC3E}">
        <p14:creationId xmlns:p14="http://schemas.microsoft.com/office/powerpoint/2010/main" val="3491592577"/>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a:t>Rename Command(DDL)</a:t>
            </a:r>
          </a:p>
        </p:txBody>
      </p:sp>
      <p:sp>
        <p:nvSpPr>
          <p:cNvPr id="22531" name="Content Placeholder 2"/>
          <p:cNvSpPr>
            <a:spLocks noGrp="1"/>
          </p:cNvSpPr>
          <p:nvPr>
            <p:ph idx="1"/>
          </p:nvPr>
        </p:nvSpPr>
        <p:spPr>
          <a:xfrm>
            <a:off x="360608" y="1506828"/>
            <a:ext cx="10993192" cy="4670135"/>
          </a:xfrm>
        </p:spPr>
        <p:style>
          <a:lnRef idx="2">
            <a:schemeClr val="accent2"/>
          </a:lnRef>
          <a:fillRef idx="1">
            <a:schemeClr val="lt1"/>
          </a:fillRef>
          <a:effectRef idx="0">
            <a:schemeClr val="accent2"/>
          </a:effectRef>
          <a:fontRef idx="minor">
            <a:schemeClr val="dk1"/>
          </a:fontRef>
        </p:style>
        <p:txBody>
          <a:bodyPr/>
          <a:lstStyle/>
          <a:p>
            <a:pPr eaLnBrk="1" hangingPunct="1">
              <a:buFont typeface="Wingdings 2" panose="05020102010507070707" pitchFamily="18" charset="2"/>
              <a:buNone/>
            </a:pPr>
            <a:r>
              <a:rPr lang="en-US" altLang="en-US" dirty="0"/>
              <a:t>Used to rename  table.</a:t>
            </a:r>
          </a:p>
          <a:p>
            <a:pPr eaLnBrk="1" hangingPunct="1">
              <a:buFont typeface="Wingdings 2" panose="05020102010507070707" pitchFamily="18" charset="2"/>
              <a:buNone/>
            </a:pPr>
            <a:r>
              <a:rPr lang="en-US" altLang="en-US" dirty="0">
                <a:solidFill>
                  <a:srgbClr val="FF0000"/>
                </a:solidFill>
              </a:rPr>
              <a:t>Syntax</a:t>
            </a:r>
          </a:p>
          <a:p>
            <a:pPr eaLnBrk="1" hangingPunct="1">
              <a:buFont typeface="Wingdings 2" panose="05020102010507070707" pitchFamily="18" charset="2"/>
              <a:buNone/>
            </a:pPr>
            <a:r>
              <a:rPr lang="en-US" altLang="en-US" dirty="0"/>
              <a:t>	RENAME &lt;old table name&gt; TO &lt;new table name&gt;.</a:t>
            </a:r>
          </a:p>
          <a:p>
            <a:pPr eaLnBrk="1" hangingPunct="1">
              <a:buFont typeface="Wingdings 2" panose="05020102010507070707" pitchFamily="18" charset="2"/>
              <a:buNone/>
            </a:pPr>
            <a:r>
              <a:rPr lang="en-US" altLang="en-US" dirty="0">
                <a:solidFill>
                  <a:srgbClr val="FF0000"/>
                </a:solidFill>
              </a:rPr>
              <a:t>Example</a:t>
            </a:r>
          </a:p>
          <a:p>
            <a:pPr eaLnBrk="1" hangingPunct="1">
              <a:buFont typeface="Wingdings 2" panose="05020102010507070707" pitchFamily="18" charset="2"/>
              <a:buNone/>
            </a:pPr>
            <a:r>
              <a:rPr lang="en-US" altLang="en-US" dirty="0"/>
              <a:t>	RENAME  </a:t>
            </a:r>
            <a:r>
              <a:rPr lang="en-US" altLang="en-US" dirty="0" err="1"/>
              <a:t>emp</a:t>
            </a:r>
            <a:r>
              <a:rPr lang="en-US" altLang="en-US" dirty="0"/>
              <a:t> to Employee;</a:t>
            </a:r>
          </a:p>
        </p:txBody>
      </p:sp>
    </p:spTree>
    <p:extLst>
      <p:ext uri="{BB962C8B-B14F-4D97-AF65-F5344CB8AC3E}">
        <p14:creationId xmlns:p14="http://schemas.microsoft.com/office/powerpoint/2010/main" val="3401205527"/>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a:t>Insert Command(DML)</a:t>
            </a:r>
          </a:p>
        </p:txBody>
      </p:sp>
      <p:sp>
        <p:nvSpPr>
          <p:cNvPr id="23555" name="Content Placeholder 2"/>
          <p:cNvSpPr>
            <a:spLocks noGrp="1"/>
          </p:cNvSpPr>
          <p:nvPr>
            <p:ph idx="1"/>
          </p:nvPr>
        </p:nvSpPr>
        <p:spPr>
          <a:xfrm>
            <a:off x="309093" y="1545465"/>
            <a:ext cx="11044707" cy="4631498"/>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eaLnBrk="1" hangingPunct="1">
              <a:buFont typeface="Wingdings 2" panose="05020102010507070707" pitchFamily="18" charset="2"/>
              <a:buNone/>
            </a:pPr>
            <a:r>
              <a:rPr lang="en-US" altLang="en-US" dirty="0"/>
              <a:t>Used to  insert data into table.</a:t>
            </a:r>
          </a:p>
          <a:p>
            <a:pPr eaLnBrk="1" hangingPunct="1">
              <a:buFont typeface="Wingdings 2" panose="05020102010507070707" pitchFamily="18" charset="2"/>
              <a:buNone/>
            </a:pPr>
            <a:r>
              <a:rPr lang="en-US" altLang="en-US" dirty="0">
                <a:solidFill>
                  <a:srgbClr val="FF0000"/>
                </a:solidFill>
              </a:rPr>
              <a:t>Syntax</a:t>
            </a:r>
          </a:p>
          <a:p>
            <a:pPr eaLnBrk="1" hangingPunct="1">
              <a:buFont typeface="Wingdings 2" panose="05020102010507070707" pitchFamily="18" charset="2"/>
              <a:buNone/>
            </a:pPr>
            <a:r>
              <a:rPr lang="en-US" altLang="en-US" dirty="0"/>
              <a:t>Insert into table name(</a:t>
            </a:r>
            <a:r>
              <a:rPr lang="en-US" altLang="en-US" dirty="0" err="1"/>
              <a:t>coloumn</a:t>
            </a:r>
            <a:r>
              <a:rPr lang="en-US" altLang="en-US" dirty="0"/>
              <a:t> name1,coloumn name2…..)values(expression, expression);</a:t>
            </a:r>
          </a:p>
          <a:p>
            <a:pPr eaLnBrk="1" hangingPunct="1">
              <a:buFont typeface="Wingdings 2" panose="05020102010507070707" pitchFamily="18" charset="2"/>
              <a:buNone/>
            </a:pPr>
            <a:r>
              <a:rPr lang="en-US" altLang="en-US" dirty="0">
                <a:solidFill>
                  <a:srgbClr val="FF0000"/>
                </a:solidFill>
              </a:rPr>
              <a:t>Example :-</a:t>
            </a:r>
          </a:p>
          <a:p>
            <a:pPr eaLnBrk="1" hangingPunct="1">
              <a:buFont typeface="Wingdings 2" panose="05020102010507070707" pitchFamily="18" charset="2"/>
              <a:buNone/>
            </a:pPr>
            <a:r>
              <a:rPr lang="en-US" altLang="en-US" dirty="0"/>
              <a:t>INSERT INTO EMPLOYEE(EMPID,ENAME,JOB, SAL,COMM,DEPTNO)VALUES(‘E001’,’RAMAN’,’ANALYST’,10000.00,500,10);</a:t>
            </a:r>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r>
              <a:rPr lang="en-US" altLang="en-US" dirty="0"/>
              <a:t>`</a:t>
            </a:r>
          </a:p>
        </p:txBody>
      </p:sp>
    </p:spTree>
    <p:extLst>
      <p:ext uri="{BB962C8B-B14F-4D97-AF65-F5344CB8AC3E}">
        <p14:creationId xmlns:p14="http://schemas.microsoft.com/office/powerpoint/2010/main" val="3235372060"/>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981200" y="533400"/>
            <a:ext cx="8229600" cy="762000"/>
          </a:xfrm>
        </p:spPr>
        <p:txBody>
          <a:bodyPr>
            <a:normAutofit/>
          </a:bodyPr>
          <a:lstStyle/>
          <a:p>
            <a:pPr eaLnBrk="1" hangingPunct="1"/>
            <a:r>
              <a:rPr lang="en-US" altLang="en-US"/>
              <a:t>Update Command(DML)</a:t>
            </a:r>
          </a:p>
        </p:txBody>
      </p:sp>
      <p:sp>
        <p:nvSpPr>
          <p:cNvPr id="24579" name="Content Placeholder 2"/>
          <p:cNvSpPr>
            <a:spLocks noGrp="1"/>
          </p:cNvSpPr>
          <p:nvPr>
            <p:ph idx="1"/>
          </p:nvPr>
        </p:nvSpPr>
        <p:spPr>
          <a:xfrm>
            <a:off x="386366" y="1275010"/>
            <a:ext cx="11294772" cy="5164429"/>
          </a:xfrm>
        </p:spPr>
        <p:style>
          <a:lnRef idx="2">
            <a:schemeClr val="accent2"/>
          </a:lnRef>
          <a:fillRef idx="1">
            <a:schemeClr val="lt1"/>
          </a:fillRef>
          <a:effectRef idx="0">
            <a:schemeClr val="accent2"/>
          </a:effectRef>
          <a:fontRef idx="minor">
            <a:schemeClr val="dk1"/>
          </a:fontRef>
        </p:style>
        <p:txBody>
          <a:bodyPr>
            <a:normAutofit lnSpcReduction="10000"/>
          </a:bodyPr>
          <a:lstStyle/>
          <a:p>
            <a:pPr eaLnBrk="1" hangingPunct="1">
              <a:buFont typeface="Wingdings 2" panose="05020102010507070707" pitchFamily="18" charset="2"/>
              <a:buNone/>
            </a:pPr>
            <a:r>
              <a:rPr lang="en-US" altLang="en-US" dirty="0"/>
              <a:t>it is  used to update table data.</a:t>
            </a:r>
          </a:p>
          <a:p>
            <a:pPr eaLnBrk="1" hangingPunct="1">
              <a:buFont typeface="Wingdings 2" panose="05020102010507070707" pitchFamily="18" charset="2"/>
              <a:buNone/>
            </a:pPr>
            <a:r>
              <a:rPr lang="en-US" altLang="en-US" dirty="0"/>
              <a:t>Syntax</a:t>
            </a:r>
          </a:p>
          <a:p>
            <a:pPr eaLnBrk="1" hangingPunct="1">
              <a:buFont typeface="Wingdings 2" panose="05020102010507070707" pitchFamily="18" charset="2"/>
              <a:buNone/>
            </a:pPr>
            <a:r>
              <a:rPr lang="en-US" altLang="en-US" dirty="0"/>
              <a:t>	UPDATE   &lt;table name&gt;</a:t>
            </a:r>
          </a:p>
          <a:p>
            <a:pPr eaLnBrk="1" hangingPunct="1">
              <a:buFont typeface="Wingdings 2" panose="05020102010507070707" pitchFamily="18" charset="2"/>
              <a:buNone/>
            </a:pPr>
            <a:r>
              <a:rPr lang="en-US" altLang="en-US" dirty="0"/>
              <a:t>		set column name= expression, </a:t>
            </a:r>
          </a:p>
          <a:p>
            <a:pPr eaLnBrk="1" hangingPunct="1">
              <a:buFont typeface="Wingdings 2" panose="05020102010507070707" pitchFamily="18" charset="2"/>
              <a:buNone/>
            </a:pPr>
            <a:r>
              <a:rPr lang="en-US" altLang="en-US" dirty="0"/>
              <a:t>		column name= expression</a:t>
            </a:r>
          </a:p>
          <a:p>
            <a:pPr eaLnBrk="1" hangingPunct="1">
              <a:buFont typeface="Wingdings 2" panose="05020102010507070707" pitchFamily="18" charset="2"/>
              <a:buNone/>
            </a:pPr>
            <a:r>
              <a:rPr lang="en-US" altLang="en-US" dirty="0"/>
              <a:t>		where  column name = expression;</a:t>
            </a:r>
          </a:p>
          <a:p>
            <a:pPr eaLnBrk="1" hangingPunct="1">
              <a:buFont typeface="Wingdings 2" panose="05020102010507070707" pitchFamily="18" charset="2"/>
              <a:buNone/>
            </a:pPr>
            <a:r>
              <a:rPr lang="en-US" altLang="en-US" sz="2300" dirty="0">
                <a:solidFill>
                  <a:srgbClr val="FF0000"/>
                </a:solidFill>
              </a:rPr>
              <a:t>Example:- add 1000 to salary of each employee of department no 20.</a:t>
            </a:r>
          </a:p>
          <a:p>
            <a:pPr eaLnBrk="1" hangingPunct="1">
              <a:buFont typeface="Wingdings 2" panose="05020102010507070707" pitchFamily="18" charset="2"/>
              <a:buNone/>
            </a:pPr>
            <a:r>
              <a:rPr lang="en-US" altLang="en-US" dirty="0"/>
              <a:t>	Update  </a:t>
            </a:r>
            <a:r>
              <a:rPr lang="en-US" altLang="en-US" dirty="0" err="1"/>
              <a:t>emp</a:t>
            </a:r>
            <a:endParaRPr lang="en-US" altLang="en-US" dirty="0"/>
          </a:p>
          <a:p>
            <a:pPr eaLnBrk="1" hangingPunct="1">
              <a:buFont typeface="Wingdings 2" panose="05020102010507070707" pitchFamily="18" charset="2"/>
              <a:buNone/>
            </a:pPr>
            <a:r>
              <a:rPr lang="en-US" altLang="en-US" dirty="0"/>
              <a:t>		       set </a:t>
            </a:r>
            <a:r>
              <a:rPr lang="en-US" altLang="en-US" dirty="0" err="1"/>
              <a:t>sal</a:t>
            </a:r>
            <a:r>
              <a:rPr lang="en-US" altLang="en-US" dirty="0"/>
              <a:t>=sal+1000</a:t>
            </a:r>
          </a:p>
          <a:p>
            <a:pPr eaLnBrk="1" hangingPunct="1">
              <a:buFont typeface="Wingdings 2" panose="05020102010507070707" pitchFamily="18" charset="2"/>
              <a:buNone/>
            </a:pPr>
            <a:r>
              <a:rPr lang="en-US" altLang="en-US" dirty="0"/>
              <a:t>		       Where </a:t>
            </a:r>
            <a:r>
              <a:rPr lang="en-US" altLang="en-US" dirty="0" err="1"/>
              <a:t>deptno</a:t>
            </a:r>
            <a:r>
              <a:rPr lang="en-US" altLang="en-US" dirty="0"/>
              <a:t>=20;</a:t>
            </a:r>
          </a:p>
          <a:p>
            <a:pPr eaLnBrk="1" hangingPunct="1">
              <a:buFont typeface="Wingdings 2" panose="05020102010507070707" pitchFamily="18" charset="2"/>
              <a:buNone/>
            </a:pPr>
            <a:r>
              <a:rPr lang="en-US" altLang="en-US" dirty="0"/>
              <a:t>			</a:t>
            </a:r>
          </a:p>
          <a:p>
            <a:pPr eaLnBrk="1" hangingPunct="1">
              <a:buFont typeface="Wingdings 2" panose="05020102010507070707" pitchFamily="18" charset="2"/>
              <a:buNone/>
            </a:pPr>
            <a:endParaRPr lang="en-US" altLang="en-US" dirty="0"/>
          </a:p>
        </p:txBody>
      </p:sp>
    </p:spTree>
    <p:extLst>
      <p:ext uri="{BB962C8B-B14F-4D97-AF65-F5344CB8AC3E}">
        <p14:creationId xmlns:p14="http://schemas.microsoft.com/office/powerpoint/2010/main" val="3766749777"/>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a:xfrm>
            <a:off x="1981200" y="609600"/>
            <a:ext cx="8229600" cy="609600"/>
          </a:xfrm>
        </p:spPr>
        <p:txBody>
          <a:bodyPr>
            <a:normAutofit/>
          </a:bodyPr>
          <a:lstStyle/>
          <a:p>
            <a:pPr eaLnBrk="1" hangingPunct="1"/>
            <a:r>
              <a:rPr lang="en-US" altLang="en-US"/>
              <a:t>Delete Command(DML)</a:t>
            </a:r>
          </a:p>
        </p:txBody>
      </p:sp>
      <p:sp>
        <p:nvSpPr>
          <p:cNvPr id="25603" name="Content Placeholder 4"/>
          <p:cNvSpPr>
            <a:spLocks noGrp="1"/>
          </p:cNvSpPr>
          <p:nvPr>
            <p:ph idx="1"/>
          </p:nvPr>
        </p:nvSpPr>
        <p:spPr>
          <a:xfrm>
            <a:off x="850006" y="1219200"/>
            <a:ext cx="11011436" cy="5105400"/>
          </a:xfrm>
        </p:spPr>
        <p:style>
          <a:lnRef idx="2">
            <a:schemeClr val="accent2"/>
          </a:lnRef>
          <a:fillRef idx="1">
            <a:schemeClr val="lt1"/>
          </a:fillRef>
          <a:effectRef idx="0">
            <a:schemeClr val="accent2"/>
          </a:effectRef>
          <a:fontRef idx="minor">
            <a:schemeClr val="dk1"/>
          </a:fontRef>
        </p:style>
        <p:txBody>
          <a:bodyPr/>
          <a:lstStyle/>
          <a:p>
            <a:pPr eaLnBrk="1" hangingPunct="1">
              <a:buFont typeface="Wingdings 2" panose="05020102010507070707" pitchFamily="18" charset="2"/>
              <a:buNone/>
            </a:pPr>
            <a:r>
              <a:rPr lang="en-US" altLang="en-US" dirty="0"/>
              <a:t>It is used to delete record from table conditionally or unconditionally.</a:t>
            </a:r>
          </a:p>
          <a:p>
            <a:pPr eaLnBrk="1" hangingPunct="1">
              <a:buFont typeface="Wingdings 2" panose="05020102010507070707" pitchFamily="18" charset="2"/>
              <a:buNone/>
            </a:pPr>
            <a:r>
              <a:rPr lang="en-US" altLang="en-US" dirty="0"/>
              <a:t>Syntax:-</a:t>
            </a:r>
          </a:p>
          <a:p>
            <a:pPr eaLnBrk="1" hangingPunct="1">
              <a:buFont typeface="Wingdings 2" panose="05020102010507070707" pitchFamily="18" charset="2"/>
              <a:buNone/>
            </a:pPr>
            <a:r>
              <a:rPr lang="en-US" altLang="en-US" dirty="0"/>
              <a:t>DELETE  from &lt;table name&gt;;(</a:t>
            </a:r>
            <a:r>
              <a:rPr lang="en-US" altLang="en-US" dirty="0">
                <a:solidFill>
                  <a:srgbClr val="FF0000"/>
                </a:solidFill>
              </a:rPr>
              <a:t>unconditional</a:t>
            </a:r>
            <a:r>
              <a:rPr lang="en-US" altLang="en-US" dirty="0"/>
              <a:t>)</a:t>
            </a:r>
          </a:p>
          <a:p>
            <a:pPr eaLnBrk="1" hangingPunct="1">
              <a:buFont typeface="Wingdings 2" panose="05020102010507070707" pitchFamily="18" charset="2"/>
              <a:buNone/>
            </a:pPr>
            <a:r>
              <a:rPr lang="en-US" altLang="en-US" dirty="0"/>
              <a:t> </a:t>
            </a:r>
            <a:r>
              <a:rPr lang="en-US" altLang="en-US" dirty="0">
                <a:solidFill>
                  <a:srgbClr val="FF0000"/>
                </a:solidFill>
              </a:rPr>
              <a:t>Example:-</a:t>
            </a:r>
            <a:r>
              <a:rPr lang="en-US" altLang="en-US" dirty="0"/>
              <a:t>DELETE FROM EMP;</a:t>
            </a:r>
          </a:p>
          <a:p>
            <a:pPr eaLnBrk="1" hangingPunct="1">
              <a:buFont typeface="Wingdings 2" panose="05020102010507070707" pitchFamily="18" charset="2"/>
              <a:buNone/>
            </a:pPr>
            <a:r>
              <a:rPr lang="en-US" altLang="en-US" dirty="0"/>
              <a:t> DELETE  from &lt;table name&gt; </a:t>
            </a:r>
          </a:p>
          <a:p>
            <a:pPr eaLnBrk="1" hangingPunct="1">
              <a:buFont typeface="Wingdings 2" panose="05020102010507070707" pitchFamily="18" charset="2"/>
              <a:buNone/>
            </a:pPr>
            <a:r>
              <a:rPr lang="en-US" altLang="en-US" dirty="0"/>
              <a:t>		     where  column name= expression;(</a:t>
            </a:r>
            <a:r>
              <a:rPr lang="en-US" altLang="en-US" dirty="0">
                <a:solidFill>
                  <a:srgbClr val="FF0000"/>
                </a:solidFill>
              </a:rPr>
              <a:t>conditional</a:t>
            </a:r>
            <a:r>
              <a:rPr lang="en-US" altLang="en-US" dirty="0"/>
              <a:t>)</a:t>
            </a:r>
          </a:p>
          <a:p>
            <a:pPr eaLnBrk="1" hangingPunct="1">
              <a:buFont typeface="Wingdings 2" panose="05020102010507070707" pitchFamily="18" charset="2"/>
              <a:buNone/>
            </a:pPr>
            <a:r>
              <a:rPr lang="en-US" altLang="en-US" dirty="0">
                <a:solidFill>
                  <a:srgbClr val="FF0000"/>
                </a:solidFill>
              </a:rPr>
              <a:t> Example:-</a:t>
            </a:r>
            <a:r>
              <a:rPr lang="en-US" altLang="en-US" dirty="0"/>
              <a:t>DELETE FROM EMP  WHERE DEPTNO=20;</a:t>
            </a:r>
          </a:p>
        </p:txBody>
      </p:sp>
    </p:spTree>
    <p:extLst>
      <p:ext uri="{BB962C8B-B14F-4D97-AF65-F5344CB8AC3E}">
        <p14:creationId xmlns:p14="http://schemas.microsoft.com/office/powerpoint/2010/main" val="1888470214"/>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a:t>Grant Command</a:t>
            </a:r>
          </a:p>
        </p:txBody>
      </p:sp>
      <p:sp>
        <p:nvSpPr>
          <p:cNvPr id="26627"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eaLnBrk="1" hangingPunct="1">
              <a:buFont typeface="Wingdings 2" panose="05020102010507070707" pitchFamily="18" charset="2"/>
              <a:buNone/>
            </a:pPr>
            <a:r>
              <a:rPr lang="en-US" altLang="en-US" dirty="0"/>
              <a:t>Used to grant power to user.</a:t>
            </a:r>
          </a:p>
          <a:p>
            <a:pPr>
              <a:buFont typeface="Wingdings 2" panose="05020102010507070707" pitchFamily="18" charset="2"/>
              <a:buNone/>
            </a:pPr>
            <a:r>
              <a:rPr lang="en-US" altLang="en-US" dirty="0">
                <a:solidFill>
                  <a:srgbClr val="FF0000"/>
                </a:solidFill>
              </a:rPr>
              <a:t>	The syntax for granting privileges on a table is:</a:t>
            </a:r>
          </a:p>
          <a:p>
            <a:pPr>
              <a:buFont typeface="Wingdings 2" panose="05020102010507070707" pitchFamily="18" charset="2"/>
              <a:buNone/>
            </a:pPr>
            <a:r>
              <a:rPr lang="en-US" altLang="en-US" b="1" dirty="0"/>
              <a:t>GRANT PRIVILEGES ON OBJECT TO USER;</a:t>
            </a:r>
            <a:endParaRPr lang="en-US" altLang="en-US" dirty="0"/>
          </a:p>
          <a:p>
            <a:pPr algn="just">
              <a:buFont typeface="Wingdings 2" panose="05020102010507070707" pitchFamily="18" charset="2"/>
              <a:buNone/>
            </a:pPr>
            <a:r>
              <a:rPr lang="en-US" altLang="en-US" dirty="0">
                <a:solidFill>
                  <a:srgbClr val="FF0000"/>
                </a:solidFill>
              </a:rPr>
              <a:t>   For example, </a:t>
            </a:r>
            <a:r>
              <a:rPr lang="en-US" altLang="en-US" dirty="0"/>
              <a:t>if you wanted to grant select, insert, update, and delete privileges on a table called suppliers to a user name smith, you would execute the following statement:</a:t>
            </a:r>
          </a:p>
          <a:p>
            <a:pPr>
              <a:buFont typeface="Wingdings 2" panose="05020102010507070707" pitchFamily="18" charset="2"/>
              <a:buNone/>
            </a:pPr>
            <a:r>
              <a:rPr lang="en-US" altLang="en-US" b="1" dirty="0"/>
              <a:t>	GRANT SELECT,INSERT,UPDATE,DELETE ON EMP TO SMITH;</a:t>
            </a:r>
            <a:endParaRPr lang="en-US" altLang="en-US" dirty="0"/>
          </a:p>
          <a:p>
            <a:pPr eaLnBrk="1" hangingPunct="1">
              <a:buFont typeface="Wingdings 2" panose="05020102010507070707" pitchFamily="18" charset="2"/>
              <a:buNone/>
            </a:pPr>
            <a:endParaRPr lang="en-US" altLang="en-US" dirty="0"/>
          </a:p>
        </p:txBody>
      </p:sp>
    </p:spTree>
    <p:extLst>
      <p:ext uri="{BB962C8B-B14F-4D97-AF65-F5344CB8AC3E}">
        <p14:creationId xmlns:p14="http://schemas.microsoft.com/office/powerpoint/2010/main" val="269436545"/>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Grant Command examples</a:t>
            </a:r>
          </a:p>
        </p:txBody>
      </p:sp>
      <p:sp>
        <p:nvSpPr>
          <p:cNvPr id="27651"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lgn="just">
              <a:buFont typeface="Wingdings 2" panose="05020102010507070707" pitchFamily="18" charset="2"/>
              <a:buNone/>
            </a:pPr>
            <a:r>
              <a:rPr lang="en-US" altLang="en-US" dirty="0">
                <a:solidFill>
                  <a:srgbClr val="FF0000"/>
                </a:solidFill>
              </a:rPr>
              <a:t>Example:-</a:t>
            </a:r>
            <a:r>
              <a:rPr lang="en-US" altLang="en-US" dirty="0"/>
              <a:t>You can also use the all keyword to indicate that you wish all permissions to be granted. For example:</a:t>
            </a:r>
          </a:p>
          <a:p>
            <a:pPr>
              <a:buFont typeface="Wingdings 2" panose="05020102010507070707" pitchFamily="18" charset="2"/>
              <a:buNone/>
            </a:pPr>
            <a:r>
              <a:rPr lang="en-US" altLang="en-US" b="1" dirty="0"/>
              <a:t>	GRANT ALL ON EMP TO SMITH;</a:t>
            </a:r>
            <a:endParaRPr lang="en-US" altLang="en-US" dirty="0"/>
          </a:p>
          <a:p>
            <a:pPr algn="just">
              <a:buFont typeface="Wingdings 2" panose="05020102010507070707" pitchFamily="18" charset="2"/>
              <a:buNone/>
            </a:pPr>
            <a:r>
              <a:rPr lang="en-US" altLang="en-US" dirty="0">
                <a:solidFill>
                  <a:srgbClr val="FF0000"/>
                </a:solidFill>
              </a:rPr>
              <a:t>Example:-</a:t>
            </a:r>
            <a:r>
              <a:rPr lang="en-US" altLang="en-US" dirty="0"/>
              <a:t>If you wanted to grant select access on your table to all users, you could grant the privileges to the public keyword. For example:</a:t>
            </a:r>
          </a:p>
          <a:p>
            <a:pPr>
              <a:buFont typeface="Wingdings 2" panose="05020102010507070707" pitchFamily="18" charset="2"/>
              <a:buNone/>
            </a:pPr>
            <a:r>
              <a:rPr lang="en-US" altLang="en-US" b="1" dirty="0"/>
              <a:t>	GRANT SELECT ON  EMP TO PUBLIC;</a:t>
            </a:r>
            <a:endParaRPr lang="en-US" altLang="en-US" dirty="0"/>
          </a:p>
          <a:p>
            <a:endParaRPr lang="en-US" altLang="en-US" dirty="0"/>
          </a:p>
        </p:txBody>
      </p:sp>
    </p:spTree>
    <p:extLst>
      <p:ext uri="{BB962C8B-B14F-4D97-AF65-F5344CB8AC3E}">
        <p14:creationId xmlns:p14="http://schemas.microsoft.com/office/powerpoint/2010/main" val="356329954"/>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981200" y="704850"/>
            <a:ext cx="8229600" cy="819150"/>
          </a:xfrm>
        </p:spPr>
        <p:txBody>
          <a:bodyPr>
            <a:normAutofit/>
          </a:bodyPr>
          <a:lstStyle/>
          <a:p>
            <a:r>
              <a:rPr lang="en-US" altLang="en-US" b="1"/>
              <a:t>Revoke Privileges on Tables</a:t>
            </a:r>
            <a:endParaRPr lang="en-US" altLang="en-US"/>
          </a:p>
        </p:txBody>
      </p:sp>
      <p:sp>
        <p:nvSpPr>
          <p:cNvPr id="28675"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lnSpcReduction="10000"/>
          </a:bodyPr>
          <a:lstStyle/>
          <a:p>
            <a:pPr algn="just" eaLnBrk="1" hangingPunct="1">
              <a:buFont typeface="Wingdings 2" panose="05020102010507070707" pitchFamily="18" charset="2"/>
              <a:buNone/>
            </a:pPr>
            <a:r>
              <a:rPr lang="en-US" altLang="en-US" dirty="0">
                <a:solidFill>
                  <a:srgbClr val="FF0000"/>
                </a:solidFill>
              </a:rPr>
              <a:t>   Once you have granted privileges, you may need to revoke some or all of these privileges. </a:t>
            </a:r>
          </a:p>
          <a:p>
            <a:pPr algn="just" eaLnBrk="1" hangingPunct="1">
              <a:buFont typeface="Wingdings 2" panose="05020102010507070707" pitchFamily="18" charset="2"/>
              <a:buNone/>
            </a:pPr>
            <a:endParaRPr lang="en-US" altLang="en-US" dirty="0"/>
          </a:p>
          <a:p>
            <a:pPr algn="just" eaLnBrk="1" hangingPunct="1">
              <a:buFont typeface="Wingdings 2" panose="05020102010507070707" pitchFamily="18" charset="2"/>
              <a:buNone/>
            </a:pPr>
            <a:r>
              <a:rPr lang="en-US" altLang="en-US" dirty="0"/>
              <a:t>   To do this, you can execute a revoke command. You can revoke any combination of select, insert, update, delete, references, alter, and index.</a:t>
            </a:r>
          </a:p>
          <a:p>
            <a:pPr>
              <a:buFont typeface="Wingdings 2" panose="05020102010507070707" pitchFamily="18" charset="2"/>
              <a:buNone/>
            </a:pPr>
            <a:endParaRPr lang="en-US" altLang="en-US" sz="1200" dirty="0"/>
          </a:p>
          <a:p>
            <a:pPr>
              <a:buFont typeface="Wingdings 2" panose="05020102010507070707" pitchFamily="18" charset="2"/>
              <a:buNone/>
            </a:pPr>
            <a:r>
              <a:rPr lang="en-US" altLang="en-US" dirty="0"/>
              <a:t>    The syntax for revoking privileges on a table is:</a:t>
            </a:r>
          </a:p>
          <a:p>
            <a:pPr>
              <a:buFont typeface="Wingdings 2" panose="05020102010507070707" pitchFamily="18" charset="2"/>
              <a:buNone/>
            </a:pPr>
            <a:endParaRPr lang="en-US" altLang="en-US" sz="900" dirty="0"/>
          </a:p>
          <a:p>
            <a:pPr>
              <a:buFont typeface="Wingdings 2" panose="05020102010507070707" pitchFamily="18" charset="2"/>
              <a:buNone/>
            </a:pPr>
            <a:r>
              <a:rPr lang="en-US" altLang="en-US" b="1" dirty="0"/>
              <a:t>    REVOKE  privileges ON object  FROM  user;</a:t>
            </a:r>
            <a:endParaRPr lang="en-US" altLang="en-US" dirty="0"/>
          </a:p>
          <a:p>
            <a:pPr algn="just"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endParaRPr lang="en-US" altLang="en-US" dirty="0"/>
          </a:p>
        </p:txBody>
      </p:sp>
    </p:spTree>
    <p:extLst>
      <p:ext uri="{BB962C8B-B14F-4D97-AF65-F5344CB8AC3E}">
        <p14:creationId xmlns:p14="http://schemas.microsoft.com/office/powerpoint/2010/main" val="1222234915"/>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 Revoke examples</a:t>
            </a:r>
          </a:p>
        </p:txBody>
      </p:sp>
      <p:sp>
        <p:nvSpPr>
          <p:cNvPr id="29699" name="Content Placeholder 2"/>
          <p:cNvSpPr>
            <a:spLocks noGrp="1"/>
          </p:cNvSpPr>
          <p:nvPr>
            <p:ph idx="1"/>
          </p:nvPr>
        </p:nvSpPr>
        <p:spPr>
          <a:xfrm>
            <a:off x="566669" y="1981200"/>
            <a:ext cx="11307651" cy="4389438"/>
          </a:xfrm>
        </p:spPr>
        <p:style>
          <a:lnRef idx="2">
            <a:schemeClr val="accent2"/>
          </a:lnRef>
          <a:fillRef idx="1">
            <a:schemeClr val="lt1"/>
          </a:fillRef>
          <a:effectRef idx="0">
            <a:schemeClr val="accent2"/>
          </a:effectRef>
          <a:fontRef idx="minor">
            <a:schemeClr val="dk1"/>
          </a:fontRef>
        </p:style>
        <p:txBody>
          <a:bodyPr/>
          <a:lstStyle/>
          <a:p>
            <a:pPr>
              <a:buFont typeface="Wingdings 2" panose="05020102010507070707" pitchFamily="18" charset="2"/>
              <a:buNone/>
            </a:pPr>
            <a:r>
              <a:rPr lang="en-US" altLang="en-US" b="1" dirty="0"/>
              <a:t>	</a:t>
            </a:r>
          </a:p>
          <a:p>
            <a:pPr>
              <a:buFont typeface="Wingdings 2" panose="05020102010507070707" pitchFamily="18" charset="2"/>
              <a:buNone/>
            </a:pPr>
            <a:r>
              <a:rPr lang="en-US" altLang="en-US" b="1" dirty="0"/>
              <a:t>	revoke delete on suppliers from Amit;</a:t>
            </a:r>
            <a:endParaRPr lang="en-US" altLang="en-US" dirty="0"/>
          </a:p>
          <a:p>
            <a:pPr>
              <a:buFont typeface="Wingdings 2" panose="05020102010507070707" pitchFamily="18" charset="2"/>
              <a:buNone/>
            </a:pPr>
            <a:r>
              <a:rPr lang="en-US" altLang="en-US" dirty="0"/>
              <a:t>	After this  command Amit wont be able to delete  data from Suppliers;</a:t>
            </a:r>
          </a:p>
          <a:p>
            <a:pPr>
              <a:buFont typeface="Wingdings 2" panose="05020102010507070707" pitchFamily="18" charset="2"/>
              <a:buNone/>
            </a:pPr>
            <a:r>
              <a:rPr lang="en-US" altLang="en-US" b="1" dirty="0"/>
              <a:t>	</a:t>
            </a:r>
          </a:p>
          <a:p>
            <a:pPr>
              <a:buFont typeface="Wingdings 2" panose="05020102010507070707" pitchFamily="18" charset="2"/>
              <a:buNone/>
            </a:pPr>
            <a:r>
              <a:rPr lang="en-US" altLang="en-US" b="1" dirty="0"/>
              <a:t>	revoke all on suppliers from Amit;</a:t>
            </a:r>
          </a:p>
          <a:p>
            <a:pPr algn="just">
              <a:buFont typeface="Wingdings 2" panose="05020102010507070707" pitchFamily="18" charset="2"/>
              <a:buNone/>
            </a:pPr>
            <a:r>
              <a:rPr lang="en-US" altLang="en-US" dirty="0"/>
              <a:t>	After this Amit wont be able to do any operation on suppliers</a:t>
            </a:r>
          </a:p>
          <a:p>
            <a:pPr>
              <a:buFont typeface="Wingdings 2" panose="05020102010507070707" pitchFamily="18" charset="2"/>
              <a:buNone/>
            </a:pPr>
            <a:endParaRPr lang="en-US" altLang="en-US" dirty="0"/>
          </a:p>
          <a:p>
            <a:endParaRPr lang="en-US" altLang="en-US" dirty="0"/>
          </a:p>
        </p:txBody>
      </p:sp>
    </p:spTree>
    <p:extLst>
      <p:ext uri="{BB962C8B-B14F-4D97-AF65-F5344CB8AC3E}">
        <p14:creationId xmlns:p14="http://schemas.microsoft.com/office/powerpoint/2010/main" val="2100666153"/>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a:t>Commit Command</a:t>
            </a:r>
          </a:p>
        </p:txBody>
      </p:sp>
      <p:sp>
        <p:nvSpPr>
          <p:cNvPr id="3072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85000" lnSpcReduction="10000"/>
          </a:bodyPr>
          <a:lstStyle/>
          <a:p>
            <a:pPr eaLnBrk="1" hangingPunct="1">
              <a:buFont typeface="Wingdings 2" panose="05020102010507070707" pitchFamily="18" charset="2"/>
              <a:buNone/>
            </a:pPr>
            <a:r>
              <a:rPr lang="en-US" altLang="en-US" dirty="0"/>
              <a:t>Used to make changes permanent .</a:t>
            </a:r>
          </a:p>
          <a:p>
            <a:pPr eaLnBrk="1" hangingPunct="1">
              <a:buFont typeface="Wingdings 2" panose="05020102010507070707" pitchFamily="18" charset="2"/>
              <a:buNone/>
            </a:pPr>
            <a:r>
              <a:rPr lang="en-US" altLang="en-US" dirty="0"/>
              <a:t>Syntax:-</a:t>
            </a:r>
          </a:p>
          <a:p>
            <a:pPr eaLnBrk="1" hangingPunct="1">
              <a:buFont typeface="Wingdings 2" panose="05020102010507070707" pitchFamily="18" charset="2"/>
              <a:buNone/>
            </a:pPr>
            <a:r>
              <a:rPr lang="en-US" altLang="en-US" dirty="0"/>
              <a:t>COMMIT;</a:t>
            </a:r>
          </a:p>
          <a:p>
            <a:pPr eaLnBrk="1" hangingPunct="1">
              <a:buFont typeface="Wingdings 2" panose="05020102010507070707" pitchFamily="18" charset="2"/>
              <a:buNone/>
            </a:pPr>
            <a:r>
              <a:rPr lang="en-US" altLang="en-US" dirty="0">
                <a:solidFill>
                  <a:srgbClr val="FF0000"/>
                </a:solidFill>
              </a:rPr>
              <a:t>EXAMPLE:-</a:t>
            </a:r>
          </a:p>
          <a:p>
            <a:pPr eaLnBrk="1" hangingPunct="1">
              <a:buFont typeface="Wingdings 2" panose="05020102010507070707" pitchFamily="18" charset="2"/>
              <a:buNone/>
            </a:pPr>
            <a:r>
              <a:rPr lang="en-US" altLang="en-US" dirty="0"/>
              <a:t>SQL&gt;UPDATE EMP </a:t>
            </a:r>
          </a:p>
          <a:p>
            <a:pPr eaLnBrk="1" hangingPunct="1">
              <a:buFont typeface="Wingdings 2" panose="05020102010507070707" pitchFamily="18" charset="2"/>
              <a:buNone/>
            </a:pPr>
            <a:r>
              <a:rPr lang="en-US" altLang="en-US" dirty="0"/>
              <a:t>               SET SAL=SAL+200</a:t>
            </a:r>
          </a:p>
          <a:p>
            <a:pPr eaLnBrk="1" hangingPunct="1">
              <a:buFont typeface="Wingdings 2" panose="05020102010507070707" pitchFamily="18" charset="2"/>
              <a:buNone/>
            </a:pPr>
            <a:r>
              <a:rPr lang="en-US" altLang="en-US" dirty="0"/>
              <a:t>		    WHERE DEPTNO=20;</a:t>
            </a:r>
          </a:p>
          <a:p>
            <a:pPr eaLnBrk="1" hangingPunct="1">
              <a:buFont typeface="Wingdings 2" panose="05020102010507070707" pitchFamily="18" charset="2"/>
              <a:buNone/>
            </a:pPr>
            <a:r>
              <a:rPr lang="en-US" altLang="en-US" dirty="0"/>
              <a:t>SQL&gt;ROLLBACK; </a:t>
            </a:r>
            <a:r>
              <a:rPr lang="en-US" altLang="en-US" dirty="0">
                <a:solidFill>
                  <a:srgbClr val="FF0000"/>
                </a:solidFill>
              </a:rPr>
              <a:t>(Changes wont be permanent.)</a:t>
            </a:r>
          </a:p>
          <a:p>
            <a:pPr eaLnBrk="1" hangingPunct="1">
              <a:buFont typeface="Wingdings 2" panose="05020102010507070707" pitchFamily="18" charset="2"/>
              <a:buNone/>
            </a:pPr>
            <a:r>
              <a:rPr lang="en-US" altLang="en-US" dirty="0"/>
              <a:t>SQL&gt;COMMIT;</a:t>
            </a:r>
            <a:r>
              <a:rPr lang="en-US" altLang="en-US" dirty="0">
                <a:solidFill>
                  <a:srgbClr val="FF0000"/>
                </a:solidFill>
              </a:rPr>
              <a:t>   (Changes will be permanent.)</a:t>
            </a:r>
          </a:p>
        </p:txBody>
      </p:sp>
    </p:spTree>
    <p:extLst>
      <p:ext uri="{BB962C8B-B14F-4D97-AF65-F5344CB8AC3E}">
        <p14:creationId xmlns:p14="http://schemas.microsoft.com/office/powerpoint/2010/main" val="170316964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BE6B-7A64-48D6-A58A-B0CCF4A4EA0E}"/>
              </a:ext>
            </a:extLst>
          </p:cNvPr>
          <p:cNvSpPr>
            <a:spLocks noGrp="1"/>
          </p:cNvSpPr>
          <p:nvPr>
            <p:ph type="title"/>
          </p:nvPr>
        </p:nvSpPr>
        <p:spPr/>
        <p:txBody>
          <a:bodyPr/>
          <a:lstStyle/>
          <a:p>
            <a:r>
              <a:rPr lang="en-IN" dirty="0"/>
              <a:t>What is Oracle </a:t>
            </a:r>
          </a:p>
        </p:txBody>
      </p:sp>
      <p:sp>
        <p:nvSpPr>
          <p:cNvPr id="3" name="Content Placeholder 2">
            <a:extLst>
              <a:ext uri="{FF2B5EF4-FFF2-40B4-BE49-F238E27FC236}">
                <a16:creationId xmlns:a16="http://schemas.microsoft.com/office/drawing/2014/main" id="{C3512890-BE03-48D5-A951-2F6E75E2C7F8}"/>
              </a:ext>
            </a:extLst>
          </p:cNvPr>
          <p:cNvSpPr>
            <a:spLocks noGrp="1"/>
          </p:cNvSpPr>
          <p:nvPr>
            <p:ph idx="1"/>
          </p:nvPr>
        </p:nvSpPr>
        <p:spPr>
          <a:xfrm>
            <a:off x="913794" y="1873188"/>
            <a:ext cx="10644931" cy="3918012"/>
          </a:xfrm>
        </p:spPr>
        <p:txBody>
          <a:bodyPr>
            <a:noAutofit/>
          </a:bodyPr>
          <a:lstStyle/>
          <a:p>
            <a:r>
              <a:rPr lang="en-US" sz="2800" dirty="0">
                <a:effectLst/>
              </a:rPr>
              <a:t>Oracle database is a relational database management system. It is known as Oracle database, </a:t>
            </a:r>
            <a:r>
              <a:rPr lang="en-US" sz="2800" dirty="0" err="1">
                <a:effectLst/>
              </a:rPr>
              <a:t>OracleDB</a:t>
            </a:r>
            <a:r>
              <a:rPr lang="en-US" sz="2800" dirty="0">
                <a:effectLst/>
              </a:rPr>
              <a:t> or simply Oracle. It is produced and marketed by Oracle Corporation.</a:t>
            </a:r>
            <a:r>
              <a:rPr lang="en-US" sz="2800" dirty="0"/>
              <a:t>.</a:t>
            </a:r>
          </a:p>
          <a:p>
            <a:r>
              <a:rPr lang="en-US" sz="2800" dirty="0">
                <a:effectLst/>
              </a:rPr>
              <a:t>Oracle database is the first database designed for enterprise grid computing. The enterprise grid computing provides the most flexible and cost effective way to manage information and applications.</a:t>
            </a:r>
            <a:endParaRPr lang="en-US" sz="2800" dirty="0"/>
          </a:p>
          <a:p>
            <a:endParaRPr lang="en-IN" sz="2800" dirty="0"/>
          </a:p>
          <a:p>
            <a:endParaRPr lang="en-IN" sz="2800" dirty="0"/>
          </a:p>
        </p:txBody>
      </p:sp>
    </p:spTree>
    <p:extLst>
      <p:ext uri="{BB962C8B-B14F-4D97-AF65-F5344CB8AC3E}">
        <p14:creationId xmlns:p14="http://schemas.microsoft.com/office/powerpoint/2010/main" val="139768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a:t>Rollback Command</a:t>
            </a:r>
          </a:p>
        </p:txBody>
      </p:sp>
      <p:sp>
        <p:nvSpPr>
          <p:cNvPr id="31747" name="Content Placeholder 2"/>
          <p:cNvSpPr>
            <a:spLocks noGrp="1"/>
          </p:cNvSpPr>
          <p:nvPr>
            <p:ph idx="1"/>
          </p:nvPr>
        </p:nvSpPr>
        <p:spPr>
          <a:xfrm>
            <a:off x="618186" y="1690688"/>
            <a:ext cx="11359166" cy="4529808"/>
          </a:xfrm>
        </p:spPr>
        <p:style>
          <a:lnRef idx="2">
            <a:schemeClr val="accent2"/>
          </a:lnRef>
          <a:fillRef idx="1">
            <a:schemeClr val="lt1"/>
          </a:fillRef>
          <a:effectRef idx="0">
            <a:schemeClr val="accent2"/>
          </a:effectRef>
          <a:fontRef idx="minor">
            <a:schemeClr val="dk1"/>
          </a:fontRef>
        </p:style>
        <p:txBody>
          <a:bodyPr/>
          <a:lstStyle/>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r>
              <a:rPr lang="en-US" altLang="en-US" dirty="0"/>
              <a:t>Used to make Undo all changes  after last commit.</a:t>
            </a:r>
          </a:p>
          <a:p>
            <a:pPr eaLnBrk="1" hangingPunct="1">
              <a:buFont typeface="Wingdings 2" panose="05020102010507070707" pitchFamily="18" charset="2"/>
              <a:buNone/>
            </a:pPr>
            <a:r>
              <a:rPr lang="en-US" altLang="en-US" dirty="0" err="1"/>
              <a:t>Sql</a:t>
            </a:r>
            <a:r>
              <a:rPr lang="en-US" altLang="en-US" dirty="0"/>
              <a:t> &gt; </a:t>
            </a:r>
            <a:r>
              <a:rPr lang="en-US" altLang="en-US" dirty="0">
                <a:solidFill>
                  <a:srgbClr val="FF0000"/>
                </a:solidFill>
              </a:rPr>
              <a:t>delete  from </a:t>
            </a:r>
            <a:r>
              <a:rPr lang="en-US" altLang="en-US" dirty="0" err="1">
                <a:solidFill>
                  <a:srgbClr val="FF0000"/>
                </a:solidFill>
              </a:rPr>
              <a:t>emp</a:t>
            </a:r>
            <a:r>
              <a:rPr lang="en-US" altLang="en-US" dirty="0">
                <a:solidFill>
                  <a:srgbClr val="FF0000"/>
                </a:solidFill>
              </a:rPr>
              <a:t> where  </a:t>
            </a:r>
            <a:r>
              <a:rPr lang="en-US" altLang="en-US" dirty="0" err="1">
                <a:solidFill>
                  <a:srgbClr val="FF0000"/>
                </a:solidFill>
              </a:rPr>
              <a:t>deptno</a:t>
            </a:r>
            <a:r>
              <a:rPr lang="en-US" altLang="en-US" dirty="0">
                <a:solidFill>
                  <a:srgbClr val="FF0000"/>
                </a:solidFill>
              </a:rPr>
              <a:t> =30;</a:t>
            </a:r>
          </a:p>
          <a:p>
            <a:pPr eaLnBrk="1" hangingPunct="1">
              <a:buFont typeface="Wingdings 2" panose="05020102010507070707" pitchFamily="18" charset="2"/>
              <a:buNone/>
            </a:pPr>
            <a:r>
              <a:rPr lang="en-US" altLang="en-US" dirty="0"/>
              <a:t>All record of department no.  30 will be deleted.</a:t>
            </a:r>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r>
              <a:rPr lang="en-US" altLang="en-US" dirty="0" err="1"/>
              <a:t>Sql</a:t>
            </a:r>
            <a:r>
              <a:rPr lang="en-US" altLang="en-US" dirty="0"/>
              <a:t>&gt;</a:t>
            </a:r>
            <a:r>
              <a:rPr lang="en-US" altLang="en-US" dirty="0">
                <a:solidFill>
                  <a:srgbClr val="FF0000"/>
                </a:solidFill>
              </a:rPr>
              <a:t>rollback;</a:t>
            </a:r>
          </a:p>
          <a:p>
            <a:pPr eaLnBrk="1" hangingPunct="1">
              <a:buFont typeface="Wingdings 2" panose="05020102010507070707" pitchFamily="18" charset="2"/>
              <a:buNone/>
            </a:pPr>
            <a:r>
              <a:rPr lang="en-US" altLang="en-US" dirty="0"/>
              <a:t>All record of department no.30  will be roll backed.</a:t>
            </a:r>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endParaRPr lang="en-US" altLang="en-US" dirty="0"/>
          </a:p>
        </p:txBody>
      </p:sp>
    </p:spTree>
    <p:extLst>
      <p:ext uri="{BB962C8B-B14F-4D97-AF65-F5344CB8AC3E}">
        <p14:creationId xmlns:p14="http://schemas.microsoft.com/office/powerpoint/2010/main" val="4173880291"/>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981200" y="381000"/>
            <a:ext cx="8229600" cy="762000"/>
          </a:xfrm>
        </p:spPr>
        <p:txBody>
          <a:bodyPr>
            <a:normAutofit/>
          </a:bodyPr>
          <a:lstStyle/>
          <a:p>
            <a:pPr eaLnBrk="1" hangingPunct="1"/>
            <a:r>
              <a:rPr lang="en-US" altLang="en-US"/>
              <a:t>Save point Command</a:t>
            </a:r>
          </a:p>
        </p:txBody>
      </p:sp>
      <p:sp>
        <p:nvSpPr>
          <p:cNvPr id="32771" name="Content Placeholder 2"/>
          <p:cNvSpPr>
            <a:spLocks noGrp="1"/>
          </p:cNvSpPr>
          <p:nvPr>
            <p:ph idx="1"/>
          </p:nvPr>
        </p:nvSpPr>
        <p:spPr>
          <a:xfrm>
            <a:off x="656823" y="1219200"/>
            <a:ext cx="10921284" cy="5105400"/>
          </a:xfrm>
        </p:spPr>
        <p:style>
          <a:lnRef idx="2">
            <a:schemeClr val="accent2"/>
          </a:lnRef>
          <a:fillRef idx="1">
            <a:schemeClr val="lt1"/>
          </a:fillRef>
          <a:effectRef idx="0">
            <a:schemeClr val="accent2"/>
          </a:effectRef>
          <a:fontRef idx="minor">
            <a:schemeClr val="dk1"/>
          </a:fontRef>
        </p:style>
        <p:txBody>
          <a:bodyPr/>
          <a:lstStyle/>
          <a:p>
            <a:pPr algn="just"/>
            <a:r>
              <a:rPr lang="en-US" altLang="en-US" sz="3200" dirty="0"/>
              <a:t>A SAVEPOINT is a marker within a transaction that allows for a partial rollback.  As changes are made in a transaction, we can create SAVEPOINTs to mark different points within the transaction.  </a:t>
            </a:r>
          </a:p>
          <a:p>
            <a:pPr algn="just"/>
            <a:r>
              <a:rPr lang="en-US" altLang="en-US" sz="3200" dirty="0"/>
              <a:t>If we encounter an error, we can rollback to a SAVEPOINT or all the way back to the beginning of the transaction. </a:t>
            </a:r>
          </a:p>
          <a:p>
            <a:r>
              <a:rPr lang="en-US" altLang="en-US" dirty="0"/>
              <a:t>. </a:t>
            </a:r>
          </a:p>
        </p:txBody>
      </p:sp>
    </p:spTree>
    <p:extLst>
      <p:ext uri="{BB962C8B-B14F-4D97-AF65-F5344CB8AC3E}">
        <p14:creationId xmlns:p14="http://schemas.microsoft.com/office/powerpoint/2010/main" val="3612598370"/>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981200" y="704850"/>
            <a:ext cx="8229600" cy="514350"/>
          </a:xfrm>
        </p:spPr>
        <p:txBody>
          <a:bodyPr>
            <a:normAutofit fontScale="90000"/>
          </a:bodyPr>
          <a:lstStyle/>
          <a:p>
            <a:r>
              <a:rPr lang="en-US" altLang="en-US"/>
              <a:t>Save point Examples</a:t>
            </a:r>
          </a:p>
        </p:txBody>
      </p:sp>
      <p:sp>
        <p:nvSpPr>
          <p:cNvPr id="33795"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r>
              <a:rPr lang="en-US" altLang="en-US" dirty="0">
                <a:solidFill>
                  <a:srgbClr val="FF0000"/>
                </a:solidFill>
              </a:rPr>
              <a:t>SQL&gt;</a:t>
            </a:r>
            <a:r>
              <a:rPr lang="en-US" altLang="en-US" dirty="0" err="1">
                <a:solidFill>
                  <a:srgbClr val="FF0000"/>
                </a:solidFill>
              </a:rPr>
              <a:t>savepoint</a:t>
            </a:r>
            <a:r>
              <a:rPr lang="en-US" altLang="en-US" dirty="0">
                <a:solidFill>
                  <a:srgbClr val="FF0000"/>
                </a:solidFill>
              </a:rPr>
              <a:t>  A;</a:t>
            </a:r>
          </a:p>
          <a:p>
            <a:r>
              <a:rPr lang="en-US" altLang="en-US" dirty="0" err="1"/>
              <a:t>Sql</a:t>
            </a:r>
            <a:r>
              <a:rPr lang="en-US" altLang="en-US" dirty="0"/>
              <a:t>&gt;delete from </a:t>
            </a:r>
            <a:r>
              <a:rPr lang="en-US" altLang="en-US" dirty="0" err="1"/>
              <a:t>emp</a:t>
            </a:r>
            <a:r>
              <a:rPr lang="en-US" altLang="en-US" dirty="0"/>
              <a:t> where  </a:t>
            </a:r>
            <a:r>
              <a:rPr lang="en-US" altLang="en-US" dirty="0" err="1"/>
              <a:t>deptno</a:t>
            </a:r>
            <a:r>
              <a:rPr lang="en-US" altLang="en-US" dirty="0"/>
              <a:t>=10;</a:t>
            </a:r>
          </a:p>
          <a:p>
            <a:r>
              <a:rPr lang="en-US" altLang="en-US" dirty="0" err="1"/>
              <a:t>sql</a:t>
            </a:r>
            <a:r>
              <a:rPr lang="en-US" altLang="en-US" dirty="0"/>
              <a:t>&gt;</a:t>
            </a:r>
            <a:r>
              <a:rPr lang="en-US" altLang="en-US" dirty="0" err="1">
                <a:solidFill>
                  <a:srgbClr val="FF0000"/>
                </a:solidFill>
              </a:rPr>
              <a:t>Savepoint</a:t>
            </a:r>
            <a:r>
              <a:rPr lang="en-US" altLang="en-US" dirty="0">
                <a:solidFill>
                  <a:srgbClr val="FF0000"/>
                </a:solidFill>
              </a:rPr>
              <a:t>   B;</a:t>
            </a:r>
          </a:p>
          <a:p>
            <a:r>
              <a:rPr lang="en-US" altLang="en-US" dirty="0" err="1"/>
              <a:t>Sql</a:t>
            </a:r>
            <a:r>
              <a:rPr lang="en-US" altLang="en-US" dirty="0"/>
              <a:t>&gt; delete from </a:t>
            </a:r>
            <a:r>
              <a:rPr lang="en-US" altLang="en-US" dirty="0" err="1"/>
              <a:t>emp</a:t>
            </a:r>
            <a:r>
              <a:rPr lang="en-US" altLang="en-US" dirty="0"/>
              <a:t> where </a:t>
            </a:r>
            <a:r>
              <a:rPr lang="en-US" altLang="en-US" dirty="0" err="1"/>
              <a:t>deptno</a:t>
            </a:r>
            <a:r>
              <a:rPr lang="en-US" altLang="en-US" dirty="0"/>
              <a:t>=20;</a:t>
            </a:r>
          </a:p>
          <a:p>
            <a:pPr>
              <a:buFont typeface="Wingdings 2" panose="05020102010507070707" pitchFamily="18" charset="2"/>
              <a:buNone/>
            </a:pPr>
            <a:r>
              <a:rPr lang="en-US" altLang="en-US" dirty="0"/>
              <a:t>   </a:t>
            </a:r>
            <a:r>
              <a:rPr lang="en-US" altLang="en-US" dirty="0" err="1"/>
              <a:t>sql</a:t>
            </a:r>
            <a:r>
              <a:rPr lang="en-US" altLang="en-US" dirty="0"/>
              <a:t>&gt; </a:t>
            </a:r>
            <a:r>
              <a:rPr lang="en-US" altLang="en-US" dirty="0">
                <a:solidFill>
                  <a:srgbClr val="FF0000"/>
                </a:solidFill>
              </a:rPr>
              <a:t>rollback to </a:t>
            </a:r>
            <a:r>
              <a:rPr lang="en-US" altLang="en-US" dirty="0" err="1">
                <a:solidFill>
                  <a:srgbClr val="FF0000"/>
                </a:solidFill>
              </a:rPr>
              <a:t>savepoint</a:t>
            </a:r>
            <a:r>
              <a:rPr lang="en-US" altLang="en-US" dirty="0">
                <a:solidFill>
                  <a:srgbClr val="FF0000"/>
                </a:solidFill>
              </a:rPr>
              <a:t> B;</a:t>
            </a:r>
          </a:p>
          <a:p>
            <a:pPr>
              <a:buFont typeface="Wingdings 2" panose="05020102010507070707" pitchFamily="18" charset="2"/>
              <a:buNone/>
            </a:pPr>
            <a:r>
              <a:rPr lang="en-US" altLang="en-US" dirty="0"/>
              <a:t>   </a:t>
            </a:r>
            <a:r>
              <a:rPr lang="en-US" altLang="en-US" dirty="0" err="1"/>
              <a:t>sql</a:t>
            </a:r>
            <a:r>
              <a:rPr lang="en-US" altLang="en-US" dirty="0"/>
              <a:t>&gt;update </a:t>
            </a:r>
            <a:r>
              <a:rPr lang="en-US" altLang="en-US" dirty="0" err="1"/>
              <a:t>emp</a:t>
            </a:r>
            <a:r>
              <a:rPr lang="en-US" altLang="en-US" dirty="0"/>
              <a:t>  set </a:t>
            </a:r>
            <a:r>
              <a:rPr lang="en-US" altLang="en-US" dirty="0" err="1"/>
              <a:t>sal</a:t>
            </a:r>
            <a:r>
              <a:rPr lang="en-US" altLang="en-US" dirty="0"/>
              <a:t>=sal+2000 where </a:t>
            </a:r>
            <a:r>
              <a:rPr lang="en-US" altLang="en-US" dirty="0" err="1"/>
              <a:t>deptno</a:t>
            </a:r>
            <a:r>
              <a:rPr lang="en-US" altLang="en-US" dirty="0"/>
              <a:t>=10;</a:t>
            </a:r>
          </a:p>
          <a:p>
            <a:pPr>
              <a:buFont typeface="Wingdings 2" panose="05020102010507070707" pitchFamily="18" charset="2"/>
              <a:buNone/>
            </a:pPr>
            <a:r>
              <a:rPr lang="en-US" altLang="en-US" dirty="0"/>
              <a:t>   </a:t>
            </a:r>
            <a:r>
              <a:rPr lang="en-US" altLang="en-US" dirty="0" err="1"/>
              <a:t>sql</a:t>
            </a:r>
            <a:r>
              <a:rPr lang="en-US" altLang="en-US" dirty="0"/>
              <a:t>&gt; </a:t>
            </a:r>
            <a:r>
              <a:rPr lang="en-US" altLang="en-US" dirty="0" err="1">
                <a:solidFill>
                  <a:srgbClr val="FF0000"/>
                </a:solidFill>
              </a:rPr>
              <a:t>savepoint</a:t>
            </a:r>
            <a:r>
              <a:rPr lang="en-US" altLang="en-US" dirty="0">
                <a:solidFill>
                  <a:srgbClr val="FF0000"/>
                </a:solidFill>
              </a:rPr>
              <a:t>   C;   </a:t>
            </a:r>
          </a:p>
          <a:p>
            <a:pPr>
              <a:buFont typeface="Wingdings 2" panose="05020102010507070707" pitchFamily="18" charset="2"/>
              <a:buNone/>
            </a:pPr>
            <a:r>
              <a:rPr lang="en-US" altLang="en-US" dirty="0"/>
              <a:t>	</a:t>
            </a:r>
            <a:r>
              <a:rPr lang="en-US" altLang="en-US" dirty="0" err="1"/>
              <a:t>sql</a:t>
            </a:r>
            <a:r>
              <a:rPr lang="en-US" altLang="en-US" dirty="0"/>
              <a:t>&gt;delete from </a:t>
            </a:r>
            <a:r>
              <a:rPr lang="en-US" altLang="en-US" dirty="0" err="1"/>
              <a:t>emp</a:t>
            </a:r>
            <a:r>
              <a:rPr lang="en-US" altLang="en-US" dirty="0"/>
              <a:t>;</a:t>
            </a:r>
          </a:p>
          <a:p>
            <a:pPr>
              <a:buFont typeface="Wingdings 2" panose="05020102010507070707" pitchFamily="18" charset="2"/>
              <a:buNone/>
            </a:pPr>
            <a:r>
              <a:rPr lang="en-US" altLang="en-US" dirty="0"/>
              <a:t>	</a:t>
            </a:r>
            <a:r>
              <a:rPr lang="en-US" altLang="en-US" dirty="0" err="1"/>
              <a:t>sql</a:t>
            </a:r>
            <a:r>
              <a:rPr lang="en-US" altLang="en-US" dirty="0"/>
              <a:t>&gt;r</a:t>
            </a:r>
            <a:r>
              <a:rPr lang="en-US" altLang="en-US" dirty="0">
                <a:solidFill>
                  <a:srgbClr val="FF0000"/>
                </a:solidFill>
              </a:rPr>
              <a:t>ollback to </a:t>
            </a:r>
            <a:r>
              <a:rPr lang="en-US" altLang="en-US" dirty="0" err="1">
                <a:solidFill>
                  <a:srgbClr val="FF0000"/>
                </a:solidFill>
              </a:rPr>
              <a:t>savepoint</a:t>
            </a:r>
            <a:r>
              <a:rPr lang="en-US" altLang="en-US" dirty="0">
                <a:solidFill>
                  <a:srgbClr val="FF0000"/>
                </a:solidFill>
              </a:rPr>
              <a:t> C;</a:t>
            </a:r>
          </a:p>
        </p:txBody>
      </p:sp>
    </p:spTree>
    <p:extLst>
      <p:ext uri="{BB962C8B-B14F-4D97-AF65-F5344CB8AC3E}">
        <p14:creationId xmlns:p14="http://schemas.microsoft.com/office/powerpoint/2010/main" val="2890164028"/>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 in Module-II</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7"/>
            </a:pPr>
            <a:r>
              <a:rPr lang="en-GB" dirty="0"/>
              <a:t>DQL Commands: Select Statement with all options. </a:t>
            </a:r>
          </a:p>
          <a:p>
            <a:pPr marL="514350" indent="-514350">
              <a:buFont typeface="+mj-lt"/>
              <a:buAutoNum type="arabicPeriod" startAt="7"/>
            </a:pPr>
            <a:r>
              <a:rPr lang="en-GB" dirty="0"/>
              <a:t>Renaming table, Describe Command, Distinct Clause, </a:t>
            </a:r>
          </a:p>
          <a:p>
            <a:pPr marL="514350" indent="-514350">
              <a:buFont typeface="+mj-lt"/>
              <a:buAutoNum type="arabicPeriod" startAt="7"/>
            </a:pPr>
            <a:r>
              <a:rPr lang="en-GB" dirty="0"/>
              <a:t>Sorting Data in a Table, </a:t>
            </a:r>
          </a:p>
          <a:p>
            <a:pPr marL="514350" indent="-514350">
              <a:buFont typeface="+mj-lt"/>
              <a:buAutoNum type="arabicPeriod" startAt="7"/>
            </a:pPr>
            <a:r>
              <a:rPr lang="en-GB" dirty="0"/>
              <a:t>Creating table from a table, </a:t>
            </a:r>
          </a:p>
          <a:p>
            <a:pPr marL="514350" indent="-514350">
              <a:buFont typeface="+mj-lt"/>
              <a:buAutoNum type="arabicPeriod" startAt="7"/>
            </a:pPr>
            <a:r>
              <a:rPr lang="en-GB" dirty="0"/>
              <a:t>Inserting data from other table, </a:t>
            </a:r>
          </a:p>
          <a:p>
            <a:pPr marL="514350" indent="-514350">
              <a:buFont typeface="+mj-lt"/>
              <a:buAutoNum type="arabicPeriod" startAt="7"/>
            </a:pPr>
            <a:r>
              <a:rPr lang="en-GB" dirty="0"/>
              <a:t>Table alias, and Column alias.</a:t>
            </a:r>
            <a:r>
              <a:rPr lang="en-GB" b="1" dirty="0"/>
              <a:t> </a:t>
            </a:r>
          </a:p>
          <a:p>
            <a:pPr marL="514350" indent="-514350">
              <a:buFont typeface="+mj-lt"/>
              <a:buAutoNum type="arabicPeriod" startAt="7"/>
            </a:pPr>
            <a:r>
              <a:rPr lang="en-GB" b="1" dirty="0"/>
              <a:t>Data Constraints</a:t>
            </a:r>
            <a:r>
              <a:rPr lang="en-GB" dirty="0"/>
              <a:t>: Primary key, Foreign Key, NOT NULL, UNIQUE, CHECK constraint</a:t>
            </a:r>
            <a:endParaRPr lang="en-US" dirty="0"/>
          </a:p>
        </p:txBody>
      </p:sp>
    </p:spTree>
    <p:extLst>
      <p:ext uri="{BB962C8B-B14F-4D97-AF65-F5344CB8AC3E}">
        <p14:creationId xmlns:p14="http://schemas.microsoft.com/office/powerpoint/2010/main" val="15353154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981200" y="704850"/>
            <a:ext cx="8229600" cy="742950"/>
          </a:xfrm>
        </p:spPr>
        <p:txBody>
          <a:bodyPr>
            <a:normAutofit/>
          </a:bodyPr>
          <a:lstStyle/>
          <a:p>
            <a:r>
              <a:rPr lang="en-US" altLang="en-US"/>
              <a:t>Where clause</a:t>
            </a:r>
          </a:p>
        </p:txBody>
      </p:sp>
      <p:sp>
        <p:nvSpPr>
          <p:cNvPr id="34819" name="Content Placeholder 2"/>
          <p:cNvSpPr>
            <a:spLocks noGrp="1"/>
          </p:cNvSpPr>
          <p:nvPr>
            <p:ph idx="1"/>
          </p:nvPr>
        </p:nvSpPr>
        <p:spPr>
          <a:xfrm>
            <a:off x="1981200" y="1447800"/>
            <a:ext cx="8229600" cy="2133600"/>
          </a:xfrm>
        </p:spPr>
        <p:txBody>
          <a:bodyPr>
            <a:normAutofit/>
          </a:bodyPr>
          <a:lstStyle/>
          <a:p>
            <a:pPr algn="just">
              <a:buFont typeface="Wingdings 2" panose="05020102010507070707" pitchFamily="18" charset="2"/>
              <a:buNone/>
            </a:pPr>
            <a:r>
              <a:rPr lang="en-US" altLang="en-US"/>
              <a:t>	Where clause is used to restrict raw by putting condition  in select or insert or update or delete or create command.</a:t>
            </a:r>
          </a:p>
          <a:p>
            <a:pPr>
              <a:buFont typeface="Wingdings 2" panose="05020102010507070707" pitchFamily="18" charset="2"/>
              <a:buNone/>
            </a:pPr>
            <a:r>
              <a:rPr lang="en-US" altLang="en-US"/>
              <a:t>    Select * from emp where deptno=20;</a:t>
            </a:r>
          </a:p>
          <a:p>
            <a:pPr>
              <a:buFont typeface="Wingdings 2" panose="05020102010507070707" pitchFamily="18" charset="2"/>
              <a:buNone/>
            </a:pPr>
            <a:r>
              <a:rPr lang="en-US" altLang="en-US"/>
              <a:t>    update emp set sal= sal+200  where  job=‘ANALYST’;</a:t>
            </a:r>
          </a:p>
        </p:txBody>
      </p:sp>
      <p:sp>
        <p:nvSpPr>
          <p:cNvPr id="4" name="Title 1"/>
          <p:cNvSpPr txBox="1">
            <a:spLocks/>
          </p:cNvSpPr>
          <p:nvPr/>
        </p:nvSpPr>
        <p:spPr bwMode="auto">
          <a:xfrm>
            <a:off x="1828800" y="3657600"/>
            <a:ext cx="8229600" cy="742950"/>
          </a:xfrm>
          <a:prstGeom prst="rect">
            <a:avLst/>
          </a:prstGeom>
          <a:noFill/>
          <a:ln w="9525">
            <a:noFill/>
            <a:miter lim="800000"/>
            <a:headEnd/>
            <a:tailEnd/>
          </a:ln>
        </p:spPr>
        <p:txBody>
          <a:bodyPr lIns="0" rIns="0" bIns="0" anchor="b"/>
          <a:lstStyle/>
          <a:p>
            <a:pPr eaLnBrk="0" hangingPunct="0">
              <a:defRPr/>
            </a:pPr>
            <a:r>
              <a:rPr lang="en-US" sz="5000" dirty="0">
                <a:solidFill>
                  <a:schemeClr val="tx2"/>
                </a:solidFill>
                <a:latin typeface="+mj-lt"/>
                <a:ea typeface="+mj-ea"/>
                <a:cs typeface="+mj-cs"/>
              </a:rPr>
              <a:t>Order by clause</a:t>
            </a:r>
          </a:p>
        </p:txBody>
      </p:sp>
      <p:sp>
        <p:nvSpPr>
          <p:cNvPr id="5" name="Content Placeholder 2"/>
          <p:cNvSpPr txBox="1">
            <a:spLocks/>
          </p:cNvSpPr>
          <p:nvPr/>
        </p:nvSpPr>
        <p:spPr bwMode="auto">
          <a:xfrm>
            <a:off x="1905000" y="4419600"/>
            <a:ext cx="8229600" cy="2286000"/>
          </a:xfrm>
          <a:prstGeom prst="rect">
            <a:avLst/>
          </a:prstGeom>
          <a:noFill/>
          <a:ln w="9525">
            <a:noFill/>
            <a:miter lim="800000"/>
            <a:headEnd/>
            <a:tailEnd/>
          </a:ln>
        </p:spPr>
        <p:txBody>
          <a:bodyPr/>
          <a:lstStyle/>
          <a:p>
            <a:pPr marL="273050" indent="-273050" eaLnBrk="0" hangingPunct="0">
              <a:spcBef>
                <a:spcPct val="20000"/>
              </a:spcBef>
              <a:buClr>
                <a:srgbClr val="0BD0D9"/>
              </a:buClr>
              <a:buSzPct val="95000"/>
              <a:defRPr/>
            </a:pPr>
            <a:r>
              <a:rPr lang="en-US" sz="2600" dirty="0"/>
              <a:t>	It is used get record sorted order on any column field </a:t>
            </a:r>
          </a:p>
          <a:p>
            <a:pPr marL="273050" indent="-273050" eaLnBrk="0" hangingPunct="0">
              <a:spcBef>
                <a:spcPct val="20000"/>
              </a:spcBef>
              <a:buClr>
                <a:srgbClr val="0BD0D9"/>
              </a:buClr>
              <a:buSzPct val="95000"/>
              <a:defRPr/>
            </a:pPr>
            <a:r>
              <a:rPr lang="en-US" sz="2600" dirty="0"/>
              <a:t>	either  ASCENDING or DESCENDING</a:t>
            </a:r>
          </a:p>
          <a:p>
            <a:pPr marL="273050" indent="-273050" eaLnBrk="0" hangingPunct="0">
              <a:spcBef>
                <a:spcPct val="20000"/>
              </a:spcBef>
              <a:buClr>
                <a:srgbClr val="0BD0D9"/>
              </a:buClr>
              <a:buSzPct val="95000"/>
              <a:defRPr/>
            </a:pPr>
            <a:r>
              <a:rPr lang="en-US" sz="2600" b="1" dirty="0"/>
              <a:t>    </a:t>
            </a:r>
            <a:r>
              <a:rPr lang="en-US" sz="2000" dirty="0"/>
              <a:t>SELECT ENAME,SAL ,COMM FROM EMP ORDERBY ENAME ASC.</a:t>
            </a:r>
          </a:p>
          <a:p>
            <a:pPr marL="273050" indent="-273050" eaLnBrk="0" hangingPunct="0">
              <a:spcBef>
                <a:spcPct val="20000"/>
              </a:spcBef>
              <a:buClr>
                <a:srgbClr val="0BD0D9"/>
              </a:buClr>
              <a:buSzPct val="95000"/>
              <a:defRPr/>
            </a:pPr>
            <a:r>
              <a:rPr lang="en-US" sz="2000" dirty="0"/>
              <a:t>	</a:t>
            </a:r>
            <a:r>
              <a:rPr lang="en-US" sz="2000" dirty="0">
                <a:latin typeface="Arial" charset="0"/>
              </a:rPr>
              <a:t> </a:t>
            </a:r>
            <a:r>
              <a:rPr lang="en-US" dirty="0">
                <a:latin typeface="Arial" charset="0"/>
              </a:rPr>
              <a:t>SELECT ENAME,SAL ,COMM FROM EMP ORDERBY ENAME </a:t>
            </a:r>
            <a:r>
              <a:rPr lang="en-US" sz="2000" dirty="0">
                <a:latin typeface="Arial" charset="0"/>
              </a:rPr>
              <a:t>DESC.</a:t>
            </a:r>
          </a:p>
          <a:p>
            <a:pPr marL="273050" indent="-273050" eaLnBrk="0" hangingPunct="0">
              <a:spcBef>
                <a:spcPct val="20000"/>
              </a:spcBef>
              <a:buClr>
                <a:srgbClr val="0BD0D9"/>
              </a:buClr>
              <a:buSzPct val="95000"/>
              <a:defRPr/>
            </a:pPr>
            <a:r>
              <a:rPr lang="en-US" sz="2600" dirty="0">
                <a:latin typeface="Arial" charset="0"/>
              </a:rPr>
              <a:t>	</a:t>
            </a:r>
          </a:p>
          <a:p>
            <a:pPr marL="273050" indent="-273050" eaLnBrk="0" hangingPunct="0">
              <a:spcBef>
                <a:spcPct val="20000"/>
              </a:spcBef>
              <a:buClr>
                <a:srgbClr val="0BD0D9"/>
              </a:buClr>
              <a:buSzPct val="95000"/>
              <a:defRPr/>
            </a:pPr>
            <a:endParaRPr lang="en-US" sz="2600" dirty="0"/>
          </a:p>
        </p:txBody>
      </p:sp>
    </p:spTree>
    <p:extLst>
      <p:ext uri="{BB962C8B-B14F-4D97-AF65-F5344CB8AC3E}">
        <p14:creationId xmlns:p14="http://schemas.microsoft.com/office/powerpoint/2010/main" val="3550992989"/>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363718" cy="1107583"/>
          </a:xfrm>
        </p:spPr>
        <p:txBody>
          <a:bodyPr>
            <a:normAutofit fontScale="90000"/>
          </a:bodyPr>
          <a:lstStyle/>
          <a:p>
            <a:pPr marL="514350" indent="-514350" algn="ctr"/>
            <a:br>
              <a:rPr lang="en-GB" dirty="0"/>
            </a:br>
            <a:r>
              <a:rPr lang="en-GB" dirty="0"/>
              <a:t>Creating table from a table, </a:t>
            </a:r>
            <a:br>
              <a:rPr lang="en-GB" dirty="0"/>
            </a:br>
            <a:endParaRPr lang="en-US" dirty="0"/>
          </a:p>
        </p:txBody>
      </p:sp>
      <p:sp>
        <p:nvSpPr>
          <p:cNvPr id="3" name="Content Placeholder 2"/>
          <p:cNvSpPr>
            <a:spLocks noGrp="1"/>
          </p:cNvSpPr>
          <p:nvPr>
            <p:ph idx="1"/>
          </p:nvPr>
        </p:nvSpPr>
        <p:spPr>
          <a:xfrm>
            <a:off x="103031" y="1004552"/>
            <a:ext cx="11977352" cy="5705341"/>
          </a:xfrm>
        </p:spPr>
        <p:txBody>
          <a:bodyPr/>
          <a:lstStyle/>
          <a:p>
            <a:r>
              <a:rPr lang="en-US" dirty="0"/>
              <a:t>Syntax create table&lt;</a:t>
            </a:r>
            <a:r>
              <a:rPr lang="en-US" dirty="0" err="1"/>
              <a:t>tableName</a:t>
            </a:r>
            <a:r>
              <a:rPr lang="en-US" dirty="0"/>
              <a:t>&gt;(&lt;</a:t>
            </a:r>
            <a:r>
              <a:rPr lang="en-US" dirty="0" err="1"/>
              <a:t>columnName</a:t>
            </a:r>
            <a:r>
              <a:rPr lang="en-US" dirty="0"/>
              <a:t>&gt;,&lt;</a:t>
            </a:r>
            <a:r>
              <a:rPr lang="en-US" dirty="0" err="1"/>
              <a:t>ColumnName</a:t>
            </a:r>
            <a:r>
              <a:rPr lang="en-US" dirty="0"/>
              <a:t>&gt;) as select&lt;</a:t>
            </a:r>
            <a:r>
              <a:rPr lang="en-US" dirty="0" err="1"/>
              <a:t>columnName</a:t>
            </a:r>
            <a:r>
              <a:rPr lang="en-US" dirty="0"/>
              <a:t>&gt;,&lt;</a:t>
            </a:r>
            <a:r>
              <a:rPr lang="en-US" dirty="0" err="1"/>
              <a:t>columnName</a:t>
            </a:r>
            <a:r>
              <a:rPr lang="en-US" dirty="0"/>
              <a:t>&gt; from &lt;</a:t>
            </a:r>
            <a:r>
              <a:rPr lang="en-US" dirty="0" err="1"/>
              <a:t>TableName</a:t>
            </a:r>
            <a:r>
              <a:rPr lang="en-US" dirty="0"/>
              <a:t>&gt;</a:t>
            </a:r>
          </a:p>
          <a:p>
            <a:endParaRPr lang="en-US" dirty="0"/>
          </a:p>
          <a:p>
            <a:r>
              <a:rPr lang="en-US" dirty="0"/>
              <a:t>Create table </a:t>
            </a:r>
            <a:r>
              <a:rPr lang="en-US" dirty="0" err="1"/>
              <a:t>acct_dtls</a:t>
            </a:r>
            <a:r>
              <a:rPr lang="en-US" dirty="0"/>
              <a:t>(</a:t>
            </a:r>
            <a:r>
              <a:rPr lang="en-US" dirty="0" err="1"/>
              <a:t>acct_no,Branch_no,balance</a:t>
            </a:r>
            <a:r>
              <a:rPr lang="en-US" dirty="0"/>
              <a:t>)as select </a:t>
            </a:r>
            <a:r>
              <a:rPr lang="en-US" dirty="0" err="1"/>
              <a:t>acct_no</a:t>
            </a:r>
            <a:r>
              <a:rPr lang="en-US" dirty="0"/>
              <a:t>, </a:t>
            </a:r>
            <a:r>
              <a:rPr lang="en-US" dirty="0" err="1"/>
              <a:t>branch_no</a:t>
            </a:r>
            <a:r>
              <a:rPr lang="en-US" dirty="0"/>
              <a:t>, </a:t>
            </a:r>
            <a:r>
              <a:rPr lang="en-US" dirty="0" err="1"/>
              <a:t>curbal</a:t>
            </a:r>
            <a:r>
              <a:rPr lang="en-US" dirty="0"/>
              <a:t> from </a:t>
            </a:r>
            <a:r>
              <a:rPr lang="en-US" dirty="0" err="1"/>
              <a:t>acct_mstr</a:t>
            </a:r>
            <a:r>
              <a:rPr lang="en-US" dirty="0"/>
              <a:t>;</a:t>
            </a:r>
          </a:p>
          <a:p>
            <a:endParaRPr lang="en-US" dirty="0"/>
          </a:p>
        </p:txBody>
      </p:sp>
    </p:spTree>
    <p:extLst>
      <p:ext uri="{BB962C8B-B14F-4D97-AF65-F5344CB8AC3E}">
        <p14:creationId xmlns:p14="http://schemas.microsoft.com/office/powerpoint/2010/main" val="3610004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43187"/>
          </a:xfrm>
        </p:spPr>
        <p:txBody>
          <a:bodyPr>
            <a:normAutofit fontScale="90000"/>
          </a:bodyPr>
          <a:lstStyle/>
          <a:p>
            <a:pPr algn="ctr"/>
            <a:br>
              <a:rPr lang="en-GB" dirty="0"/>
            </a:br>
            <a:r>
              <a:rPr lang="en-GB" dirty="0"/>
              <a:t>Inserting data from other table, </a:t>
            </a:r>
            <a:br>
              <a:rPr lang="en-GB" dirty="0"/>
            </a:br>
            <a:endParaRPr lang="en-US" dirty="0"/>
          </a:p>
        </p:txBody>
      </p:sp>
      <p:sp>
        <p:nvSpPr>
          <p:cNvPr id="3" name="Content Placeholder 2"/>
          <p:cNvSpPr>
            <a:spLocks noGrp="1"/>
          </p:cNvSpPr>
          <p:nvPr>
            <p:ph idx="1"/>
          </p:nvPr>
        </p:nvSpPr>
        <p:spPr>
          <a:xfrm>
            <a:off x="0" y="1043188"/>
            <a:ext cx="12093262" cy="5814811"/>
          </a:xfrm>
        </p:spPr>
        <p:txBody>
          <a:bodyPr/>
          <a:lstStyle/>
          <a:p>
            <a:r>
              <a:rPr lang="en-US" dirty="0"/>
              <a:t>Syntax:</a:t>
            </a:r>
          </a:p>
          <a:p>
            <a:r>
              <a:rPr lang="en-US" dirty="0"/>
              <a:t>Insert into &lt;</a:t>
            </a:r>
            <a:r>
              <a:rPr lang="en-US" dirty="0" err="1"/>
              <a:t>tableName</a:t>
            </a:r>
            <a:r>
              <a:rPr lang="en-US" dirty="0"/>
              <a:t>&gt; select&lt;columnname1&gt;,</a:t>
            </a:r>
            <a:r>
              <a:rPr lang="en-US" dirty="0" err="1"/>
              <a:t>columnName</a:t>
            </a:r>
            <a:r>
              <a:rPr lang="en-US" dirty="0"/>
              <a:t> N from &lt;</a:t>
            </a:r>
            <a:r>
              <a:rPr lang="en-US" dirty="0" err="1"/>
              <a:t>tableName</a:t>
            </a:r>
            <a:r>
              <a:rPr lang="en-US" dirty="0"/>
              <a:t>&gt;;</a:t>
            </a:r>
          </a:p>
          <a:p>
            <a:endParaRPr lang="en-US" dirty="0"/>
          </a:p>
          <a:p>
            <a:r>
              <a:rPr lang="en-US" dirty="0"/>
              <a:t>Insert into </a:t>
            </a:r>
            <a:r>
              <a:rPr lang="en-US" dirty="0" err="1"/>
              <a:t>acct_detls</a:t>
            </a:r>
            <a:r>
              <a:rPr lang="en-US" dirty="0"/>
              <a:t> select </a:t>
            </a:r>
            <a:r>
              <a:rPr lang="en-US" dirty="0" err="1"/>
              <a:t>acct_no</a:t>
            </a:r>
            <a:r>
              <a:rPr lang="en-US" dirty="0"/>
              <a:t>, </a:t>
            </a:r>
            <a:r>
              <a:rPr lang="en-US" dirty="0" err="1"/>
              <a:t>branch_no</a:t>
            </a:r>
            <a:r>
              <a:rPr lang="en-US" dirty="0"/>
              <a:t> ,</a:t>
            </a:r>
            <a:r>
              <a:rPr lang="en-US" dirty="0" err="1"/>
              <a:t>currbal</a:t>
            </a:r>
            <a:r>
              <a:rPr lang="en-US" dirty="0"/>
              <a:t> from </a:t>
            </a:r>
            <a:r>
              <a:rPr lang="en-US" dirty="0" err="1"/>
              <a:t>acct_mstr</a:t>
            </a:r>
            <a:r>
              <a:rPr lang="en-US" dirty="0"/>
              <a:t>;</a:t>
            </a:r>
          </a:p>
          <a:p>
            <a:endParaRPr lang="en-US" dirty="0"/>
          </a:p>
        </p:txBody>
      </p:sp>
    </p:spTree>
    <p:extLst>
      <p:ext uri="{BB962C8B-B14F-4D97-AF65-F5344CB8AC3E}">
        <p14:creationId xmlns:p14="http://schemas.microsoft.com/office/powerpoint/2010/main" val="3964924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0462"/>
          </a:xfrm>
        </p:spPr>
        <p:txBody>
          <a:bodyPr>
            <a:normAutofit/>
          </a:bodyPr>
          <a:lstStyle/>
          <a:p>
            <a:pPr algn="ctr"/>
            <a:r>
              <a:rPr lang="en-US" dirty="0"/>
              <a:t>Eliminating Duplicate rows using a select  statement</a:t>
            </a:r>
          </a:p>
        </p:txBody>
      </p:sp>
      <p:sp>
        <p:nvSpPr>
          <p:cNvPr id="3" name="Content Placeholder 2"/>
          <p:cNvSpPr>
            <a:spLocks noGrp="1"/>
          </p:cNvSpPr>
          <p:nvPr>
            <p:ph idx="1"/>
          </p:nvPr>
        </p:nvSpPr>
        <p:spPr>
          <a:xfrm>
            <a:off x="0" y="1120462"/>
            <a:ext cx="12192000" cy="5737537"/>
          </a:xfrm>
        </p:spPr>
        <p:txBody>
          <a:bodyPr/>
          <a:lstStyle/>
          <a:p>
            <a:r>
              <a:rPr lang="en-US" dirty="0"/>
              <a:t>Syntax:</a:t>
            </a:r>
          </a:p>
          <a:p>
            <a:r>
              <a:rPr lang="en-US" dirty="0"/>
              <a:t> Select distinct &lt;ColumnName1&gt;,&lt;columnName2&gt; from &lt;</a:t>
            </a:r>
            <a:r>
              <a:rPr lang="en-US" dirty="0" err="1"/>
              <a:t>tableName</a:t>
            </a:r>
            <a:r>
              <a:rPr lang="en-US" dirty="0"/>
              <a:t>&gt;;</a:t>
            </a:r>
          </a:p>
          <a:p>
            <a:endParaRPr lang="en-US" dirty="0"/>
          </a:p>
          <a:p>
            <a:r>
              <a:rPr lang="en-US" dirty="0"/>
              <a:t>Select </a:t>
            </a:r>
            <a:r>
              <a:rPr lang="en-US" dirty="0" err="1"/>
              <a:t>deptno</a:t>
            </a:r>
            <a:r>
              <a:rPr lang="en-US" dirty="0"/>
              <a:t> from </a:t>
            </a:r>
            <a:r>
              <a:rPr lang="en-US" dirty="0" err="1"/>
              <a:t>dept</a:t>
            </a:r>
            <a:r>
              <a:rPr lang="en-US" dirty="0"/>
              <a:t>;</a:t>
            </a:r>
          </a:p>
          <a:p>
            <a:r>
              <a:rPr lang="en-US" dirty="0"/>
              <a:t>Select job from </a:t>
            </a:r>
            <a:r>
              <a:rPr lang="en-US" dirty="0" err="1"/>
              <a:t>emp</a:t>
            </a:r>
            <a:r>
              <a:rPr lang="en-US" dirty="0"/>
              <a:t>;</a:t>
            </a:r>
          </a:p>
          <a:p>
            <a:r>
              <a:rPr lang="en-US" dirty="0"/>
              <a:t>Select distinct </a:t>
            </a:r>
            <a:r>
              <a:rPr lang="en-US" dirty="0" err="1"/>
              <a:t>deptno</a:t>
            </a:r>
            <a:r>
              <a:rPr lang="en-US" dirty="0"/>
              <a:t> from </a:t>
            </a:r>
            <a:r>
              <a:rPr lang="en-US" dirty="0" err="1"/>
              <a:t>dept</a:t>
            </a:r>
            <a:r>
              <a:rPr lang="en-US" dirty="0"/>
              <a:t>;</a:t>
            </a:r>
          </a:p>
          <a:p>
            <a:r>
              <a:rPr lang="en-US" dirty="0"/>
              <a:t>Select distinct job from </a:t>
            </a:r>
            <a:r>
              <a:rPr lang="en-US" dirty="0" err="1"/>
              <a:t>emp</a:t>
            </a:r>
            <a:r>
              <a:rPr lang="en-US" dirty="0"/>
              <a:t>;</a:t>
            </a:r>
          </a:p>
          <a:p>
            <a:endParaRPr lang="en-US" dirty="0"/>
          </a:p>
        </p:txBody>
      </p:sp>
    </p:spTree>
    <p:extLst>
      <p:ext uri="{BB962C8B-B14F-4D97-AF65-F5344CB8AC3E}">
        <p14:creationId xmlns:p14="http://schemas.microsoft.com/office/powerpoint/2010/main" val="1241409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654" y="1249252"/>
            <a:ext cx="11508346" cy="5461574"/>
          </a:xfrm>
        </p:spPr>
        <p:txBody>
          <a:bodyPr/>
          <a:lstStyle/>
          <a:p>
            <a:pPr algn="ctr"/>
            <a:r>
              <a:rPr lang="en-US" b="1"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 constraints</a:t>
            </a:r>
            <a:br>
              <a:rPr lang="en-US" b="1"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br>
            <a:r>
              <a:rPr lang="en-US" b="1"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in oracle</a:t>
            </a:r>
          </a:p>
        </p:txBody>
      </p:sp>
    </p:spTree>
    <p:extLst>
      <p:ext uri="{BB962C8B-B14F-4D97-AF65-F5344CB8AC3E}">
        <p14:creationId xmlns:p14="http://schemas.microsoft.com/office/powerpoint/2010/main" val="598308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76400" y="274638"/>
            <a:ext cx="8991600" cy="1143000"/>
          </a:xfrm>
        </p:spPr>
        <p:style>
          <a:lnRef idx="2">
            <a:schemeClr val="accent2"/>
          </a:lnRef>
          <a:fillRef idx="1">
            <a:schemeClr val="lt1"/>
          </a:fillRef>
          <a:effectRef idx="0">
            <a:schemeClr val="accent2"/>
          </a:effectRef>
          <a:fontRef idx="minor">
            <a:schemeClr val="dk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Type  of Data Constraints</a:t>
            </a:r>
          </a:p>
        </p:txBody>
      </p:sp>
      <p:sp>
        <p:nvSpPr>
          <p:cNvPr id="2" name="Content Placeholder 1"/>
          <p:cNvSpPr>
            <a:spLocks noGrp="1"/>
          </p:cNvSpPr>
          <p:nvPr>
            <p:ph idx="1"/>
          </p:nvPr>
        </p:nvSpPr>
        <p:spPr>
          <a:xfrm>
            <a:off x="1676400" y="1481329"/>
            <a:ext cx="8915400" cy="4309872"/>
          </a:xfrm>
        </p:spPr>
        <p:style>
          <a:lnRef idx="2">
            <a:schemeClr val="accent1"/>
          </a:lnRef>
          <a:fillRef idx="1">
            <a:schemeClr val="lt1"/>
          </a:fillRef>
          <a:effectRef idx="0">
            <a:schemeClr val="accent1"/>
          </a:effectRef>
          <a:fontRef idx="minor">
            <a:schemeClr val="dk1"/>
          </a:fontRef>
        </p:style>
        <p:txBody>
          <a:bodyPr>
            <a:normAutofit/>
          </a:bodyPr>
          <a:lstStyle/>
          <a:p>
            <a:pPr lvl="2"/>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Primary key</a:t>
            </a:r>
          </a:p>
          <a:p>
            <a:pPr lvl="2"/>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Foreign Key</a:t>
            </a:r>
          </a:p>
          <a:p>
            <a:pPr lvl="2"/>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Unique</a:t>
            </a:r>
          </a:p>
          <a:p>
            <a:pPr lvl="2"/>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Not Null</a:t>
            </a:r>
          </a:p>
          <a:p>
            <a:pPr lvl="2"/>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Check</a:t>
            </a:r>
          </a:p>
        </p:txBody>
      </p:sp>
    </p:spTree>
    <p:extLst>
      <p:ext uri="{BB962C8B-B14F-4D97-AF65-F5344CB8AC3E}">
        <p14:creationId xmlns:p14="http://schemas.microsoft.com/office/powerpoint/2010/main" val="3036205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794FB-7146-4FAC-838C-E9FDF520C924}"/>
              </a:ext>
            </a:extLst>
          </p:cNvPr>
          <p:cNvSpPr>
            <a:spLocks noGrp="1"/>
          </p:cNvSpPr>
          <p:nvPr>
            <p:ph type="title"/>
          </p:nvPr>
        </p:nvSpPr>
        <p:spPr/>
        <p:txBody>
          <a:bodyPr/>
          <a:lstStyle/>
          <a:p>
            <a:r>
              <a:rPr lang="en-GB" sz="3600" dirty="0">
                <a:latin typeface="Cambria" panose="02040503050406030204" pitchFamily="18" charset="0"/>
              </a:rPr>
              <a:t>History, </a:t>
            </a:r>
            <a:br>
              <a:rPr lang="en-GB" sz="3600" dirty="0">
                <a:latin typeface="Cambria" panose="02040503050406030204" pitchFamily="18" charset="0"/>
              </a:rPr>
            </a:br>
            <a:endParaRPr lang="en-IN" dirty="0"/>
          </a:p>
        </p:txBody>
      </p:sp>
      <p:sp>
        <p:nvSpPr>
          <p:cNvPr id="3" name="Content Placeholder 2">
            <a:extLst>
              <a:ext uri="{FF2B5EF4-FFF2-40B4-BE49-F238E27FC236}">
                <a16:creationId xmlns:a16="http://schemas.microsoft.com/office/drawing/2014/main" id="{9E2369C9-AA86-4925-99A9-901A6BE8F463}"/>
              </a:ext>
            </a:extLst>
          </p:cNvPr>
          <p:cNvSpPr>
            <a:spLocks noGrp="1"/>
          </p:cNvSpPr>
          <p:nvPr>
            <p:ph idx="1"/>
          </p:nvPr>
        </p:nvSpPr>
        <p:spPr>
          <a:xfrm>
            <a:off x="648070" y="1376039"/>
            <a:ext cx="10619487" cy="4415161"/>
          </a:xfrm>
        </p:spPr>
        <p:txBody>
          <a:bodyPr>
            <a:normAutofit lnSpcReduction="10000"/>
          </a:bodyPr>
          <a:lstStyle/>
          <a:p>
            <a:pPr algn="just"/>
            <a:r>
              <a:rPr lang="en-US" sz="2800" b="1" dirty="0">
                <a:solidFill>
                  <a:srgbClr val="FFC000"/>
                </a:solidFill>
              </a:rPr>
              <a:t>Larry Ellison</a:t>
            </a:r>
            <a:r>
              <a:rPr lang="en-US" sz="2800" dirty="0"/>
              <a:t> and his two friends and former co-workers, </a:t>
            </a:r>
            <a:r>
              <a:rPr lang="en-US" sz="2800" b="1" dirty="0">
                <a:solidFill>
                  <a:srgbClr val="FFC000"/>
                </a:solidFill>
              </a:rPr>
              <a:t>Bob Miner</a:t>
            </a:r>
            <a:r>
              <a:rPr lang="en-US" sz="2800" dirty="0"/>
              <a:t> and </a:t>
            </a:r>
            <a:r>
              <a:rPr lang="en-US" sz="2800" b="1" dirty="0">
                <a:solidFill>
                  <a:srgbClr val="FFC000"/>
                </a:solidFill>
              </a:rPr>
              <a:t>Ed Oates</a:t>
            </a:r>
            <a:r>
              <a:rPr lang="en-US" sz="2800" dirty="0"/>
              <a:t>, started a consultancy called </a:t>
            </a:r>
            <a:r>
              <a:rPr lang="en-US" sz="2800" b="1" dirty="0">
                <a:solidFill>
                  <a:srgbClr val="FFC000"/>
                </a:solidFill>
              </a:rPr>
              <a:t>Software Development Laboratories (SDL) </a:t>
            </a:r>
            <a:r>
              <a:rPr lang="en-US" sz="2800" dirty="0"/>
              <a:t>in 1977. </a:t>
            </a:r>
          </a:p>
          <a:p>
            <a:pPr algn="just"/>
            <a:endParaRPr lang="en-US" sz="2800" dirty="0"/>
          </a:p>
          <a:p>
            <a:pPr algn="just"/>
            <a:r>
              <a:rPr lang="en-US" sz="2800" dirty="0"/>
              <a:t>SDL developed the original version of the Oracle software. The name </a:t>
            </a:r>
            <a:r>
              <a:rPr lang="en-US" sz="2800" i="1" dirty="0"/>
              <a:t>Oracle</a:t>
            </a:r>
            <a:r>
              <a:rPr lang="en-US" sz="2800" dirty="0"/>
              <a:t> comes from the code-name of a </a:t>
            </a:r>
            <a:r>
              <a:rPr lang="en-US" sz="2800" b="1" dirty="0">
                <a:solidFill>
                  <a:srgbClr val="FFC000"/>
                </a:solidFill>
              </a:rPr>
              <a:t>CIA-funded project </a:t>
            </a:r>
          </a:p>
          <a:p>
            <a:pPr algn="just"/>
            <a:r>
              <a:rPr lang="en-US" sz="2800" dirty="0"/>
              <a:t>Ellison had worked on while previously employed by </a:t>
            </a:r>
            <a:r>
              <a:rPr lang="en-US" sz="2800" dirty="0">
                <a:solidFill>
                  <a:srgbClr val="FFC000"/>
                </a:solidFill>
              </a:rPr>
              <a:t>.</a:t>
            </a:r>
          </a:p>
          <a:p>
            <a:endParaRPr lang="en-IN" dirty="0"/>
          </a:p>
        </p:txBody>
      </p:sp>
    </p:spTree>
    <p:extLst>
      <p:ext uri="{BB962C8B-B14F-4D97-AF65-F5344CB8AC3E}">
        <p14:creationId xmlns:p14="http://schemas.microsoft.com/office/powerpoint/2010/main" val="4593717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r>
              <a:rPr lang="en-US"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What is a primary key?</a:t>
            </a:r>
            <a:br>
              <a:rPr lang="en-US"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US"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437881" y="824249"/>
            <a:ext cx="11204619" cy="5537914"/>
          </a:xfrm>
        </p:spPr>
        <p:style>
          <a:lnRef idx="2">
            <a:schemeClr val="accent2"/>
          </a:lnRef>
          <a:fillRef idx="1">
            <a:schemeClr val="lt1"/>
          </a:fillRef>
          <a:effectRef idx="0">
            <a:schemeClr val="accent2"/>
          </a:effectRef>
          <a:fontRef idx="minor">
            <a:schemeClr val="dk1"/>
          </a:fontRef>
        </p:style>
        <p:txBody>
          <a:bodyPr>
            <a:normAutofit/>
          </a:bodyPr>
          <a:lstStyle/>
          <a:p>
            <a:pPr algn="just">
              <a:buNone/>
            </a:pPr>
            <a:r>
              <a:rPr lang="en-US" sz="2400" dirty="0">
                <a:ln w="0"/>
                <a:solidFill>
                  <a:srgbClr val="002060"/>
                </a:solidFill>
                <a:effectLst>
                  <a:outerShdw blurRad="38100" dist="25400" dir="5400000" algn="ctr" rotWithShape="0">
                    <a:srgbClr val="6E747A">
                      <a:alpha val="43000"/>
                    </a:srgbClr>
                  </a:outerShdw>
                </a:effectLst>
                <a:latin typeface="Cambria" pitchFamily="18" charset="0"/>
              </a:rPr>
              <a:t>   A primary key is a single field or combination of fields that uniquely defines a record. None of the fields that are part of the primary key can contain a null value. A table can have only one primary key.</a:t>
            </a:r>
          </a:p>
          <a:p>
            <a:pPr algn="just"/>
            <a:endParaRPr lang="en-US" sz="2400" dirty="0">
              <a:ln w="0"/>
              <a:solidFill>
                <a:srgbClr val="002060"/>
              </a:solidFill>
              <a:effectLst>
                <a:outerShdw blurRad="38100" dist="25400" dir="5400000" algn="ctr" rotWithShape="0">
                  <a:srgbClr val="6E747A">
                    <a:alpha val="43000"/>
                  </a:srgbClr>
                </a:outerShdw>
              </a:effectLst>
              <a:latin typeface="Cambria" pitchFamily="18" charset="0"/>
            </a:endParaRPr>
          </a:p>
          <a:p>
            <a:pPr>
              <a:buNone/>
            </a:pPr>
            <a:r>
              <a:rPr lang="en-US" sz="2400" dirty="0">
                <a:ln w="0"/>
                <a:solidFill>
                  <a:srgbClr val="002060"/>
                </a:solidFill>
                <a:effectLst>
                  <a:outerShdw blurRad="38100" dist="25400" dir="5400000" algn="ctr" rotWithShape="0">
                    <a:srgbClr val="6E747A">
                      <a:alpha val="43000"/>
                    </a:srgbClr>
                  </a:outerShdw>
                </a:effectLst>
                <a:latin typeface="Cambria" pitchFamily="18" charset="0"/>
              </a:rPr>
              <a:t>Note:</a:t>
            </a:r>
          </a:p>
          <a:p>
            <a:pPr lvl="1" algn="just"/>
            <a:r>
              <a:rPr lang="en-US" dirty="0">
                <a:ln w="0"/>
                <a:solidFill>
                  <a:srgbClr val="002060"/>
                </a:solidFill>
                <a:effectLst>
                  <a:outerShdw blurRad="38100" dist="25400" dir="5400000" algn="ctr" rotWithShape="0">
                    <a:srgbClr val="6E747A">
                      <a:alpha val="43000"/>
                    </a:srgbClr>
                  </a:outerShdw>
                </a:effectLst>
                <a:latin typeface="Cambria" pitchFamily="18" charset="0"/>
              </a:rPr>
              <a:t>In Oracle, a primary key can not contain more than 32 columns.</a:t>
            </a:r>
          </a:p>
          <a:p>
            <a:pPr lvl="1" algn="just"/>
            <a:endParaRPr lang="en-US" dirty="0">
              <a:ln w="0"/>
              <a:solidFill>
                <a:srgbClr val="002060"/>
              </a:solidFill>
              <a:effectLst>
                <a:outerShdw blurRad="38100" dist="25400" dir="5400000" algn="ctr" rotWithShape="0">
                  <a:srgbClr val="6E747A">
                    <a:alpha val="43000"/>
                  </a:srgbClr>
                </a:outerShdw>
              </a:effectLst>
              <a:latin typeface="Cambria" pitchFamily="18" charset="0"/>
            </a:endParaRPr>
          </a:p>
          <a:p>
            <a:pPr lvl="1" algn="just"/>
            <a:r>
              <a:rPr lang="en-US" dirty="0">
                <a:ln w="0"/>
                <a:solidFill>
                  <a:srgbClr val="002060"/>
                </a:solidFill>
                <a:effectLst>
                  <a:outerShdw blurRad="38100" dist="25400" dir="5400000" algn="ctr" rotWithShape="0">
                    <a:srgbClr val="6E747A">
                      <a:alpha val="43000"/>
                    </a:srgbClr>
                  </a:outerShdw>
                </a:effectLst>
                <a:latin typeface="Cambria" pitchFamily="18" charset="0"/>
              </a:rPr>
              <a:t>A primary key can be defined in either a CREATE TABLE statement or an ALTER TABLE statement.</a:t>
            </a:r>
          </a:p>
          <a:p>
            <a:pPr lvl="1">
              <a:buNone/>
            </a:pPr>
            <a:br>
              <a:rPr lang="en-US" dirty="0">
                <a:ln w="0"/>
                <a:solidFill>
                  <a:srgbClr val="002060"/>
                </a:solidFill>
                <a:effectLst>
                  <a:outerShdw blurRad="38100" dist="25400" dir="5400000" algn="ctr" rotWithShape="0">
                    <a:srgbClr val="6E747A">
                      <a:alpha val="43000"/>
                    </a:srgbClr>
                  </a:outerShdw>
                </a:effectLst>
              </a:rPr>
            </a:br>
            <a:endParaRPr lang="en-US" dirty="0">
              <a:ln w="0"/>
              <a:solidFill>
                <a:srgbClr val="00206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57504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style>
          <a:lnRef idx="2">
            <a:schemeClr val="accent2"/>
          </a:lnRef>
          <a:fillRef idx="1">
            <a:schemeClr val="lt1"/>
          </a:fillRef>
          <a:effectRef idx="0">
            <a:schemeClr val="accent2"/>
          </a:effectRef>
          <a:fontRef idx="minor">
            <a:schemeClr val="dk1"/>
          </a:fontRef>
        </p:style>
        <p:txBody>
          <a:bodyPr>
            <a:normAutofit/>
          </a:bodyPr>
          <a:lstStyle/>
          <a:p>
            <a:pPr algn="ct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How to add PK using create table</a:t>
            </a:r>
          </a:p>
        </p:txBody>
      </p:sp>
      <p:sp>
        <p:nvSpPr>
          <p:cNvPr id="3" name="Content Placeholder 2"/>
          <p:cNvSpPr>
            <a:spLocks noGrp="1"/>
          </p:cNvSpPr>
          <p:nvPr>
            <p:ph idx="1"/>
          </p:nvPr>
        </p:nvSpPr>
        <p:spPr>
          <a:xfrm>
            <a:off x="1524000" y="1143001"/>
            <a:ext cx="9144000" cy="4724399"/>
          </a:xfrm>
        </p:spPr>
        <p:txBody>
          <a:bodyPr>
            <a:normAutofit/>
          </a:bodyPr>
          <a:lstStyle/>
          <a:p>
            <a:pPr algn="just">
              <a:buNone/>
            </a:pPr>
            <a:br>
              <a:rPr lang="en-US" dirty="0"/>
            </a:br>
            <a:r>
              <a:rPr lang="en-US" sz="3900" dirty="0"/>
              <a:t>The Syntax </a:t>
            </a:r>
          </a:p>
          <a:p>
            <a:pPr algn="just">
              <a:buNone/>
            </a:pPr>
            <a:endParaRPr lang="en-US" dirty="0"/>
          </a:p>
          <a:p>
            <a:pPr algn="just">
              <a:lnSpc>
                <a:spcPct val="110000"/>
              </a:lnSpc>
              <a:buNone/>
            </a:pPr>
            <a:r>
              <a:rPr lang="en-US" dirty="0"/>
              <a:t>CREATE TABLE </a:t>
            </a:r>
            <a:r>
              <a:rPr lang="en-US" dirty="0" err="1"/>
              <a:t>table_name</a:t>
            </a:r>
            <a:endParaRPr lang="en-US" dirty="0"/>
          </a:p>
          <a:p>
            <a:pPr algn="just">
              <a:lnSpc>
                <a:spcPct val="110000"/>
              </a:lnSpc>
              <a:buNone/>
            </a:pPr>
            <a:r>
              <a:rPr lang="en-US" dirty="0"/>
              <a:t>(column1  data type (size) null/not null,</a:t>
            </a:r>
          </a:p>
          <a:p>
            <a:pPr algn="just">
              <a:lnSpc>
                <a:spcPct val="110000"/>
              </a:lnSpc>
              <a:buNone/>
            </a:pPr>
            <a:r>
              <a:rPr lang="en-US" dirty="0"/>
              <a:t>column2  data type(size)  null/not null,</a:t>
            </a:r>
          </a:p>
          <a:p>
            <a:pPr algn="just">
              <a:lnSpc>
                <a:spcPct val="110000"/>
              </a:lnSpc>
              <a:buNone/>
            </a:pPr>
            <a:r>
              <a:rPr lang="en-US" dirty="0">
                <a:solidFill>
                  <a:srgbClr val="FF0000"/>
                </a:solidFill>
              </a:rPr>
              <a:t>CONSTRAINT </a:t>
            </a:r>
            <a:r>
              <a:rPr lang="en-US" dirty="0" err="1">
                <a:solidFill>
                  <a:schemeClr val="bg2">
                    <a:lumMod val="50000"/>
                  </a:schemeClr>
                </a:solidFill>
              </a:rPr>
              <a:t>constraint_name</a:t>
            </a:r>
            <a:r>
              <a:rPr lang="en-US" dirty="0">
                <a:solidFill>
                  <a:schemeClr val="bg2">
                    <a:lumMod val="50000"/>
                  </a:schemeClr>
                </a:solidFill>
              </a:rPr>
              <a:t> </a:t>
            </a:r>
            <a:r>
              <a:rPr lang="en-US" dirty="0">
                <a:solidFill>
                  <a:srgbClr val="FF0000"/>
                </a:solidFill>
              </a:rPr>
              <a:t>PRIMARY KEY </a:t>
            </a:r>
            <a:r>
              <a:rPr lang="en-US" dirty="0">
                <a:solidFill>
                  <a:schemeClr val="bg2">
                    <a:lumMod val="50000"/>
                  </a:schemeClr>
                </a:solidFill>
              </a:rPr>
              <a:t>(column1, column2, . Column n)</a:t>
            </a:r>
            <a:r>
              <a:rPr lang="en-US" dirty="0">
                <a:solidFill>
                  <a:srgbClr val="FF0000"/>
                </a:solidFill>
              </a:rPr>
              <a:t>)</a:t>
            </a:r>
            <a:r>
              <a:rPr lang="en-US" dirty="0">
                <a:solidFill>
                  <a:schemeClr val="bg2">
                    <a:lumMod val="50000"/>
                  </a:schemeClr>
                </a:solidFill>
              </a:rPr>
              <a:t>;</a:t>
            </a:r>
          </a:p>
        </p:txBody>
      </p:sp>
    </p:spTree>
    <p:extLst>
      <p:ext uri="{BB962C8B-B14F-4D97-AF65-F5344CB8AC3E}">
        <p14:creationId xmlns:p14="http://schemas.microsoft.com/office/powerpoint/2010/main" val="18604690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1143000"/>
          </a:xfrm>
        </p:spPr>
        <p:style>
          <a:lnRef idx="2">
            <a:schemeClr val="accent2"/>
          </a:lnRef>
          <a:fillRef idx="1">
            <a:schemeClr val="lt1"/>
          </a:fillRef>
          <a:effectRef idx="0">
            <a:schemeClr val="accent2"/>
          </a:effectRef>
          <a:fontRef idx="minor">
            <a:schemeClr val="dk1"/>
          </a:fontRef>
        </p:style>
        <p:txBody>
          <a:bodyPr/>
          <a:lstStyle/>
          <a:p>
            <a:pPr algn="ct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Example</a:t>
            </a:r>
          </a:p>
        </p:txBody>
      </p:sp>
      <p:sp>
        <p:nvSpPr>
          <p:cNvPr id="2" name="Content Placeholder 1"/>
          <p:cNvSpPr>
            <a:spLocks noGrp="1"/>
          </p:cNvSpPr>
          <p:nvPr>
            <p:ph idx="1"/>
          </p:nvPr>
        </p:nvSpPr>
        <p:spPr>
          <a:xfrm>
            <a:off x="1828800" y="1481329"/>
            <a:ext cx="8382000" cy="4525963"/>
          </a:xfrm>
        </p:spPr>
        <p:style>
          <a:lnRef idx="2">
            <a:schemeClr val="accent1"/>
          </a:lnRef>
          <a:fillRef idx="1">
            <a:schemeClr val="lt1"/>
          </a:fillRef>
          <a:effectRef idx="0">
            <a:schemeClr val="accent1"/>
          </a:effectRef>
          <a:fontRef idx="minor">
            <a:schemeClr val="dk1"/>
          </a:fontRef>
        </p:style>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buNone/>
            </a:pP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r>
              <a:rPr lang="en-US" b="1" dirty="0">
                <a:ln w="11430"/>
                <a:solidFill>
                  <a:srgbClr val="002060"/>
                </a:solidFill>
                <a:effectLst>
                  <a:outerShdw blurRad="50800" dist="39000" dir="5460000" algn="tl">
                    <a:srgbClr val="000000">
                      <a:alpha val="38000"/>
                    </a:srgbClr>
                  </a:outerShdw>
                </a:effectLst>
              </a:rPr>
              <a:t>CREATE TABLE supplier </a:t>
            </a:r>
          </a:p>
          <a:p>
            <a:pPr>
              <a:buNone/>
            </a:pPr>
            <a:r>
              <a:rPr lang="en-US" b="1" dirty="0">
                <a:ln w="11430"/>
                <a:solidFill>
                  <a:srgbClr val="002060"/>
                </a:solidFill>
                <a:effectLst>
                  <a:outerShdw blurRad="50800" dist="39000" dir="5460000" algn="tl">
                    <a:srgbClr val="000000">
                      <a:alpha val="38000"/>
                    </a:srgbClr>
                  </a:outerShdw>
                </a:effectLst>
              </a:rPr>
              <a:t>  ( supplier_id     numeric(10)      not null, </a:t>
            </a:r>
            <a:r>
              <a:rPr lang="en-US" b="1" dirty="0" err="1">
                <a:ln w="11430"/>
                <a:solidFill>
                  <a:srgbClr val="002060"/>
                </a:solidFill>
                <a:effectLst>
                  <a:outerShdw blurRad="50800" dist="39000" dir="5460000" algn="tl">
                    <a:srgbClr val="000000">
                      <a:alpha val="38000"/>
                    </a:srgbClr>
                  </a:outerShdw>
                </a:effectLst>
              </a:rPr>
              <a:t>supplier_name</a:t>
            </a:r>
            <a:r>
              <a:rPr lang="en-US" b="1" dirty="0">
                <a:ln w="11430"/>
                <a:solidFill>
                  <a:srgbClr val="002060"/>
                </a:solidFill>
                <a:effectLst>
                  <a:outerShdw blurRad="50800" dist="39000" dir="5460000" algn="tl">
                    <a:srgbClr val="000000">
                      <a:alpha val="38000"/>
                    </a:srgbClr>
                  </a:outerShdw>
                </a:effectLst>
              </a:rPr>
              <a:t> varchar2(50)     not null, </a:t>
            </a:r>
            <a:r>
              <a:rPr lang="en-US" b="1" dirty="0" err="1">
                <a:ln w="11430"/>
                <a:solidFill>
                  <a:srgbClr val="002060"/>
                </a:solidFill>
                <a:effectLst>
                  <a:outerShdw blurRad="50800" dist="39000" dir="5460000" algn="tl">
                    <a:srgbClr val="000000">
                      <a:alpha val="38000"/>
                    </a:srgbClr>
                  </a:outerShdw>
                </a:effectLst>
              </a:rPr>
              <a:t>contact_name</a:t>
            </a:r>
            <a:r>
              <a:rPr lang="en-US" b="1" dirty="0">
                <a:ln w="11430"/>
                <a:solidFill>
                  <a:srgbClr val="002060"/>
                </a:solidFill>
                <a:effectLst>
                  <a:outerShdw blurRad="50800" dist="39000" dir="5460000" algn="tl">
                    <a:srgbClr val="000000">
                      <a:alpha val="38000"/>
                    </a:srgbClr>
                  </a:outerShdw>
                </a:effectLst>
              </a:rPr>
              <a:t>   varchar2(50), </a:t>
            </a:r>
          </a:p>
          <a:p>
            <a:pPr>
              <a:buNone/>
            </a:pPr>
            <a:r>
              <a:rPr lang="en-US" b="1" dirty="0">
                <a:ln w="11430"/>
                <a:solidFill>
                  <a:srgbClr val="002060"/>
                </a:solidFill>
                <a:effectLst>
                  <a:outerShdw blurRad="50800" dist="39000" dir="5460000" algn="tl">
                    <a:srgbClr val="000000">
                      <a:alpha val="38000"/>
                    </a:srgbClr>
                  </a:outerShdw>
                </a:effectLst>
              </a:rPr>
              <a:t>  </a:t>
            </a:r>
            <a:r>
              <a:rPr lang="en-US" b="1" dirty="0">
                <a:ln w="11430"/>
                <a:solidFill>
                  <a:srgbClr val="C00000"/>
                </a:solidFill>
                <a:effectLst>
                  <a:outerShdw blurRad="50800" dist="39000" dir="5460000" algn="tl">
                    <a:srgbClr val="000000">
                      <a:alpha val="38000"/>
                    </a:srgbClr>
                  </a:outerShdw>
                </a:effectLst>
              </a:rPr>
              <a:t>CONSTRAINT</a:t>
            </a:r>
            <a:r>
              <a:rPr lang="en-US" b="1" dirty="0">
                <a:ln w="11430"/>
                <a:solidFill>
                  <a:srgbClr val="002060"/>
                </a:solidFill>
                <a:effectLst>
                  <a:outerShdw blurRad="50800" dist="39000" dir="5460000" algn="tl">
                    <a:srgbClr val="000000">
                      <a:alpha val="38000"/>
                    </a:srgbClr>
                  </a:outerShdw>
                </a:effectLst>
              </a:rPr>
              <a:t> supplier_pk </a:t>
            </a:r>
            <a:r>
              <a:rPr lang="en-US" b="1" dirty="0">
                <a:ln w="11430"/>
                <a:solidFill>
                  <a:srgbClr val="C00000"/>
                </a:solidFill>
                <a:effectLst>
                  <a:outerShdw blurRad="50800" dist="39000" dir="5460000" algn="tl">
                    <a:srgbClr val="000000">
                      <a:alpha val="38000"/>
                    </a:srgbClr>
                  </a:outerShdw>
                </a:effectLst>
              </a:rPr>
              <a:t>PRIMARY KEY</a:t>
            </a:r>
          </a:p>
          <a:p>
            <a:pPr>
              <a:buNone/>
            </a:pPr>
            <a:r>
              <a:rPr lang="en-US" b="1" dirty="0">
                <a:ln w="11430"/>
                <a:solidFill>
                  <a:srgbClr val="C00000"/>
                </a:solidFill>
                <a:effectLst>
                  <a:outerShdw blurRad="50800" dist="39000" dir="5460000" algn="tl">
                    <a:srgbClr val="000000">
                      <a:alpha val="38000"/>
                    </a:srgbClr>
                  </a:outerShdw>
                </a:effectLst>
              </a:rPr>
              <a:t> </a:t>
            </a:r>
            <a:r>
              <a:rPr lang="en-US" b="1" dirty="0">
                <a:ln w="11430"/>
                <a:solidFill>
                  <a:srgbClr val="002060"/>
                </a:solidFill>
                <a:effectLst>
                  <a:outerShdw blurRad="50800" dist="39000" dir="5460000" algn="tl">
                    <a:srgbClr val="000000">
                      <a:alpha val="38000"/>
                    </a:srgbClr>
                  </a:outerShdw>
                </a:effectLst>
              </a:rPr>
              <a:t>(supplier_id, </a:t>
            </a:r>
            <a:r>
              <a:rPr lang="en-US" b="1" dirty="0" err="1">
                <a:ln w="11430"/>
                <a:solidFill>
                  <a:srgbClr val="002060"/>
                </a:solidFill>
                <a:effectLst>
                  <a:outerShdw blurRad="50800" dist="39000" dir="5460000" algn="tl">
                    <a:srgbClr val="000000">
                      <a:alpha val="38000"/>
                    </a:srgbClr>
                  </a:outerShdw>
                </a:effectLst>
              </a:rPr>
              <a:t>supplier_name</a:t>
            </a:r>
            <a:r>
              <a:rPr lang="en-US" b="1" dirty="0">
                <a:ln w="11430"/>
                <a:solidFill>
                  <a:srgbClr val="002060"/>
                </a:solidFill>
                <a:effectLst>
                  <a:outerShdw blurRad="50800" dist="39000" dir="5460000" algn="tl">
                    <a:srgbClr val="000000">
                      <a:alpha val="38000"/>
                    </a:srgbClr>
                  </a:outerShdw>
                </a:effectLst>
              </a:rPr>
              <a:t>) );</a:t>
            </a:r>
          </a:p>
        </p:txBody>
      </p:sp>
    </p:spTree>
    <p:extLst>
      <p:ext uri="{BB962C8B-B14F-4D97-AF65-F5344CB8AC3E}">
        <p14:creationId xmlns:p14="http://schemas.microsoft.com/office/powerpoint/2010/main" val="38372021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1143000"/>
          </a:xfrm>
        </p:spPr>
        <p:style>
          <a:lnRef idx="2">
            <a:schemeClr val="accent2"/>
          </a:lnRef>
          <a:fillRef idx="1">
            <a:schemeClr val="lt1"/>
          </a:fillRef>
          <a:effectRef idx="0">
            <a:schemeClr val="accent2"/>
          </a:effectRef>
          <a:fontRef idx="minor">
            <a:schemeClr val="dk1"/>
          </a:fontRef>
        </p:style>
        <p:txBody>
          <a:bodyPr>
            <a:normAutofit fontScale="90000"/>
          </a:bodyPr>
          <a:lstStyle/>
          <a:p>
            <a:pPr algn="ctr"/>
            <a:b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Using an ALTER TABLE statement</a:t>
            </a:r>
            <a:b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br>
            <a:endPar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Content Placeholder 1"/>
          <p:cNvSpPr>
            <a:spLocks noGrp="1"/>
          </p:cNvSpPr>
          <p:nvPr>
            <p:ph idx="1"/>
          </p:nvPr>
        </p:nvSpPr>
        <p:spPr>
          <a:xfrm>
            <a:off x="1524000" y="1481329"/>
            <a:ext cx="9144000" cy="4525963"/>
          </a:xfrm>
        </p:spPr>
        <p:txBody>
          <a:bodyPr>
            <a:normAutofit fontScale="70000" lnSpcReduction="20000"/>
          </a:bodyPr>
          <a:lstStyle/>
          <a:p>
            <a:pPr>
              <a:buNone/>
            </a:pPr>
            <a:r>
              <a:rPr lang="en-US" sz="3600" dirty="0">
                <a:solidFill>
                  <a:srgbClr val="FF0000"/>
                </a:solidFill>
              </a:rPr>
              <a:t>Syntax:</a:t>
            </a:r>
          </a:p>
          <a:p>
            <a:pPr algn="just">
              <a:buNone/>
            </a:pPr>
            <a:r>
              <a:rPr lang="en-US" sz="3800" dirty="0"/>
              <a:t>  ALTER TABLE </a:t>
            </a:r>
            <a:r>
              <a:rPr lang="en-US" sz="3800" dirty="0" err="1"/>
              <a:t>table_name</a:t>
            </a:r>
            <a:endParaRPr lang="en-US" sz="3800" dirty="0"/>
          </a:p>
          <a:p>
            <a:pPr algn="just">
              <a:buNone/>
            </a:pPr>
            <a:r>
              <a:rPr lang="en-US" sz="3800" dirty="0"/>
              <a:t>  add </a:t>
            </a:r>
            <a:r>
              <a:rPr lang="en-US" sz="3800" dirty="0" err="1"/>
              <a:t>CONSTRAINTconstraint_name</a:t>
            </a:r>
            <a:r>
              <a:rPr lang="en-US" sz="3800" dirty="0"/>
              <a:t> PRIMARY KEY (column1, column2, ... </a:t>
            </a:r>
            <a:r>
              <a:rPr lang="en-US" sz="3800" dirty="0" err="1"/>
              <a:t>column_n</a:t>
            </a:r>
            <a:r>
              <a:rPr lang="en-US" sz="3800" dirty="0"/>
              <a:t>);</a:t>
            </a:r>
          </a:p>
          <a:p>
            <a:pPr>
              <a:buNone/>
            </a:pPr>
            <a:endParaRPr lang="en-US" sz="3200" dirty="0">
              <a:solidFill>
                <a:srgbClr val="FF0000"/>
              </a:solidFill>
            </a:endParaRPr>
          </a:p>
          <a:p>
            <a:pPr>
              <a:buNone/>
            </a:pPr>
            <a:r>
              <a:rPr lang="en-US" sz="3200" dirty="0">
                <a:solidFill>
                  <a:srgbClr val="FF0000"/>
                </a:solidFill>
              </a:rPr>
              <a:t>Example</a:t>
            </a:r>
          </a:p>
          <a:p>
            <a:pPr>
              <a:buNone/>
            </a:pPr>
            <a:r>
              <a:rPr lang="en-US" dirty="0"/>
              <a:t>   </a:t>
            </a:r>
            <a:r>
              <a:rPr lang="en-US" sz="4700" dirty="0"/>
              <a:t>ALTER TABLE supplier</a:t>
            </a:r>
            <a:br>
              <a:rPr lang="en-US" sz="4700" dirty="0"/>
            </a:br>
            <a:r>
              <a:rPr lang="en-US" sz="4200" dirty="0"/>
              <a:t>add CONSTRAINT supplier_pk PRIMARY KEY (supplier_id);</a:t>
            </a:r>
            <a:endParaRPr lang="en-US" dirty="0"/>
          </a:p>
        </p:txBody>
      </p:sp>
    </p:spTree>
    <p:extLst>
      <p:ext uri="{BB962C8B-B14F-4D97-AF65-F5344CB8AC3E}">
        <p14:creationId xmlns:p14="http://schemas.microsoft.com/office/powerpoint/2010/main" val="2297702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1417638"/>
          </a:xfrm>
        </p:spPr>
        <p:style>
          <a:lnRef idx="2">
            <a:schemeClr val="accent2"/>
          </a:lnRef>
          <a:fillRef idx="1">
            <a:schemeClr val="lt1"/>
          </a:fillRef>
          <a:effectRef idx="0">
            <a:schemeClr val="accent2"/>
          </a:effectRef>
          <a:fontRef idx="minor">
            <a:schemeClr val="dk1"/>
          </a:fontRef>
        </p:style>
        <p:txBody>
          <a:bodyPr>
            <a:normAutofit/>
          </a:bodyPr>
          <a:lstStyle/>
          <a:p>
            <a:pPr algn="ct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Creating more than one primary key with alter table</a:t>
            </a:r>
          </a:p>
        </p:txBody>
      </p:sp>
      <p:sp>
        <p:nvSpPr>
          <p:cNvPr id="2" name="Content Placeholder 1"/>
          <p:cNvSpPr>
            <a:spLocks noGrp="1"/>
          </p:cNvSpPr>
          <p:nvPr>
            <p:ph idx="1"/>
          </p:nvPr>
        </p:nvSpPr>
        <p:spPr>
          <a:xfrm>
            <a:off x="1524000" y="1481329"/>
            <a:ext cx="9144000" cy="4525963"/>
          </a:xfrm>
        </p:spPr>
        <p:style>
          <a:lnRef idx="2">
            <a:schemeClr val="accent1"/>
          </a:lnRef>
          <a:fillRef idx="1">
            <a:schemeClr val="lt1"/>
          </a:fillRef>
          <a:effectRef idx="0">
            <a:schemeClr val="accent1"/>
          </a:effectRef>
          <a:fontRef idx="minor">
            <a:schemeClr val="dk1"/>
          </a:fontRef>
        </p:style>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pPr>
              <a:buNone/>
            </a:pPr>
            <a:r>
              <a:rPr lang="en-US" sz="4000" b="1" dirty="0">
                <a:ln w="11430"/>
                <a:solidFill>
                  <a:schemeClr val="bg2">
                    <a:lumMod val="25000"/>
                  </a:schemeClr>
                </a:solidFill>
                <a:effectLst>
                  <a:outerShdw blurRad="80000" dist="40000" dir="5040000" algn="tl">
                    <a:srgbClr val="000000">
                      <a:alpha val="30000"/>
                    </a:srgbClr>
                  </a:outerShdw>
                </a:effectLst>
              </a:rPr>
              <a:t>  </a:t>
            </a:r>
          </a:p>
          <a:p>
            <a:pPr lvl="1">
              <a:buNone/>
            </a:pPr>
            <a:r>
              <a:rPr lang="en-US" sz="3600" b="1" dirty="0">
                <a:ln w="11430"/>
                <a:solidFill>
                  <a:schemeClr val="bg2">
                    <a:lumMod val="25000"/>
                  </a:schemeClr>
                </a:solidFill>
                <a:effectLst>
                  <a:outerShdw blurRad="80000" dist="40000" dir="5040000" algn="tl">
                    <a:srgbClr val="000000">
                      <a:alpha val="30000"/>
                    </a:srgbClr>
                  </a:outerShdw>
                </a:effectLst>
              </a:rPr>
              <a:t>ALTER TABLE supplier</a:t>
            </a:r>
            <a:br>
              <a:rPr lang="en-US" sz="3600" b="1" dirty="0">
                <a:ln w="11430"/>
                <a:solidFill>
                  <a:schemeClr val="bg2">
                    <a:lumMod val="25000"/>
                  </a:schemeClr>
                </a:solidFill>
                <a:effectLst>
                  <a:outerShdw blurRad="80000" dist="40000" dir="5040000" algn="tl">
                    <a:srgbClr val="000000">
                      <a:alpha val="30000"/>
                    </a:srgbClr>
                  </a:outerShdw>
                </a:effectLst>
              </a:rPr>
            </a:br>
            <a:r>
              <a:rPr lang="en-US" sz="3600" b="1" dirty="0">
                <a:ln w="11430"/>
                <a:solidFill>
                  <a:schemeClr val="bg2">
                    <a:lumMod val="25000"/>
                  </a:schemeClr>
                </a:solidFill>
                <a:effectLst>
                  <a:outerShdw blurRad="80000" dist="40000" dir="5040000" algn="tl">
                    <a:srgbClr val="000000">
                      <a:alpha val="30000"/>
                    </a:srgbClr>
                  </a:outerShdw>
                </a:effectLst>
              </a:rPr>
              <a:t>    </a:t>
            </a:r>
            <a:r>
              <a:rPr lang="en-US" sz="3600" b="1" dirty="0">
                <a:ln w="11430"/>
                <a:solidFill>
                  <a:srgbClr val="00B050"/>
                </a:solidFill>
                <a:effectLst>
                  <a:outerShdw blurRad="80000" dist="40000" dir="5040000" algn="tl">
                    <a:srgbClr val="000000">
                      <a:alpha val="30000"/>
                    </a:srgbClr>
                  </a:outerShdw>
                </a:effectLst>
              </a:rPr>
              <a:t>ADD</a:t>
            </a:r>
            <a:r>
              <a:rPr lang="en-US" sz="3600" b="1" dirty="0">
                <a:ln w="11430"/>
                <a:solidFill>
                  <a:schemeClr val="bg2">
                    <a:lumMod val="25000"/>
                  </a:schemeClr>
                </a:solidFill>
                <a:effectLst>
                  <a:outerShdw blurRad="80000" dist="40000" dir="5040000" algn="tl">
                    <a:srgbClr val="000000">
                      <a:alpha val="30000"/>
                    </a:srgbClr>
                  </a:outerShdw>
                </a:effectLst>
              </a:rPr>
              <a:t> </a:t>
            </a:r>
            <a:r>
              <a:rPr lang="en-US" sz="3600" b="1" dirty="0">
                <a:ln w="11430"/>
                <a:solidFill>
                  <a:srgbClr val="FF0000"/>
                </a:solidFill>
                <a:effectLst>
                  <a:outerShdw blurRad="80000" dist="40000" dir="5040000" algn="tl">
                    <a:srgbClr val="000000">
                      <a:alpha val="30000"/>
                    </a:srgbClr>
                  </a:outerShdw>
                </a:effectLst>
              </a:rPr>
              <a:t>CONSTRAINT</a:t>
            </a:r>
            <a:r>
              <a:rPr lang="en-US" sz="3600" b="1" dirty="0">
                <a:ln w="11430"/>
                <a:solidFill>
                  <a:schemeClr val="bg2">
                    <a:lumMod val="25000"/>
                  </a:schemeClr>
                </a:solidFill>
                <a:effectLst>
                  <a:outerShdw blurRad="80000" dist="40000" dir="5040000" algn="tl">
                    <a:srgbClr val="000000">
                      <a:alpha val="30000"/>
                    </a:srgbClr>
                  </a:outerShdw>
                </a:effectLst>
              </a:rPr>
              <a:t> </a:t>
            </a:r>
            <a:r>
              <a:rPr lang="en-US" sz="3600" b="1" dirty="0" err="1">
                <a:ln w="11430"/>
                <a:solidFill>
                  <a:schemeClr val="bg2">
                    <a:lumMod val="25000"/>
                  </a:schemeClr>
                </a:solidFill>
                <a:effectLst>
                  <a:outerShdw blurRad="80000" dist="40000" dir="5040000" algn="tl">
                    <a:srgbClr val="000000">
                      <a:alpha val="30000"/>
                    </a:srgbClr>
                  </a:outerShdw>
                </a:effectLst>
              </a:rPr>
              <a:t>supplier_pk</a:t>
            </a:r>
            <a:r>
              <a:rPr lang="en-US" sz="3600" b="1" dirty="0">
                <a:ln w="11430"/>
                <a:solidFill>
                  <a:schemeClr val="bg2">
                    <a:lumMod val="25000"/>
                  </a:schemeClr>
                </a:solidFill>
                <a:effectLst>
                  <a:outerShdw blurRad="80000" dist="40000" dir="5040000" algn="tl">
                    <a:srgbClr val="000000">
                      <a:alpha val="30000"/>
                    </a:srgbClr>
                  </a:outerShdw>
                </a:effectLst>
              </a:rPr>
              <a:t>  </a:t>
            </a:r>
          </a:p>
          <a:p>
            <a:pPr lvl="1">
              <a:buNone/>
            </a:pPr>
            <a:r>
              <a:rPr lang="en-US" sz="3600" b="1" dirty="0">
                <a:ln w="11430"/>
                <a:solidFill>
                  <a:schemeClr val="bg2">
                    <a:lumMod val="25000"/>
                  </a:schemeClr>
                </a:solidFill>
                <a:effectLst>
                  <a:outerShdw blurRad="80000" dist="40000" dir="5040000" algn="tl">
                    <a:srgbClr val="000000">
                      <a:alpha val="30000"/>
                    </a:srgbClr>
                  </a:outerShdw>
                </a:effectLst>
              </a:rPr>
              <a:t>     </a:t>
            </a:r>
            <a:r>
              <a:rPr lang="en-US" sz="3600" b="1" dirty="0">
                <a:ln w="11430"/>
                <a:solidFill>
                  <a:srgbClr val="FF0000"/>
                </a:solidFill>
                <a:effectLst>
                  <a:outerShdw blurRad="80000" dist="40000" dir="5040000" algn="tl">
                    <a:srgbClr val="000000">
                      <a:alpha val="30000"/>
                    </a:srgbClr>
                  </a:outerShdw>
                </a:effectLst>
              </a:rPr>
              <a:t>PRIMARY KEY </a:t>
            </a:r>
            <a:r>
              <a:rPr lang="en-US" sz="3600" b="1" dirty="0">
                <a:ln w="11430"/>
                <a:solidFill>
                  <a:schemeClr val="bg2">
                    <a:lumMod val="25000"/>
                  </a:schemeClr>
                </a:solidFill>
                <a:effectLst>
                  <a:outerShdw blurRad="80000" dist="40000" dir="5040000" algn="tl">
                    <a:srgbClr val="000000">
                      <a:alpha val="30000"/>
                    </a:srgbClr>
                  </a:outerShdw>
                </a:effectLst>
              </a:rPr>
              <a:t>(supplier_id,  </a:t>
            </a:r>
          </a:p>
          <a:p>
            <a:pPr lvl="1">
              <a:buNone/>
            </a:pPr>
            <a:r>
              <a:rPr lang="en-US" sz="3600" b="1" dirty="0">
                <a:ln w="11430"/>
                <a:solidFill>
                  <a:schemeClr val="bg2">
                    <a:lumMod val="25000"/>
                  </a:schemeClr>
                </a:solidFill>
                <a:effectLst>
                  <a:outerShdw blurRad="80000" dist="40000" dir="5040000" algn="tl">
                    <a:srgbClr val="000000">
                      <a:alpha val="30000"/>
                    </a:srgbClr>
                  </a:outerShdw>
                </a:effectLst>
              </a:rPr>
              <a:t>                           </a:t>
            </a:r>
            <a:r>
              <a:rPr lang="en-US" sz="3600" b="1" dirty="0" err="1">
                <a:ln w="11430"/>
                <a:solidFill>
                  <a:schemeClr val="bg2">
                    <a:lumMod val="25000"/>
                  </a:schemeClr>
                </a:solidFill>
                <a:effectLst>
                  <a:outerShdw blurRad="80000" dist="40000" dir="5040000" algn="tl">
                    <a:srgbClr val="000000">
                      <a:alpha val="30000"/>
                    </a:srgbClr>
                  </a:outerShdw>
                </a:effectLst>
              </a:rPr>
              <a:t>supplier_name</a:t>
            </a:r>
            <a:r>
              <a:rPr lang="en-US" sz="3600" b="1" dirty="0">
                <a:ln w="11430"/>
                <a:solidFill>
                  <a:schemeClr val="bg2">
                    <a:lumMod val="25000"/>
                  </a:schemeClr>
                </a:solidFill>
                <a:effectLst>
                  <a:outerShdw blurRad="80000" dist="40000" dir="5040000" algn="tl">
                    <a:srgbClr val="000000">
                      <a:alpha val="30000"/>
                    </a:srgbClr>
                  </a:outerShdw>
                </a:effectLst>
              </a:rPr>
              <a:t>);</a:t>
            </a:r>
          </a:p>
        </p:txBody>
      </p:sp>
    </p:spTree>
    <p:extLst>
      <p:ext uri="{BB962C8B-B14F-4D97-AF65-F5344CB8AC3E}">
        <p14:creationId xmlns:p14="http://schemas.microsoft.com/office/powerpoint/2010/main" val="8243843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pPr algn="ct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Dropping primary key</a:t>
            </a:r>
          </a:p>
        </p:txBody>
      </p:sp>
      <p:sp>
        <p:nvSpPr>
          <p:cNvPr id="2" name="Content Placeholder 1"/>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None/>
            </a:pPr>
            <a:r>
              <a:rPr lang="en-US" b="1" dirty="0">
                <a:solidFill>
                  <a:srgbClr val="C00000"/>
                </a:solidFill>
              </a:rPr>
              <a:t>Syntax:</a:t>
            </a:r>
          </a:p>
          <a:p>
            <a:pPr>
              <a:buNone/>
            </a:pPr>
            <a:r>
              <a:rPr lang="en-US" dirty="0"/>
              <a:t>   ALTER TABLE </a:t>
            </a:r>
            <a:r>
              <a:rPr lang="en-US" dirty="0" err="1"/>
              <a:t>table_name</a:t>
            </a:r>
            <a:br>
              <a:rPr lang="en-US" dirty="0"/>
            </a:br>
            <a:r>
              <a:rPr lang="en-US" dirty="0"/>
              <a:t>drop CONSTRAINT </a:t>
            </a:r>
            <a:r>
              <a:rPr lang="en-US" dirty="0" err="1"/>
              <a:t>constraint_name</a:t>
            </a:r>
            <a:r>
              <a:rPr lang="en-US" dirty="0"/>
              <a:t>;</a:t>
            </a:r>
          </a:p>
          <a:p>
            <a:pPr>
              <a:buNone/>
            </a:pPr>
            <a:r>
              <a:rPr lang="en-US" dirty="0">
                <a:solidFill>
                  <a:srgbClr val="C00000"/>
                </a:solidFill>
              </a:rPr>
              <a:t>Example:</a:t>
            </a:r>
          </a:p>
          <a:p>
            <a:pPr algn="just">
              <a:buNone/>
            </a:pPr>
            <a:r>
              <a:rPr lang="fr-FR" dirty="0"/>
              <a:t>  </a:t>
            </a:r>
          </a:p>
          <a:p>
            <a:pPr>
              <a:buNone/>
            </a:pPr>
            <a:r>
              <a:rPr lang="fr-FR" dirty="0"/>
              <a:t>   ALTER TABLE supplier </a:t>
            </a:r>
            <a:br>
              <a:rPr lang="fr-FR" dirty="0"/>
            </a:br>
            <a:r>
              <a:rPr lang="fr-FR" dirty="0"/>
              <a:t>Drop  CONSTRAINT </a:t>
            </a:r>
            <a:r>
              <a:rPr lang="fr-FR" dirty="0" err="1"/>
              <a:t>supplier_pk</a:t>
            </a:r>
            <a:r>
              <a:rPr lang="fr-FR" dirty="0"/>
              <a:t>;</a:t>
            </a:r>
            <a:endParaRPr lang="en-US" dirty="0"/>
          </a:p>
        </p:txBody>
      </p:sp>
    </p:spTree>
    <p:extLst>
      <p:ext uri="{BB962C8B-B14F-4D97-AF65-F5344CB8AC3E}">
        <p14:creationId xmlns:p14="http://schemas.microsoft.com/office/powerpoint/2010/main" val="34315784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76200"/>
            <a:ext cx="9144000" cy="1143000"/>
          </a:xfrm>
        </p:spPr>
        <p:style>
          <a:lnRef idx="2">
            <a:schemeClr val="accent2"/>
          </a:lnRef>
          <a:fillRef idx="1">
            <a:schemeClr val="lt1"/>
          </a:fillRef>
          <a:effectRef idx="0">
            <a:schemeClr val="accent2"/>
          </a:effectRef>
          <a:fontRef idx="minor">
            <a:schemeClr val="dk1"/>
          </a:fontRef>
        </p:style>
        <p:txBody>
          <a:bodyPr>
            <a:normAutofit fontScale="90000"/>
          </a:bodyPr>
          <a:lstStyle/>
          <a:p>
            <a:pPr algn="ct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      </a:t>
            </a:r>
            <a:b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How to Disable a Primary Key</a:t>
            </a:r>
            <a:b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br>
            <a:endPar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Content Placeholder 1"/>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a:buNone/>
            </a:pPr>
            <a:endParaRPr lang="en-US" dirty="0"/>
          </a:p>
          <a:p>
            <a:pPr>
              <a:buNone/>
            </a:pPr>
            <a:r>
              <a:rPr lang="en-US" b="1" dirty="0">
                <a:solidFill>
                  <a:srgbClr val="C00000"/>
                </a:solidFill>
              </a:rPr>
              <a:t>Syntax</a:t>
            </a:r>
          </a:p>
          <a:p>
            <a:pPr>
              <a:buNone/>
            </a:pPr>
            <a:endParaRPr lang="en-US" b="1" dirty="0">
              <a:solidFill>
                <a:srgbClr val="C00000"/>
              </a:solidFill>
            </a:endParaRPr>
          </a:p>
          <a:p>
            <a:pPr>
              <a:buNone/>
            </a:pPr>
            <a:r>
              <a:rPr lang="en-US" dirty="0"/>
              <a:t>   ALTER TABLE </a:t>
            </a:r>
            <a:r>
              <a:rPr lang="en-US" dirty="0" err="1"/>
              <a:t>table_name</a:t>
            </a:r>
            <a:br>
              <a:rPr lang="en-US" dirty="0"/>
            </a:br>
            <a:r>
              <a:rPr lang="en-US" dirty="0"/>
              <a:t>disable CONSTRAINT </a:t>
            </a:r>
            <a:r>
              <a:rPr lang="en-US" dirty="0" err="1"/>
              <a:t>constraint_name</a:t>
            </a:r>
            <a:r>
              <a:rPr lang="en-US" dirty="0"/>
              <a:t>;</a:t>
            </a:r>
          </a:p>
          <a:p>
            <a:pPr>
              <a:buNone/>
            </a:pPr>
            <a:endParaRPr lang="en-US" dirty="0"/>
          </a:p>
          <a:p>
            <a:pPr>
              <a:buNone/>
            </a:pPr>
            <a:r>
              <a:rPr lang="en-US" b="1" dirty="0">
                <a:solidFill>
                  <a:srgbClr val="C00000"/>
                </a:solidFill>
              </a:rPr>
              <a:t>Example:</a:t>
            </a:r>
          </a:p>
          <a:p>
            <a:pPr>
              <a:buNone/>
            </a:pPr>
            <a:endParaRPr lang="en-US" dirty="0"/>
          </a:p>
          <a:p>
            <a:pPr>
              <a:buNone/>
            </a:pPr>
            <a:r>
              <a:rPr lang="en-US" dirty="0"/>
              <a:t>   ALTER TABLE supplier</a:t>
            </a:r>
            <a:br>
              <a:rPr lang="en-US" dirty="0"/>
            </a:br>
            <a:r>
              <a:rPr lang="en-US" dirty="0"/>
              <a:t>disable CONSTRAINT supplier_pk;</a:t>
            </a:r>
          </a:p>
          <a:p>
            <a:endParaRPr lang="en-US" dirty="0"/>
          </a:p>
        </p:txBody>
      </p:sp>
    </p:spTree>
    <p:extLst>
      <p:ext uri="{BB962C8B-B14F-4D97-AF65-F5344CB8AC3E}">
        <p14:creationId xmlns:p14="http://schemas.microsoft.com/office/powerpoint/2010/main" val="36594698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1143000"/>
          </a:xfrm>
        </p:spPr>
        <p:style>
          <a:lnRef idx="2">
            <a:schemeClr val="accent2"/>
          </a:lnRef>
          <a:fillRef idx="1">
            <a:schemeClr val="lt1"/>
          </a:fillRef>
          <a:effectRef idx="0">
            <a:schemeClr val="accent2"/>
          </a:effectRef>
          <a:fontRef idx="minor">
            <a:schemeClr val="dk1"/>
          </a:fontRef>
        </p:style>
        <p:txBody>
          <a:bodyPr/>
          <a:lstStyle/>
          <a:p>
            <a:pPr algn="ct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How to enable primary key</a:t>
            </a:r>
          </a:p>
        </p:txBody>
      </p:sp>
      <p:sp>
        <p:nvSpPr>
          <p:cNvPr id="2" name="Content Placeholder 1"/>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endParaRPr lang="en-US" dirty="0"/>
          </a:p>
          <a:p>
            <a:pPr>
              <a:buNone/>
            </a:pPr>
            <a:r>
              <a:rPr lang="en-US" dirty="0">
                <a:solidFill>
                  <a:srgbClr val="FF0000"/>
                </a:solidFill>
              </a:rPr>
              <a:t>  </a:t>
            </a:r>
            <a:r>
              <a:rPr lang="en-US" b="1" dirty="0">
                <a:solidFill>
                  <a:srgbClr val="FF0000"/>
                </a:solidFill>
              </a:rPr>
              <a:t>Syntax:</a:t>
            </a:r>
          </a:p>
          <a:p>
            <a:endParaRPr lang="en-US" dirty="0"/>
          </a:p>
          <a:p>
            <a:pPr>
              <a:buNone/>
            </a:pPr>
            <a:r>
              <a:rPr lang="en-US" dirty="0"/>
              <a:t>   ALTER TABLE </a:t>
            </a:r>
            <a:r>
              <a:rPr lang="en-US" dirty="0" err="1"/>
              <a:t>table_name</a:t>
            </a:r>
            <a:br>
              <a:rPr lang="en-US" dirty="0"/>
            </a:br>
            <a:r>
              <a:rPr lang="en-US" dirty="0"/>
              <a:t>enable CONSTRAINT </a:t>
            </a:r>
            <a:r>
              <a:rPr lang="en-US" dirty="0" err="1"/>
              <a:t>constraint_name</a:t>
            </a:r>
            <a:r>
              <a:rPr lang="en-US" dirty="0"/>
              <a:t>;</a:t>
            </a:r>
          </a:p>
          <a:p>
            <a:pPr>
              <a:buNone/>
            </a:pPr>
            <a:br>
              <a:rPr lang="en-US" dirty="0"/>
            </a:br>
            <a:r>
              <a:rPr lang="en-US" b="1" dirty="0">
                <a:solidFill>
                  <a:srgbClr val="FF0000"/>
                </a:solidFill>
              </a:rPr>
              <a:t>Example:</a:t>
            </a:r>
          </a:p>
          <a:p>
            <a:pPr>
              <a:buNone/>
            </a:pPr>
            <a:endParaRPr lang="en-US" dirty="0"/>
          </a:p>
          <a:p>
            <a:pPr>
              <a:buNone/>
            </a:pPr>
            <a:r>
              <a:rPr lang="en-US" dirty="0"/>
              <a:t>  ALTER TABLE supplier</a:t>
            </a:r>
            <a:br>
              <a:rPr lang="en-US" dirty="0"/>
            </a:br>
            <a:r>
              <a:rPr lang="en-US" dirty="0"/>
              <a:t>enable CONSTRAINT supplier_pk;</a:t>
            </a:r>
          </a:p>
          <a:p>
            <a:endParaRPr lang="en-US" dirty="0"/>
          </a:p>
        </p:txBody>
      </p:sp>
    </p:spTree>
    <p:extLst>
      <p:ext uri="{BB962C8B-B14F-4D97-AF65-F5344CB8AC3E}">
        <p14:creationId xmlns:p14="http://schemas.microsoft.com/office/powerpoint/2010/main" val="245480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24000" y="2743202"/>
            <a:ext cx="9144000" cy="685799"/>
          </a:xfrm>
        </p:spPr>
        <p:style>
          <a:lnRef idx="2">
            <a:schemeClr val="accent2"/>
          </a:lnRef>
          <a:fillRef idx="1">
            <a:schemeClr val="lt1"/>
          </a:fillRef>
          <a:effectRef idx="0">
            <a:schemeClr val="accent2"/>
          </a:effectRef>
          <a:fontRef idx="minor">
            <a:schemeClr val="dk1"/>
          </a:fontRef>
        </p:style>
        <p:txBody>
          <a:bodyPr>
            <a:normAutofit fontScale="90000"/>
          </a:bodyPr>
          <a:lstStyle/>
          <a:p>
            <a:pPr algn="ctr"/>
            <a:r>
              <a:rPr lang="en-US" dirty="0">
                <a:solidFill>
                  <a:srgbClr val="C00000"/>
                </a:solidFill>
              </a:rPr>
              <a:t>Foreign key</a:t>
            </a:r>
          </a:p>
        </p:txBody>
      </p:sp>
    </p:spTree>
    <p:extLst>
      <p:ext uri="{BB962C8B-B14F-4D97-AF65-F5344CB8AC3E}">
        <p14:creationId xmlns:p14="http://schemas.microsoft.com/office/powerpoint/2010/main" val="28715640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1143000"/>
          </a:xfrm>
        </p:spPr>
        <p:style>
          <a:lnRef idx="2">
            <a:schemeClr val="accent2"/>
          </a:lnRef>
          <a:fillRef idx="1">
            <a:schemeClr val="lt1"/>
          </a:fillRef>
          <a:effectRef idx="0">
            <a:schemeClr val="accent2"/>
          </a:effectRef>
          <a:fontRef idx="minor">
            <a:schemeClr val="dk1"/>
          </a:fontRef>
        </p:style>
        <p:txBody>
          <a:bodyPr>
            <a:normAutofit fontScale="90000"/>
          </a:bodyPr>
          <a:lstStyle/>
          <a:p>
            <a:pPr algn="ctr"/>
            <a:b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What is a foreign key?</a:t>
            </a:r>
            <a:b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br>
            <a:endPar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Content Placeholder 1"/>
          <p:cNvSpPr>
            <a:spLocks noGrp="1"/>
          </p:cNvSpPr>
          <p:nvPr>
            <p:ph idx="1"/>
          </p:nvPr>
        </p:nvSpPr>
        <p:spPr>
          <a:xfrm>
            <a:off x="1524000" y="1143001"/>
            <a:ext cx="9296400" cy="4525963"/>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buNone/>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 foreign key means that values in one table must also appear in another table.</a:t>
            </a:r>
          </a:p>
          <a:p>
            <a:pPr algn="just">
              <a:buNone/>
            </a:pP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just">
              <a:buNone/>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The referenced table is called the parent table while the table with the foreign key is called the child table. The foreign key in the child table will generally reference a </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hlinkClick r:id="rId2"/>
              </a:rPr>
              <a:t>primary key</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in the parent table.</a:t>
            </a:r>
          </a:p>
          <a:p>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187516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DF98-EA43-45CD-A370-5DD3062B4966}"/>
              </a:ext>
            </a:extLst>
          </p:cNvPr>
          <p:cNvSpPr>
            <a:spLocks noGrp="1"/>
          </p:cNvSpPr>
          <p:nvPr>
            <p:ph type="title"/>
          </p:nvPr>
        </p:nvSpPr>
        <p:spPr/>
        <p:txBody>
          <a:bodyPr/>
          <a:lstStyle/>
          <a:p>
            <a:r>
              <a:rPr lang="en-IN" dirty="0">
                <a:solidFill>
                  <a:srgbClr val="FF0000"/>
                </a:solidFill>
                <a:effectLst/>
              </a:rPr>
              <a:t>Oracle Database features</a:t>
            </a:r>
            <a:br>
              <a:rPr lang="en-IN" dirty="0">
                <a:solidFill>
                  <a:srgbClr val="FF0000"/>
                </a:solidFill>
                <a:effectLst/>
              </a:rPr>
            </a:br>
            <a:endParaRPr lang="en-IN" dirty="0">
              <a:solidFill>
                <a:srgbClr val="FF0000"/>
              </a:solidFill>
            </a:endParaRPr>
          </a:p>
        </p:txBody>
      </p:sp>
      <p:sp>
        <p:nvSpPr>
          <p:cNvPr id="3" name="Content Placeholder 2">
            <a:extLst>
              <a:ext uri="{FF2B5EF4-FFF2-40B4-BE49-F238E27FC236}">
                <a16:creationId xmlns:a16="http://schemas.microsoft.com/office/drawing/2014/main" id="{84212810-83C2-4004-BBB9-73D7D570D429}"/>
              </a:ext>
            </a:extLst>
          </p:cNvPr>
          <p:cNvSpPr>
            <a:spLocks noGrp="1"/>
          </p:cNvSpPr>
          <p:nvPr>
            <p:ph idx="1"/>
          </p:nvPr>
        </p:nvSpPr>
        <p:spPr/>
        <p:txBody>
          <a:bodyPr/>
          <a:lstStyle/>
          <a:p>
            <a:r>
              <a:rPr lang="en-IN" dirty="0">
                <a:solidFill>
                  <a:schemeClr val="accent6">
                    <a:lumMod val="60000"/>
                    <a:lumOff val="40000"/>
                  </a:schemeClr>
                </a:solidFill>
                <a:effectLst/>
              </a:rPr>
              <a:t>Oracle Database allows you to quickly and safely store and retrieve data. Here are the integration benefits of the Oracle Database:</a:t>
            </a:r>
          </a:p>
          <a:p>
            <a:pPr lvl="0"/>
            <a:r>
              <a:rPr lang="en-IN" dirty="0">
                <a:solidFill>
                  <a:schemeClr val="accent6">
                    <a:lumMod val="60000"/>
                    <a:lumOff val="40000"/>
                  </a:schemeClr>
                </a:solidFill>
                <a:effectLst/>
              </a:rPr>
              <a:t>Oracle Database is cross-platform. It can run on various hardware across operating systems including Windows Server, Unix, and various distributions of GNU/Linux.</a:t>
            </a:r>
          </a:p>
          <a:p>
            <a:pPr lvl="0"/>
            <a:r>
              <a:rPr lang="en-IN" dirty="0">
                <a:solidFill>
                  <a:schemeClr val="accent6">
                    <a:lumMod val="60000"/>
                    <a:lumOff val="40000"/>
                  </a:schemeClr>
                </a:solidFill>
                <a:effectLst/>
              </a:rPr>
              <a:t>Oracle Database has its networking stack that allows application from a different platform to communicate with the Oracle Database smoothly. For example, applications running on Windows can connect to the Oracle Database running on Unix.</a:t>
            </a:r>
          </a:p>
          <a:p>
            <a:endParaRPr lang="en-IN" dirty="0"/>
          </a:p>
        </p:txBody>
      </p:sp>
    </p:spTree>
    <p:extLst>
      <p:ext uri="{BB962C8B-B14F-4D97-AF65-F5344CB8AC3E}">
        <p14:creationId xmlns:p14="http://schemas.microsoft.com/office/powerpoint/2010/main" val="8788174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
            <a:ext cx="8305800" cy="6007291"/>
          </a:xfrm>
        </p:spPr>
        <p:style>
          <a:lnRef idx="2">
            <a:schemeClr val="accent1"/>
          </a:lnRef>
          <a:fillRef idx="1">
            <a:schemeClr val="lt1"/>
          </a:fillRef>
          <a:effectRef idx="0">
            <a:schemeClr val="accent1"/>
          </a:effectRef>
          <a:fontRef idx="minor">
            <a:schemeClr val="dk1"/>
          </a:fontRef>
        </p:style>
        <p:txBody>
          <a:bodyPr/>
          <a:lstStyle/>
          <a:p>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buNone/>
            </a:pP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Creating Foreign Keys:</a:t>
            </a:r>
          </a:p>
          <a:p>
            <a:pPr lvl="1"/>
            <a:r>
              <a:rPr lang="en-US" sz="27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2"/>
              </a:rPr>
              <a:t>Foreign Keys</a:t>
            </a:r>
            <a:endParaRPr lang="en-US" sz="27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r>
              <a:rPr lang="en-US" sz="27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3"/>
              </a:rPr>
              <a:t>Foreign Keys with cascade delete</a:t>
            </a:r>
            <a:endParaRPr lang="en-US" sz="27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r>
              <a:rPr lang="en-US" sz="27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4"/>
              </a:rPr>
              <a:t>Foreign Keys with "set null on delete</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4"/>
              </a:rPr>
              <a:t>"</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Dropping Foreign Keys:</a:t>
            </a:r>
          </a:p>
          <a:p>
            <a:pPr lvl="1"/>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5"/>
              </a:rPr>
              <a:t>Drop a foreign key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Disable/Enable Foreign Keys:</a:t>
            </a:r>
          </a:p>
          <a:p>
            <a:pPr lvl="1"/>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6"/>
              </a:rPr>
              <a:t>Disable a foreign key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hlinkClick r:id="rId7"/>
              </a:rPr>
              <a:t>Enable a foreign key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0731428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1447800"/>
          </a:xfrm>
        </p:spPr>
        <p:style>
          <a:lnRef idx="2">
            <a:schemeClr val="accent2"/>
          </a:lnRef>
          <a:fillRef idx="1">
            <a:schemeClr val="lt1"/>
          </a:fillRef>
          <a:effectRef idx="0">
            <a:schemeClr val="accent2"/>
          </a:effectRef>
          <a:fontRef idx="minor">
            <a:schemeClr val="dk1"/>
          </a:fontRef>
        </p:style>
        <p:txBody>
          <a:bodyPr>
            <a:normAutofit/>
          </a:bodyPr>
          <a:lstStyle/>
          <a:p>
            <a:pPr algn="ct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Adding foreign key with </a:t>
            </a:r>
            <a:b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create table</a:t>
            </a:r>
          </a:p>
        </p:txBody>
      </p:sp>
      <p:sp>
        <p:nvSpPr>
          <p:cNvPr id="2" name="Content Placeholder 1"/>
          <p:cNvSpPr>
            <a:spLocks noGrp="1"/>
          </p:cNvSpPr>
          <p:nvPr>
            <p:ph idx="1"/>
          </p:nvPr>
        </p:nvSpPr>
        <p:spPr>
          <a:xfrm>
            <a:off x="1524000" y="1481329"/>
            <a:ext cx="9144000" cy="4525963"/>
          </a:xfrm>
        </p:spPr>
        <p:style>
          <a:lnRef idx="2">
            <a:schemeClr val="accent2"/>
          </a:lnRef>
          <a:fillRef idx="1">
            <a:schemeClr val="lt1"/>
          </a:fillRef>
          <a:effectRef idx="0">
            <a:schemeClr val="accent2"/>
          </a:effectRef>
          <a:fontRef idx="minor">
            <a:schemeClr val="dk1"/>
          </a:fontRef>
        </p:style>
        <p:txBody>
          <a:bodyPr>
            <a:noAutofit/>
          </a:bodyPr>
          <a:lstStyle/>
          <a:p>
            <a:pPr lvl="2">
              <a:buNone/>
            </a:pPr>
            <a: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t>CREATE TABLE </a:t>
            </a:r>
            <a:r>
              <a:rPr lang="en-US" sz="2400" b="1" dirty="0" err="1">
                <a:ln w="1905"/>
                <a:solidFill>
                  <a:schemeClr val="bg2">
                    <a:lumMod val="25000"/>
                  </a:schemeClr>
                </a:solidFill>
                <a:effectLst>
                  <a:innerShdw blurRad="69850" dist="43180" dir="5400000">
                    <a:srgbClr val="000000">
                      <a:alpha val="65000"/>
                    </a:srgbClr>
                  </a:innerShdw>
                </a:effectLst>
                <a:latin typeface="Agency FB" pitchFamily="34" charset="0"/>
              </a:rPr>
              <a:t>table_name</a:t>
            </a:r>
            <a:b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br>
            <a: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t>(column1 </a:t>
            </a:r>
            <a:r>
              <a:rPr lang="en-US" sz="2400" b="1" dirty="0" err="1">
                <a:ln w="1905"/>
                <a:solidFill>
                  <a:schemeClr val="bg2">
                    <a:lumMod val="25000"/>
                  </a:schemeClr>
                </a:solidFill>
                <a:effectLst>
                  <a:innerShdw blurRad="69850" dist="43180" dir="5400000">
                    <a:srgbClr val="000000">
                      <a:alpha val="65000"/>
                    </a:srgbClr>
                  </a:innerShdw>
                </a:effectLst>
                <a:latin typeface="Agency FB" pitchFamily="34" charset="0"/>
              </a:rPr>
              <a:t>datatype</a:t>
            </a:r>
            <a: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t> null/not null,</a:t>
            </a:r>
            <a:b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br>
            <a: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t>column2 </a:t>
            </a:r>
            <a:r>
              <a:rPr lang="en-US" sz="2400" b="1" dirty="0" err="1">
                <a:ln w="1905"/>
                <a:solidFill>
                  <a:schemeClr val="bg2">
                    <a:lumMod val="25000"/>
                  </a:schemeClr>
                </a:solidFill>
                <a:effectLst>
                  <a:innerShdw blurRad="69850" dist="43180" dir="5400000">
                    <a:srgbClr val="000000">
                      <a:alpha val="65000"/>
                    </a:srgbClr>
                  </a:innerShdw>
                </a:effectLst>
                <a:latin typeface="Agency FB" pitchFamily="34" charset="0"/>
              </a:rPr>
              <a:t>datatype</a:t>
            </a:r>
            <a: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t> null/not null,</a:t>
            </a:r>
            <a:b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br>
            <a:r>
              <a:rPr lang="en-US" sz="2400" b="1" dirty="0">
                <a:ln w="1905"/>
                <a:solidFill>
                  <a:srgbClr val="C00000"/>
                </a:solidFill>
                <a:effectLst>
                  <a:innerShdw blurRad="69850" dist="43180" dir="5400000">
                    <a:srgbClr val="000000">
                      <a:alpha val="65000"/>
                    </a:srgbClr>
                  </a:innerShdw>
                </a:effectLst>
                <a:latin typeface="Agency FB" pitchFamily="34" charset="0"/>
              </a:rPr>
              <a:t>CONSTRAINT </a:t>
            </a:r>
            <a:r>
              <a:rPr lang="en-US" sz="2400" b="1" dirty="0" err="1">
                <a:ln w="1905"/>
                <a:solidFill>
                  <a:schemeClr val="bg2">
                    <a:lumMod val="25000"/>
                  </a:schemeClr>
                </a:solidFill>
                <a:effectLst>
                  <a:innerShdw blurRad="69850" dist="43180" dir="5400000">
                    <a:srgbClr val="000000">
                      <a:alpha val="65000"/>
                    </a:srgbClr>
                  </a:innerShdw>
                </a:effectLst>
                <a:latin typeface="Agency FB" pitchFamily="34" charset="0"/>
              </a:rPr>
              <a:t>fk_column</a:t>
            </a:r>
            <a: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t>  </a:t>
            </a:r>
            <a:r>
              <a:rPr lang="en-US" sz="2400" b="1" dirty="0">
                <a:ln w="1905"/>
                <a:solidFill>
                  <a:srgbClr val="C00000"/>
                </a:solidFill>
                <a:effectLst>
                  <a:innerShdw blurRad="69850" dist="43180" dir="5400000">
                    <a:srgbClr val="000000">
                      <a:alpha val="65000"/>
                    </a:srgbClr>
                  </a:innerShdw>
                </a:effectLst>
                <a:latin typeface="Agency FB" pitchFamily="34" charset="0"/>
              </a:rPr>
              <a:t>FOREIGN KEY </a:t>
            </a:r>
            <a: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t>(column1, column2, ... </a:t>
            </a:r>
            <a:r>
              <a:rPr lang="en-US" sz="2400" b="1" dirty="0" err="1">
                <a:ln w="1905"/>
                <a:solidFill>
                  <a:schemeClr val="bg2">
                    <a:lumMod val="25000"/>
                  </a:schemeClr>
                </a:solidFill>
                <a:effectLst>
                  <a:innerShdw blurRad="69850" dist="43180" dir="5400000">
                    <a:srgbClr val="000000">
                      <a:alpha val="65000"/>
                    </a:srgbClr>
                  </a:innerShdw>
                </a:effectLst>
                <a:latin typeface="Agency FB" pitchFamily="34" charset="0"/>
              </a:rPr>
              <a:t>column_n</a:t>
            </a:r>
            <a: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t>) </a:t>
            </a:r>
            <a:r>
              <a:rPr lang="en-US" sz="2400" b="1" dirty="0">
                <a:ln w="1905"/>
                <a:solidFill>
                  <a:srgbClr val="C00000"/>
                </a:solidFill>
                <a:effectLst>
                  <a:innerShdw blurRad="69850" dist="43180" dir="5400000">
                    <a:srgbClr val="000000">
                      <a:alpha val="65000"/>
                    </a:srgbClr>
                  </a:innerShdw>
                </a:effectLst>
                <a:latin typeface="Agency FB" pitchFamily="34" charset="0"/>
              </a:rPr>
              <a:t>REFERENCES</a:t>
            </a:r>
            <a: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t> </a:t>
            </a:r>
            <a:r>
              <a:rPr lang="en-US" sz="2400" b="1" dirty="0" err="1">
                <a:ln w="1905"/>
                <a:solidFill>
                  <a:schemeClr val="bg2">
                    <a:lumMod val="25000"/>
                  </a:schemeClr>
                </a:solidFill>
                <a:effectLst>
                  <a:innerShdw blurRad="69850" dist="43180" dir="5400000">
                    <a:srgbClr val="000000">
                      <a:alpha val="65000"/>
                    </a:srgbClr>
                  </a:innerShdw>
                </a:effectLst>
                <a:latin typeface="Agency FB" pitchFamily="34" charset="0"/>
              </a:rPr>
              <a:t>parent_table</a:t>
            </a:r>
            <a: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t> (column1, column2, ...</a:t>
            </a:r>
            <a:r>
              <a:rPr lang="en-US" sz="2400" b="1" dirty="0" err="1">
                <a:ln w="1905"/>
                <a:solidFill>
                  <a:schemeClr val="bg2">
                    <a:lumMod val="25000"/>
                  </a:schemeClr>
                </a:solidFill>
                <a:effectLst>
                  <a:innerShdw blurRad="69850" dist="43180" dir="5400000">
                    <a:srgbClr val="000000">
                      <a:alpha val="65000"/>
                    </a:srgbClr>
                  </a:innerShdw>
                </a:effectLst>
                <a:latin typeface="Agency FB" pitchFamily="34" charset="0"/>
              </a:rPr>
              <a:t>column_n</a:t>
            </a:r>
            <a: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t>));</a:t>
            </a:r>
          </a:p>
          <a:p>
            <a:pPr lvl="2">
              <a:buNone/>
            </a:pPr>
            <a:endPar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endParaRPr>
          </a:p>
          <a:p>
            <a:pPr lvl="2">
              <a:buNone/>
            </a:pPr>
            <a:r>
              <a:rPr lang="en-US" sz="2400" b="1" dirty="0">
                <a:ln w="1905"/>
                <a:solidFill>
                  <a:srgbClr val="C00000"/>
                </a:solidFill>
                <a:effectLst>
                  <a:innerShdw blurRad="69850" dist="43180" dir="5400000">
                    <a:srgbClr val="000000">
                      <a:alpha val="65000"/>
                    </a:srgbClr>
                  </a:innerShdw>
                </a:effectLst>
                <a:latin typeface="Agency FB" pitchFamily="34" charset="0"/>
              </a:rPr>
              <a:t>CREATE TABLE </a:t>
            </a:r>
            <a: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t>supplier </a:t>
            </a:r>
          </a:p>
          <a:p>
            <a:pPr lvl="2">
              <a:buNone/>
            </a:pPr>
            <a: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t>( supplier_id numeric(10) not null, </a:t>
            </a:r>
          </a:p>
          <a:p>
            <a:pPr lvl="2">
              <a:buNone/>
            </a:pPr>
            <a:r>
              <a:rPr lang="en-US" sz="2400" b="1" dirty="0" err="1">
                <a:ln w="1905"/>
                <a:solidFill>
                  <a:schemeClr val="bg2">
                    <a:lumMod val="25000"/>
                  </a:schemeClr>
                </a:solidFill>
                <a:effectLst>
                  <a:innerShdw blurRad="69850" dist="43180" dir="5400000">
                    <a:srgbClr val="000000">
                      <a:alpha val="65000"/>
                    </a:srgbClr>
                  </a:innerShdw>
                </a:effectLst>
                <a:latin typeface="Agency FB" pitchFamily="34" charset="0"/>
              </a:rPr>
              <a:t>supplier_name</a:t>
            </a:r>
            <a: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t> varchar2(50) not null, </a:t>
            </a:r>
          </a:p>
          <a:p>
            <a:pPr lvl="2">
              <a:buNone/>
            </a:pPr>
            <a:r>
              <a:rPr lang="en-US" sz="2400" b="1" dirty="0" err="1">
                <a:ln w="1905"/>
                <a:solidFill>
                  <a:schemeClr val="bg2">
                    <a:lumMod val="25000"/>
                  </a:schemeClr>
                </a:solidFill>
                <a:effectLst>
                  <a:innerShdw blurRad="69850" dist="43180" dir="5400000">
                    <a:srgbClr val="000000">
                      <a:alpha val="65000"/>
                    </a:srgbClr>
                  </a:innerShdw>
                </a:effectLst>
                <a:latin typeface="Agency FB" pitchFamily="34" charset="0"/>
              </a:rPr>
              <a:t>contact_name</a:t>
            </a:r>
            <a: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t> varchar2(50), </a:t>
            </a:r>
          </a:p>
          <a:p>
            <a:pPr lvl="2">
              <a:buNone/>
            </a:pPr>
            <a:r>
              <a:rPr lang="en-US" sz="2400" b="1" dirty="0">
                <a:ln w="1905"/>
                <a:solidFill>
                  <a:srgbClr val="C00000"/>
                </a:solidFill>
                <a:effectLst>
                  <a:innerShdw blurRad="69850" dist="43180" dir="5400000">
                    <a:srgbClr val="000000">
                      <a:alpha val="65000"/>
                    </a:srgbClr>
                  </a:innerShdw>
                </a:effectLst>
                <a:latin typeface="Agency FB" pitchFamily="34" charset="0"/>
              </a:rPr>
              <a:t>CONSTRAINT</a:t>
            </a:r>
            <a: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t> supplier_pk </a:t>
            </a:r>
            <a:r>
              <a:rPr lang="en-US" sz="2400" b="1" dirty="0">
                <a:ln w="1905"/>
                <a:solidFill>
                  <a:srgbClr val="C00000"/>
                </a:solidFill>
                <a:effectLst>
                  <a:innerShdw blurRad="69850" dist="43180" dir="5400000">
                    <a:srgbClr val="000000">
                      <a:alpha val="65000"/>
                    </a:srgbClr>
                  </a:innerShdw>
                </a:effectLst>
                <a:latin typeface="Agency FB" pitchFamily="34" charset="0"/>
              </a:rPr>
              <a:t>PRIMARY KEY </a:t>
            </a:r>
            <a: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t>(supplier_id) ); </a:t>
            </a:r>
            <a:br>
              <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rPr>
            </a:br>
            <a:endParaRPr lang="en-US" sz="2400" b="1" dirty="0">
              <a:ln w="1905"/>
              <a:solidFill>
                <a:schemeClr val="bg2">
                  <a:lumMod val="25000"/>
                </a:schemeClr>
              </a:solidFill>
              <a:effectLst>
                <a:innerShdw blurRad="69850" dist="43180" dir="5400000">
                  <a:srgbClr val="000000">
                    <a:alpha val="65000"/>
                  </a:srgbClr>
                </a:innerShdw>
              </a:effectLst>
              <a:latin typeface="Agency FB" pitchFamily="34" charset="0"/>
            </a:endParaRPr>
          </a:p>
        </p:txBody>
      </p:sp>
    </p:spTree>
    <p:extLst>
      <p:ext uri="{BB962C8B-B14F-4D97-AF65-F5344CB8AC3E}">
        <p14:creationId xmlns:p14="http://schemas.microsoft.com/office/powerpoint/2010/main" val="278747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1143000"/>
          </a:xfrm>
        </p:spPr>
        <p:style>
          <a:lnRef idx="2">
            <a:schemeClr val="accent2"/>
          </a:lnRef>
          <a:fillRef idx="1">
            <a:schemeClr val="lt1"/>
          </a:fillRef>
          <a:effectRef idx="0">
            <a:schemeClr val="accent2"/>
          </a:effectRef>
          <a:fontRef idx="minor">
            <a:schemeClr val="dk1"/>
          </a:fontRef>
        </p:style>
        <p:txBody>
          <a:bodyPr>
            <a:normAutofit/>
          </a:bodyPr>
          <a:lstStyle/>
          <a:p>
            <a:pPr algn="ct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How to create </a:t>
            </a:r>
            <a:r>
              <a:rPr lang="en-US" dirty="0" err="1">
                <a:ln w="18000">
                  <a:solidFill>
                    <a:schemeClr val="accent2">
                      <a:satMod val="140000"/>
                    </a:schemeClr>
                  </a:solidFill>
                  <a:prstDash val="solid"/>
                  <a:miter lim="800000"/>
                </a:ln>
                <a:noFill/>
                <a:effectLst>
                  <a:outerShdw blurRad="25500" dist="23000" dir="7020000" algn="tl">
                    <a:srgbClr val="000000">
                      <a:alpha val="50000"/>
                    </a:srgbClr>
                  </a:outerShdw>
                </a:effectLst>
              </a:rPr>
              <a:t>fk</a:t>
            </a: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 with alter table</a:t>
            </a:r>
          </a:p>
        </p:txBody>
      </p:sp>
      <p:sp>
        <p:nvSpPr>
          <p:cNvPr id="2" name="Content Placeholder 1"/>
          <p:cNvSpPr>
            <a:spLocks noGrp="1"/>
          </p:cNvSpPr>
          <p:nvPr>
            <p:ph idx="1"/>
          </p:nvPr>
        </p:nvSpPr>
        <p:spPr>
          <a:xfrm>
            <a:off x="1524000" y="1481329"/>
            <a:ext cx="9144000" cy="4525963"/>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pPr>
              <a:buNone/>
            </a:pPr>
            <a:r>
              <a:rPr lang="en-US" sz="4800" dirty="0">
                <a:solidFill>
                  <a:srgbClr val="FF0000"/>
                </a:solidFill>
                <a:latin typeface="Cambria Math" pitchFamily="18" charset="0"/>
                <a:ea typeface="Cambria Math" pitchFamily="18" charset="0"/>
              </a:rPr>
              <a:t>syntax</a:t>
            </a:r>
          </a:p>
          <a:p>
            <a:pPr>
              <a:buNone/>
            </a:pPr>
            <a:r>
              <a:rPr lang="en-US" dirty="0">
                <a:latin typeface="Cambria Math" pitchFamily="18" charset="0"/>
                <a:ea typeface="Cambria Math" pitchFamily="18" charset="0"/>
              </a:rPr>
              <a:t>   ALTER TABLE </a:t>
            </a:r>
            <a:r>
              <a:rPr lang="en-US" dirty="0" err="1">
                <a:latin typeface="Cambria Math" pitchFamily="18" charset="0"/>
                <a:ea typeface="Cambria Math" pitchFamily="18" charset="0"/>
              </a:rPr>
              <a:t>table_name</a:t>
            </a:r>
            <a:br>
              <a:rPr lang="en-US" dirty="0">
                <a:latin typeface="Cambria Math" pitchFamily="18" charset="0"/>
                <a:ea typeface="Cambria Math" pitchFamily="18" charset="0"/>
              </a:rPr>
            </a:br>
            <a:r>
              <a:rPr lang="en-US" b="1" dirty="0">
                <a:solidFill>
                  <a:schemeClr val="bg2">
                    <a:lumMod val="50000"/>
                  </a:schemeClr>
                </a:solidFill>
                <a:latin typeface="Cambria Math" pitchFamily="18" charset="0"/>
                <a:ea typeface="Cambria Math" pitchFamily="18" charset="0"/>
              </a:rPr>
              <a:t>ADD CONSTRAINT </a:t>
            </a:r>
            <a:r>
              <a:rPr lang="en-US" dirty="0" err="1">
                <a:latin typeface="Cambria Math" pitchFamily="18" charset="0"/>
                <a:ea typeface="Cambria Math" pitchFamily="18" charset="0"/>
              </a:rPr>
              <a:t>constraint_name</a:t>
            </a:r>
            <a:br>
              <a:rPr lang="en-US" dirty="0">
                <a:latin typeface="Cambria Math" pitchFamily="18" charset="0"/>
                <a:ea typeface="Cambria Math" pitchFamily="18" charset="0"/>
              </a:rPr>
            </a:br>
            <a:r>
              <a:rPr lang="en-US" b="1" dirty="0">
                <a:solidFill>
                  <a:schemeClr val="bg2">
                    <a:lumMod val="50000"/>
                  </a:schemeClr>
                </a:solidFill>
                <a:latin typeface="Cambria Math" pitchFamily="18" charset="0"/>
                <a:ea typeface="Cambria Math" pitchFamily="18" charset="0"/>
              </a:rPr>
              <a:t>FOREIGN KEY </a:t>
            </a:r>
            <a:r>
              <a:rPr lang="en-US" dirty="0">
                <a:latin typeface="Cambria Math" pitchFamily="18" charset="0"/>
                <a:ea typeface="Cambria Math" pitchFamily="18" charset="0"/>
              </a:rPr>
              <a:t>(column1, column2, ... </a:t>
            </a:r>
            <a:r>
              <a:rPr lang="en-US" dirty="0" err="1">
                <a:latin typeface="Cambria Math" pitchFamily="18" charset="0"/>
                <a:ea typeface="Cambria Math" pitchFamily="18" charset="0"/>
              </a:rPr>
              <a:t>column_n</a:t>
            </a:r>
            <a:r>
              <a:rPr lang="en-US" dirty="0">
                <a:latin typeface="Cambria Math" pitchFamily="18" charset="0"/>
                <a:ea typeface="Cambria Math" pitchFamily="18" charset="0"/>
              </a:rPr>
              <a:t>)</a:t>
            </a:r>
            <a:br>
              <a:rPr lang="en-US" dirty="0">
                <a:latin typeface="Cambria Math" pitchFamily="18" charset="0"/>
                <a:ea typeface="Cambria Math" pitchFamily="18" charset="0"/>
              </a:rPr>
            </a:br>
            <a:r>
              <a:rPr lang="en-US" b="1" dirty="0">
                <a:solidFill>
                  <a:schemeClr val="bg2">
                    <a:lumMod val="50000"/>
                  </a:schemeClr>
                </a:solidFill>
                <a:latin typeface="Cambria Math" pitchFamily="18" charset="0"/>
                <a:ea typeface="Cambria Math" pitchFamily="18" charset="0"/>
              </a:rPr>
              <a:t>REFERENCES</a:t>
            </a:r>
            <a:r>
              <a:rPr lang="en-US" dirty="0">
                <a:latin typeface="Cambria Math" pitchFamily="18" charset="0"/>
                <a:ea typeface="Cambria Math" pitchFamily="18" charset="0"/>
              </a:rPr>
              <a:t> </a:t>
            </a:r>
            <a:r>
              <a:rPr lang="en-US" dirty="0" err="1">
                <a:latin typeface="Cambria Math" pitchFamily="18" charset="0"/>
                <a:ea typeface="Cambria Math" pitchFamily="18" charset="0"/>
              </a:rPr>
              <a:t>parent_table</a:t>
            </a:r>
            <a:r>
              <a:rPr lang="en-US" dirty="0">
                <a:latin typeface="Cambria Math" pitchFamily="18" charset="0"/>
                <a:ea typeface="Cambria Math" pitchFamily="18" charset="0"/>
              </a:rPr>
              <a:t> (column1, column2, …</a:t>
            </a:r>
            <a:r>
              <a:rPr lang="en-US" dirty="0" err="1">
                <a:latin typeface="Cambria Math" pitchFamily="18" charset="0"/>
                <a:ea typeface="Cambria Math" pitchFamily="18" charset="0"/>
              </a:rPr>
              <a:t>column_n</a:t>
            </a:r>
            <a:r>
              <a:rPr lang="en-US" dirty="0">
                <a:latin typeface="Cambria Math" pitchFamily="18" charset="0"/>
                <a:ea typeface="Cambria Math" pitchFamily="18" charset="0"/>
              </a:rPr>
              <a:t>);</a:t>
            </a:r>
          </a:p>
          <a:p>
            <a:pPr>
              <a:buNone/>
            </a:pPr>
            <a:r>
              <a:rPr lang="en-US" sz="4800" dirty="0">
                <a:solidFill>
                  <a:srgbClr val="FF0000"/>
                </a:solidFill>
                <a:latin typeface="Cambria Math" pitchFamily="18" charset="0"/>
                <a:ea typeface="Cambria Math" pitchFamily="18" charset="0"/>
              </a:rPr>
              <a:t>Example:</a:t>
            </a:r>
          </a:p>
          <a:p>
            <a:pPr>
              <a:buNone/>
            </a:pPr>
            <a:r>
              <a:rPr lang="en-US" dirty="0">
                <a:latin typeface="Cambria Math" pitchFamily="18" charset="0"/>
                <a:ea typeface="Cambria Math" pitchFamily="18" charset="0"/>
              </a:rPr>
              <a:t>    </a:t>
            </a:r>
            <a:r>
              <a:rPr lang="en-US" b="1" dirty="0">
                <a:solidFill>
                  <a:schemeClr val="bg2">
                    <a:lumMod val="50000"/>
                  </a:schemeClr>
                </a:solidFill>
                <a:latin typeface="Cambria Math" pitchFamily="18" charset="0"/>
                <a:ea typeface="Cambria Math" pitchFamily="18" charset="0"/>
              </a:rPr>
              <a:t>ALTER TABLE products</a:t>
            </a:r>
          </a:p>
          <a:p>
            <a:pPr>
              <a:buNone/>
            </a:pPr>
            <a:r>
              <a:rPr lang="en-US" b="1" dirty="0">
                <a:solidFill>
                  <a:schemeClr val="bg2">
                    <a:lumMod val="50000"/>
                  </a:schemeClr>
                </a:solidFill>
                <a:latin typeface="Cambria Math" pitchFamily="18" charset="0"/>
                <a:ea typeface="Cambria Math" pitchFamily="18" charset="0"/>
              </a:rPr>
              <a:t>     Add </a:t>
            </a:r>
            <a:r>
              <a:rPr lang="en-US" b="1" dirty="0">
                <a:latin typeface="Cambria Math" pitchFamily="18" charset="0"/>
                <a:ea typeface="Cambria Math" pitchFamily="18" charset="0"/>
              </a:rPr>
              <a:t>CONSTRAINT</a:t>
            </a:r>
            <a:r>
              <a:rPr lang="en-US" b="1" dirty="0">
                <a:solidFill>
                  <a:schemeClr val="bg2">
                    <a:lumMod val="50000"/>
                  </a:schemeClr>
                </a:solidFill>
                <a:latin typeface="Cambria Math" pitchFamily="18" charset="0"/>
                <a:ea typeface="Cambria Math" pitchFamily="18" charset="0"/>
              </a:rPr>
              <a:t> fk_supplier</a:t>
            </a:r>
            <a:br>
              <a:rPr lang="en-US" b="1" dirty="0">
                <a:solidFill>
                  <a:schemeClr val="bg2">
                    <a:lumMod val="50000"/>
                  </a:schemeClr>
                </a:solidFill>
                <a:latin typeface="Cambria Math" pitchFamily="18" charset="0"/>
                <a:ea typeface="Cambria Math" pitchFamily="18" charset="0"/>
              </a:rPr>
            </a:br>
            <a:r>
              <a:rPr lang="en-US" b="1" dirty="0">
                <a:solidFill>
                  <a:schemeClr val="bg2">
                    <a:lumMod val="50000"/>
                  </a:schemeClr>
                </a:solidFill>
                <a:latin typeface="Cambria Math" pitchFamily="18" charset="0"/>
                <a:ea typeface="Cambria Math" pitchFamily="18" charset="0"/>
              </a:rPr>
              <a:t>  </a:t>
            </a:r>
            <a:r>
              <a:rPr lang="en-US" b="1" dirty="0">
                <a:latin typeface="Cambria Math" pitchFamily="18" charset="0"/>
                <a:ea typeface="Cambria Math" pitchFamily="18" charset="0"/>
              </a:rPr>
              <a:t>FOREIGN KEY </a:t>
            </a:r>
            <a:r>
              <a:rPr lang="en-US" b="1" dirty="0">
                <a:solidFill>
                  <a:schemeClr val="bg2">
                    <a:lumMod val="50000"/>
                  </a:schemeClr>
                </a:solidFill>
                <a:latin typeface="Cambria Math" pitchFamily="18" charset="0"/>
                <a:ea typeface="Cambria Math" pitchFamily="18" charset="0"/>
              </a:rPr>
              <a:t>(supplier_id)</a:t>
            </a:r>
            <a:br>
              <a:rPr lang="en-US" b="1" dirty="0">
                <a:solidFill>
                  <a:schemeClr val="bg2">
                    <a:lumMod val="50000"/>
                  </a:schemeClr>
                </a:solidFill>
                <a:latin typeface="Cambria Math" pitchFamily="18" charset="0"/>
                <a:ea typeface="Cambria Math" pitchFamily="18" charset="0"/>
              </a:rPr>
            </a:br>
            <a:r>
              <a:rPr lang="en-US" b="1" dirty="0">
                <a:solidFill>
                  <a:schemeClr val="bg2">
                    <a:lumMod val="50000"/>
                  </a:schemeClr>
                </a:solidFill>
                <a:latin typeface="Cambria Math" pitchFamily="18" charset="0"/>
                <a:ea typeface="Cambria Math" pitchFamily="18" charset="0"/>
              </a:rPr>
              <a:t>  </a:t>
            </a:r>
            <a:r>
              <a:rPr lang="en-US" b="1" dirty="0">
                <a:latin typeface="Cambria Math" pitchFamily="18" charset="0"/>
                <a:ea typeface="Cambria Math" pitchFamily="18" charset="0"/>
              </a:rPr>
              <a:t>REFERENCES </a:t>
            </a:r>
            <a:r>
              <a:rPr lang="en-US" b="1" dirty="0">
                <a:solidFill>
                  <a:schemeClr val="bg2">
                    <a:lumMod val="50000"/>
                  </a:schemeClr>
                </a:solidFill>
                <a:latin typeface="Cambria Math" pitchFamily="18" charset="0"/>
                <a:ea typeface="Cambria Math" pitchFamily="18" charset="0"/>
              </a:rPr>
              <a:t>supplier(supplier_id);</a:t>
            </a:r>
          </a:p>
        </p:txBody>
      </p:sp>
    </p:spTree>
    <p:extLst>
      <p:ext uri="{BB962C8B-B14F-4D97-AF65-F5344CB8AC3E}">
        <p14:creationId xmlns:p14="http://schemas.microsoft.com/office/powerpoint/2010/main" val="1843219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1143000"/>
          </a:xfrm>
        </p:spPr>
        <p:style>
          <a:lnRef idx="2">
            <a:schemeClr val="accent2"/>
          </a:lnRef>
          <a:fillRef idx="1">
            <a:schemeClr val="lt1"/>
          </a:fillRef>
          <a:effectRef idx="0">
            <a:schemeClr val="accent2"/>
          </a:effectRef>
          <a:fontRef idx="minor">
            <a:schemeClr val="dk1"/>
          </a:fontRef>
        </p:style>
        <p:txBody>
          <a:bodyPr>
            <a:noAutofit/>
          </a:bodyPr>
          <a:lstStyle/>
          <a:p>
            <a:pPr algn="ctr"/>
            <a:br>
              <a:rPr lang="en-US" sz="2800" dirty="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en-US" sz="2800" dirty="0">
                <a:ln w="18000">
                  <a:solidFill>
                    <a:schemeClr val="accent2">
                      <a:satMod val="140000"/>
                    </a:schemeClr>
                  </a:solidFill>
                  <a:prstDash val="solid"/>
                  <a:miter lim="800000"/>
                </a:ln>
                <a:noFill/>
                <a:effectLst>
                  <a:outerShdw blurRad="25500" dist="23000" dir="7020000" algn="tl">
                    <a:srgbClr val="000000">
                      <a:alpha val="50000"/>
                    </a:srgbClr>
                  </a:outerShdw>
                </a:effectLst>
              </a:rPr>
              <a:t>We could also create a foreign key with more than one field as in the example below:</a:t>
            </a:r>
            <a:br>
              <a:rPr lang="en-US" sz="2800" dirty="0">
                <a:ln w="18000">
                  <a:solidFill>
                    <a:schemeClr val="accent2">
                      <a:satMod val="140000"/>
                    </a:schemeClr>
                  </a:solidFill>
                  <a:prstDash val="solid"/>
                  <a:miter lim="800000"/>
                </a:ln>
                <a:noFill/>
                <a:effectLst>
                  <a:outerShdw blurRad="25500" dist="23000" dir="7020000" algn="tl">
                    <a:srgbClr val="000000">
                      <a:alpha val="50000"/>
                    </a:srgbClr>
                  </a:outerShdw>
                </a:effectLst>
              </a:rPr>
            </a:br>
            <a:endParaRPr lang="en-US" sz="280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Content Placeholder 1"/>
          <p:cNvSpPr>
            <a:spLocks noGrp="1"/>
          </p:cNvSpPr>
          <p:nvPr>
            <p:ph idx="1"/>
          </p:nvPr>
        </p:nvSpPr>
        <p:spPr>
          <a:xfrm>
            <a:off x="1524000" y="1143001"/>
            <a:ext cx="9144000" cy="4525963"/>
          </a:xfrm>
        </p:spPr>
        <p:style>
          <a:lnRef idx="2">
            <a:schemeClr val="accent2"/>
          </a:lnRef>
          <a:fillRef idx="1">
            <a:schemeClr val="lt1"/>
          </a:fillRef>
          <a:effectRef idx="0">
            <a:schemeClr val="accent2"/>
          </a:effectRef>
          <a:fontRef idx="minor">
            <a:schemeClr val="dk1"/>
          </a:fontRef>
        </p:style>
        <p:txBody>
          <a:bodyPr/>
          <a:lstStyle/>
          <a:p>
            <a:endParaRPr lang="en-US" dirty="0">
              <a:latin typeface="Cambria" pitchFamily="18" charset="0"/>
            </a:endParaRPr>
          </a:p>
          <a:p>
            <a:pPr>
              <a:buNone/>
            </a:pPr>
            <a:r>
              <a:rPr lang="en-US" dirty="0">
                <a:latin typeface="Cambria" pitchFamily="18" charset="0"/>
              </a:rPr>
              <a:t>    </a:t>
            </a:r>
            <a:r>
              <a:rPr lang="en-US" dirty="0">
                <a:solidFill>
                  <a:srgbClr val="C00000"/>
                </a:solidFill>
                <a:latin typeface="Cambria" pitchFamily="18" charset="0"/>
              </a:rPr>
              <a:t>ALTER TABLE </a:t>
            </a:r>
            <a:r>
              <a:rPr lang="en-US" dirty="0">
                <a:latin typeface="Cambria" pitchFamily="18" charset="0"/>
              </a:rPr>
              <a:t>products</a:t>
            </a:r>
          </a:p>
          <a:p>
            <a:pPr>
              <a:buNone/>
            </a:pPr>
            <a:r>
              <a:rPr lang="en-US" dirty="0">
                <a:latin typeface="Cambria" pitchFamily="18" charset="0"/>
              </a:rPr>
              <a:t>    </a:t>
            </a:r>
            <a:r>
              <a:rPr lang="en-US" b="1" dirty="0">
                <a:solidFill>
                  <a:srgbClr val="00B050"/>
                </a:solidFill>
                <a:latin typeface="Cambria" pitchFamily="18" charset="0"/>
              </a:rPr>
              <a:t>ADD CONSTRAINT </a:t>
            </a:r>
            <a:r>
              <a:rPr lang="en-US" dirty="0">
                <a:latin typeface="Cambria" pitchFamily="18" charset="0"/>
              </a:rPr>
              <a:t>fk_supplier</a:t>
            </a:r>
          </a:p>
          <a:p>
            <a:pPr>
              <a:buNone/>
            </a:pPr>
            <a:r>
              <a:rPr lang="en-US" dirty="0">
                <a:latin typeface="Cambria" pitchFamily="18" charset="0"/>
              </a:rPr>
              <a:t>    </a:t>
            </a:r>
            <a:r>
              <a:rPr lang="en-US" b="1" dirty="0">
                <a:solidFill>
                  <a:srgbClr val="00B050"/>
                </a:solidFill>
                <a:latin typeface="Cambria" pitchFamily="18" charset="0"/>
              </a:rPr>
              <a:t>FOREIGN KEY </a:t>
            </a:r>
            <a:r>
              <a:rPr lang="en-US" dirty="0">
                <a:latin typeface="Cambria" pitchFamily="18" charset="0"/>
              </a:rPr>
              <a:t>(supplier_id, </a:t>
            </a:r>
            <a:r>
              <a:rPr lang="en-US" dirty="0" err="1">
                <a:latin typeface="Cambria" pitchFamily="18" charset="0"/>
              </a:rPr>
              <a:t>supplier_name</a:t>
            </a:r>
            <a:r>
              <a:rPr lang="en-US" dirty="0">
                <a:latin typeface="Cambria" pitchFamily="18" charset="0"/>
              </a:rPr>
              <a:t>)</a:t>
            </a:r>
          </a:p>
          <a:p>
            <a:pPr>
              <a:buNone/>
            </a:pPr>
            <a:r>
              <a:rPr lang="en-US" dirty="0">
                <a:latin typeface="Cambria" pitchFamily="18" charset="0"/>
              </a:rPr>
              <a:t>    </a:t>
            </a:r>
            <a:r>
              <a:rPr lang="en-US" b="1" dirty="0">
                <a:solidFill>
                  <a:srgbClr val="00B050"/>
                </a:solidFill>
                <a:latin typeface="Cambria" pitchFamily="18" charset="0"/>
              </a:rPr>
              <a:t>REFERENCES</a:t>
            </a:r>
            <a:r>
              <a:rPr lang="en-US" dirty="0">
                <a:solidFill>
                  <a:srgbClr val="C00000"/>
                </a:solidFill>
                <a:latin typeface="Cambria" pitchFamily="18" charset="0"/>
              </a:rPr>
              <a:t> </a:t>
            </a:r>
            <a:r>
              <a:rPr lang="en-US" dirty="0">
                <a:latin typeface="Cambria" pitchFamily="18" charset="0"/>
              </a:rPr>
              <a:t>supplier(</a:t>
            </a:r>
            <a:r>
              <a:rPr lang="en-US" dirty="0" err="1">
                <a:latin typeface="Cambria" pitchFamily="18" charset="0"/>
              </a:rPr>
              <a:t>supplier_id</a:t>
            </a:r>
            <a:r>
              <a:rPr lang="en-US" dirty="0">
                <a:latin typeface="Cambria" pitchFamily="18" charset="0"/>
              </a:rPr>
              <a:t>, </a:t>
            </a:r>
            <a:r>
              <a:rPr lang="en-US" dirty="0" err="1">
                <a:latin typeface="Cambria" pitchFamily="18" charset="0"/>
              </a:rPr>
              <a:t>supplier_name</a:t>
            </a:r>
            <a:r>
              <a:rPr lang="en-US" dirty="0">
                <a:latin typeface="Cambria" pitchFamily="18" charset="0"/>
              </a:rPr>
              <a:t>);</a:t>
            </a:r>
          </a:p>
          <a:p>
            <a:endParaRPr lang="en-US" dirty="0">
              <a:latin typeface="Cambria" pitchFamily="18" charset="0"/>
            </a:endParaRPr>
          </a:p>
        </p:txBody>
      </p:sp>
    </p:spTree>
    <p:extLst>
      <p:ext uri="{BB962C8B-B14F-4D97-AF65-F5344CB8AC3E}">
        <p14:creationId xmlns:p14="http://schemas.microsoft.com/office/powerpoint/2010/main" val="17754927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0"/>
            <a:ext cx="9144000" cy="1143000"/>
          </a:xfrm>
        </p:spPr>
        <p:style>
          <a:lnRef idx="2">
            <a:schemeClr val="accent2"/>
          </a:lnRef>
          <a:fillRef idx="1">
            <a:schemeClr val="lt1"/>
          </a:fillRef>
          <a:effectRef idx="0">
            <a:schemeClr val="accent2"/>
          </a:effectRef>
          <a:fontRef idx="minor">
            <a:schemeClr val="dk1"/>
          </a:fontRef>
        </p:style>
        <p:txBody>
          <a:bodyPr>
            <a:normAutofit fontScale="90000"/>
          </a:bodyPr>
          <a:lstStyle/>
          <a:p>
            <a:pPr algn="ctr"/>
            <a:b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How to Drop a foreign key</a:t>
            </a:r>
            <a:b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br>
            <a:endPar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2" name="Content Placeholder 1"/>
          <p:cNvSpPr>
            <a:spLocks noGrp="1"/>
          </p:cNvSpPr>
          <p:nvPr>
            <p:ph idx="1"/>
          </p:nvPr>
        </p:nvSpPr>
        <p:spPr>
          <a:xfrm>
            <a:off x="1524000" y="1219201"/>
            <a:ext cx="9144000" cy="4788091"/>
          </a:xfrm>
        </p:spPr>
        <p:style>
          <a:lnRef idx="2">
            <a:schemeClr val="accent2"/>
          </a:lnRef>
          <a:fillRef idx="1">
            <a:schemeClr val="lt1"/>
          </a:fillRef>
          <a:effectRef idx="0">
            <a:schemeClr val="accent2"/>
          </a:effectRef>
          <a:fontRef idx="minor">
            <a:schemeClr val="dk1"/>
          </a:fontRef>
        </p:style>
        <p:txBody>
          <a:bodyPr vert="horz">
            <a:normAutofit/>
          </a:bodyPr>
          <a:lstStyle/>
          <a:p>
            <a:pPr>
              <a:buFont typeface="Wingdings 3"/>
              <a:buNone/>
            </a:pPr>
            <a:endParaRPr lang="en-US" dirty="0">
              <a:solidFill>
                <a:schemeClr val="dk1"/>
              </a:solidFill>
              <a:latin typeface="Cambria" pitchFamily="18" charset="0"/>
            </a:endParaRPr>
          </a:p>
          <a:p>
            <a:pPr>
              <a:buNone/>
            </a:pPr>
            <a:r>
              <a:rPr lang="en-US" dirty="0">
                <a:latin typeface="Cambria" pitchFamily="18" charset="0"/>
              </a:rPr>
              <a:t>  CREATE TABLE products</a:t>
            </a:r>
          </a:p>
          <a:p>
            <a:pPr>
              <a:buNone/>
            </a:pPr>
            <a:r>
              <a:rPr lang="en-US" dirty="0">
                <a:latin typeface="Cambria" pitchFamily="18" charset="0"/>
              </a:rPr>
              <a:t>    ( </a:t>
            </a:r>
            <a:r>
              <a:rPr lang="en-US" dirty="0" err="1">
                <a:latin typeface="Cambria" pitchFamily="18" charset="0"/>
              </a:rPr>
              <a:t>product_id</a:t>
            </a:r>
            <a:r>
              <a:rPr lang="en-US" dirty="0">
                <a:latin typeface="Cambria" pitchFamily="18" charset="0"/>
              </a:rPr>
              <a:t> numeric(10) not null, </a:t>
            </a:r>
          </a:p>
          <a:p>
            <a:pPr>
              <a:buNone/>
            </a:pPr>
            <a:r>
              <a:rPr lang="en-US" dirty="0">
                <a:latin typeface="Cambria" pitchFamily="18" charset="0"/>
              </a:rPr>
              <a:t>    supplier_id numeric(10) not null, </a:t>
            </a:r>
          </a:p>
          <a:p>
            <a:pPr>
              <a:buNone/>
            </a:pPr>
            <a:r>
              <a:rPr lang="en-US" dirty="0">
                <a:latin typeface="Cambria" pitchFamily="18" charset="0"/>
              </a:rPr>
              <a:t>   </a:t>
            </a:r>
            <a:r>
              <a:rPr lang="en-US" dirty="0">
                <a:solidFill>
                  <a:srgbClr val="00B050"/>
                </a:solidFill>
                <a:latin typeface="Cambria" pitchFamily="18" charset="0"/>
              </a:rPr>
              <a:t>CONSTRAINT </a:t>
            </a:r>
            <a:r>
              <a:rPr lang="en-US" dirty="0" err="1">
                <a:latin typeface="Cambria" pitchFamily="18" charset="0"/>
              </a:rPr>
              <a:t>fk_supplier</a:t>
            </a:r>
            <a:r>
              <a:rPr lang="en-US" dirty="0">
                <a:latin typeface="Cambria" pitchFamily="18" charset="0"/>
              </a:rPr>
              <a:t>   FOREIGN KEY (supplier_id)   </a:t>
            </a:r>
            <a:r>
              <a:rPr lang="en-US" dirty="0">
                <a:solidFill>
                  <a:srgbClr val="00B050"/>
                </a:solidFill>
                <a:latin typeface="Cambria" pitchFamily="18" charset="0"/>
              </a:rPr>
              <a:t>REFERENCES</a:t>
            </a:r>
            <a:r>
              <a:rPr lang="en-US" dirty="0">
                <a:latin typeface="Cambria" pitchFamily="18" charset="0"/>
              </a:rPr>
              <a:t> supplier (supplier_id) );</a:t>
            </a:r>
          </a:p>
          <a:p>
            <a:pPr>
              <a:buNone/>
            </a:pPr>
            <a:endParaRPr lang="en-US" dirty="0">
              <a:latin typeface="Cambria" pitchFamily="18" charset="0"/>
            </a:endParaRPr>
          </a:p>
          <a:p>
            <a:pPr>
              <a:buNone/>
            </a:pPr>
            <a:r>
              <a:rPr lang="en-US" dirty="0">
                <a:latin typeface="Cambria" pitchFamily="18" charset="0"/>
              </a:rPr>
              <a:t>ALTER TABLE </a:t>
            </a:r>
            <a:r>
              <a:rPr lang="en-US" dirty="0" err="1">
                <a:latin typeface="Cambria" pitchFamily="18" charset="0"/>
              </a:rPr>
              <a:t>table_name</a:t>
            </a:r>
            <a:br>
              <a:rPr lang="en-US" dirty="0">
                <a:latin typeface="Cambria" pitchFamily="18" charset="0"/>
              </a:rPr>
            </a:br>
            <a:r>
              <a:rPr lang="en-US" dirty="0">
                <a:latin typeface="Cambria" pitchFamily="18" charset="0"/>
              </a:rPr>
              <a:t>Drop CONSTRAINT </a:t>
            </a:r>
            <a:r>
              <a:rPr lang="en-US" dirty="0" err="1">
                <a:latin typeface="Cambria" pitchFamily="18" charset="0"/>
              </a:rPr>
              <a:t>constraint_name</a:t>
            </a:r>
            <a:r>
              <a:rPr lang="en-US" dirty="0">
                <a:latin typeface="Cambria" pitchFamily="18" charset="0"/>
              </a:rPr>
              <a:t>;</a:t>
            </a:r>
          </a:p>
          <a:p>
            <a:pPr>
              <a:buNone/>
            </a:pPr>
            <a:endParaRPr lang="en-US" dirty="0">
              <a:solidFill>
                <a:schemeClr val="dk1"/>
              </a:solidFill>
              <a:latin typeface="Cambria" pitchFamily="18" charset="0"/>
            </a:endParaRPr>
          </a:p>
        </p:txBody>
      </p:sp>
    </p:spTree>
    <p:extLst>
      <p:ext uri="{BB962C8B-B14F-4D97-AF65-F5344CB8AC3E}">
        <p14:creationId xmlns:p14="http://schemas.microsoft.com/office/powerpoint/2010/main" val="24943912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b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How to Drop a foreign key</a:t>
            </a:r>
            <a:b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br>
            <a:endParaRPr lang="en-US" dirty="0"/>
          </a:p>
        </p:txBody>
      </p:sp>
      <p:sp>
        <p:nvSpPr>
          <p:cNvPr id="2" name="Content Placeholder 1"/>
          <p:cNvSpPr>
            <a:spLocks noGrp="1"/>
          </p:cNvSpPr>
          <p:nvPr>
            <p:ph idx="1"/>
          </p:nvPr>
        </p:nvSpPr>
        <p:spPr/>
        <p:txBody>
          <a:bodyPr/>
          <a:lstStyle/>
          <a:p>
            <a:pPr>
              <a:buNone/>
            </a:pPr>
            <a:r>
              <a:rPr lang="en-US" dirty="0"/>
              <a:t>  </a:t>
            </a:r>
          </a:p>
          <a:p>
            <a:pPr>
              <a:buNone/>
            </a:pPr>
            <a:r>
              <a:rPr lang="en-US" dirty="0"/>
              <a:t>    </a:t>
            </a:r>
            <a:r>
              <a:rPr lang="en-US" sz="3600" dirty="0"/>
              <a:t>ALTER TABLE products</a:t>
            </a:r>
            <a:br>
              <a:rPr lang="en-US" sz="3600" dirty="0"/>
            </a:br>
            <a:r>
              <a:rPr lang="en-US" sz="3600" dirty="0"/>
              <a:t> drop CONSTRAINT </a:t>
            </a:r>
            <a:r>
              <a:rPr lang="en-US" sz="3600" dirty="0" err="1"/>
              <a:t>fk_supplier</a:t>
            </a:r>
            <a:r>
              <a:rPr lang="en-US" sz="3600" dirty="0"/>
              <a:t>;</a:t>
            </a:r>
          </a:p>
          <a:p>
            <a:pPr algn="ctr">
              <a:buNone/>
            </a:pPr>
            <a:r>
              <a:rPr lang="en-US" sz="3600" dirty="0"/>
              <a:t>    </a:t>
            </a:r>
          </a:p>
        </p:txBody>
      </p:sp>
    </p:spTree>
    <p:extLst>
      <p:ext uri="{BB962C8B-B14F-4D97-AF65-F5344CB8AC3E}">
        <p14:creationId xmlns:p14="http://schemas.microsoft.com/office/powerpoint/2010/main" val="42102133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pPr algn="ctr"/>
            <a:r>
              <a:rPr lang="en-US" dirty="0"/>
              <a:t> How to disable </a:t>
            </a:r>
            <a:r>
              <a:rPr lang="en-US" dirty="0" err="1"/>
              <a:t>fk</a:t>
            </a:r>
            <a:endParaRPr lang="en-US" dirty="0"/>
          </a:p>
        </p:txBody>
      </p:sp>
      <p:sp>
        <p:nvSpPr>
          <p:cNvPr id="2" name="Content Placeholder 1"/>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r>
              <a:rPr lang="en-US" dirty="0"/>
              <a:t>ALTER TABLE products</a:t>
            </a:r>
            <a:br>
              <a:rPr lang="en-US" dirty="0"/>
            </a:br>
            <a:r>
              <a:rPr lang="en-US" dirty="0"/>
              <a:t>disable CONSTRAINT fk_supplier;</a:t>
            </a:r>
          </a:p>
          <a:p>
            <a:pPr>
              <a:buNone/>
            </a:pPr>
            <a:endParaRPr lang="en-US" dirty="0"/>
          </a:p>
          <a:p>
            <a:endParaRPr lang="en-US" dirty="0"/>
          </a:p>
          <a:p>
            <a:endParaRPr lang="en-US" dirty="0"/>
          </a:p>
          <a:p>
            <a:r>
              <a:rPr lang="en-US" dirty="0"/>
              <a:t>ALTER TABLE products</a:t>
            </a:r>
            <a:br>
              <a:rPr lang="en-US" dirty="0"/>
            </a:br>
            <a:r>
              <a:rPr lang="en-US" dirty="0"/>
              <a:t>enable CONSTRAINT fk_supplier;</a:t>
            </a:r>
          </a:p>
        </p:txBody>
      </p:sp>
      <p:sp>
        <p:nvSpPr>
          <p:cNvPr id="4" name="Title 2"/>
          <p:cNvSpPr txBox="1">
            <a:spLocks/>
          </p:cNvSpPr>
          <p:nvPr/>
        </p:nvSpPr>
        <p:spPr>
          <a:xfrm>
            <a:off x="1828800" y="2743200"/>
            <a:ext cx="8229600" cy="1143000"/>
          </a:xfrm>
          <a:prstGeom prst="rect">
            <a:avLst/>
          </a:prstGeom>
        </p:spPr>
        <p:txBody>
          <a:bodyPr vert="horz" rtlCol="0" anchor="ctr">
            <a:normAutofit/>
            <a:scene3d>
              <a:camera prst="orthographicFront"/>
              <a:lightRig rig="soft" dir="t"/>
            </a:scene3d>
            <a:sp3d prstMaterial="softEdge">
              <a:bevelT w="25400" h="25400"/>
            </a:sp3d>
          </a:bodyPr>
          <a:lstStyle/>
          <a:p>
            <a:pPr algn="ctr">
              <a:spcBef>
                <a:spcPct val="0"/>
              </a:spcBef>
              <a:defRPr/>
            </a:pPr>
            <a:r>
              <a:rPr lang="en-US" sz="4100" b="1" dirty="0">
                <a:solidFill>
                  <a:schemeClr val="tx2"/>
                </a:solidFill>
                <a:effectLst>
                  <a:outerShdw blurRad="31750" dist="25400" dir="5400000" algn="tl" rotWithShape="0">
                    <a:srgbClr val="000000">
                      <a:alpha val="25000"/>
                    </a:srgbClr>
                  </a:outerShdw>
                </a:effectLst>
                <a:latin typeface="+mj-lt"/>
                <a:ea typeface="+mj-ea"/>
                <a:cs typeface="+mj-cs"/>
              </a:rPr>
              <a:t> How To Enable </a:t>
            </a:r>
            <a:r>
              <a:rPr lang="en-US" sz="4100" b="1" dirty="0" err="1">
                <a:solidFill>
                  <a:schemeClr val="tx2"/>
                </a:solidFill>
                <a:effectLst>
                  <a:outerShdw blurRad="31750" dist="25400" dir="5400000" algn="tl" rotWithShape="0">
                    <a:srgbClr val="000000">
                      <a:alpha val="25000"/>
                    </a:srgbClr>
                  </a:outerShdw>
                </a:effectLst>
                <a:latin typeface="+mj-lt"/>
                <a:ea typeface="+mj-ea"/>
                <a:cs typeface="+mj-cs"/>
              </a:rPr>
              <a:t>Fk</a:t>
            </a:r>
            <a:endParaRPr lang="en-US" sz="41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39393159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274638"/>
            <a:ext cx="9144000" cy="1143000"/>
          </a:xfrm>
        </p:spPr>
        <p:style>
          <a:lnRef idx="2">
            <a:schemeClr val="accent2"/>
          </a:lnRef>
          <a:fillRef idx="1">
            <a:schemeClr val="lt1"/>
          </a:fillRef>
          <a:effectRef idx="0">
            <a:schemeClr val="accent2"/>
          </a:effectRef>
          <a:fontRef idx="minor">
            <a:schemeClr val="dk1"/>
          </a:fontRef>
        </p:style>
        <p:txBody>
          <a:bodyPr/>
          <a:lstStyle/>
          <a:p>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          Check Constraints</a:t>
            </a:r>
          </a:p>
        </p:txBody>
      </p:sp>
      <p:sp>
        <p:nvSpPr>
          <p:cNvPr id="2" name="Content Placeholder 1"/>
          <p:cNvSpPr>
            <a:spLocks noGrp="1"/>
          </p:cNvSpPr>
          <p:nvPr>
            <p:ph idx="1"/>
          </p:nvPr>
        </p:nvSpPr>
        <p:spPr>
          <a:xfrm>
            <a:off x="1524000" y="1481329"/>
            <a:ext cx="9144000" cy="4525963"/>
          </a:xfrm>
        </p:spPr>
        <p:style>
          <a:lnRef idx="2">
            <a:schemeClr val="accent1"/>
          </a:lnRef>
          <a:fillRef idx="1">
            <a:schemeClr val="lt1"/>
          </a:fillRef>
          <a:effectRef idx="0">
            <a:schemeClr val="accent1"/>
          </a:effectRef>
          <a:fontRef idx="minor">
            <a:schemeClr val="dk1"/>
          </a:fontRef>
        </p:style>
        <p:txBody>
          <a:bodyPr>
            <a:normAutofit/>
          </a:bodyPr>
          <a:lstStyle/>
          <a:p>
            <a:pPr algn="just">
              <a:buNone/>
            </a:pPr>
            <a:r>
              <a:rPr lang="en-US" dirty="0">
                <a:latin typeface="Cambria" pitchFamily="18" charset="0"/>
              </a:rPr>
              <a:t>A </a:t>
            </a:r>
            <a:r>
              <a:rPr lang="en-US" b="1" dirty="0">
                <a:latin typeface="Cambria" pitchFamily="18" charset="0"/>
              </a:rPr>
              <a:t>check constraint</a:t>
            </a:r>
            <a:r>
              <a:rPr lang="en-US" dirty="0">
                <a:latin typeface="Cambria" pitchFamily="18" charset="0"/>
              </a:rPr>
              <a:t> allows you to specify a condition on each row in a table.</a:t>
            </a:r>
          </a:p>
          <a:p>
            <a:pPr algn="just">
              <a:buNone/>
            </a:pPr>
            <a:r>
              <a:rPr lang="en-US" b="1" dirty="0">
                <a:latin typeface="Cambria" pitchFamily="18" charset="0"/>
              </a:rPr>
              <a:t>NOTE:-</a:t>
            </a:r>
          </a:p>
          <a:p>
            <a:pPr algn="just"/>
            <a:r>
              <a:rPr lang="en-US" dirty="0">
                <a:latin typeface="Cambria" pitchFamily="18" charset="0"/>
              </a:rPr>
              <a:t>Check constraint can NOT be defined on a view.</a:t>
            </a:r>
          </a:p>
          <a:p>
            <a:pPr algn="just"/>
            <a:r>
              <a:rPr lang="en-US" dirty="0">
                <a:latin typeface="Cambria" pitchFamily="18" charset="0"/>
              </a:rPr>
              <a:t>The check constraint defined on a table must refer to only columns in that table. It can not refer to columns in other tables.</a:t>
            </a:r>
          </a:p>
          <a:p>
            <a:pPr algn="just"/>
            <a:r>
              <a:rPr lang="en-US" dirty="0">
                <a:latin typeface="Cambria" pitchFamily="18" charset="0"/>
              </a:rPr>
              <a:t>A check constraint can not include a SUBQUERY</a:t>
            </a:r>
          </a:p>
          <a:p>
            <a:pPr algn="just"/>
            <a:r>
              <a:rPr lang="en-US" dirty="0">
                <a:latin typeface="Cambria" pitchFamily="18" charset="0"/>
              </a:rPr>
              <a:t>A check constraint can be defined in either a create table statement or an alter table </a:t>
            </a:r>
            <a:r>
              <a:rPr lang="en-US" dirty="0" err="1">
                <a:latin typeface="Cambria" pitchFamily="18" charset="0"/>
              </a:rPr>
              <a:t>Stmnt</a:t>
            </a:r>
            <a:r>
              <a:rPr lang="en-US" dirty="0">
                <a:latin typeface="Cambria" pitchFamily="18" charset="0"/>
              </a:rPr>
              <a:t>.</a:t>
            </a:r>
          </a:p>
          <a:p>
            <a:pPr algn="just">
              <a:buNone/>
            </a:pPr>
            <a:endParaRPr lang="en-US" dirty="0"/>
          </a:p>
        </p:txBody>
      </p:sp>
    </p:spTree>
    <p:extLst>
      <p:ext uri="{BB962C8B-B14F-4D97-AF65-F5344CB8AC3E}">
        <p14:creationId xmlns:p14="http://schemas.microsoft.com/office/powerpoint/2010/main" val="3209941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274638"/>
            <a:ext cx="9144000" cy="1143000"/>
          </a:xfrm>
        </p:spPr>
        <p:style>
          <a:lnRef idx="2">
            <a:schemeClr val="accent2"/>
          </a:lnRef>
          <a:fillRef idx="1">
            <a:schemeClr val="lt1"/>
          </a:fillRef>
          <a:effectRef idx="0">
            <a:schemeClr val="accent2"/>
          </a:effectRef>
          <a:fontRef idx="minor">
            <a:schemeClr val="dk1"/>
          </a:fontRef>
        </p:style>
        <p:txBody>
          <a:bodyPr/>
          <a:lstStyle/>
          <a:p>
            <a:pPr algn="ct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Add check with create table</a:t>
            </a:r>
          </a:p>
        </p:txBody>
      </p:sp>
      <p:sp>
        <p:nvSpPr>
          <p:cNvPr id="2" name="Content Placeholder 1"/>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pPr>
              <a:lnSpc>
                <a:spcPct val="150000"/>
              </a:lnSpc>
              <a:buNone/>
            </a:pPr>
            <a:r>
              <a:rPr lang="en-US" dirty="0">
                <a:solidFill>
                  <a:srgbClr val="FF0000"/>
                </a:solidFill>
                <a:latin typeface="Cambria" pitchFamily="18" charset="0"/>
              </a:rPr>
              <a:t>CREATE TABLE </a:t>
            </a:r>
            <a:r>
              <a:rPr lang="en-US" dirty="0">
                <a:solidFill>
                  <a:schemeClr val="dk1"/>
                </a:solidFill>
                <a:latin typeface="Cambria" pitchFamily="18" charset="0"/>
              </a:rPr>
              <a:t>suppliers </a:t>
            </a:r>
          </a:p>
          <a:p>
            <a:pPr>
              <a:lnSpc>
                <a:spcPct val="150000"/>
              </a:lnSpc>
              <a:buNone/>
            </a:pPr>
            <a:r>
              <a:rPr lang="en-US" dirty="0">
                <a:solidFill>
                  <a:schemeClr val="dk1"/>
                </a:solidFill>
                <a:latin typeface="Cambria" pitchFamily="18" charset="0"/>
              </a:rPr>
              <a:t>( supplier_id numeric(4), </a:t>
            </a:r>
          </a:p>
          <a:p>
            <a:pPr>
              <a:lnSpc>
                <a:spcPct val="150000"/>
              </a:lnSpc>
              <a:buNone/>
            </a:pPr>
            <a:r>
              <a:rPr lang="en-US" dirty="0" err="1">
                <a:solidFill>
                  <a:schemeClr val="dk1"/>
                </a:solidFill>
                <a:latin typeface="Cambria" pitchFamily="18" charset="0"/>
              </a:rPr>
              <a:t>supplier_name</a:t>
            </a:r>
            <a:r>
              <a:rPr lang="en-US" dirty="0">
                <a:solidFill>
                  <a:schemeClr val="dk1"/>
                </a:solidFill>
                <a:latin typeface="Cambria" pitchFamily="18" charset="0"/>
              </a:rPr>
              <a:t> varchar2(50), </a:t>
            </a:r>
          </a:p>
          <a:p>
            <a:pPr>
              <a:lnSpc>
                <a:spcPct val="150000"/>
              </a:lnSpc>
              <a:buNone/>
            </a:pPr>
            <a:r>
              <a:rPr lang="en-US" dirty="0">
                <a:solidFill>
                  <a:schemeClr val="dk1"/>
                </a:solidFill>
                <a:latin typeface="Cambria" pitchFamily="18" charset="0"/>
              </a:rPr>
              <a:t>CONSTRAINT </a:t>
            </a:r>
            <a:r>
              <a:rPr lang="en-US" dirty="0" err="1">
                <a:solidFill>
                  <a:schemeClr val="dk1"/>
                </a:solidFill>
                <a:latin typeface="Cambria" pitchFamily="18" charset="0"/>
              </a:rPr>
              <a:t>check_supplier_id</a:t>
            </a:r>
            <a:r>
              <a:rPr lang="en-US" dirty="0">
                <a:solidFill>
                  <a:schemeClr val="dk1"/>
                </a:solidFill>
                <a:latin typeface="Cambria" pitchFamily="18" charset="0"/>
              </a:rPr>
              <a:t> </a:t>
            </a:r>
          </a:p>
          <a:p>
            <a:pPr>
              <a:lnSpc>
                <a:spcPct val="150000"/>
              </a:lnSpc>
              <a:buNone/>
            </a:pPr>
            <a:r>
              <a:rPr lang="en-US" dirty="0">
                <a:solidFill>
                  <a:schemeClr val="dk1"/>
                </a:solidFill>
                <a:latin typeface="Cambria" pitchFamily="18" charset="0"/>
              </a:rPr>
              <a:t>CHECK (supplier_id BETWEEN 100 and 9999) );</a:t>
            </a:r>
          </a:p>
        </p:txBody>
      </p:sp>
    </p:spTree>
    <p:extLst>
      <p:ext uri="{BB962C8B-B14F-4D97-AF65-F5344CB8AC3E}">
        <p14:creationId xmlns:p14="http://schemas.microsoft.com/office/powerpoint/2010/main" val="29698609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76200"/>
            <a:ext cx="9144000" cy="1143000"/>
          </a:xfrm>
        </p:spPr>
        <p:style>
          <a:lnRef idx="2">
            <a:schemeClr val="accent2"/>
          </a:lnRef>
          <a:fillRef idx="1">
            <a:schemeClr val="lt1"/>
          </a:fillRef>
          <a:effectRef idx="0">
            <a:schemeClr val="accent2"/>
          </a:effectRef>
          <a:fontRef idx="minor">
            <a:schemeClr val="dk1"/>
          </a:fontRef>
        </p:style>
        <p:txBody>
          <a:bodyPr>
            <a:noAutofit/>
          </a:bodyPr>
          <a:lstStyle/>
          <a:p>
            <a:r>
              <a:rPr lang="en-US" sz="2800" dirty="0">
                <a:ln w="18000">
                  <a:solidFill>
                    <a:schemeClr val="accent2">
                      <a:satMod val="140000"/>
                    </a:schemeClr>
                  </a:solidFill>
                  <a:prstDash val="solid"/>
                  <a:miter lim="800000"/>
                </a:ln>
                <a:noFill/>
                <a:effectLst>
                  <a:outerShdw blurRad="25500" dist="23000" dir="7020000" algn="tl">
                    <a:srgbClr val="000000">
                      <a:alpha val="50000"/>
                    </a:srgbClr>
                  </a:outerShdw>
                </a:effectLst>
              </a:rPr>
              <a:t>Example of check for ensuring upper case entries </a:t>
            </a:r>
          </a:p>
        </p:txBody>
      </p:sp>
      <p:sp>
        <p:nvSpPr>
          <p:cNvPr id="2" name="Content Placeholder 1"/>
          <p:cNvSpPr>
            <a:spLocks noGrp="1"/>
          </p:cNvSpPr>
          <p:nvPr>
            <p:ph idx="1"/>
          </p:nvPr>
        </p:nvSpPr>
        <p:spPr>
          <a:xfrm>
            <a:off x="1524000" y="1481329"/>
            <a:ext cx="9144000" cy="4525963"/>
          </a:xfrm>
        </p:spPr>
        <p:style>
          <a:lnRef idx="2">
            <a:schemeClr val="accent2"/>
          </a:lnRef>
          <a:fillRef idx="1">
            <a:schemeClr val="lt1"/>
          </a:fillRef>
          <a:effectRef idx="0">
            <a:schemeClr val="accent2"/>
          </a:effectRef>
          <a:fontRef idx="minor">
            <a:schemeClr val="dk1"/>
          </a:fontRef>
        </p:style>
        <p:txBody>
          <a:bodyPr/>
          <a:lstStyle/>
          <a:p>
            <a:pPr>
              <a:buNone/>
            </a:pPr>
            <a:endParaRPr lang="en-US" b="1" dirty="0">
              <a:ln w="1905"/>
              <a:solidFill>
                <a:srgbClr val="0070C0"/>
              </a:solidFill>
              <a:effectLst>
                <a:innerShdw blurRad="69850" dist="43180" dir="5400000">
                  <a:srgbClr val="000000">
                    <a:alpha val="65000"/>
                  </a:srgbClr>
                </a:innerShdw>
              </a:effectLst>
            </a:endParaRPr>
          </a:p>
          <a:p>
            <a:pPr>
              <a:buNone/>
            </a:pPr>
            <a:r>
              <a:rPr lang="en-US" b="1" dirty="0">
                <a:ln w="1905"/>
                <a:solidFill>
                  <a:srgbClr val="0070C0"/>
                </a:solidFill>
                <a:effectLst>
                  <a:innerShdw blurRad="69850" dist="43180" dir="5400000">
                    <a:srgbClr val="000000">
                      <a:alpha val="65000"/>
                    </a:srgbClr>
                  </a:innerShdw>
                </a:effectLst>
              </a:rPr>
              <a:t>CREATE TABLE suppliers </a:t>
            </a:r>
          </a:p>
          <a:p>
            <a:pPr>
              <a:buNone/>
            </a:pPr>
            <a:r>
              <a:rPr lang="en-US" b="1" dirty="0">
                <a:ln w="1905"/>
                <a:solidFill>
                  <a:srgbClr val="0070C0"/>
                </a:solidFill>
                <a:effectLst>
                  <a:innerShdw blurRad="69850" dist="43180" dir="5400000">
                    <a:srgbClr val="000000">
                      <a:alpha val="65000"/>
                    </a:srgbClr>
                  </a:innerShdw>
                </a:effectLst>
              </a:rPr>
              <a:t>( supplier_id numeric(4), </a:t>
            </a:r>
          </a:p>
          <a:p>
            <a:pPr>
              <a:buNone/>
            </a:pPr>
            <a:r>
              <a:rPr lang="en-US" b="1" dirty="0" err="1">
                <a:ln w="1905"/>
                <a:solidFill>
                  <a:srgbClr val="0070C0"/>
                </a:solidFill>
                <a:effectLst>
                  <a:innerShdw blurRad="69850" dist="43180" dir="5400000">
                    <a:srgbClr val="000000">
                      <a:alpha val="65000"/>
                    </a:srgbClr>
                  </a:innerShdw>
                </a:effectLst>
              </a:rPr>
              <a:t>supplier_name</a:t>
            </a:r>
            <a:r>
              <a:rPr lang="en-US" b="1" dirty="0">
                <a:ln w="1905"/>
                <a:solidFill>
                  <a:srgbClr val="0070C0"/>
                </a:solidFill>
                <a:effectLst>
                  <a:innerShdw blurRad="69850" dist="43180" dir="5400000">
                    <a:srgbClr val="000000">
                      <a:alpha val="65000"/>
                    </a:srgbClr>
                  </a:innerShdw>
                </a:effectLst>
              </a:rPr>
              <a:t> varchar2(50), </a:t>
            </a:r>
          </a:p>
          <a:p>
            <a:pPr>
              <a:buNone/>
            </a:pPr>
            <a:r>
              <a:rPr lang="en-US" b="1" dirty="0">
                <a:ln w="1905"/>
                <a:solidFill>
                  <a:srgbClr val="0070C0"/>
                </a:solidFill>
                <a:effectLst>
                  <a:innerShdw blurRad="69850" dist="43180" dir="5400000">
                    <a:srgbClr val="000000">
                      <a:alpha val="65000"/>
                    </a:srgbClr>
                  </a:innerShdw>
                </a:effectLst>
              </a:rPr>
              <a:t>CONSTRAINT </a:t>
            </a:r>
            <a:r>
              <a:rPr lang="en-US" b="1" dirty="0" err="1">
                <a:ln w="1905"/>
                <a:solidFill>
                  <a:srgbClr val="0070C0"/>
                </a:solidFill>
                <a:effectLst>
                  <a:innerShdw blurRad="69850" dist="43180" dir="5400000">
                    <a:srgbClr val="000000">
                      <a:alpha val="65000"/>
                    </a:srgbClr>
                  </a:innerShdw>
                </a:effectLst>
              </a:rPr>
              <a:t>check_supplier_name</a:t>
            </a:r>
            <a:r>
              <a:rPr lang="en-US" b="1" dirty="0">
                <a:ln w="1905"/>
                <a:solidFill>
                  <a:srgbClr val="0070C0"/>
                </a:solidFill>
                <a:effectLst>
                  <a:innerShdw blurRad="69850" dist="43180" dir="5400000">
                    <a:srgbClr val="000000">
                      <a:alpha val="65000"/>
                    </a:srgbClr>
                  </a:innerShdw>
                </a:effectLst>
              </a:rPr>
              <a:t> </a:t>
            </a:r>
          </a:p>
          <a:p>
            <a:pPr>
              <a:buNone/>
            </a:pPr>
            <a:r>
              <a:rPr lang="en-US" b="1" dirty="0">
                <a:ln w="1905"/>
                <a:solidFill>
                  <a:srgbClr val="0070C0"/>
                </a:solidFill>
                <a:effectLst>
                  <a:innerShdw blurRad="69850" dist="43180" dir="5400000">
                    <a:srgbClr val="000000">
                      <a:alpha val="65000"/>
                    </a:srgbClr>
                  </a:innerShdw>
                </a:effectLst>
              </a:rPr>
              <a:t>CHECK (</a:t>
            </a:r>
            <a:r>
              <a:rPr lang="en-US" b="1" dirty="0" err="1">
                <a:ln w="1905"/>
                <a:solidFill>
                  <a:srgbClr val="0070C0"/>
                </a:solidFill>
                <a:effectLst>
                  <a:innerShdw blurRad="69850" dist="43180" dir="5400000">
                    <a:srgbClr val="000000">
                      <a:alpha val="65000"/>
                    </a:srgbClr>
                  </a:innerShdw>
                </a:effectLst>
              </a:rPr>
              <a:t>supplier_name</a:t>
            </a:r>
            <a:r>
              <a:rPr lang="en-US" b="1" dirty="0">
                <a:ln w="1905"/>
                <a:solidFill>
                  <a:srgbClr val="0070C0"/>
                </a:solidFill>
                <a:effectLst>
                  <a:innerShdw blurRad="69850" dist="43180" dir="5400000">
                    <a:srgbClr val="000000">
                      <a:alpha val="65000"/>
                    </a:srgbClr>
                  </a:innerShdw>
                </a:effectLst>
              </a:rPr>
              <a:t> =upper(</a:t>
            </a:r>
            <a:r>
              <a:rPr lang="en-US" b="1" dirty="0" err="1">
                <a:ln w="1905"/>
                <a:solidFill>
                  <a:srgbClr val="0070C0"/>
                </a:solidFill>
                <a:effectLst>
                  <a:innerShdw blurRad="69850" dist="43180" dir="5400000">
                    <a:srgbClr val="000000">
                      <a:alpha val="65000"/>
                    </a:srgbClr>
                  </a:innerShdw>
                </a:effectLst>
              </a:rPr>
              <a:t>supplier_name</a:t>
            </a:r>
            <a:r>
              <a:rPr lang="en-US" b="1" dirty="0">
                <a:ln w="1905"/>
                <a:solidFill>
                  <a:srgbClr val="0070C0"/>
                </a:solidFill>
                <a:effectLst>
                  <a:innerShdw blurRad="69850" dist="43180" dir="5400000">
                    <a:srgbClr val="000000">
                      <a:alpha val="65000"/>
                    </a:srgbClr>
                  </a:innerShdw>
                </a:effectLst>
              </a:rPr>
              <a:t>)) );</a:t>
            </a:r>
          </a:p>
        </p:txBody>
      </p:sp>
    </p:spTree>
    <p:extLst>
      <p:ext uri="{BB962C8B-B14F-4D97-AF65-F5344CB8AC3E}">
        <p14:creationId xmlns:p14="http://schemas.microsoft.com/office/powerpoint/2010/main" val="72298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84013-1C3B-4094-88FB-5D6E7AE09FDF}"/>
              </a:ext>
            </a:extLst>
          </p:cNvPr>
          <p:cNvSpPr>
            <a:spLocks noGrp="1"/>
          </p:cNvSpPr>
          <p:nvPr>
            <p:ph idx="1"/>
          </p:nvPr>
        </p:nvSpPr>
        <p:spPr>
          <a:xfrm>
            <a:off x="585926" y="967666"/>
            <a:ext cx="10681631" cy="4823534"/>
          </a:xfrm>
        </p:spPr>
        <p:txBody>
          <a:bodyPr/>
          <a:lstStyle/>
          <a:p>
            <a:pPr lvl="0"/>
            <a:r>
              <a:rPr lang="en-IN" dirty="0">
                <a:effectLst/>
              </a:rPr>
              <a:t>ACID-compliant – Oracle is ACID-compliant Database that helps maintain data integrity and reliability.</a:t>
            </a:r>
          </a:p>
          <a:p>
            <a:pPr lvl="0"/>
            <a:r>
              <a:rPr lang="en-IN" dirty="0">
                <a:effectLst/>
              </a:rPr>
              <a:t>Commitment to open technologies – Oracle is one of the first Database that supported GNU/Linux in the late 1990s before GNU/Linux become a commerce product. It has been supporting this open platform since then.</a:t>
            </a:r>
          </a:p>
          <a:p>
            <a:endParaRPr lang="en-IN" dirty="0"/>
          </a:p>
        </p:txBody>
      </p:sp>
    </p:spTree>
    <p:extLst>
      <p:ext uri="{BB962C8B-B14F-4D97-AF65-F5344CB8AC3E}">
        <p14:creationId xmlns:p14="http://schemas.microsoft.com/office/powerpoint/2010/main" val="42599306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274638"/>
            <a:ext cx="9144000" cy="1143000"/>
          </a:xfrm>
        </p:spPr>
        <p:style>
          <a:lnRef idx="2">
            <a:schemeClr val="accent2"/>
          </a:lnRef>
          <a:fillRef idx="1">
            <a:schemeClr val="lt1"/>
          </a:fillRef>
          <a:effectRef idx="0">
            <a:schemeClr val="accent2"/>
          </a:effectRef>
          <a:fontRef idx="minor">
            <a:schemeClr val="dk1"/>
          </a:fontRef>
        </p:style>
        <p:txBody>
          <a:bodyPr/>
          <a:lstStyle/>
          <a:p>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Adding check with alter table</a:t>
            </a:r>
          </a:p>
        </p:txBody>
      </p:sp>
      <p:sp>
        <p:nvSpPr>
          <p:cNvPr id="2" name="Content Placeholder 1"/>
          <p:cNvSpPr>
            <a:spLocks noGrp="1"/>
          </p:cNvSpPr>
          <p:nvPr>
            <p:ph idx="1"/>
          </p:nvPr>
        </p:nvSpPr>
        <p:spPr>
          <a:xfrm>
            <a:off x="1524000" y="1481329"/>
            <a:ext cx="9144000" cy="4525963"/>
          </a:xfrm>
        </p:spPr>
        <p:style>
          <a:lnRef idx="2">
            <a:schemeClr val="accent2"/>
          </a:lnRef>
          <a:fillRef idx="1">
            <a:schemeClr val="lt1"/>
          </a:fillRef>
          <a:effectRef idx="0">
            <a:schemeClr val="accent2"/>
          </a:effectRef>
          <a:fontRef idx="minor">
            <a:schemeClr val="dk1"/>
          </a:fontRef>
        </p:style>
        <p:txBody>
          <a:bodyPr/>
          <a:lstStyle/>
          <a:p>
            <a:pPr>
              <a:lnSpc>
                <a:spcPct val="150000"/>
              </a:lnSpc>
              <a:buNone/>
            </a:pPr>
            <a:r>
              <a:rPr lang="en-US" b="1" dirty="0">
                <a:ln w="18000">
                  <a:solidFill>
                    <a:sysClr val="windowText" lastClr="000000"/>
                  </a:solidFill>
                  <a:prstDash val="solid"/>
                  <a:miter lim="800000"/>
                </a:ln>
                <a:solidFill>
                  <a:srgbClr val="0070C0"/>
                </a:solidFill>
                <a:effectLst>
                  <a:outerShdw blurRad="25500" dist="23000" dir="7020000" algn="tl">
                    <a:srgbClr val="000000">
                      <a:alpha val="50000"/>
                    </a:srgbClr>
                  </a:outerShdw>
                </a:effectLst>
              </a:rPr>
              <a:t>   </a:t>
            </a:r>
            <a:r>
              <a:rPr lang="en-US" dirty="0">
                <a:ln w="18000">
                  <a:solidFill>
                    <a:sysClr val="windowText" lastClr="000000"/>
                  </a:solidFill>
                  <a:prstDash val="solid"/>
                  <a:miter lim="800000"/>
                </a:ln>
                <a:solidFill>
                  <a:schemeClr val="bg1"/>
                </a:solidFill>
                <a:effectLst>
                  <a:outerShdw blurRad="25500" dist="23000" dir="7020000" algn="tl">
                    <a:srgbClr val="000000">
                      <a:alpha val="50000"/>
                    </a:srgbClr>
                  </a:outerShdw>
                </a:effectLst>
              </a:rPr>
              <a:t>ALTER TABLE suppliers</a:t>
            </a:r>
            <a:br>
              <a:rPr lang="en-US" dirty="0">
                <a:ln w="18000">
                  <a:solidFill>
                    <a:sysClr val="windowText" lastClr="000000"/>
                  </a:solidFill>
                  <a:prstDash val="solid"/>
                  <a:miter lim="800000"/>
                </a:ln>
                <a:solidFill>
                  <a:schemeClr val="bg1"/>
                </a:solidFill>
                <a:effectLst>
                  <a:outerShdw blurRad="25500" dist="23000" dir="7020000" algn="tl">
                    <a:srgbClr val="000000">
                      <a:alpha val="50000"/>
                    </a:srgbClr>
                  </a:outerShdw>
                </a:effectLst>
              </a:rPr>
            </a:br>
            <a:r>
              <a:rPr lang="en-US" dirty="0">
                <a:ln w="18000">
                  <a:solidFill>
                    <a:sysClr val="windowText" lastClr="000000"/>
                  </a:solidFill>
                  <a:prstDash val="solid"/>
                  <a:miter lim="800000"/>
                </a:ln>
                <a:solidFill>
                  <a:schemeClr val="bg1"/>
                </a:solidFill>
                <a:effectLst>
                  <a:outerShdw blurRad="25500" dist="23000" dir="7020000" algn="tl">
                    <a:srgbClr val="000000">
                      <a:alpha val="50000"/>
                    </a:srgbClr>
                  </a:outerShdw>
                </a:effectLst>
              </a:rPr>
              <a:t>add CONSTRAINT </a:t>
            </a:r>
            <a:r>
              <a:rPr lang="en-US" dirty="0" err="1">
                <a:ln w="18000">
                  <a:solidFill>
                    <a:sysClr val="windowText" lastClr="000000"/>
                  </a:solidFill>
                  <a:prstDash val="solid"/>
                  <a:miter lim="800000"/>
                </a:ln>
                <a:solidFill>
                  <a:schemeClr val="bg1"/>
                </a:solidFill>
                <a:effectLst>
                  <a:outerShdw blurRad="25500" dist="23000" dir="7020000" algn="tl">
                    <a:srgbClr val="000000">
                      <a:alpha val="50000"/>
                    </a:srgbClr>
                  </a:outerShdw>
                </a:effectLst>
              </a:rPr>
              <a:t>check_supplier_name</a:t>
            </a:r>
            <a:r>
              <a:rPr lang="en-US" dirty="0">
                <a:ln w="18000">
                  <a:solidFill>
                    <a:sysClr val="windowText" lastClr="000000"/>
                  </a:solidFill>
                  <a:prstDash val="solid"/>
                  <a:miter lim="800000"/>
                </a:ln>
                <a:solidFill>
                  <a:schemeClr val="bg1"/>
                </a:solidFill>
                <a:effectLst>
                  <a:outerShdw blurRad="25500" dist="23000" dir="7020000" algn="tl">
                    <a:srgbClr val="000000">
                      <a:alpha val="50000"/>
                    </a:srgbClr>
                  </a:outerShdw>
                </a:effectLst>
              </a:rPr>
              <a:t> CHECK (</a:t>
            </a:r>
            <a:r>
              <a:rPr lang="en-US" dirty="0" err="1">
                <a:ln w="18000">
                  <a:solidFill>
                    <a:sysClr val="windowText" lastClr="000000"/>
                  </a:solidFill>
                  <a:prstDash val="solid"/>
                  <a:miter lim="800000"/>
                </a:ln>
                <a:solidFill>
                  <a:schemeClr val="bg1"/>
                </a:solidFill>
                <a:effectLst>
                  <a:outerShdw blurRad="25500" dist="23000" dir="7020000" algn="tl">
                    <a:srgbClr val="000000">
                      <a:alpha val="50000"/>
                    </a:srgbClr>
                  </a:outerShdw>
                </a:effectLst>
              </a:rPr>
              <a:t>supplier_name</a:t>
            </a:r>
            <a:r>
              <a:rPr lang="en-US" dirty="0">
                <a:ln w="18000">
                  <a:solidFill>
                    <a:sysClr val="windowText" lastClr="000000"/>
                  </a:solidFill>
                  <a:prstDash val="solid"/>
                  <a:miter lim="800000"/>
                </a:ln>
                <a:solidFill>
                  <a:schemeClr val="bg1"/>
                </a:solidFill>
                <a:effectLst>
                  <a:outerShdw blurRad="25500" dist="23000" dir="7020000" algn="tl">
                    <a:srgbClr val="000000">
                      <a:alpha val="50000"/>
                    </a:srgbClr>
                  </a:outerShdw>
                </a:effectLst>
              </a:rPr>
              <a:t> IN ('IBM', 'Microsoft', 'NVIDIA'));</a:t>
            </a:r>
          </a:p>
        </p:txBody>
      </p:sp>
    </p:spTree>
    <p:extLst>
      <p:ext uri="{BB962C8B-B14F-4D97-AF65-F5344CB8AC3E}">
        <p14:creationId xmlns:p14="http://schemas.microsoft.com/office/powerpoint/2010/main" val="29330199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274638"/>
            <a:ext cx="9144000" cy="1143000"/>
          </a:xfrm>
        </p:spPr>
        <p:style>
          <a:lnRef idx="2">
            <a:schemeClr val="accent2"/>
          </a:lnRef>
          <a:fillRef idx="1">
            <a:schemeClr val="lt1"/>
          </a:fillRef>
          <a:effectRef idx="0">
            <a:schemeClr val="accent2"/>
          </a:effectRef>
          <a:fontRef idx="minor">
            <a:schemeClr val="dk1"/>
          </a:fontRef>
        </p:style>
        <p:txBody>
          <a:bodyPr>
            <a:normAutofit/>
          </a:bodyPr>
          <a:lstStyle/>
          <a:p>
            <a:r>
              <a:rPr lang="en-US" dirty="0" err="1">
                <a:ln w="18000">
                  <a:solidFill>
                    <a:schemeClr val="accent2">
                      <a:satMod val="140000"/>
                    </a:schemeClr>
                  </a:solidFill>
                  <a:prstDash val="solid"/>
                  <a:miter lim="800000"/>
                </a:ln>
                <a:noFill/>
                <a:effectLst>
                  <a:outerShdw blurRad="25500" dist="23000" dir="7020000" algn="tl">
                    <a:srgbClr val="000000">
                      <a:alpha val="50000"/>
                    </a:srgbClr>
                  </a:outerShdw>
                </a:effectLst>
              </a:rPr>
              <a:t>Droping</a:t>
            </a:r>
            <a:r>
              <a:rPr lang="en-US" dirty="0">
                <a:ln w="18000">
                  <a:solidFill>
                    <a:schemeClr val="accent2">
                      <a:satMod val="140000"/>
                    </a:schemeClr>
                  </a:solidFill>
                  <a:prstDash val="solid"/>
                  <a:miter lim="800000"/>
                </a:ln>
                <a:noFill/>
                <a:effectLst>
                  <a:outerShdw blurRad="25500" dist="23000" dir="7020000" algn="tl">
                    <a:srgbClr val="000000">
                      <a:alpha val="50000"/>
                    </a:srgbClr>
                  </a:outerShdw>
                </a:effectLst>
              </a:rPr>
              <a:t>, enabling &amp; disabling  check</a:t>
            </a:r>
          </a:p>
        </p:txBody>
      </p:sp>
      <p:sp>
        <p:nvSpPr>
          <p:cNvPr id="2" name="Content Placeholder 1"/>
          <p:cNvSpPr>
            <a:spLocks noGrp="1"/>
          </p:cNvSpPr>
          <p:nvPr>
            <p:ph idx="1"/>
          </p:nvPr>
        </p:nvSpPr>
        <p:spPr>
          <a:xfrm>
            <a:off x="1524000" y="1481329"/>
            <a:ext cx="9144000" cy="4525963"/>
          </a:xfrm>
        </p:spPr>
        <p:style>
          <a:lnRef idx="2">
            <a:schemeClr val="accent2"/>
          </a:lnRef>
          <a:fillRef idx="1">
            <a:schemeClr val="lt1"/>
          </a:fillRef>
          <a:effectRef idx="0">
            <a:schemeClr val="accent2"/>
          </a:effectRef>
          <a:fontRef idx="minor">
            <a:schemeClr val="dk1"/>
          </a:fontRef>
        </p:style>
        <p:txBody>
          <a:bodyPr/>
          <a:lstStyle/>
          <a:p>
            <a:pPr marL="624078" indent="-514350">
              <a:buNone/>
            </a:pPr>
            <a:r>
              <a:rPr lang="en-US" b="1" dirty="0">
                <a:solidFill>
                  <a:schemeClr val="bg2">
                    <a:lumMod val="50000"/>
                  </a:schemeClr>
                </a:solidFill>
              </a:rPr>
              <a:t>Dropping</a:t>
            </a:r>
          </a:p>
          <a:p>
            <a:pPr marL="624078" indent="-514350">
              <a:buNone/>
            </a:pPr>
            <a:r>
              <a:rPr lang="en-US" dirty="0"/>
              <a:t>     ALTER TABLE suppliers</a:t>
            </a:r>
            <a:br>
              <a:rPr lang="en-US" dirty="0"/>
            </a:br>
            <a:r>
              <a:rPr lang="en-US" dirty="0"/>
              <a:t>drop CONSTRAINT </a:t>
            </a:r>
            <a:r>
              <a:rPr lang="en-US" dirty="0" err="1"/>
              <a:t>check_supplier_id</a:t>
            </a:r>
            <a:r>
              <a:rPr lang="en-US" dirty="0"/>
              <a:t>;</a:t>
            </a:r>
          </a:p>
          <a:p>
            <a:pPr marL="624078" indent="-514350">
              <a:buNone/>
            </a:pPr>
            <a:r>
              <a:rPr lang="en-US" b="1" dirty="0">
                <a:solidFill>
                  <a:schemeClr val="bg2">
                    <a:lumMod val="50000"/>
                  </a:schemeClr>
                </a:solidFill>
              </a:rPr>
              <a:t>Enabling</a:t>
            </a:r>
          </a:p>
          <a:p>
            <a:pPr marL="624078" indent="-514350">
              <a:buNone/>
            </a:pPr>
            <a:r>
              <a:rPr lang="en-US" dirty="0"/>
              <a:t>      ALTER TABLE suppliers</a:t>
            </a:r>
            <a:br>
              <a:rPr lang="en-US" dirty="0"/>
            </a:br>
            <a:r>
              <a:rPr lang="en-US" dirty="0"/>
              <a:t>enable CONSTRAINT </a:t>
            </a:r>
            <a:r>
              <a:rPr lang="en-US" dirty="0" err="1"/>
              <a:t>check_supplier_id</a:t>
            </a:r>
            <a:r>
              <a:rPr lang="en-US" dirty="0"/>
              <a:t>;</a:t>
            </a:r>
          </a:p>
          <a:p>
            <a:pPr marL="624078" indent="-514350">
              <a:buNone/>
            </a:pPr>
            <a:r>
              <a:rPr lang="en-US" b="1" dirty="0">
                <a:solidFill>
                  <a:schemeClr val="bg2">
                    <a:lumMod val="50000"/>
                  </a:schemeClr>
                </a:solidFill>
              </a:rPr>
              <a:t>Disabling</a:t>
            </a:r>
          </a:p>
          <a:p>
            <a:pPr marL="624078" indent="-514350">
              <a:buNone/>
            </a:pPr>
            <a:r>
              <a:rPr lang="en-US" dirty="0"/>
              <a:t>      ALTER TABLE suppliers</a:t>
            </a:r>
            <a:br>
              <a:rPr lang="en-US" dirty="0"/>
            </a:br>
            <a:r>
              <a:rPr lang="en-US" dirty="0"/>
              <a:t>disable CONSTRAINT </a:t>
            </a:r>
            <a:r>
              <a:rPr lang="en-US" dirty="0" err="1"/>
              <a:t>check_supplier_id</a:t>
            </a:r>
            <a:r>
              <a:rPr lang="en-US" dirty="0"/>
              <a:t>;</a:t>
            </a:r>
          </a:p>
        </p:txBody>
      </p:sp>
    </p:spTree>
    <p:extLst>
      <p:ext uri="{BB962C8B-B14F-4D97-AF65-F5344CB8AC3E}">
        <p14:creationId xmlns:p14="http://schemas.microsoft.com/office/powerpoint/2010/main" val="5020463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syntax to ALIAS A COLUMN in Oracle/PLSQL is:</a:t>
            </a:r>
            <a:br>
              <a:rPr lang="en-US" dirty="0"/>
            </a:br>
            <a:endParaRPr lang="en-US" dirty="0"/>
          </a:p>
        </p:txBody>
      </p:sp>
      <p:sp>
        <p:nvSpPr>
          <p:cNvPr id="8" name="Content Placeholder 7"/>
          <p:cNvSpPr>
            <a:spLocks noGrp="1"/>
          </p:cNvSpPr>
          <p:nvPr>
            <p:ph idx="1"/>
          </p:nvPr>
        </p:nvSpPr>
        <p:spPr>
          <a:xfrm>
            <a:off x="1524000" y="1066800"/>
            <a:ext cx="9296400" cy="5486400"/>
          </a:xfrm>
        </p:spPr>
        <p:txBody>
          <a:bodyPr>
            <a:normAutofit/>
          </a:bodyPr>
          <a:lstStyle/>
          <a:p>
            <a:pPr marL="0" indent="0" eaLnBrk="0" fontAlgn="base" hangingPunct="0">
              <a:lnSpc>
                <a:spcPct val="150000"/>
              </a:lnSpc>
              <a:spcBef>
                <a:spcPct val="0"/>
              </a:spcBef>
              <a:spcAft>
                <a:spcPct val="0"/>
              </a:spcAft>
              <a:buNone/>
            </a:pPr>
            <a:r>
              <a:rPr lang="en-US" altLang="en-US" sz="2400" dirty="0">
                <a:solidFill>
                  <a:srgbClr val="FF0000"/>
                </a:solidFill>
                <a:latin typeface="Aharoni" panose="020B0604020202020204" pitchFamily="2" charset="-79"/>
                <a:cs typeface="Aharoni" panose="020B0604020202020204" pitchFamily="2" charset="-79"/>
              </a:rPr>
              <a:t>SQL Aliases are defined for columns and tables. Basically aliases is created to make the column selected more readable.</a:t>
            </a:r>
            <a:endParaRPr lang="en-US" altLang="en-US" sz="1800" dirty="0">
              <a:solidFill>
                <a:srgbClr val="FF0000"/>
              </a:solidFill>
              <a:latin typeface="Aharoni" panose="020B0604020202020204" pitchFamily="2" charset="-79"/>
              <a:cs typeface="Aharoni" panose="020B0604020202020204" pitchFamily="2" charset="-79"/>
            </a:endParaRPr>
          </a:p>
          <a:p>
            <a:pPr marL="0" indent="0" eaLnBrk="0" fontAlgn="base" hangingPunct="0">
              <a:spcBef>
                <a:spcPct val="0"/>
              </a:spcBef>
              <a:spcAft>
                <a:spcPct val="0"/>
              </a:spcAft>
              <a:buNone/>
            </a:pPr>
            <a:r>
              <a:rPr lang="en-US" altLang="en-US" b="1" dirty="0">
                <a:solidFill>
                  <a:srgbClr val="FF0000"/>
                </a:solidFill>
                <a:latin typeface="Aharoni" panose="020B0604020202020204" pitchFamily="2" charset="-79"/>
                <a:cs typeface="Aharoni" panose="020B0604020202020204" pitchFamily="2" charset="-79"/>
              </a:rPr>
              <a:t>For Example:</a:t>
            </a:r>
            <a:r>
              <a:rPr lang="en-US" altLang="en-US" dirty="0">
                <a:solidFill>
                  <a:srgbClr val="FF0000"/>
                </a:solidFill>
                <a:latin typeface="Aharoni" panose="020B0604020202020204" pitchFamily="2" charset="-79"/>
                <a:cs typeface="Aharoni" panose="020B0604020202020204" pitchFamily="2" charset="-79"/>
              </a:rPr>
              <a:t> To select the first name of all the students, the query would be like:</a:t>
            </a:r>
            <a:endParaRPr lang="en-US" altLang="en-US" sz="37400" b="1" dirty="0">
              <a:solidFill>
                <a:srgbClr val="FF0000"/>
              </a:solidFill>
              <a:latin typeface="Aharoni" panose="020B0604020202020204" pitchFamily="2" charset="-79"/>
              <a:cs typeface="Aharoni" panose="020B0604020202020204" pitchFamily="2" charset="-79"/>
            </a:endParaRPr>
          </a:p>
          <a:p>
            <a:pPr marL="0" indent="0" eaLnBrk="0" fontAlgn="base" hangingPunct="0">
              <a:spcBef>
                <a:spcPct val="0"/>
              </a:spcBef>
              <a:spcAft>
                <a:spcPct val="0"/>
              </a:spcAft>
              <a:buNone/>
            </a:pPr>
            <a:r>
              <a:rPr lang="en-US" altLang="en-US" sz="3900" b="1" dirty="0">
                <a:solidFill>
                  <a:srgbClr val="FF0000"/>
                </a:solidFill>
                <a:latin typeface="Aharoni" panose="020B0604020202020204" pitchFamily="2" charset="-79"/>
                <a:cs typeface="Aharoni" panose="020B0604020202020204" pitchFamily="2" charset="-79"/>
              </a:rPr>
              <a:t>Aliases for columns:</a:t>
            </a:r>
          </a:p>
          <a:p>
            <a:pPr marL="0" indent="0" eaLnBrk="0" fontAlgn="base" hangingPunct="0">
              <a:spcBef>
                <a:spcPct val="0"/>
              </a:spcBef>
              <a:spcAft>
                <a:spcPct val="0"/>
              </a:spcAft>
              <a:buNone/>
            </a:pPr>
            <a:r>
              <a:rPr lang="en-US" altLang="en-US" sz="3500" dirty="0">
                <a:solidFill>
                  <a:srgbClr val="FF0000"/>
                </a:solidFill>
                <a:latin typeface="Aharoni" panose="020B0604020202020204" pitchFamily="2" charset="-79"/>
                <a:cs typeface="Aharoni" panose="020B0604020202020204" pitchFamily="2" charset="-79"/>
              </a:rPr>
              <a:t>SELECT </a:t>
            </a:r>
            <a:r>
              <a:rPr lang="en-US" altLang="en-US" sz="3500" dirty="0" err="1">
                <a:solidFill>
                  <a:srgbClr val="FF0000"/>
                </a:solidFill>
                <a:latin typeface="Aharoni" panose="020B0604020202020204" pitchFamily="2" charset="-79"/>
                <a:cs typeface="Aharoni" panose="020B0604020202020204" pitchFamily="2" charset="-79"/>
              </a:rPr>
              <a:t>first_name</a:t>
            </a:r>
            <a:r>
              <a:rPr lang="en-US" altLang="en-US" sz="3500" dirty="0">
                <a:solidFill>
                  <a:srgbClr val="FF0000"/>
                </a:solidFill>
                <a:latin typeface="Aharoni" panose="020B0604020202020204" pitchFamily="2" charset="-79"/>
                <a:cs typeface="Aharoni" panose="020B0604020202020204" pitchFamily="2" charset="-79"/>
              </a:rPr>
              <a:t> AS Name FROM </a:t>
            </a:r>
            <a:r>
              <a:rPr lang="en-US" altLang="en-US" sz="3500" dirty="0" err="1">
                <a:solidFill>
                  <a:srgbClr val="FF0000"/>
                </a:solidFill>
                <a:latin typeface="Aharoni" panose="020B0604020202020204" pitchFamily="2" charset="-79"/>
                <a:cs typeface="Aharoni" panose="020B0604020202020204" pitchFamily="2" charset="-79"/>
              </a:rPr>
              <a:t>student_details</a:t>
            </a:r>
            <a:r>
              <a:rPr lang="en-US" altLang="en-US" sz="3500" dirty="0">
                <a:solidFill>
                  <a:srgbClr val="FF0000"/>
                </a:solidFill>
                <a:latin typeface="Aharoni" panose="020B0604020202020204" pitchFamily="2" charset="-79"/>
                <a:cs typeface="Aharoni" panose="020B0604020202020204" pitchFamily="2" charset="-79"/>
              </a:rPr>
              <a:t>;</a:t>
            </a:r>
            <a:endParaRPr lang="en-US" altLang="en-US" sz="300" dirty="0">
              <a:solidFill>
                <a:srgbClr val="FF0000"/>
              </a:solidFill>
              <a:latin typeface="Aharoni" panose="020B0604020202020204" pitchFamily="2" charset="-79"/>
              <a:cs typeface="Aharoni" panose="020B0604020202020204" pitchFamily="2" charset="-79"/>
            </a:endParaRPr>
          </a:p>
          <a:p>
            <a:endParaRPr lang="en-US" dirty="0">
              <a:solidFill>
                <a:srgbClr val="FF0000"/>
              </a:solidFill>
              <a:latin typeface="Aharoni" panose="020B0604020202020204" pitchFamily="2" charset="-79"/>
              <a:cs typeface="Aharoni" panose="020B0604020202020204" pitchFamily="2" charset="-79"/>
            </a:endParaRPr>
          </a:p>
        </p:txBody>
      </p:sp>
    </p:spTree>
    <p:extLst>
      <p:ext uri="{BB962C8B-B14F-4D97-AF65-F5344CB8AC3E}">
        <p14:creationId xmlns:p14="http://schemas.microsoft.com/office/powerpoint/2010/main" val="13069581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Aliases for tables:</a:t>
            </a:r>
          </a:p>
          <a:p>
            <a:r>
              <a:rPr lang="en-US" dirty="0"/>
              <a:t>SELECT </a:t>
            </a:r>
            <a:r>
              <a:rPr lang="en-US" dirty="0" err="1"/>
              <a:t>s.first_name</a:t>
            </a:r>
            <a:r>
              <a:rPr lang="en-US" dirty="0"/>
              <a:t> FROM </a:t>
            </a:r>
            <a:r>
              <a:rPr lang="en-US" dirty="0" err="1"/>
              <a:t>student_details</a:t>
            </a:r>
            <a:r>
              <a:rPr lang="en-US" dirty="0"/>
              <a:t> s; </a:t>
            </a:r>
          </a:p>
        </p:txBody>
      </p:sp>
    </p:spTree>
    <p:extLst>
      <p:ext uri="{BB962C8B-B14F-4D97-AF65-F5344CB8AC3E}">
        <p14:creationId xmlns:p14="http://schemas.microsoft.com/office/powerpoint/2010/main" val="5108950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Aliases is more useful when</a:t>
            </a:r>
            <a:br>
              <a:rPr lang="en-US" dirty="0"/>
            </a:br>
            <a:endParaRPr lang="en-US" dirty="0"/>
          </a:p>
        </p:txBody>
      </p:sp>
      <p:sp>
        <p:nvSpPr>
          <p:cNvPr id="3" name="Content Placeholder 2"/>
          <p:cNvSpPr>
            <a:spLocks noGrp="1"/>
          </p:cNvSpPr>
          <p:nvPr>
            <p:ph idx="1"/>
          </p:nvPr>
        </p:nvSpPr>
        <p:spPr/>
        <p:txBody>
          <a:bodyPr/>
          <a:lstStyle/>
          <a:p>
            <a:r>
              <a:rPr lang="en-US" dirty="0"/>
              <a:t>There are more than one tables involved in a query,</a:t>
            </a:r>
          </a:p>
          <a:p>
            <a:r>
              <a:rPr lang="en-US" dirty="0"/>
              <a:t>Functions are used in the query,</a:t>
            </a:r>
          </a:p>
          <a:p>
            <a:r>
              <a:rPr lang="en-US" dirty="0"/>
              <a:t>The column names are big or not readable,</a:t>
            </a:r>
          </a:p>
          <a:p>
            <a:r>
              <a:rPr lang="en-US" dirty="0"/>
              <a:t>More than one columns are combined together</a:t>
            </a:r>
          </a:p>
          <a:p>
            <a:endParaRPr lang="en-US" dirty="0"/>
          </a:p>
        </p:txBody>
      </p:sp>
    </p:spTree>
    <p:extLst>
      <p:ext uri="{BB962C8B-B14F-4D97-AF65-F5344CB8AC3E}">
        <p14:creationId xmlns:p14="http://schemas.microsoft.com/office/powerpoint/2010/main" val="3700990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F97E-7D99-4EF0-8F95-3F4754DBFDA7}"/>
              </a:ext>
            </a:extLst>
          </p:cNvPr>
          <p:cNvSpPr>
            <a:spLocks noGrp="1"/>
          </p:cNvSpPr>
          <p:nvPr>
            <p:ph type="title"/>
          </p:nvPr>
        </p:nvSpPr>
        <p:spPr/>
        <p:txBody>
          <a:bodyPr>
            <a:normAutofit/>
          </a:bodyPr>
          <a:lstStyle/>
          <a:p>
            <a:r>
              <a:rPr lang="en-IN" sz="2000" dirty="0">
                <a:solidFill>
                  <a:srgbClr val="FF0000"/>
                </a:solidFill>
                <a:effectLst/>
              </a:rPr>
              <a:t>Oracle Database has several structural features that make it popular:</a:t>
            </a:r>
            <a:br>
              <a:rPr lang="en-IN" sz="2000" dirty="0">
                <a:solidFill>
                  <a:srgbClr val="FF0000"/>
                </a:solidFill>
                <a:effectLst/>
              </a:rPr>
            </a:br>
            <a:endParaRPr lang="en-IN" sz="2000" dirty="0">
              <a:solidFill>
                <a:srgbClr val="FF0000"/>
              </a:solidFill>
            </a:endParaRPr>
          </a:p>
        </p:txBody>
      </p:sp>
      <p:sp>
        <p:nvSpPr>
          <p:cNvPr id="3" name="Content Placeholder 2">
            <a:extLst>
              <a:ext uri="{FF2B5EF4-FFF2-40B4-BE49-F238E27FC236}">
                <a16:creationId xmlns:a16="http://schemas.microsoft.com/office/drawing/2014/main" id="{9F126E2D-5A9B-478A-95FD-3C79B92C3369}"/>
              </a:ext>
            </a:extLst>
          </p:cNvPr>
          <p:cNvSpPr>
            <a:spLocks noGrp="1"/>
          </p:cNvSpPr>
          <p:nvPr>
            <p:ph idx="1"/>
          </p:nvPr>
        </p:nvSpPr>
        <p:spPr/>
        <p:txBody>
          <a:bodyPr/>
          <a:lstStyle/>
          <a:p>
            <a:pPr lvl="0"/>
            <a:r>
              <a:rPr lang="en-IN" dirty="0">
                <a:effectLst/>
              </a:rPr>
              <a:t>Logical data structure – Oracle uses the logical data structure to store data so that you can interact with the database without knowing where the data is stored physically.</a:t>
            </a:r>
          </a:p>
          <a:p>
            <a:pPr lvl="0"/>
            <a:r>
              <a:rPr lang="en-IN" dirty="0">
                <a:effectLst/>
              </a:rPr>
              <a:t>Partitioning – is a high-performance feature that allows you to divide a large table into different pieces and store each piece across storage devices.</a:t>
            </a:r>
          </a:p>
          <a:p>
            <a:pPr lvl="0"/>
            <a:r>
              <a:rPr lang="en-IN" dirty="0">
                <a:effectLst/>
              </a:rPr>
              <a:t>Memory caching – the memory caching architecture allows you to scale up a very large database that still can perform at a high speed.</a:t>
            </a:r>
          </a:p>
          <a:p>
            <a:endParaRPr lang="en-IN" dirty="0"/>
          </a:p>
        </p:txBody>
      </p:sp>
    </p:spTree>
    <p:extLst>
      <p:ext uri="{BB962C8B-B14F-4D97-AF65-F5344CB8AC3E}">
        <p14:creationId xmlns:p14="http://schemas.microsoft.com/office/powerpoint/2010/main" val="25478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CFD2F-C77B-4B78-AF88-CB2D04502A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C68CDA-FE3A-4CAF-B54B-C7B4B4979F0A}"/>
              </a:ext>
            </a:extLst>
          </p:cNvPr>
          <p:cNvSpPr>
            <a:spLocks noGrp="1"/>
          </p:cNvSpPr>
          <p:nvPr>
            <p:ph idx="1"/>
          </p:nvPr>
        </p:nvSpPr>
        <p:spPr/>
        <p:txBody>
          <a:bodyPr/>
          <a:lstStyle/>
          <a:p>
            <a:pPr lvl="0"/>
            <a:r>
              <a:rPr lang="en-IN" dirty="0">
                <a:effectLst/>
              </a:rPr>
              <a:t>Data Dictionary is a set of internal tables and views that support administer Oracle Database more effectively.</a:t>
            </a:r>
          </a:p>
          <a:p>
            <a:r>
              <a:rPr lang="en-IN" dirty="0">
                <a:effectLst/>
              </a:rPr>
              <a:t>Backup and recovery – ensure the integrity of the data in case of system failure. Oracle includes a powerful tool called Recovery </a:t>
            </a:r>
            <a:endParaRPr lang="en-IN" dirty="0"/>
          </a:p>
        </p:txBody>
      </p:sp>
    </p:spTree>
    <p:extLst>
      <p:ext uri="{BB962C8B-B14F-4D97-AF65-F5344CB8AC3E}">
        <p14:creationId xmlns:p14="http://schemas.microsoft.com/office/powerpoint/2010/main" val="276778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5FCDFA94500B4DAF8C3B3584DA1AD8" ma:contentTypeVersion="4" ma:contentTypeDescription="Create a new document." ma:contentTypeScope="" ma:versionID="f4ef1b5427141fd1cc0782b6988d1558">
  <xsd:schema xmlns:xsd="http://www.w3.org/2001/XMLSchema" xmlns:xs="http://www.w3.org/2001/XMLSchema" xmlns:p="http://schemas.microsoft.com/office/2006/metadata/properties" xmlns:ns2="97f5832b-7602-4568-a530-df5955d4b399" targetNamespace="http://schemas.microsoft.com/office/2006/metadata/properties" ma:root="true" ma:fieldsID="1149c76af338aa1ffea3b0ca7fd5656a" ns2:_="">
    <xsd:import namespace="97f5832b-7602-4568-a530-df5955d4b39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f5832b-7602-4568-a530-df5955d4b3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2477E7-D1D0-4DE9-B544-51EDBA98798F}"/>
</file>

<file path=customXml/itemProps2.xml><?xml version="1.0" encoding="utf-8"?>
<ds:datastoreItem xmlns:ds="http://schemas.openxmlformats.org/officeDocument/2006/customXml" ds:itemID="{FCB4F472-6CC4-436C-B9DC-7B1C327C22D5}"/>
</file>

<file path=customXml/itemProps3.xml><?xml version="1.0" encoding="utf-8"?>
<ds:datastoreItem xmlns:ds="http://schemas.openxmlformats.org/officeDocument/2006/customXml" ds:itemID="{A1CEF21C-690C-4A0E-9A42-1301C5E51C49}"/>
</file>

<file path=docProps/app.xml><?xml version="1.0" encoding="utf-8"?>
<Properties xmlns="http://schemas.openxmlformats.org/officeDocument/2006/extended-properties" xmlns:vt="http://schemas.openxmlformats.org/officeDocument/2006/docPropsVTypes">
  <Template>TM04033921[[fn=Damask]]</Template>
  <TotalTime>886</TotalTime>
  <Words>4075</Words>
  <Application>Microsoft Office PowerPoint</Application>
  <PresentationFormat>Widescreen</PresentationFormat>
  <Paragraphs>524</Paragraphs>
  <Slides>74</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74</vt:i4>
      </vt:variant>
    </vt:vector>
  </HeadingPairs>
  <TitlesOfParts>
    <vt:vector size="87" baseType="lpstr">
      <vt:lpstr>Agency FB</vt:lpstr>
      <vt:lpstr>Aharoni</vt:lpstr>
      <vt:lpstr>Arial</vt:lpstr>
      <vt:lpstr>Bookman Old Style</vt:lpstr>
      <vt:lpstr>Calibri</vt:lpstr>
      <vt:lpstr>Cambria</vt:lpstr>
      <vt:lpstr>Cambria Math</vt:lpstr>
      <vt:lpstr>Rockwell</vt:lpstr>
      <vt:lpstr>Times New Roman</vt:lpstr>
      <vt:lpstr>Wingdings</vt:lpstr>
      <vt:lpstr>Wingdings 2</vt:lpstr>
      <vt:lpstr>Wingdings 3</vt:lpstr>
      <vt:lpstr>Damask</vt:lpstr>
      <vt:lpstr>SQL and Components of SQL</vt:lpstr>
      <vt:lpstr>Topics to be covered in Module-I</vt:lpstr>
      <vt:lpstr>PowerPoint Presentation</vt:lpstr>
      <vt:lpstr>What is Oracle </vt:lpstr>
      <vt:lpstr>History,  </vt:lpstr>
      <vt:lpstr>Oracle Database features </vt:lpstr>
      <vt:lpstr>PowerPoint Presentation</vt:lpstr>
      <vt:lpstr>Oracle Database has several structural features that make it popular: </vt:lpstr>
      <vt:lpstr>PowerPoint Presentation</vt:lpstr>
      <vt:lpstr>Oracle Database Editions </vt:lpstr>
      <vt:lpstr>PowerPoint Presentation</vt:lpstr>
      <vt:lpstr>Introduction to SQL, </vt:lpstr>
      <vt:lpstr>Rules for SQL</vt:lpstr>
      <vt:lpstr>Rules for SQL</vt:lpstr>
      <vt:lpstr>Rule for naming the tables</vt:lpstr>
      <vt:lpstr>Rules for naming  Column</vt:lpstr>
      <vt:lpstr>Sql Delimiters</vt:lpstr>
      <vt:lpstr>Sql Delimiters</vt:lpstr>
      <vt:lpstr>Data Types in oracle</vt:lpstr>
      <vt:lpstr>Components of Structured Query Language</vt:lpstr>
      <vt:lpstr>PowerPoint Presentation</vt:lpstr>
      <vt:lpstr>PowerPoint Presentation</vt:lpstr>
      <vt:lpstr>SQL Commands</vt:lpstr>
      <vt:lpstr>Select command</vt:lpstr>
      <vt:lpstr>Create Command(DDL)</vt:lpstr>
      <vt:lpstr>Create command examples</vt:lpstr>
      <vt:lpstr>Alter table command(DDL)</vt:lpstr>
      <vt:lpstr>Syntax of Alter table command</vt:lpstr>
      <vt:lpstr>Alter table Examples</vt:lpstr>
      <vt:lpstr>Drop command(DDL)</vt:lpstr>
      <vt:lpstr>Rename Command(DDL)</vt:lpstr>
      <vt:lpstr>Insert Command(DML)</vt:lpstr>
      <vt:lpstr>Update Command(DML)</vt:lpstr>
      <vt:lpstr>Delete Command(DML)</vt:lpstr>
      <vt:lpstr>Grant Command</vt:lpstr>
      <vt:lpstr>Grant Command examples</vt:lpstr>
      <vt:lpstr>Revoke Privileges on Tables</vt:lpstr>
      <vt:lpstr> Revoke examples</vt:lpstr>
      <vt:lpstr>Commit Command</vt:lpstr>
      <vt:lpstr>Rollback Command</vt:lpstr>
      <vt:lpstr>Save point Command</vt:lpstr>
      <vt:lpstr>Save point Examples</vt:lpstr>
      <vt:lpstr>Topics to be covered in Module-II</vt:lpstr>
      <vt:lpstr>Where clause</vt:lpstr>
      <vt:lpstr> Creating table from a table,  </vt:lpstr>
      <vt:lpstr> Inserting data from other table,  </vt:lpstr>
      <vt:lpstr>Eliminating Duplicate rows using a select  statement</vt:lpstr>
      <vt:lpstr>Data constraints  in oracle</vt:lpstr>
      <vt:lpstr>Type  of Data Constraints</vt:lpstr>
      <vt:lpstr> What is a primary key? </vt:lpstr>
      <vt:lpstr>How to add PK using create table</vt:lpstr>
      <vt:lpstr>Example</vt:lpstr>
      <vt:lpstr> Using an ALTER TABLE statement </vt:lpstr>
      <vt:lpstr>Creating more than one primary key with alter table</vt:lpstr>
      <vt:lpstr>Dropping primary key</vt:lpstr>
      <vt:lpstr>       How to Disable a Primary Key </vt:lpstr>
      <vt:lpstr>How to enable primary key</vt:lpstr>
      <vt:lpstr>Foreign key</vt:lpstr>
      <vt:lpstr> What is a foreign key? </vt:lpstr>
      <vt:lpstr>PowerPoint Presentation</vt:lpstr>
      <vt:lpstr>Adding foreign key with  create table</vt:lpstr>
      <vt:lpstr>How to create fk with alter table</vt:lpstr>
      <vt:lpstr> We could also create a foreign key with more than one field as in the example below: </vt:lpstr>
      <vt:lpstr> How to Drop a foreign key </vt:lpstr>
      <vt:lpstr> How to Drop a foreign key </vt:lpstr>
      <vt:lpstr> How to disable fk</vt:lpstr>
      <vt:lpstr>          Check Constraints</vt:lpstr>
      <vt:lpstr>Add check with create table</vt:lpstr>
      <vt:lpstr>Example of check for ensuring upper case entries </vt:lpstr>
      <vt:lpstr>Adding check with alter table</vt:lpstr>
      <vt:lpstr>Droping, enabling &amp; disabling  check</vt:lpstr>
      <vt:lpstr>The syntax to ALIAS A COLUMN in Oracle/PLSQL is: </vt:lpstr>
      <vt:lpstr>PowerPoint Presentation</vt:lpstr>
      <vt:lpstr>Aliases is more useful when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and Components of SQL</dc:title>
  <dc:creator>Mahesh Chaturvedi</dc:creator>
  <cp:lastModifiedBy>Ajay Kumar</cp:lastModifiedBy>
  <cp:revision>22</cp:revision>
  <dcterms:created xsi:type="dcterms:W3CDTF">2018-01-23T11:07:53Z</dcterms:created>
  <dcterms:modified xsi:type="dcterms:W3CDTF">2020-06-30T12:20:53Z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0x0101009E5FCDFA94500B4DAF8C3B3584DA1AD8</vt:lpwstr>
  </property>
</Properties>
</file>