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82" r:id="rId21"/>
    <p:sldId id="383" r:id="rId22"/>
    <p:sldId id="393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392" r:id="rId31"/>
    <p:sldId id="39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E5FB3-36C2-4425-95BC-EEED0780E250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3D896-C46D-4AD5-BCBF-916601434A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1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25427BE-FE06-47F3-B73E-14F7C72EF0F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0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07AB-1B62-44FB-9308-561E0A8BB8F7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1686-D682-48C7-9BF4-3F90A3FB2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07AB-1B62-44FB-9308-561E0A8BB8F7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1686-D682-48C7-9BF4-3F90A3FB2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07AB-1B62-44FB-9308-561E0A8BB8F7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1686-D682-48C7-9BF4-3F90A3FB2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07AB-1B62-44FB-9308-561E0A8BB8F7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1686-D682-48C7-9BF4-3F90A3FB2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07AB-1B62-44FB-9308-561E0A8BB8F7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1686-D682-48C7-9BF4-3F90A3FB2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07AB-1B62-44FB-9308-561E0A8BB8F7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1686-D682-48C7-9BF4-3F90A3FB2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07AB-1B62-44FB-9308-561E0A8BB8F7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1686-D682-48C7-9BF4-3F90A3FB2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07AB-1B62-44FB-9308-561E0A8BB8F7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1686-D682-48C7-9BF4-3F90A3FB2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07AB-1B62-44FB-9308-561E0A8BB8F7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1686-D682-48C7-9BF4-3F90A3FB2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07AB-1B62-44FB-9308-561E0A8BB8F7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1686-D682-48C7-9BF4-3F90A3FB2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07AB-1B62-44FB-9308-561E0A8BB8F7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1686-D682-48C7-9BF4-3F90A3FB2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C07AB-1B62-44FB-9308-561E0A8BB8F7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1686-D682-48C7-9BF4-3F90A3FB21D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tutorial.com/oracle-basics/oracle-select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6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operators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Unit-II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r>
              <a:rPr lang="en-US"/>
              <a:t>Pattern Matching </a:t>
            </a:r>
          </a:p>
        </p:txBody>
      </p:sp>
      <p:pic>
        <p:nvPicPr>
          <p:cNvPr id="4403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219200"/>
            <a:ext cx="9144000" cy="5638800"/>
          </a:xfrm>
          <a:noFill/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39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Logical operators</a:t>
            </a:r>
          </a:p>
        </p:txBody>
      </p:sp>
      <p:pic>
        <p:nvPicPr>
          <p:cNvPr id="4710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1828800"/>
            <a:ext cx="9144000" cy="5029200"/>
          </a:xfrm>
          <a:noFill/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39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39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39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39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39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392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/>
              <a:t>Operators in Oracle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Calibri" pitchFamily="34" charset="0"/>
              <a:buAutoNum type="arabicPeriod"/>
            </a:pPr>
            <a:r>
              <a:rPr lang="en-US" sz="3200" dirty="0"/>
              <a:t>Arithmetic Operators</a:t>
            </a:r>
          </a:p>
          <a:p>
            <a:pPr marL="514350" indent="-514350">
              <a:lnSpc>
                <a:spcPct val="200000"/>
              </a:lnSpc>
              <a:buFont typeface="Calibri" pitchFamily="34" charset="0"/>
              <a:buAutoNum type="arabicPeriod"/>
            </a:pPr>
            <a:r>
              <a:rPr lang="en-US" sz="3200" dirty="0"/>
              <a:t>Logical Operators</a:t>
            </a:r>
          </a:p>
          <a:p>
            <a:pPr marL="514350" indent="-514350">
              <a:lnSpc>
                <a:spcPct val="200000"/>
              </a:lnSpc>
              <a:buFont typeface="Calibri" pitchFamily="34" charset="0"/>
              <a:buAutoNum type="arabicPeriod"/>
            </a:pPr>
            <a:r>
              <a:rPr lang="en-US" sz="3200" dirty="0"/>
              <a:t>Range Search Operators</a:t>
            </a:r>
          </a:p>
          <a:p>
            <a:pPr marL="514350" indent="-514350">
              <a:lnSpc>
                <a:spcPct val="200000"/>
              </a:lnSpc>
              <a:buFont typeface="Calibri" pitchFamily="34" charset="0"/>
              <a:buAutoNum type="arabicPeriod"/>
            </a:pPr>
            <a:r>
              <a:rPr lang="en-US" sz="3200" dirty="0"/>
              <a:t>Pattern  Matching Operators</a:t>
            </a:r>
          </a:p>
          <a:p>
            <a:pPr marL="514350" indent="-514350">
              <a:lnSpc>
                <a:spcPct val="200000"/>
              </a:lnSpc>
              <a:buFont typeface="Calibri" pitchFamily="34" charset="0"/>
              <a:buAutoNum type="arabicPeriod"/>
            </a:pPr>
            <a:r>
              <a:rPr lang="en-US" sz="3200" dirty="0"/>
              <a:t>Relational operators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altLang="en-US"/>
              <a:t>Set operators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These operators  are used to  combine the result of more than one query &amp; produce final result.</a:t>
            </a:r>
          </a:p>
          <a:p>
            <a:r>
              <a:rPr lang="en-US" altLang="en-US"/>
              <a:t>There are 4 set operators </a:t>
            </a:r>
          </a:p>
          <a:p>
            <a:pPr lvl="2"/>
            <a:r>
              <a:rPr lang="en-US" altLang="en-US" sz="2900"/>
              <a:t>Union</a:t>
            </a:r>
          </a:p>
          <a:p>
            <a:pPr lvl="2"/>
            <a:r>
              <a:rPr lang="en-US" altLang="en-US" sz="2900"/>
              <a:t>Union all</a:t>
            </a:r>
          </a:p>
          <a:p>
            <a:pPr lvl="2"/>
            <a:r>
              <a:rPr lang="en-US" altLang="en-US" sz="2900"/>
              <a:t>Intersect</a:t>
            </a:r>
          </a:p>
          <a:p>
            <a:pPr lvl="2"/>
            <a:r>
              <a:rPr lang="en-US" altLang="en-US" sz="2900"/>
              <a:t>Minus</a:t>
            </a:r>
          </a:p>
          <a:p>
            <a:endParaRPr lang="en-US" altLang="en-US" sz="3400"/>
          </a:p>
        </p:txBody>
      </p:sp>
    </p:spTree>
    <p:extLst>
      <p:ext uri="{BB962C8B-B14F-4D97-AF65-F5344CB8AC3E}">
        <p14:creationId xmlns:p14="http://schemas.microsoft.com/office/powerpoint/2010/main" val="84727688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lang="en-US" altLang="en-US" sz="4600"/>
              <a:t>Common rules on set operators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389438"/>
          </a:xfrm>
        </p:spPr>
        <p:txBody>
          <a:bodyPr/>
          <a:lstStyle/>
          <a:p>
            <a:r>
              <a:rPr lang="en-US" altLang="en-US" sz="3000" dirty="0"/>
              <a:t>Number of column in all queries must be same along with same order and data type.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3000" dirty="0"/>
          </a:p>
          <a:p>
            <a:r>
              <a:rPr lang="en-US" altLang="en-US" sz="3000" dirty="0"/>
              <a:t>We can not have order by clause associated with individual queries but only after last query.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3000" dirty="0"/>
          </a:p>
          <a:p>
            <a:endParaRPr lang="en-US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46295377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8AF3-3C4E-4198-9C85-D9BB9A74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914399"/>
            <a:ext cx="8229600" cy="1143000"/>
          </a:xfrm>
        </p:spPr>
        <p:txBody>
          <a:bodyPr>
            <a:noAutofit/>
          </a:bodyPr>
          <a:lstStyle/>
          <a:p>
            <a:b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</a:br>
            <a:b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we have two tables T1 and T2: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T1 has three rows 1, 2 and 3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T2 also has three rows 2, 3 and 4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IN" sz="2000" dirty="0"/>
          </a:p>
        </p:txBody>
      </p:sp>
      <p:pic>
        <p:nvPicPr>
          <p:cNvPr id="1026" name="Picture 2" descr="Oracle UNION">
            <a:extLst>
              <a:ext uri="{FF2B5EF4-FFF2-40B4-BE49-F238E27FC236}">
                <a16:creationId xmlns:a16="http://schemas.microsoft.com/office/drawing/2014/main" id="{C15D5A19-AFE8-4997-A3B9-90D3504BDB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8000"/>
            <a:ext cx="6400800" cy="184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CDECD0-3439-4A68-B2BF-AF8B28C56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943600"/>
            <a:ext cx="9144000" cy="0"/>
          </a:xfrm>
          <a:prstGeom prst="rect">
            <a:avLst/>
          </a:prstGeom>
          <a:solidFill>
            <a:srgbClr val="FFF6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The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removed the duplicate rows 2 and 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9023F-9386-42EC-8472-C2C5CA96D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09280"/>
            <a:ext cx="7467600" cy="553998"/>
          </a:xfrm>
          <a:prstGeom prst="rect">
            <a:avLst/>
          </a:prstGeom>
          <a:solidFill>
            <a:srgbClr val="FFF6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the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operator is a set operator that combines result sets of two or more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SELECT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statements into a single result set.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18859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600"/>
              <a:t>Union 								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460342" y="1166018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lang="en-US" altLang="en-US" dirty="0"/>
          </a:p>
          <a:p>
            <a:r>
              <a:rPr lang="en-US" altLang="en-US" dirty="0"/>
              <a:t>It returns the record of all queries without displaying any record more than once.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Example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FF0000"/>
                </a:solidFill>
              </a:rPr>
              <a:t>Display jobs from all  three departments 10,20,30 without any repeated values.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Select job  from emp where </a:t>
            </a:r>
            <a:r>
              <a:rPr lang="en-US" altLang="en-US" dirty="0" err="1"/>
              <a:t>deptno</a:t>
            </a:r>
            <a:r>
              <a:rPr lang="en-US" altLang="en-US" dirty="0"/>
              <a:t>=10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Union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Select job from emp where </a:t>
            </a:r>
            <a:r>
              <a:rPr lang="en-US" altLang="en-US" dirty="0" err="1"/>
              <a:t>deptno</a:t>
            </a:r>
            <a:r>
              <a:rPr lang="en-US" altLang="en-US" dirty="0"/>
              <a:t> in(20,30)order by job;</a:t>
            </a:r>
          </a:p>
        </p:txBody>
      </p:sp>
    </p:spTree>
    <p:extLst>
      <p:ext uri="{BB962C8B-B14F-4D97-AF65-F5344CB8AC3E}">
        <p14:creationId xmlns:p14="http://schemas.microsoft.com/office/powerpoint/2010/main" val="111010351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altLang="en-US" sz="4600"/>
              <a:t>Union all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300" dirty="0"/>
              <a:t>It return all the record  from all the queries.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 dirty="0"/>
              <a:t>Example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100" dirty="0"/>
              <a:t> select job from emp where </a:t>
            </a:r>
            <a:r>
              <a:rPr lang="en-US" altLang="en-US" sz="2100" dirty="0" err="1"/>
              <a:t>deptno</a:t>
            </a:r>
            <a:r>
              <a:rPr lang="en-US" altLang="en-US" sz="2100" dirty="0"/>
              <a:t>=10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100" dirty="0"/>
              <a:t> union all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100" dirty="0"/>
              <a:t>  select Job from emp where </a:t>
            </a:r>
            <a:r>
              <a:rPr lang="en-US" altLang="en-US" sz="2100" dirty="0" err="1"/>
              <a:t>deptno</a:t>
            </a:r>
            <a:r>
              <a:rPr lang="en-US" altLang="en-US" sz="2100" dirty="0"/>
              <a:t>=20 order by job;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100" dirty="0"/>
              <a:t>      JOB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 dirty="0"/>
              <a:t>      ---------</a:t>
            </a:r>
          </a:p>
          <a:p>
            <a:pPr>
              <a:lnSpc>
                <a:spcPct val="80000"/>
              </a:lnSpc>
            </a:pPr>
            <a:r>
              <a:rPr lang="en-US" altLang="en-US" sz="1900" dirty="0"/>
              <a:t>ANALYST</a:t>
            </a:r>
          </a:p>
          <a:p>
            <a:pPr>
              <a:lnSpc>
                <a:spcPct val="80000"/>
              </a:lnSpc>
            </a:pPr>
            <a:r>
              <a:rPr lang="en-US" altLang="en-US" sz="1900" dirty="0"/>
              <a:t>ANALYST</a:t>
            </a:r>
          </a:p>
          <a:p>
            <a:pPr>
              <a:lnSpc>
                <a:spcPct val="80000"/>
              </a:lnSpc>
            </a:pPr>
            <a:r>
              <a:rPr lang="en-US" altLang="en-US" sz="1900" dirty="0"/>
              <a:t>CLERK</a:t>
            </a:r>
          </a:p>
          <a:p>
            <a:pPr>
              <a:lnSpc>
                <a:spcPct val="80000"/>
              </a:lnSpc>
            </a:pPr>
            <a:r>
              <a:rPr lang="en-US" altLang="en-US" sz="1900" dirty="0"/>
              <a:t>CLERK</a:t>
            </a:r>
          </a:p>
          <a:p>
            <a:pPr>
              <a:lnSpc>
                <a:spcPct val="80000"/>
              </a:lnSpc>
            </a:pPr>
            <a:r>
              <a:rPr lang="en-US" altLang="en-US" sz="1900" dirty="0"/>
              <a:t>CLERK</a:t>
            </a:r>
          </a:p>
          <a:p>
            <a:pPr>
              <a:lnSpc>
                <a:spcPct val="80000"/>
              </a:lnSpc>
            </a:pPr>
            <a:r>
              <a:rPr lang="en-US" altLang="en-US" sz="1900" dirty="0"/>
              <a:t>MANAGER</a:t>
            </a:r>
          </a:p>
          <a:p>
            <a:pPr>
              <a:lnSpc>
                <a:spcPct val="80000"/>
              </a:lnSpc>
            </a:pPr>
            <a:r>
              <a:rPr lang="en-US" altLang="en-US" sz="1900" dirty="0"/>
              <a:t>MANAGER</a:t>
            </a:r>
          </a:p>
          <a:p>
            <a:pPr>
              <a:lnSpc>
                <a:spcPct val="80000"/>
              </a:lnSpc>
            </a:pPr>
            <a:r>
              <a:rPr lang="en-US" altLang="en-US" sz="1900" dirty="0"/>
              <a:t>PRESIDENT</a:t>
            </a:r>
          </a:p>
        </p:txBody>
      </p:sp>
    </p:spTree>
    <p:extLst>
      <p:ext uri="{BB962C8B-B14F-4D97-AF65-F5344CB8AC3E}">
        <p14:creationId xmlns:p14="http://schemas.microsoft.com/office/powerpoint/2010/main" val="423591160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Intersect 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000"/>
              <a:t>Returns common record from  queries.</a:t>
            </a: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700"/>
              <a:t>Select job from emp where  deptno=10</a:t>
            </a: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700"/>
              <a:t>Intersect</a:t>
            </a: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700"/>
              <a:t>Select job from emp where deptno=20</a:t>
            </a: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700"/>
              <a:t>Intersect </a:t>
            </a: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700"/>
              <a:t>Select job from emp where deptno=30;</a:t>
            </a: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000"/>
              <a:t>  JOB</a:t>
            </a: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000"/>
              <a:t>---------</a:t>
            </a: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000"/>
              <a:t>CLERK</a:t>
            </a:r>
          </a:p>
          <a:p>
            <a:pPr lvl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000"/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118446073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90550"/>
          </a:xfrm>
        </p:spPr>
        <p:txBody>
          <a:bodyPr>
            <a:normAutofit fontScale="90000"/>
          </a:bodyPr>
          <a:lstStyle/>
          <a:p>
            <a:r>
              <a:rPr lang="en-US" altLang="en-US" sz="4600"/>
              <a:t>Minus 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Return record of first query after eliminating  matching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record with second query.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Example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Select job from emp where deptno=10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Minus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Select job from emp where deptno=20;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33400" y="5256212"/>
            <a:ext cx="4572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JOB</a:t>
            </a:r>
          </a:p>
          <a:p>
            <a:pPr eaLnBrk="1" hangingPunct="1"/>
            <a:r>
              <a:rPr lang="en-US" altLang="en-US" b="1" dirty="0"/>
              <a:t>---------</a:t>
            </a:r>
          </a:p>
          <a:p>
            <a:pPr eaLnBrk="1" hangingPunct="1"/>
            <a:r>
              <a:rPr lang="en-US" altLang="en-US" b="1" dirty="0"/>
              <a:t>PRESIDENT</a:t>
            </a:r>
          </a:p>
        </p:txBody>
      </p:sp>
    </p:spTree>
    <p:extLst>
      <p:ext uri="{BB962C8B-B14F-4D97-AF65-F5344CB8AC3E}">
        <p14:creationId xmlns:p14="http://schemas.microsoft.com/office/powerpoint/2010/main" val="3234661052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Minus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   Select job from emp where </a:t>
            </a:r>
            <a:r>
              <a:rPr lang="en-US" altLang="en-US" dirty="0" err="1"/>
              <a:t>deptno</a:t>
            </a:r>
            <a:r>
              <a:rPr lang="en-US" altLang="en-US" dirty="0"/>
              <a:t>=20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   Minus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/>
              <a:t>   Select job from emp where </a:t>
            </a:r>
            <a:r>
              <a:rPr lang="en-US" altLang="en-US" dirty="0" err="1"/>
              <a:t>deptno</a:t>
            </a:r>
            <a:r>
              <a:rPr lang="en-US" altLang="en-US" dirty="0"/>
              <a:t>=10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 sz="2500" dirty="0"/>
              <a:t>JOB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 sz="2500" dirty="0"/>
              <a:t>---------</a:t>
            </a:r>
          </a:p>
          <a:p>
            <a:pPr lvl="2">
              <a:buFont typeface="Wingdings 2" panose="05020102010507070707" pitchFamily="18" charset="2"/>
              <a:buNone/>
            </a:pPr>
            <a:r>
              <a:rPr lang="en-US" altLang="en-US" sz="25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339043017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91440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Table and Columns 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067800" cy="6019800"/>
          </a:xfrm>
        </p:spPr>
        <p:txBody>
          <a:bodyPr/>
          <a:lstStyle/>
          <a:p>
            <a:pPr algn="just"/>
            <a:r>
              <a:rPr lang="en-US" b="1" dirty="0"/>
              <a:t>ALIASES</a:t>
            </a:r>
            <a:r>
              <a:rPr lang="en-US" dirty="0"/>
              <a:t> are temporary names given to columns or tables</a:t>
            </a:r>
          </a:p>
          <a:p>
            <a:pPr algn="just"/>
            <a:r>
              <a:rPr lang="en-US" dirty="0"/>
              <a:t>Oracle ALIASES can be used to create a temporary name for columns or tables.</a:t>
            </a:r>
          </a:p>
          <a:p>
            <a:pPr algn="just"/>
            <a:r>
              <a:rPr lang="en-US" dirty="0"/>
              <a:t>COLUMN ALIASES are used to make column headings in your result set easier to read.</a:t>
            </a:r>
          </a:p>
          <a:p>
            <a:pPr algn="just"/>
            <a:r>
              <a:rPr lang="en-US" dirty="0"/>
              <a:t>TABLE ALIASES are used to shorten your SQL to make it easier to read or when you are performing a self join (</a:t>
            </a:r>
            <a:r>
              <a:rPr lang="en-US" dirty="0" err="1"/>
              <a:t>ie</a:t>
            </a:r>
            <a:r>
              <a:rPr lang="en-US" dirty="0"/>
              <a:t>: listing the same table more than once in the FROM clause).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9449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syntax to ALIAS A COLUMN in Oracle/PLSQL is: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0" y="1066800"/>
            <a:ext cx="9296400" cy="54864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SQL Aliases are defined for columns and tables. Basically aliases is created to make the column selected more readable.</a:t>
            </a:r>
            <a:endParaRPr lang="en-US" altLang="en-US" sz="18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333333"/>
                </a:solidFill>
                <a:latin typeface="Verdana" panose="020B0604030504040204" pitchFamily="34" charset="0"/>
              </a:rPr>
              <a:t>For Example:</a:t>
            </a:r>
            <a:r>
              <a:rPr lang="en-US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 To select the first name of all the students, the query would be like:</a:t>
            </a:r>
            <a:endParaRPr lang="en-US" altLang="en-US" sz="374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900" b="1" dirty="0">
                <a:solidFill>
                  <a:srgbClr val="333333"/>
                </a:solidFill>
                <a:latin typeface="Trebuchet MS" panose="020B0603020202020204" pitchFamily="34" charset="0"/>
              </a:rPr>
              <a:t>Aliases for columns: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500" dirty="0">
                <a:solidFill>
                  <a:srgbClr val="333333"/>
                </a:solidFill>
                <a:latin typeface="Lucida Console" panose="020B0609040504020204" pitchFamily="49" charset="0"/>
              </a:rPr>
              <a:t>select </a:t>
            </a:r>
            <a:r>
              <a:rPr lang="en-US" altLang="en-US" sz="35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ename</a:t>
            </a:r>
            <a:r>
              <a:rPr lang="en-US" altLang="en-US" sz="3500" dirty="0">
                <a:solidFill>
                  <a:srgbClr val="333333"/>
                </a:solidFill>
                <a:latin typeface="Lucida Console" panose="020B0609040504020204" pitchFamily="49" charset="0"/>
              </a:rPr>
              <a:t> as name  from emp;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500" dirty="0">
              <a:solidFill>
                <a:srgbClr val="333333"/>
              </a:solidFill>
              <a:latin typeface="Lucida Console" panose="020B060904050402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500" dirty="0">
                <a:solidFill>
                  <a:srgbClr val="333333"/>
                </a:solidFill>
                <a:latin typeface="Lucida Console" panose="020B0609040504020204" pitchFamily="49" charset="0"/>
              </a:rPr>
              <a:t>SELECT </a:t>
            </a:r>
            <a:r>
              <a:rPr lang="en-US" altLang="en-US" sz="35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first_name</a:t>
            </a:r>
            <a:r>
              <a:rPr lang="en-US" altLang="en-US" sz="3500" dirty="0">
                <a:solidFill>
                  <a:srgbClr val="333333"/>
                </a:solidFill>
                <a:latin typeface="Lucida Console" panose="020B0609040504020204" pitchFamily="49" charset="0"/>
              </a:rPr>
              <a:t> AS Name FROM </a:t>
            </a:r>
            <a:r>
              <a:rPr lang="en-US" altLang="en-US" sz="35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student_details</a:t>
            </a:r>
            <a:r>
              <a:rPr lang="en-US" altLang="en-US" sz="3500" dirty="0">
                <a:solidFill>
                  <a:srgbClr val="333333"/>
                </a:solidFill>
                <a:latin typeface="Lucida Console" panose="020B0609040504020204" pitchFamily="49" charset="0"/>
              </a:rPr>
              <a:t>;</a:t>
            </a:r>
            <a:endParaRPr lang="en-US" altLang="en-US" sz="3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5328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>
            <a:normAutofit fontScale="90000"/>
          </a:bodyPr>
          <a:lstStyle/>
          <a:p>
            <a:r>
              <a:rPr lang="en-US"/>
              <a:t>Arithmetic Operators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sz="4000"/>
              <a:t>  +</a:t>
            </a:r>
            <a:r>
              <a:rPr lang="en-US"/>
              <a:t> Addition</a:t>
            </a:r>
          </a:p>
          <a:p>
            <a:r>
              <a:rPr lang="en-US" sz="4000"/>
              <a:t>  -</a:t>
            </a:r>
            <a:r>
              <a:rPr lang="en-US"/>
              <a:t> Subtraction</a:t>
            </a:r>
          </a:p>
          <a:p>
            <a:r>
              <a:rPr lang="en-US" sz="4000"/>
              <a:t>  / </a:t>
            </a:r>
            <a:r>
              <a:rPr lang="en-US"/>
              <a:t>division</a:t>
            </a:r>
          </a:p>
          <a:p>
            <a:r>
              <a:rPr lang="en-US" sz="4000"/>
              <a:t> * </a:t>
            </a:r>
            <a:r>
              <a:rPr lang="en-US"/>
              <a:t>Multiplication</a:t>
            </a:r>
          </a:p>
          <a:p>
            <a:r>
              <a:rPr lang="en-US" sz="4400"/>
              <a:t> ** </a:t>
            </a:r>
            <a:r>
              <a:rPr lang="en-US"/>
              <a:t>Exponentiation</a:t>
            </a:r>
          </a:p>
          <a:p>
            <a:r>
              <a:rPr lang="en-US" sz="3600"/>
              <a:t> ()</a:t>
            </a:r>
            <a:r>
              <a:rPr lang="en-US"/>
              <a:t> Enclosed operation</a:t>
            </a: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Aliases is more useful when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more than one tables involved in a query,</a:t>
            </a:r>
          </a:p>
          <a:p>
            <a:r>
              <a:rPr lang="en-US" dirty="0"/>
              <a:t>Functions are used in the query,</a:t>
            </a:r>
          </a:p>
          <a:p>
            <a:r>
              <a:rPr lang="en-US" dirty="0"/>
              <a:t>The column names are big or not readable,</a:t>
            </a:r>
          </a:p>
          <a:p>
            <a:r>
              <a:rPr lang="en-US" dirty="0"/>
              <a:t>More than one columns are combined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7012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Aliases for tables: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s.deptno</a:t>
            </a:r>
            <a:r>
              <a:rPr lang="en-US" dirty="0"/>
              <a:t> from emp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;</a:t>
            </a:r>
          </a:p>
          <a:p>
            <a:r>
              <a:rPr lang="en-US" dirty="0"/>
              <a:t>SELECT </a:t>
            </a:r>
            <a:r>
              <a:rPr lang="en-US" dirty="0" err="1"/>
              <a:t>s.first_name</a:t>
            </a:r>
            <a:r>
              <a:rPr lang="en-US" dirty="0"/>
              <a:t> FROM </a:t>
            </a:r>
            <a:r>
              <a:rPr lang="en-US" dirty="0" err="1"/>
              <a:t>student_details</a:t>
            </a:r>
            <a:r>
              <a:rPr lang="en-US" dirty="0"/>
              <a:t> s; </a:t>
            </a:r>
          </a:p>
        </p:txBody>
      </p:sp>
    </p:spTree>
    <p:extLst>
      <p:ext uri="{BB962C8B-B14F-4D97-AF65-F5344CB8AC3E}">
        <p14:creationId xmlns:p14="http://schemas.microsoft.com/office/powerpoint/2010/main" val="15295901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operators example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Select  ename , sal+comm, sal-comm, sal*12 from emp;</a:t>
            </a:r>
          </a:p>
          <a:p>
            <a:endParaRPr lang="en-US"/>
          </a:p>
          <a:p>
            <a:r>
              <a:rPr lang="en-US"/>
              <a:t>Select  ename, sal, sal+(sal*.2)’gross_sal’ from emp;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Range Searching 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>
                <a:solidFill>
                  <a:srgbClr val="FF0000"/>
                </a:solidFill>
              </a:rPr>
              <a:t>Between:-</a:t>
            </a:r>
            <a:r>
              <a:rPr lang="en-US" sz="3200" dirty="0"/>
              <a:t>To select data within a range of values between operator is used . It can be used for numeric and character data.</a:t>
            </a:r>
          </a:p>
          <a:p>
            <a:pPr>
              <a:buFont typeface="Wingdings 2" pitchFamily="18" charset="2"/>
              <a:buNone/>
            </a:pPr>
            <a:r>
              <a:rPr lang="en-US" dirty="0"/>
              <a:t>Example:-</a:t>
            </a:r>
          </a:p>
          <a:p>
            <a:pPr>
              <a:buFont typeface="Wingdings 2" pitchFamily="18" charset="2"/>
              <a:buNone/>
            </a:pPr>
            <a:r>
              <a:rPr lang="en-US" dirty="0"/>
              <a:t>	</a:t>
            </a:r>
            <a:r>
              <a:rPr lang="en-US" sz="3600" dirty="0"/>
              <a:t>Select </a:t>
            </a:r>
            <a:r>
              <a:rPr lang="en-US" sz="3600" dirty="0" err="1"/>
              <a:t>ename</a:t>
            </a:r>
            <a:r>
              <a:rPr lang="en-US" sz="3600" dirty="0"/>
              <a:t>, </a:t>
            </a:r>
            <a:r>
              <a:rPr lang="en-US" sz="3600" dirty="0" err="1"/>
              <a:t>sal</a:t>
            </a:r>
            <a:r>
              <a:rPr lang="en-US" sz="3600" dirty="0"/>
              <a:t>, comm from emp Where </a:t>
            </a:r>
            <a:r>
              <a:rPr lang="en-US" sz="3600" dirty="0" err="1"/>
              <a:t>deptno</a:t>
            </a:r>
            <a:r>
              <a:rPr lang="en-US" sz="3600" dirty="0"/>
              <a:t>=10 </a:t>
            </a:r>
            <a:r>
              <a:rPr lang="en-US" sz="3600" dirty="0">
                <a:solidFill>
                  <a:srgbClr val="FF0000"/>
                </a:solidFill>
              </a:rPr>
              <a:t>or </a:t>
            </a:r>
            <a:r>
              <a:rPr lang="en-US" sz="3600" dirty="0"/>
              <a:t> </a:t>
            </a:r>
            <a:r>
              <a:rPr lang="en-US" sz="3600" dirty="0" err="1"/>
              <a:t>deptno</a:t>
            </a:r>
            <a:r>
              <a:rPr lang="en-US" sz="3600" dirty="0"/>
              <a:t>=20</a:t>
            </a:r>
          </a:p>
          <a:p>
            <a:pPr>
              <a:buFont typeface="Wingdings 2" pitchFamily="18" charset="2"/>
              <a:buNone/>
            </a:pPr>
            <a:endParaRPr lang="en-US" sz="3600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90550"/>
          </a:xfrm>
        </p:spPr>
        <p:txBody>
          <a:bodyPr>
            <a:normAutofit fontScale="90000"/>
          </a:bodyPr>
          <a:lstStyle/>
          <a:p>
            <a:r>
              <a:rPr lang="en-US"/>
              <a:t>Range search Example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95400"/>
            <a:ext cx="923925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" y="1600200"/>
            <a:ext cx="90963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28600" y="304800"/>
            <a:ext cx="8534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4400" dirty="0"/>
              <a:t>Relational operators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5FCDFA94500B4DAF8C3B3584DA1AD8" ma:contentTypeVersion="4" ma:contentTypeDescription="Create a new document." ma:contentTypeScope="" ma:versionID="f4ef1b5427141fd1cc0782b6988d1558">
  <xsd:schema xmlns:xsd="http://www.w3.org/2001/XMLSchema" xmlns:xs="http://www.w3.org/2001/XMLSchema" xmlns:p="http://schemas.microsoft.com/office/2006/metadata/properties" xmlns:ns2="97f5832b-7602-4568-a530-df5955d4b399" targetNamespace="http://schemas.microsoft.com/office/2006/metadata/properties" ma:root="true" ma:fieldsID="1149c76af338aa1ffea3b0ca7fd5656a" ns2:_="">
    <xsd:import namespace="97f5832b-7602-4568-a530-df5955d4b3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f5832b-7602-4568-a530-df5955d4b3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37821A-F3F9-4836-9B34-22DF9FEBD050}"/>
</file>

<file path=customXml/itemProps2.xml><?xml version="1.0" encoding="utf-8"?>
<ds:datastoreItem xmlns:ds="http://schemas.openxmlformats.org/officeDocument/2006/customXml" ds:itemID="{C512741E-A133-49E5-A85B-F73BCE7A652B}"/>
</file>

<file path=customXml/itemProps3.xml><?xml version="1.0" encoding="utf-8"?>
<ds:datastoreItem xmlns:ds="http://schemas.openxmlformats.org/officeDocument/2006/customXml" ds:itemID="{3C77E5E1-89A6-4898-AC0F-9EC5DE590919}"/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696</Words>
  <Application>Microsoft Office PowerPoint</Application>
  <PresentationFormat>On-screen Show (4:3)</PresentationFormat>
  <Paragraphs>116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-apple-system</vt:lpstr>
      <vt:lpstr>Arial</vt:lpstr>
      <vt:lpstr>Calibri</vt:lpstr>
      <vt:lpstr>Courier New</vt:lpstr>
      <vt:lpstr>Lucida Console</vt:lpstr>
      <vt:lpstr>Trebuchet MS</vt:lpstr>
      <vt:lpstr>Verdana</vt:lpstr>
      <vt:lpstr>Wingdings 2</vt:lpstr>
      <vt:lpstr>Office Theme</vt:lpstr>
      <vt:lpstr>operators</vt:lpstr>
      <vt:lpstr>Operators in Oracle</vt:lpstr>
      <vt:lpstr>Arithmetic Operators</vt:lpstr>
      <vt:lpstr>Arithmetic operators example</vt:lpstr>
      <vt:lpstr>Range Searching </vt:lpstr>
      <vt:lpstr>Range search Example</vt:lpstr>
      <vt:lpstr>PowerPoint Presentation</vt:lpstr>
      <vt:lpstr>PowerPoint Presentation</vt:lpstr>
      <vt:lpstr>PowerPoint Presentation</vt:lpstr>
      <vt:lpstr>Pattern Matching </vt:lpstr>
      <vt:lpstr>PowerPoint Presentation</vt:lpstr>
      <vt:lpstr>PowerPoint Presentation</vt:lpstr>
      <vt:lpstr>Logical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 operators</vt:lpstr>
      <vt:lpstr>Common rules on set operators</vt:lpstr>
      <vt:lpstr>  we have two tables T1 and T2: T1 has three rows 1, 2 and 3 T2 also has three rows 2, 3 and 4 </vt:lpstr>
      <vt:lpstr>Union         </vt:lpstr>
      <vt:lpstr>Union all</vt:lpstr>
      <vt:lpstr>Intersect </vt:lpstr>
      <vt:lpstr>Minus </vt:lpstr>
      <vt:lpstr>Example of Minus</vt:lpstr>
      <vt:lpstr>Table and Columns Aliases</vt:lpstr>
      <vt:lpstr>The syntax to ALIAS A COLUMN in Oracle/PLSQL is: </vt:lpstr>
      <vt:lpstr>Aliases is more useful when </vt:lpstr>
      <vt:lpstr>Aliases for tables: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</dc:title>
  <dc:creator>om sai</dc:creator>
  <cp:lastModifiedBy>Ajay Kumar</cp:lastModifiedBy>
  <cp:revision>239</cp:revision>
  <dcterms:created xsi:type="dcterms:W3CDTF">2014-07-15T07:19:32Z</dcterms:created>
  <dcterms:modified xsi:type="dcterms:W3CDTF">2020-07-17T06:17:07Z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0x0101009E5FCDFA94500B4DAF8C3B3584DA1AD8</vt:lpwstr>
  </property>
</Properties>
</file>