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5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7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2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3671-E286-48F3-AF84-C6235205F165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B5E2-0115-45DE-BDFB-D1BFBCAEC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he-vi-editor.html#3" TargetMode="External"/><Relationship Id="rId7" Type="http://schemas.openxmlformats.org/officeDocument/2006/relationships/hyperlink" Target="https://www.guru99.com/the-vi-editor.html#7" TargetMode="External"/><Relationship Id="rId2" Type="http://schemas.openxmlformats.org/officeDocument/2006/relationships/hyperlink" Target="https://www.guru99.com/the-vi-editor.html#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the-vi-editor.html#6" TargetMode="External"/><Relationship Id="rId5" Type="http://schemas.openxmlformats.org/officeDocument/2006/relationships/hyperlink" Target="https://www.guru99.com/the-vi-editor.html#5" TargetMode="External"/><Relationship Id="rId4" Type="http://schemas.openxmlformats.org/officeDocument/2006/relationships/hyperlink" Target="https://www.guru99.com/the-vi-editor.html#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 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0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729"/>
            <a:ext cx="10515600" cy="58262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 smtClean="0"/>
              <a:t>Moving within a file</a:t>
            </a:r>
          </a:p>
          <a:p>
            <a:r>
              <a:rPr lang="en-US" dirty="0" smtClean="0"/>
              <a:t>k </a:t>
            </a:r>
            <a:r>
              <a:rPr lang="en-US" dirty="0"/>
              <a:t>- Move cursor up</a:t>
            </a:r>
          </a:p>
          <a:p>
            <a:r>
              <a:rPr lang="en-US" dirty="0"/>
              <a:t>j - Move cursor down</a:t>
            </a:r>
          </a:p>
          <a:p>
            <a:r>
              <a:rPr lang="en-US" dirty="0"/>
              <a:t>h - Move cursor left</a:t>
            </a:r>
          </a:p>
          <a:p>
            <a:r>
              <a:rPr lang="en-US" dirty="0"/>
              <a:t>l - Move cursor right</a:t>
            </a:r>
          </a:p>
          <a:p>
            <a:r>
              <a:rPr lang="en-US" dirty="0"/>
              <a:t>You need to be in the command mode to move within a file. The default keys for navigation are mentioned below else; You can </a:t>
            </a:r>
            <a:r>
              <a:rPr lang="en-US" b="1" dirty="0"/>
              <a:t>also use the arrow keys on the keyboard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b="1" dirty="0"/>
              <a:t>Saving and Closing the </a:t>
            </a:r>
            <a:r>
              <a:rPr lang="en-US" sz="3300" b="1" dirty="0" smtClean="0"/>
              <a:t>file</a:t>
            </a:r>
          </a:p>
          <a:p>
            <a:pPr marL="0" indent="0">
              <a:buNone/>
            </a:pPr>
            <a:endParaRPr lang="en-US" sz="3300" b="1" dirty="0"/>
          </a:p>
          <a:p>
            <a:r>
              <a:rPr lang="en-US" dirty="0" err="1"/>
              <a:t>Shift+zz</a:t>
            </a:r>
            <a:r>
              <a:rPr lang="en-US" dirty="0"/>
              <a:t> - Save the file and quit</a:t>
            </a:r>
          </a:p>
          <a:p>
            <a:r>
              <a:rPr lang="en-US" dirty="0"/>
              <a:t>:w - Save the file but keep it open</a:t>
            </a:r>
          </a:p>
          <a:p>
            <a:r>
              <a:rPr lang="en-US" dirty="0"/>
              <a:t>:q - Quit without saving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- Save the file and quit</a:t>
            </a:r>
          </a:p>
          <a:p>
            <a:r>
              <a:rPr lang="en-US" dirty="0"/>
              <a:t>You should be in the </a:t>
            </a:r>
            <a:r>
              <a:rPr lang="en-US" b="1" dirty="0"/>
              <a:t>command mode to exit the editor and save changes</a:t>
            </a:r>
            <a:r>
              <a:rPr lang="en-US" dirty="0"/>
              <a:t> to the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Shell?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58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Operating is made of many components, but its two prime components are -</a:t>
            </a:r>
          </a:p>
          <a:p>
            <a:pPr marL="0" indent="0">
              <a:buNone/>
            </a:pPr>
            <a:r>
              <a:rPr lang="en-US" dirty="0" smtClean="0"/>
              <a:t>-Kernel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-Shell</a:t>
            </a:r>
            <a:endParaRPr lang="en-US" dirty="0"/>
          </a:p>
          <a:p>
            <a:r>
              <a:rPr lang="en-US" dirty="0"/>
              <a:t>A Kernel is at the nucleus of a computer. It makes the communication between the hardware and software possible. While the Kernel is the innermost part of an operating system, a shell is the outermost one.</a:t>
            </a:r>
          </a:p>
          <a:p>
            <a:r>
              <a:rPr lang="en-US" dirty="0"/>
              <a:t>A shell in a Linux operating system takes input from you in the form of commands, processes it, and then gives an output. It is the interface through which a user works on the programs, commands, and scripts. A shell is accessed by a terminal which runs it.</a:t>
            </a:r>
          </a:p>
          <a:p>
            <a:r>
              <a:rPr lang="en-US" dirty="0"/>
              <a:t>When you run the terminal, the Shell issues </a:t>
            </a:r>
            <a:r>
              <a:rPr lang="en-US" b="1" dirty="0"/>
              <a:t>a command prompt (usually $),</a:t>
            </a:r>
            <a:r>
              <a:rPr lang="en-US" dirty="0"/>
              <a:t> where you can type your input, which is then executed when you hit the Enter key. The output or the result is thereafter displayed on the terminal.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44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Shell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main shells in Linux: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. The </a:t>
            </a:r>
            <a:r>
              <a:rPr lang="en-US" b="1" dirty="0"/>
              <a:t>Bourne Shell</a:t>
            </a:r>
            <a:r>
              <a:rPr lang="en-US" dirty="0"/>
              <a:t>: The prompt for this shell is $ and its derivatives are listed below:</a:t>
            </a:r>
          </a:p>
          <a:p>
            <a:r>
              <a:rPr lang="en-US" dirty="0"/>
              <a:t>POSIX shell also is known as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 err="1"/>
              <a:t>Korn</a:t>
            </a:r>
            <a:r>
              <a:rPr lang="en-US" dirty="0"/>
              <a:t> Shell also knew as 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b="1" dirty="0"/>
              <a:t>B</a:t>
            </a:r>
            <a:r>
              <a:rPr lang="en-US" dirty="0"/>
              <a:t>ourne </a:t>
            </a:r>
            <a:r>
              <a:rPr lang="en-US" b="1" dirty="0"/>
              <a:t>A</a:t>
            </a:r>
            <a:r>
              <a:rPr lang="en-US" dirty="0"/>
              <a:t>gain </a:t>
            </a:r>
            <a:r>
              <a:rPr lang="en-US" b="1" dirty="0" err="1"/>
              <a:t>SH</a:t>
            </a:r>
            <a:r>
              <a:rPr lang="en-US" dirty="0" err="1"/>
              <a:t>ell</a:t>
            </a:r>
            <a:r>
              <a:rPr lang="en-US" dirty="0"/>
              <a:t> also knew as bash (most popular)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 </a:t>
            </a:r>
            <a:r>
              <a:rPr lang="en-US" b="1" dirty="0"/>
              <a:t>The C shell</a:t>
            </a:r>
            <a:r>
              <a:rPr lang="en-US" dirty="0"/>
              <a:t>: The prompt for this shell is %, and its subcategories are:</a:t>
            </a:r>
          </a:p>
          <a:p>
            <a:r>
              <a:rPr lang="en-US" dirty="0"/>
              <a:t>C shell also is known as </a:t>
            </a:r>
            <a:r>
              <a:rPr lang="en-US" dirty="0" err="1"/>
              <a:t>csh</a:t>
            </a:r>
            <a:endParaRPr lang="en-US" dirty="0"/>
          </a:p>
          <a:p>
            <a:r>
              <a:rPr lang="en-US" dirty="0"/>
              <a:t>Tops C shell also is known as </a:t>
            </a:r>
            <a:r>
              <a:rPr lang="en-US" dirty="0" err="1"/>
              <a:t>tcsh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98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What Is Shell Scripting?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0581" y="1359877"/>
            <a:ext cx="11466827" cy="34778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7075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SHELL SCRIPTING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is writing a series of commands for the shell to execute. It can combine lengthy and repetitive sequences of commands into a single and simple script, which can be stored and executed anytime. This reduces the effort required by the end user.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Steps in creating a Shell Script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Create a file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using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a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vi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editor(or any other editor).  Name  script file with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extension .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Start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the script with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#! /bin/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Write some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Save the script file as filename.sh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For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executing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the script type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bash filename.sh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"#!" is an operator called shebang which directs the script to the interpreter location. So, if we use"#! /bin/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" the script gets directed to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bourne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-shell.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715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3044" y="265818"/>
            <a:ext cx="9357986" cy="21708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Let's create a small script 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#!/bin/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/>
              <a:t>Let's see the steps to create it -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5" name="Picture 5" descr="https://www.guru99.com/images/vi_scriptsample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5" y="1351243"/>
            <a:ext cx="9145044" cy="4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3044" y="5875119"/>
            <a:ext cx="10515600" cy="72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Command '</a:t>
            </a:r>
            <a:r>
              <a:rPr lang="en-US" dirty="0" err="1" smtClean="0"/>
              <a:t>ls</a:t>
            </a:r>
            <a:r>
              <a:rPr lang="en-US" dirty="0" smtClean="0"/>
              <a:t>' is executed when we execute the scriptsample.sh file.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41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Introduction to Shell Scrip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2366615"/>
            <a:ext cx="10844011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1065" y="424319"/>
            <a:ext cx="10702343" cy="17697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Adding shell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Commenting is important in any program. In Shell programming, the syntax to add a comment is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#comment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Let understand this with an example.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963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What are Shell Variables?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-113238"/>
            <a:ext cx="8985088" cy="43396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Variables store data in the form of characters and numbers. Similarly, Shell variables are used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store information and they can by the shell only.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For example, the following creates a shell variable and then prints it: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variable ="Hello"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echo $variable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Below is a small script which will use a variable.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#!/bin/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sh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echo "what is your name?“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read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echo "How do you do, $name?“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read remark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echo "I am $remark too!"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Let's understand,  the steps to create and execute the script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0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Let's </a:t>
            </a:r>
            <a:r>
              <a:rPr lang="en-US" sz="3600" dirty="0"/>
              <a:t>understand,  the steps to create and execute the script</a:t>
            </a:r>
            <a:br>
              <a:rPr lang="en-US" sz="36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8194" name="Picture 2" descr="https://www.guru99.com/images/pro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2" y="1120462"/>
            <a:ext cx="10915918" cy="505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4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These </a:t>
            </a:r>
            <a:r>
              <a:rPr lang="en-US" b="1" dirty="0" smtClean="0"/>
              <a:t>Wildcards Characters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3496"/>
          </a:xfrm>
        </p:spPr>
        <p:txBody>
          <a:bodyPr/>
          <a:lstStyle/>
          <a:p>
            <a:r>
              <a:rPr lang="en-US" b="1" dirty="0"/>
              <a:t>Wildcards</a:t>
            </a:r>
            <a:r>
              <a:rPr lang="en-US" dirty="0"/>
              <a:t> (also referred to as meta characters) are symbols or special characters that represent other characters. </a:t>
            </a: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90410" y="2896194"/>
            <a:ext cx="102633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wildcards are interpreted by the shell and the results are returned to the command you run. There are three main wildcards in Linux: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An asterisk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Arial Unicode MS" panose="020B0604020202020204" pitchFamily="34" charset="-128"/>
              </a:rPr>
              <a:t>(*)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– matches one or more occurrences of any character, including no character.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Question mark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Arial Unicode MS" panose="020B0604020202020204" pitchFamily="34" charset="-128"/>
              </a:rPr>
              <a:t>(?)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– represents or matches a single occurrence of any character.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Bracketed characters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Arial Unicode MS" panose="020B0604020202020204" pitchFamily="34" charset="-128"/>
              </a:rPr>
              <a:t>([ ])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– matches any occurrence of character enclosed in the square brackets.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solidFill>
                <a:srgbClr val="3A3A3A"/>
              </a:solidFill>
              <a:latin typeface="Mul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solidFill>
                <a:srgbClr val="3A3A3A"/>
              </a:solidFill>
              <a:latin typeface="Muli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2580" y="4595371"/>
            <a:ext cx="11269014" cy="91097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1. This command matches all files with names starting with </a:t>
            </a:r>
            <a:r>
              <a:rPr kumimoji="0" lang="en-US" sz="1000" i="0" u="none" strike="noStrike" normalizeH="0" baseline="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(which is the prefix) and ending with one or more occurrences of any character.</a:t>
            </a:r>
            <a:endParaRPr kumimoji="0" lang="en-US" sz="1200" i="0" u="none" strike="noStrike" normalizeH="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l*</a:t>
            </a:r>
            <a:r>
              <a:rPr kumimoji="0" lang="en-US" sz="1100" i="0" u="none" strike="noStrike" normalizeH="0" baseline="0" dirty="0" smtClean="0">
                <a:solidFill>
                  <a:schemeClr val="tx1"/>
                </a:solidFill>
              </a:rPr>
              <a:t> </a:t>
            </a:r>
            <a:endParaRPr kumimoji="0" lang="en-US" sz="1800" i="0" u="none" strike="noStrike" normalizeH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1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653" y="364378"/>
            <a:ext cx="10984606" cy="91097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The following command matches all files with names beginning with </a:t>
            </a:r>
            <a:r>
              <a:rPr kumimoji="0" lang="en-US" sz="1000" i="0" u="none" strike="noStrike" normalizeH="0" baseline="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followed by any single character and ending with </a:t>
            </a:r>
            <a:r>
              <a:rPr kumimoji="0" lang="en-US" sz="1000" i="0" u="none" strike="noStrike" normalizeH="0" baseline="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st.sh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(which is the suffix).</a:t>
            </a:r>
            <a:endParaRPr kumimoji="0" lang="en-US" sz="1200" i="0" u="none" strike="noStrike" normalizeH="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l?st.sh</a:t>
            </a:r>
            <a:r>
              <a:rPr kumimoji="0" lang="en-US" sz="1100" i="0" u="none" strike="noStrike" normalizeH="0" baseline="0" dirty="0" smtClean="0">
                <a:solidFill>
                  <a:schemeClr val="tx1"/>
                </a:solidFill>
              </a:rPr>
              <a:t> </a:t>
            </a:r>
            <a:endParaRPr kumimoji="0" lang="en-US" sz="1800" i="0" u="none" strike="noStrike" normalizeH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653" y="1395850"/>
            <a:ext cx="10984606" cy="91097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The command below matc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hes all files with names starting with </a:t>
            </a:r>
            <a:r>
              <a:rPr kumimoji="0" lang="en-US" sz="1000" i="0" u="none" strike="noStrike" normalizeH="0" baseline="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l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followed by any of the characters in the square bracket but ending with </a:t>
            </a:r>
            <a:r>
              <a:rPr kumimoji="0" lang="en-US" sz="1000" i="0" u="none" strike="noStrike" normalizeH="0" baseline="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st.sh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.</a:t>
            </a:r>
            <a:endParaRPr kumimoji="0" lang="en-US" sz="1200" i="0" u="none" strike="noStrike" normalizeH="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l[abdcio]st.sh </a:t>
            </a:r>
            <a:endParaRPr kumimoji="0" lang="en-US" sz="1800" i="0" u="none" strike="noStrike" normalizeH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653" y="2334989"/>
            <a:ext cx="10984606" cy="10956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This command will match all filenames prefixed with any two characters followed by </a:t>
            </a:r>
            <a:r>
              <a:rPr kumimoji="0" lang="en-US" sz="1000" i="0" u="none" strike="noStrike" normalizeH="0" baseline="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Muli"/>
              </a:rPr>
              <a:t> but ending with one or more occurrence of any character.</a:t>
            </a:r>
            <a:endParaRPr kumimoji="0" lang="en-US" sz="1200" i="0" u="none" strike="noStrike" normalizeH="0" baseline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??</a:t>
            </a:r>
            <a:r>
              <a:rPr kumimoji="0" lang="en-US" sz="1200" i="0" u="none" strike="noStrike" normalizeH="0" baseline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sz="1200" i="0" u="none" strike="noStrike" normalizeH="0" baseline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sz="1100" i="0" u="none" strike="noStrike" normalizeH="0" baseline="0" dirty="0" smtClean="0">
                <a:solidFill>
                  <a:schemeClr val="tx1"/>
                </a:solidFill>
              </a:rPr>
              <a:t> </a:t>
            </a:r>
            <a:endParaRPr kumimoji="0" lang="en-US" sz="1800" i="0" u="none" strike="noStrike" normalizeH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653" y="3458794"/>
            <a:ext cx="10984606" cy="10956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latin typeface="Muli"/>
              </a:rPr>
              <a:t> This example matches filenames starting with any of these characters </a:t>
            </a:r>
            <a:r>
              <a:rPr kumimoji="0" lang="en-US" sz="1000" i="0" u="none" strike="noStrike" normalizeH="0" baseline="0" dirty="0" smtClean="0">
                <a:latin typeface="Arial Unicode MS" panose="020B0604020202020204" pitchFamily="34" charset="-128"/>
              </a:rPr>
              <a:t>[</a:t>
            </a:r>
            <a:r>
              <a:rPr kumimoji="0" lang="en-US" sz="1000" i="0" u="none" strike="noStrike" normalizeH="0" baseline="0" dirty="0" err="1" smtClean="0">
                <a:latin typeface="Arial Unicode MS" panose="020B0604020202020204" pitchFamily="34" charset="-128"/>
              </a:rPr>
              <a:t>clst</a:t>
            </a:r>
            <a:r>
              <a:rPr kumimoji="0" lang="en-US" sz="1000" i="0" u="none" strike="noStrike" normalizeH="0" baseline="0" dirty="0" smtClean="0">
                <a:latin typeface="Arial Unicode MS" panose="020B0604020202020204" pitchFamily="34" charset="-128"/>
              </a:rPr>
              <a:t>]</a:t>
            </a:r>
            <a:r>
              <a:rPr kumimoji="0" lang="en-US" sz="1200" i="0" u="none" strike="noStrike" normalizeH="0" baseline="0" dirty="0" smtClean="0">
                <a:latin typeface="Muli"/>
              </a:rPr>
              <a:t> and ending with one or more occurrence of any character.</a:t>
            </a:r>
            <a:endParaRPr kumimoji="0" lang="en-US" sz="1200" i="0" u="none" strike="noStrike" normalizeH="0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kumimoji="0" lang="en-US" sz="1200" i="0" u="none" strike="noStrike" normalizeH="0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sz="1200" i="0" u="none" strike="noStrike" normalizeH="0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clst</a:t>
            </a:r>
            <a:r>
              <a:rPr kumimoji="0" lang="en-US" sz="1200" i="0" u="none" strike="noStrike" normalizeH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</a:t>
            </a:r>
            <a:r>
              <a:rPr kumimoji="0" lang="en-US" sz="1100" i="0" u="none" strike="noStrike" normalizeH="0" baseline="0" dirty="0" smtClean="0"/>
              <a:t> </a:t>
            </a:r>
            <a:endParaRPr kumimoji="0" lang="en-US" sz="1800" i="0" u="none" strike="noStrike" normalizeH="0" baseline="0" dirty="0" smtClean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653" y="4680687"/>
            <a:ext cx="10984606" cy="12803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268203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In this examples, only filenames starting with any of these characters </a:t>
            </a:r>
            <a:r>
              <a:rPr kumimoji="0" lang="en-US" sz="1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[</a:t>
            </a:r>
            <a:r>
              <a:rPr kumimoji="0" lang="en-US" sz="10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clst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followed by one of these </a:t>
            </a:r>
            <a:r>
              <a:rPr kumimoji="0" lang="en-US" sz="1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[</a:t>
            </a:r>
            <a:r>
              <a:rPr kumimoji="0" lang="en-US" sz="10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io</a:t>
            </a:r>
            <a:r>
              <a:rPr kumimoji="0" lang="en-US" sz="10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</a:rPr>
              <a:t>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and then any single character, followed by a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884FC"/>
                </a:solidFill>
                <a:effectLst/>
                <a:latin typeface="Arial Unicode MS" panose="020B0604020202020204" pitchFamily="34" charset="-128"/>
              </a:rPr>
              <a:t>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Muli"/>
              </a:rPr>
              <a:t> and lastly, one or more occurrence of any character will be listed.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sz="12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sz="12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clst</a:t>
            </a: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sz="1200" i="0" u="none" strike="noStrike" normalizeH="0" baseline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en-US" sz="12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]?t*</a:t>
            </a:r>
            <a:r>
              <a:rPr kumimoji="0" lang="en-US" sz="1100" i="0" u="none" strike="noStrike" normalizeH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en-US" sz="1800" i="0" u="none" strike="noStrike" normalizeH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VI editor?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VI editor is the most popular and classic text editor in the Linux family. Below, are some reasons which make it a widely used editor –</a:t>
            </a:r>
          </a:p>
          <a:p>
            <a:r>
              <a:rPr lang="en-US" dirty="0"/>
              <a:t>1) It is available in almost all Linux Distributions</a:t>
            </a:r>
          </a:p>
          <a:p>
            <a:r>
              <a:rPr lang="en-US" dirty="0"/>
              <a:t>2) It works the same across different platforms and Distributions</a:t>
            </a:r>
          </a:p>
          <a:p>
            <a:r>
              <a:rPr lang="en-US" dirty="0"/>
              <a:t>3) It is user-friendly. Hence, millions of Linux users love it and use it for their editing needs</a:t>
            </a:r>
          </a:p>
          <a:p>
            <a:r>
              <a:rPr lang="en-US" dirty="0"/>
              <a:t>Nowadays, there are advanced versions of the vi editor available, and the most popular one is </a:t>
            </a:r>
            <a:r>
              <a:rPr lang="en-US" b="1" dirty="0"/>
              <a:t>VIM </a:t>
            </a:r>
            <a:r>
              <a:rPr lang="en-US" dirty="0"/>
              <a:t>which is </a:t>
            </a:r>
            <a:r>
              <a:rPr lang="en-US" b="1" dirty="0"/>
              <a:t>V</a:t>
            </a:r>
            <a:r>
              <a:rPr lang="en-US" dirty="0"/>
              <a:t>i </a:t>
            </a:r>
            <a:r>
              <a:rPr lang="en-US" b="1" dirty="0"/>
              <a:t>Im</a:t>
            </a:r>
            <a:r>
              <a:rPr lang="en-US" dirty="0"/>
              <a:t>proved. Some of the other ones are Elvis, </a:t>
            </a:r>
            <a:r>
              <a:rPr lang="en-US" dirty="0" err="1"/>
              <a:t>Nvi</a:t>
            </a:r>
            <a:r>
              <a:rPr lang="en-US" dirty="0"/>
              <a:t>, Nano, and Vile. It is wise to learn vi because it is feature-rich and offers endless possibilities to edit a file.</a:t>
            </a:r>
          </a:p>
          <a:p>
            <a:r>
              <a:rPr lang="en-US" dirty="0"/>
              <a:t>To work on VI editor, you need to understand </a:t>
            </a:r>
            <a:r>
              <a:rPr lang="en-US" b="1" dirty="0"/>
              <a:t>its operation modes</a:t>
            </a:r>
            <a:r>
              <a:rPr lang="en-US" dirty="0"/>
              <a:t>. They can be divided into two main parts.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5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vi is generally considered the de facto standard in Unix editors because −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is generally considered the de facto standard in Unix editors because −</a:t>
            </a:r>
          </a:p>
          <a:p>
            <a:r>
              <a:rPr lang="en-US" dirty="0"/>
              <a:t>It's usually available on all the flavors of Unix system.</a:t>
            </a:r>
          </a:p>
          <a:p>
            <a:r>
              <a:rPr lang="en-US" dirty="0"/>
              <a:t>Its implementations are very similar across the board.</a:t>
            </a:r>
          </a:p>
          <a:p>
            <a:r>
              <a:rPr lang="en-US" dirty="0"/>
              <a:t>It requires very few resources.</a:t>
            </a:r>
          </a:p>
          <a:p>
            <a:r>
              <a:rPr lang="en-US" dirty="0"/>
              <a:t>It is more user-friendly than other editors such as the </a:t>
            </a:r>
            <a:r>
              <a:rPr lang="en-US" b="1" dirty="0" err="1"/>
              <a:t>ed</a:t>
            </a:r>
            <a:r>
              <a:rPr lang="en-US" dirty="0"/>
              <a:t> or the </a:t>
            </a:r>
            <a:r>
              <a:rPr lang="en-US" b="1" dirty="0"/>
              <a:t>ex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4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le</a:t>
            </a:r>
            <a:r>
              <a:rPr lang="en-US" dirty="0" smtClean="0"/>
              <a:t>arn more about-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 </a:t>
            </a:r>
            <a:r>
              <a:rPr lang="en-US" dirty="0">
                <a:hlinkClick r:id="rId2"/>
              </a:rPr>
              <a:t>Command mode</a:t>
            </a:r>
            <a:endParaRPr lang="en-US" dirty="0"/>
          </a:p>
          <a:p>
            <a:r>
              <a:rPr lang="en-US" dirty="0">
                <a:hlinkClick r:id="rId3"/>
              </a:rPr>
              <a:t>vi Editor Insert mode</a:t>
            </a:r>
            <a:endParaRPr lang="en-US" dirty="0"/>
          </a:p>
          <a:p>
            <a:r>
              <a:rPr lang="en-US" dirty="0">
                <a:hlinkClick r:id="rId4"/>
              </a:rPr>
              <a:t>How to use vi editor</a:t>
            </a:r>
            <a:endParaRPr lang="en-US" dirty="0"/>
          </a:p>
          <a:p>
            <a:r>
              <a:rPr lang="en-US" dirty="0">
                <a:hlinkClick r:id="rId5"/>
              </a:rPr>
              <a:t>vi Editing commands</a:t>
            </a:r>
            <a:endParaRPr lang="en-US" dirty="0"/>
          </a:p>
          <a:p>
            <a:r>
              <a:rPr lang="en-US" dirty="0">
                <a:hlinkClick r:id="rId6"/>
              </a:rPr>
              <a:t>Moving within a file</a:t>
            </a:r>
            <a:endParaRPr lang="en-US" dirty="0"/>
          </a:p>
          <a:p>
            <a:r>
              <a:rPr lang="en-US" dirty="0">
                <a:hlinkClick r:id="rId7"/>
              </a:rPr>
              <a:t>Saving and Closing the file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57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vi </a:t>
            </a:r>
            <a:r>
              <a:rPr lang="en-IN" b="1" dirty="0"/>
              <a:t>Command mode:</a:t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 editor opens in this mode, and it only </a:t>
            </a:r>
            <a:r>
              <a:rPr lang="en-US" b="1" dirty="0"/>
              <a:t>understands commands</a:t>
            </a:r>
            <a:endParaRPr lang="en-US" dirty="0"/>
          </a:p>
          <a:p>
            <a:r>
              <a:rPr lang="en-US" dirty="0"/>
              <a:t>In this mode, you can, </a:t>
            </a:r>
            <a:r>
              <a:rPr lang="en-US" b="1" dirty="0"/>
              <a:t>move the cursor and cut, copy, paste the text</a:t>
            </a:r>
            <a:endParaRPr lang="en-US" dirty="0"/>
          </a:p>
          <a:p>
            <a:r>
              <a:rPr lang="en-US" dirty="0"/>
              <a:t>This mode also saves the changes you have made to the file</a:t>
            </a:r>
          </a:p>
          <a:p>
            <a:r>
              <a:rPr lang="en-US" b="1" dirty="0"/>
              <a:t>Commands are case sensitive.</a:t>
            </a:r>
            <a:r>
              <a:rPr lang="en-US" dirty="0"/>
              <a:t> You should use the right letter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4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 Editor Insert mode: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mode is for inserting text in the file.</a:t>
            </a:r>
          </a:p>
          <a:p>
            <a:r>
              <a:rPr lang="en-US" dirty="0"/>
              <a:t>You can switch to the Insert mode from the command mode </a:t>
            </a:r>
            <a:r>
              <a:rPr lang="en-US" b="1" dirty="0"/>
              <a:t> by pressing '</a:t>
            </a:r>
            <a:r>
              <a:rPr lang="en-US" b="1" dirty="0" err="1"/>
              <a:t>i</a:t>
            </a:r>
            <a:r>
              <a:rPr lang="en-US" b="1" dirty="0"/>
              <a:t>' on the keyboard</a:t>
            </a:r>
            <a:endParaRPr lang="en-US" dirty="0"/>
          </a:p>
          <a:p>
            <a:r>
              <a:rPr lang="en-US" dirty="0"/>
              <a:t>Once you are in Insert mode, any key would be taken as an input for the file on which you are currently working.</a:t>
            </a:r>
          </a:p>
          <a:p>
            <a:r>
              <a:rPr lang="en-US" dirty="0"/>
              <a:t>To return to the command mode and save the changes you have made you need to press the Esc key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43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152"/>
            <a:ext cx="10522907" cy="826718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How to use vi editor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</a:br>
            <a:endParaRPr lang="en-IN" dirty="0"/>
          </a:p>
        </p:txBody>
      </p:sp>
      <p:pic>
        <p:nvPicPr>
          <p:cNvPr id="2054" name="Picture 6" descr="https://www.guru99.com/images/Creating_a_new_fi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6822"/>
            <a:ext cx="10233764" cy="55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0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38"/>
            <a:ext cx="10515600" cy="60141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VI Editing </a:t>
            </a:r>
            <a:r>
              <a:rPr lang="en-US" b="1" dirty="0" smtClean="0">
                <a:latin typeface="Arial Black" panose="020B0A04020102020204" pitchFamily="34" charset="0"/>
              </a:rPr>
              <a:t>commands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i</a:t>
            </a:r>
            <a:r>
              <a:rPr lang="en-US" dirty="0"/>
              <a:t> - Insert at cursor (goes into insert mode)</a:t>
            </a:r>
          </a:p>
          <a:p>
            <a:r>
              <a:rPr lang="en-US" dirty="0"/>
              <a:t>a - Write after cursor (goes into insert mode)</a:t>
            </a:r>
          </a:p>
          <a:p>
            <a:r>
              <a:rPr lang="en-US" dirty="0"/>
              <a:t>A - Write at the end of line (goes into insert mode)</a:t>
            </a:r>
          </a:p>
          <a:p>
            <a:r>
              <a:rPr lang="en-US" dirty="0"/>
              <a:t>ESC - Terminate insert mode</a:t>
            </a:r>
          </a:p>
          <a:p>
            <a:r>
              <a:rPr lang="en-US" dirty="0"/>
              <a:t>u - Undo last change</a:t>
            </a:r>
          </a:p>
          <a:p>
            <a:r>
              <a:rPr lang="en-US" dirty="0"/>
              <a:t>U - Undo all changes to the entire line</a:t>
            </a:r>
          </a:p>
          <a:p>
            <a:r>
              <a:rPr lang="en-US" dirty="0"/>
              <a:t>o - Open a new line (goes into insert mode)</a:t>
            </a:r>
          </a:p>
          <a:p>
            <a:r>
              <a:rPr lang="en-US" dirty="0" err="1"/>
              <a:t>dd</a:t>
            </a:r>
            <a:r>
              <a:rPr lang="en-US" dirty="0"/>
              <a:t> - Delete line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15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937"/>
            <a:ext cx="10515600" cy="57260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3dd - Delete 3 lines.</a:t>
            </a:r>
          </a:p>
          <a:p>
            <a:r>
              <a:rPr lang="en-US" dirty="0" smtClean="0"/>
              <a:t>D - Delete contents of line after the cursor</a:t>
            </a:r>
          </a:p>
          <a:p>
            <a:r>
              <a:rPr lang="en-US" dirty="0" smtClean="0"/>
              <a:t>C - Delete contents of a line after the cursor and insert new text. Press ESC key to end insertion.</a:t>
            </a:r>
          </a:p>
          <a:p>
            <a:r>
              <a:rPr lang="en-US" dirty="0" err="1" smtClean="0"/>
              <a:t>dw</a:t>
            </a:r>
            <a:r>
              <a:rPr lang="en-US" dirty="0" smtClean="0"/>
              <a:t> - Delete word</a:t>
            </a:r>
          </a:p>
          <a:p>
            <a:r>
              <a:rPr lang="en-US" dirty="0" smtClean="0"/>
              <a:t>4dw - Delete 4 words</a:t>
            </a:r>
          </a:p>
          <a:p>
            <a:r>
              <a:rPr lang="en-US" dirty="0" err="1" smtClean="0"/>
              <a:t>cw</a:t>
            </a:r>
            <a:r>
              <a:rPr lang="en-US" dirty="0" smtClean="0"/>
              <a:t> - Change word</a:t>
            </a:r>
          </a:p>
          <a:p>
            <a:r>
              <a:rPr lang="en-US" dirty="0" smtClean="0"/>
              <a:t>x - Delete character at the cursor</a:t>
            </a:r>
          </a:p>
          <a:p>
            <a:r>
              <a:rPr lang="en-US" dirty="0" smtClean="0"/>
              <a:t>r - Replace character</a:t>
            </a:r>
          </a:p>
          <a:p>
            <a:r>
              <a:rPr lang="en-US" dirty="0" smtClean="0"/>
              <a:t>R - Overwrite characters from cursor onward</a:t>
            </a:r>
          </a:p>
          <a:p>
            <a:r>
              <a:rPr lang="en-US" dirty="0" smtClean="0"/>
              <a:t>s - Substitute one character under cursor continue to insert</a:t>
            </a:r>
          </a:p>
          <a:p>
            <a:r>
              <a:rPr lang="en-US" dirty="0" smtClean="0"/>
              <a:t>S - Substitute entire line and begin to insert at the beginning of the line</a:t>
            </a:r>
          </a:p>
          <a:p>
            <a:r>
              <a:rPr lang="en-US" dirty="0" smtClean="0"/>
              <a:t>~ - Change case of individual character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60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816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Arial Black</vt:lpstr>
      <vt:lpstr>Calibri</vt:lpstr>
      <vt:lpstr>Calibri Light</vt:lpstr>
      <vt:lpstr>Courier New</vt:lpstr>
      <vt:lpstr>Monaco</vt:lpstr>
      <vt:lpstr>Muli</vt:lpstr>
      <vt:lpstr>Source Sans Pro</vt:lpstr>
      <vt:lpstr>Office Theme</vt:lpstr>
      <vt:lpstr>VI EDITOR</vt:lpstr>
      <vt:lpstr>What is the VI editor? </vt:lpstr>
      <vt:lpstr>vi is generally considered the de facto standard in Unix editors because −</vt:lpstr>
      <vt:lpstr>You will learn more about- </vt:lpstr>
      <vt:lpstr>  vi Command mode:  </vt:lpstr>
      <vt:lpstr>vi Editor Insert mode: </vt:lpstr>
      <vt:lpstr>How to use vi editor </vt:lpstr>
      <vt:lpstr>PowerPoint Presentation</vt:lpstr>
      <vt:lpstr>PowerPoint Presentation</vt:lpstr>
      <vt:lpstr>PowerPoint Presentation</vt:lpstr>
      <vt:lpstr>What is a Shell? </vt:lpstr>
      <vt:lpstr>Types of Shell </vt:lpstr>
      <vt:lpstr>What Is Shell Scripting? </vt:lpstr>
      <vt:lpstr>PowerPoint Presentation</vt:lpstr>
      <vt:lpstr>PowerPoint Presentation</vt:lpstr>
      <vt:lpstr>What are Shell Variables? </vt:lpstr>
      <vt:lpstr> Let's understand,  the steps to create and execute the script  </vt:lpstr>
      <vt:lpstr>These Wildcards Characters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EDITOR</dc:title>
  <dc:creator>Windows User</dc:creator>
  <cp:lastModifiedBy>Windows User</cp:lastModifiedBy>
  <cp:revision>27</cp:revision>
  <dcterms:created xsi:type="dcterms:W3CDTF">2020-08-24T09:46:47Z</dcterms:created>
  <dcterms:modified xsi:type="dcterms:W3CDTF">2020-08-24T12:18:05Z</dcterms:modified>
</cp:coreProperties>
</file>