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5"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8" r:id="rId28"/>
    <p:sldId id="289" r:id="rId29"/>
    <p:sldId id="283" r:id="rId30"/>
    <p:sldId id="284" r:id="rId31"/>
    <p:sldId id="285" r:id="rId32"/>
    <p:sldId id="286" r:id="rId33"/>
    <p:sldId id="287" r:id="rId34"/>
    <p:sldId id="297" r:id="rId35"/>
    <p:sldId id="298" r:id="rId36"/>
    <p:sldId id="299" r:id="rId37"/>
    <p:sldId id="290" r:id="rId38"/>
    <p:sldId id="291" r:id="rId39"/>
    <p:sldId id="292" r:id="rId40"/>
    <p:sldId id="293" r:id="rId41"/>
    <p:sldId id="294" r:id="rId42"/>
    <p:sldId id="295" r:id="rId43"/>
    <p:sldId id="296" r:id="rId44"/>
    <p:sldId id="300" r:id="rId45"/>
    <p:sldId id="301" r:id="rId46"/>
    <p:sldId id="302" r:id="rId47"/>
    <p:sldId id="30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B39FAD-DA11-4A3B-B466-DFB8D472EBEA}" type="datetimeFigureOut">
              <a:rPr lang="en-US" smtClean="0"/>
              <a:pPr/>
              <a:t>6/29/2020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B39FAD-DA11-4A3B-B466-DFB8D472EBEA}" type="datetimeFigureOut">
              <a:rPr lang="en-US" smtClean="0"/>
              <a:pPr/>
              <a:t>6/29/2020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B39FAD-DA11-4A3B-B466-DFB8D472EBEA}" type="datetimeFigureOut">
              <a:rPr lang="en-US" smtClean="0"/>
              <a:pPr/>
              <a:t>6/29/2020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B39FAD-DA11-4A3B-B466-DFB8D472EBEA}" type="datetimeFigureOut">
              <a:rPr lang="en-US" smtClean="0"/>
              <a:pPr/>
              <a:t>6/29/2020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B39FAD-DA11-4A3B-B466-DFB8D472EBEA}" type="datetimeFigureOut">
              <a:rPr lang="en-US" smtClean="0"/>
              <a:pPr/>
              <a:t>6/29/2020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B39FAD-DA11-4A3B-B466-DFB8D472EBEA}" type="datetimeFigureOut">
              <a:rPr lang="en-US" smtClean="0"/>
              <a:pPr/>
              <a:t>6/29/2020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B39FAD-DA11-4A3B-B466-DFB8D472EBEA}" type="datetimeFigureOut">
              <a:rPr lang="en-US" smtClean="0"/>
              <a:pPr/>
              <a:t>6/29/2020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B39FAD-DA11-4A3B-B466-DFB8D472EBEA}" type="datetimeFigureOut">
              <a:rPr lang="en-US" smtClean="0"/>
              <a:pPr/>
              <a:t>6/29/2020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39FAD-DA11-4A3B-B466-DFB8D472EBEA}" type="datetimeFigureOut">
              <a:rPr lang="en-US" smtClean="0"/>
              <a:pPr/>
              <a:t>6/29/2020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39FAD-DA11-4A3B-B466-DFB8D472EBEA}" type="datetimeFigureOut">
              <a:rPr lang="en-US" smtClean="0"/>
              <a:pPr/>
              <a:t>6/29/2020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B39FAD-DA11-4A3B-B466-DFB8D472EBEA}" type="datetimeFigureOut">
              <a:rPr lang="en-US" smtClean="0"/>
              <a:pPr/>
              <a:t>6/29/2020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0B04FD-6A98-4095-8CC4-2D340ECD93B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39FAD-DA11-4A3B-B466-DFB8D472EBEA}" type="datetimeFigureOut">
              <a:rPr lang="en-US" smtClean="0"/>
              <a:pPr/>
              <a:t>6/29/2020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B04FD-6A98-4095-8CC4-2D340ECD93B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IN" sz="8800" b="1" dirty="0" smtClean="0">
                <a:solidFill>
                  <a:schemeClr val="accent2">
                    <a:lumMod val="50000"/>
                  </a:schemeClr>
                </a:solidFill>
              </a:rPr>
              <a:t>OPERATING SYSTEM</a:t>
            </a:r>
            <a:endParaRPr lang="en-IN" sz="8800" b="1" dirty="0">
              <a:solidFill>
                <a:schemeClr val="accent2">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Context Switching</a:t>
            </a:r>
            <a:endParaRPr lang="en-IN" b="1" u="sng" dirty="0">
              <a:solidFill>
                <a:schemeClr val="accent2">
                  <a:lumMod val="75000"/>
                </a:schemeClr>
              </a:solidFill>
            </a:endParaRPr>
          </a:p>
        </p:txBody>
      </p:sp>
      <p:sp>
        <p:nvSpPr>
          <p:cNvPr id="3" name="Content Placeholder 2"/>
          <p:cNvSpPr>
            <a:spLocks noGrp="1"/>
          </p:cNvSpPr>
          <p:nvPr>
            <p:ph idx="1"/>
          </p:nvPr>
        </p:nvSpPr>
        <p:spPr/>
        <p:txBody>
          <a:bodyPr>
            <a:normAutofit lnSpcReduction="10000"/>
          </a:bodyPr>
          <a:lstStyle/>
          <a:p>
            <a:r>
              <a:rPr lang="en-IN" dirty="0" smtClean="0"/>
              <a:t>A context switching is a process that involves switching of the CPU from one process or task to another.</a:t>
            </a:r>
          </a:p>
          <a:p>
            <a:pPr>
              <a:buNone/>
            </a:pPr>
            <a:r>
              <a:rPr lang="en-IN" dirty="0" smtClean="0"/>
              <a:t> </a:t>
            </a:r>
          </a:p>
          <a:p>
            <a:r>
              <a:rPr lang="en-IN" dirty="0" smtClean="0"/>
              <a:t>In this phenomenon, the execution of the process that is present in the running state is suspended and another process that is present in the ready state is executed by the CPU.</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857232"/>
            <a:ext cx="8229600" cy="3786214"/>
          </a:xfrm>
        </p:spPr>
        <p:txBody>
          <a:bodyPr>
            <a:normAutofit/>
          </a:bodyPr>
          <a:lstStyle/>
          <a:p>
            <a:r>
              <a:rPr lang="en-IN" sz="5400" b="1" u="sng" dirty="0" smtClean="0">
                <a:solidFill>
                  <a:schemeClr val="accent2">
                    <a:lumMod val="75000"/>
                  </a:schemeClr>
                </a:solidFill>
              </a:rPr>
              <a:t>Types of Operating System </a:t>
            </a:r>
            <a:endParaRPr lang="en-IN" sz="5400" b="1" u="sng" dirty="0">
              <a:solidFill>
                <a:schemeClr val="accent2">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Batch operating system</a:t>
            </a:r>
            <a:endParaRPr lang="en-IN" b="1" u="sng" dirty="0">
              <a:solidFill>
                <a:schemeClr val="accent2">
                  <a:lumMod val="75000"/>
                </a:schemeClr>
              </a:solidFill>
            </a:endParaRPr>
          </a:p>
        </p:txBody>
      </p:sp>
      <p:pic>
        <p:nvPicPr>
          <p:cNvPr id="5122" name="Picture 2" descr="C:\Users\MALHOTRA\Desktop\typesofos\CamScanner 06-22-2020 22.03.27_1.jpg"/>
          <p:cNvPicPr>
            <a:picLocks noGrp="1" noChangeAspect="1" noChangeArrowheads="1"/>
          </p:cNvPicPr>
          <p:nvPr>
            <p:ph idx="1"/>
          </p:nvPr>
        </p:nvPicPr>
        <p:blipFill>
          <a:blip r:embed="rId2"/>
          <a:srcRect/>
          <a:stretch>
            <a:fillRect/>
          </a:stretch>
        </p:blipFill>
        <p:spPr bwMode="auto">
          <a:xfrm>
            <a:off x="457200" y="1703441"/>
            <a:ext cx="8229600" cy="431948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solidFill>
                  <a:schemeClr val="accent2">
                    <a:lumMod val="75000"/>
                  </a:schemeClr>
                </a:solidFill>
              </a:rPr>
              <a:t>Multiprogramming operating system</a:t>
            </a:r>
            <a:endParaRPr lang="en-IN" b="1" u="sng" dirty="0">
              <a:solidFill>
                <a:schemeClr val="accent2">
                  <a:lumMod val="75000"/>
                </a:schemeClr>
              </a:solidFill>
            </a:endParaRPr>
          </a:p>
        </p:txBody>
      </p:sp>
      <p:pic>
        <p:nvPicPr>
          <p:cNvPr id="6146" name="Picture 2" descr="C:\Users\MALHOTRA\Desktop\typesofos\CamScanner 06-22-2020 22.03.27_2.jpg"/>
          <p:cNvPicPr>
            <a:picLocks noGrp="1" noChangeAspect="1" noChangeArrowheads="1"/>
          </p:cNvPicPr>
          <p:nvPr>
            <p:ph idx="1"/>
          </p:nvPr>
        </p:nvPicPr>
        <p:blipFill>
          <a:blip r:embed="rId2"/>
          <a:srcRect/>
          <a:stretch>
            <a:fillRect/>
          </a:stretch>
        </p:blipFill>
        <p:spPr bwMode="auto">
          <a:xfrm>
            <a:off x="457200" y="1500174"/>
            <a:ext cx="8229600" cy="424575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Multitasking operating system</a:t>
            </a:r>
            <a:endParaRPr lang="en-IN" b="1" u="sng" dirty="0">
              <a:solidFill>
                <a:schemeClr val="accent2">
                  <a:lumMod val="75000"/>
                </a:schemeClr>
              </a:solidFill>
            </a:endParaRPr>
          </a:p>
        </p:txBody>
      </p:sp>
      <p:pic>
        <p:nvPicPr>
          <p:cNvPr id="7170" name="Picture 2" descr="C:\Users\MALHOTRA\Desktop\typesofos\CamScanner 06-22-2020 22.03.27_3.jpg"/>
          <p:cNvPicPr>
            <a:picLocks noGrp="1" noChangeAspect="1" noChangeArrowheads="1"/>
          </p:cNvPicPr>
          <p:nvPr>
            <p:ph idx="1"/>
          </p:nvPr>
        </p:nvPicPr>
        <p:blipFill>
          <a:blip r:embed="rId2"/>
          <a:srcRect/>
          <a:stretch>
            <a:fillRect/>
          </a:stretch>
        </p:blipFill>
        <p:spPr bwMode="auto">
          <a:xfrm>
            <a:off x="1145199" y="1600200"/>
            <a:ext cx="6853601" cy="4525963"/>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Multiprocessor operating system</a:t>
            </a:r>
            <a:endParaRPr lang="en-IN" b="1" u="sng" dirty="0">
              <a:solidFill>
                <a:schemeClr val="accent2">
                  <a:lumMod val="75000"/>
                </a:schemeClr>
              </a:solidFill>
            </a:endParaRPr>
          </a:p>
        </p:txBody>
      </p:sp>
      <p:pic>
        <p:nvPicPr>
          <p:cNvPr id="8194" name="Picture 2" descr="C:\Users\MALHOTRA\Desktop\typesofos\CamScanner 06-22-2020 22.03.27_4.jpg"/>
          <p:cNvPicPr>
            <a:picLocks noGrp="1" noChangeAspect="1" noChangeArrowheads="1"/>
          </p:cNvPicPr>
          <p:nvPr>
            <p:ph idx="1"/>
          </p:nvPr>
        </p:nvPicPr>
        <p:blipFill>
          <a:blip r:embed="rId2"/>
          <a:srcRect/>
          <a:stretch>
            <a:fillRect/>
          </a:stretch>
        </p:blipFill>
        <p:spPr bwMode="auto">
          <a:xfrm>
            <a:off x="1009547" y="1600200"/>
            <a:ext cx="7124905" cy="45259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Real time operating system</a:t>
            </a:r>
            <a:endParaRPr lang="en-IN" b="1" u="sng" dirty="0">
              <a:solidFill>
                <a:schemeClr val="accent2">
                  <a:lumMod val="75000"/>
                </a:schemeClr>
              </a:solidFill>
            </a:endParaRPr>
          </a:p>
        </p:txBody>
      </p:sp>
      <p:pic>
        <p:nvPicPr>
          <p:cNvPr id="9218" name="Picture 2" descr="C:\Users\MALHOTRA\Desktop\typesofos\CamScanner 06-22-2020 22.03.27_5.jpg"/>
          <p:cNvPicPr>
            <a:picLocks noGrp="1" noChangeAspect="1" noChangeArrowheads="1"/>
          </p:cNvPicPr>
          <p:nvPr>
            <p:ph idx="1"/>
          </p:nvPr>
        </p:nvPicPr>
        <p:blipFill>
          <a:blip r:embed="rId2"/>
          <a:srcRect/>
          <a:stretch>
            <a:fillRect/>
          </a:stretch>
        </p:blipFill>
        <p:spPr bwMode="auto">
          <a:xfrm>
            <a:off x="1120503" y="1600200"/>
            <a:ext cx="6902994" cy="45259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Embedded operating system</a:t>
            </a:r>
            <a:endParaRPr lang="en-IN" b="1" u="sng" dirty="0">
              <a:solidFill>
                <a:schemeClr val="accent2">
                  <a:lumMod val="75000"/>
                </a:schemeClr>
              </a:solidFill>
            </a:endParaRPr>
          </a:p>
        </p:txBody>
      </p:sp>
      <p:sp>
        <p:nvSpPr>
          <p:cNvPr id="3" name="Content Placeholder 2"/>
          <p:cNvSpPr>
            <a:spLocks noGrp="1"/>
          </p:cNvSpPr>
          <p:nvPr>
            <p:ph idx="1"/>
          </p:nvPr>
        </p:nvSpPr>
        <p:spPr>
          <a:xfrm>
            <a:off x="714348" y="1571612"/>
            <a:ext cx="8229600" cy="3525855"/>
          </a:xfrm>
        </p:spPr>
        <p:txBody>
          <a:bodyPr/>
          <a:lstStyle/>
          <a:p>
            <a:pPr>
              <a:buNone/>
            </a:pPr>
            <a:r>
              <a:rPr lang="en-IN" dirty="0" smtClean="0"/>
              <a:t>   This is a type of operating system that is embedded and specifically configured for a certain hardware configuration.</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Distributed operating system</a:t>
            </a:r>
            <a:endParaRPr lang="en-IN" b="1" u="sng" dirty="0">
              <a:solidFill>
                <a:schemeClr val="accent2">
                  <a:lumMod val="75000"/>
                </a:schemeClr>
              </a:solidFill>
            </a:endParaRPr>
          </a:p>
        </p:txBody>
      </p:sp>
      <p:pic>
        <p:nvPicPr>
          <p:cNvPr id="10242" name="Picture 2" descr="C:\Users\MALHOTRA\Desktop\typesofos\CamScanner 06-22-2020 22.03.27_6.jpg"/>
          <p:cNvPicPr>
            <a:picLocks noGrp="1" noChangeAspect="1" noChangeArrowheads="1"/>
          </p:cNvPicPr>
          <p:nvPr>
            <p:ph idx="1"/>
          </p:nvPr>
        </p:nvPicPr>
        <p:blipFill>
          <a:blip r:embed="rId2"/>
          <a:srcRect/>
          <a:stretch>
            <a:fillRect/>
          </a:stretch>
        </p:blipFill>
        <p:spPr bwMode="auto">
          <a:xfrm>
            <a:off x="457200" y="1717510"/>
            <a:ext cx="8229600" cy="4291343"/>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Network operating system</a:t>
            </a:r>
            <a:endParaRPr lang="en-IN" b="1" u="sng" dirty="0">
              <a:solidFill>
                <a:schemeClr val="accent2">
                  <a:lumMod val="75000"/>
                </a:schemeClr>
              </a:solidFill>
            </a:endParaRPr>
          </a:p>
        </p:txBody>
      </p:sp>
      <p:pic>
        <p:nvPicPr>
          <p:cNvPr id="11266" name="Picture 2" descr="C:\Users\MALHOTRA\Desktop\typesofos\CamScanner 06-22-2020 22.03.27_7.jpg"/>
          <p:cNvPicPr>
            <a:picLocks noGrp="1" noChangeAspect="1" noChangeArrowheads="1"/>
          </p:cNvPicPr>
          <p:nvPr>
            <p:ph idx="1"/>
          </p:nvPr>
        </p:nvPicPr>
        <p:blipFill>
          <a:blip r:embed="rId2"/>
          <a:srcRect/>
          <a:stretch>
            <a:fillRect/>
          </a:stretch>
        </p:blipFill>
        <p:spPr bwMode="auto">
          <a:xfrm>
            <a:off x="1210195" y="1600200"/>
            <a:ext cx="6723609" cy="45259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buFont typeface="Wingdings" pitchFamily="2" charset="2"/>
              <a:buChar char="Ø"/>
            </a:pPr>
            <a:r>
              <a:rPr lang="en-IN" sz="6000" b="1" dirty="0" smtClean="0">
                <a:solidFill>
                  <a:schemeClr val="accent2">
                    <a:lumMod val="50000"/>
                  </a:schemeClr>
                </a:solidFill>
              </a:rPr>
              <a:t> DEFINATION OF OS</a:t>
            </a:r>
            <a:endParaRPr lang="en-IN" sz="6000" b="1" dirty="0">
              <a:solidFill>
                <a:schemeClr val="accent2">
                  <a:lumMod val="50000"/>
                </a:schemeClr>
              </a:solidFill>
            </a:endParaRPr>
          </a:p>
        </p:txBody>
      </p:sp>
      <p:sp>
        <p:nvSpPr>
          <p:cNvPr id="3" name="Content Placeholder 2"/>
          <p:cNvSpPr>
            <a:spLocks noGrp="1"/>
          </p:cNvSpPr>
          <p:nvPr>
            <p:ph idx="1"/>
          </p:nvPr>
        </p:nvSpPr>
        <p:spPr>
          <a:xfrm>
            <a:off x="457200" y="2000240"/>
            <a:ext cx="8229600" cy="4125923"/>
          </a:xfrm>
        </p:spPr>
        <p:txBody>
          <a:bodyPr/>
          <a:lstStyle/>
          <a:p>
            <a:pPr>
              <a:buNone/>
            </a:pPr>
            <a:r>
              <a:rPr lang="en-IN" sz="4800" b="1" dirty="0" smtClean="0"/>
              <a:t>  An </a:t>
            </a:r>
            <a:r>
              <a:rPr lang="en-IN" sz="4800" b="1" dirty="0"/>
              <a:t>operating system is the interface between the user and the machine.</a:t>
            </a:r>
            <a:endParaRPr lang="en-IN"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Two views</a:t>
            </a:r>
            <a:endParaRPr lang="en-IN" b="1" u="sng" dirty="0"/>
          </a:p>
        </p:txBody>
      </p:sp>
      <p:pic>
        <p:nvPicPr>
          <p:cNvPr id="4" name="Picture 3" descr="User View vs System View"/>
          <p:cNvPicPr/>
          <p:nvPr/>
        </p:nvPicPr>
        <p:blipFill>
          <a:blip r:embed="rId2"/>
          <a:srcRect/>
          <a:stretch>
            <a:fillRect/>
          </a:stretch>
        </p:blipFill>
        <p:spPr bwMode="auto">
          <a:xfrm>
            <a:off x="1000100" y="1785926"/>
            <a:ext cx="7358114" cy="3143272"/>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582594"/>
          </a:xfrm>
        </p:spPr>
        <p:txBody>
          <a:bodyPr>
            <a:normAutofit fontScale="90000"/>
          </a:bodyPr>
          <a:lstStyle/>
          <a:p>
            <a:r>
              <a:rPr lang="en-IN" b="1" dirty="0" smtClean="0"/>
              <a:t>User View</a:t>
            </a:r>
            <a:br>
              <a:rPr lang="en-IN" b="1" dirty="0" smtClean="0"/>
            </a:br>
            <a:endParaRPr lang="en-IN" dirty="0"/>
          </a:p>
        </p:txBody>
      </p:sp>
      <p:sp>
        <p:nvSpPr>
          <p:cNvPr id="3" name="Content Placeholder 2"/>
          <p:cNvSpPr>
            <a:spLocks noGrp="1"/>
          </p:cNvSpPr>
          <p:nvPr>
            <p:ph idx="1"/>
          </p:nvPr>
        </p:nvSpPr>
        <p:spPr>
          <a:xfrm>
            <a:off x="457200" y="857232"/>
            <a:ext cx="8229600" cy="5268931"/>
          </a:xfrm>
        </p:spPr>
        <p:txBody>
          <a:bodyPr/>
          <a:lstStyle/>
          <a:p>
            <a:r>
              <a:rPr lang="en-IN" dirty="0" smtClean="0"/>
              <a:t>The user view depends on the system interface that is used by the users. </a:t>
            </a:r>
          </a:p>
          <a:p>
            <a:endParaRPr lang="en-IN" dirty="0" smtClean="0"/>
          </a:p>
          <a:p>
            <a:r>
              <a:rPr lang="en-IN" dirty="0" smtClean="0"/>
              <a:t>There are some devices that contain very less or no user view because there is no interaction with the users. Examples are embedded computers in home devices, automobiles etc.</a:t>
            </a:r>
          </a:p>
          <a:p>
            <a:r>
              <a:rPr lang="en-IN" dirty="0" smtClean="0"/>
              <a:t/>
            </a:r>
            <a:br>
              <a:rPr lang="en-IN" dirty="0" smtClean="0"/>
            </a:br>
            <a:endParaRPr lang="en-IN" dirty="0" smtClean="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System View</a:t>
            </a:r>
            <a:br>
              <a:rPr lang="en-IN" b="1" dirty="0" smtClean="0"/>
            </a:br>
            <a:endParaRPr lang="en-IN" dirty="0"/>
          </a:p>
        </p:txBody>
      </p:sp>
      <p:sp>
        <p:nvSpPr>
          <p:cNvPr id="3" name="Content Placeholder 2"/>
          <p:cNvSpPr>
            <a:spLocks noGrp="1"/>
          </p:cNvSpPr>
          <p:nvPr>
            <p:ph idx="1"/>
          </p:nvPr>
        </p:nvSpPr>
        <p:spPr/>
        <p:txBody>
          <a:bodyPr/>
          <a:lstStyle/>
          <a:p>
            <a:r>
              <a:rPr lang="en-IN" dirty="0" smtClean="0"/>
              <a:t>According to the computer system, the operating system is the bridge between applications and hardware. It is most intimate with the hardware and is used to control it as required.</a:t>
            </a:r>
          </a:p>
          <a:p>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TYPES OF OPERATING SYSTEM STRUCTURE</a:t>
            </a:r>
            <a:endParaRPr lang="en-IN" b="1" u="sng" dirty="0"/>
          </a:p>
        </p:txBody>
      </p:sp>
      <p:sp>
        <p:nvSpPr>
          <p:cNvPr id="3" name="Content Placeholder 2"/>
          <p:cNvSpPr>
            <a:spLocks noGrp="1"/>
          </p:cNvSpPr>
          <p:nvPr>
            <p:ph idx="1"/>
          </p:nvPr>
        </p:nvSpPr>
        <p:spPr/>
        <p:txBody>
          <a:bodyPr/>
          <a:lstStyle/>
          <a:p>
            <a:r>
              <a:rPr lang="en-IN" dirty="0" smtClean="0"/>
              <a:t>MONOLYTHIC STRUCTURE</a:t>
            </a:r>
          </a:p>
          <a:p>
            <a:endParaRPr lang="en-IN" dirty="0" smtClean="0"/>
          </a:p>
          <a:p>
            <a:r>
              <a:rPr lang="en-IN" dirty="0" smtClean="0"/>
              <a:t>SIMPLE STRUCTURE</a:t>
            </a:r>
          </a:p>
          <a:p>
            <a:endParaRPr lang="en-IN" dirty="0" smtClean="0"/>
          </a:p>
          <a:p>
            <a:r>
              <a:rPr lang="en-IN" dirty="0" smtClean="0"/>
              <a:t>LAYERED STRUCTURE</a:t>
            </a: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MONOLYTHIC STRUCTURE</a:t>
            </a:r>
            <a:br>
              <a:rPr lang="en-IN" b="1" u="sng" dirty="0" smtClean="0"/>
            </a:br>
            <a:endParaRPr lang="en-IN" b="1" u="sng" dirty="0"/>
          </a:p>
        </p:txBody>
      </p:sp>
      <p:pic>
        <p:nvPicPr>
          <p:cNvPr id="5" name="Picture 4" descr="C:\Users\MALHOTRA\Pictures\2019-03\Downloads\Screenshot_20200625-180755.jpg"/>
          <p:cNvPicPr/>
          <p:nvPr/>
        </p:nvPicPr>
        <p:blipFill>
          <a:blip r:embed="rId2"/>
          <a:srcRect l="10115" r="10115"/>
          <a:stretch>
            <a:fillRect/>
          </a:stretch>
        </p:blipFill>
        <p:spPr bwMode="auto">
          <a:xfrm>
            <a:off x="857224" y="1357298"/>
            <a:ext cx="7500990" cy="4714908"/>
          </a:xfrm>
          <a:prstGeom prst="rect">
            <a:avLst/>
          </a:prstGeom>
          <a:noFill/>
          <a:ln w="9525">
            <a:noFill/>
            <a:miter lim="800000"/>
            <a:headEnd/>
            <a:tailEnd/>
          </a:ln>
        </p:spPr>
      </p:pic>
      <p:sp>
        <p:nvSpPr>
          <p:cNvPr id="6" name="TextBox 5"/>
          <p:cNvSpPr txBox="1"/>
          <p:nvPr/>
        </p:nvSpPr>
        <p:spPr>
          <a:xfrm>
            <a:off x="7000892" y="5643578"/>
            <a:ext cx="1500198"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SIMPLE STRUCTURE</a:t>
            </a:r>
            <a:br>
              <a:rPr lang="en-IN" b="1" u="sng" dirty="0" smtClean="0"/>
            </a:br>
            <a:endParaRPr lang="en-IN" b="1" u="sng" dirty="0"/>
          </a:p>
        </p:txBody>
      </p:sp>
      <p:sp>
        <p:nvSpPr>
          <p:cNvPr id="30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6" descr="Screenshot_20200625-180804"/>
          <p:cNvPicPr>
            <a:picLocks noChangeAspect="1" noChangeArrowheads="1"/>
          </p:cNvPicPr>
          <p:nvPr/>
        </p:nvPicPr>
        <p:blipFill>
          <a:blip r:embed="rId2"/>
          <a:srcRect l="9983" r="10149"/>
          <a:stretch>
            <a:fillRect/>
          </a:stretch>
        </p:blipFill>
        <p:spPr bwMode="auto">
          <a:xfrm>
            <a:off x="714348" y="1571612"/>
            <a:ext cx="7429552" cy="4857784"/>
          </a:xfrm>
          <a:prstGeom prst="rect">
            <a:avLst/>
          </a:prstGeom>
          <a:noFill/>
        </p:spPr>
      </p:pic>
      <p:sp>
        <p:nvSpPr>
          <p:cNvPr id="6" name="TextBox 5"/>
          <p:cNvSpPr txBox="1"/>
          <p:nvPr/>
        </p:nvSpPr>
        <p:spPr>
          <a:xfrm>
            <a:off x="6786578" y="5929330"/>
            <a:ext cx="1571636"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smtClean="0"/>
              <a:t>LAYERED STRUCTURE</a:t>
            </a:r>
            <a:br>
              <a:rPr lang="en-IN" b="1" u="sng" dirty="0" smtClean="0"/>
            </a:br>
            <a:endParaRPr lang="en-IN" b="1" u="sng" dirty="0"/>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4" descr="Screenshot_20200625-181156"/>
          <p:cNvPicPr>
            <a:picLocks noChangeAspect="1" noChangeArrowheads="1"/>
          </p:cNvPicPr>
          <p:nvPr/>
        </p:nvPicPr>
        <p:blipFill>
          <a:blip r:embed="rId2"/>
          <a:srcRect l="8736" r="7653"/>
          <a:stretch>
            <a:fillRect/>
          </a:stretch>
        </p:blipFill>
        <p:spPr bwMode="auto">
          <a:xfrm>
            <a:off x="1071538" y="1142984"/>
            <a:ext cx="7572428" cy="5214974"/>
          </a:xfrm>
          <a:prstGeom prst="rect">
            <a:avLst/>
          </a:prstGeom>
          <a:noFill/>
        </p:spPr>
      </p:pic>
      <p:sp>
        <p:nvSpPr>
          <p:cNvPr id="7" name="TextBox 6"/>
          <p:cNvSpPr txBox="1"/>
          <p:nvPr/>
        </p:nvSpPr>
        <p:spPr>
          <a:xfrm>
            <a:off x="6429388" y="4643446"/>
            <a:ext cx="1000132" cy="369332"/>
          </a:xfrm>
          <a:prstGeom prst="rect">
            <a:avLst/>
          </a:prstGeom>
          <a:solidFill>
            <a:schemeClr val="bg1"/>
          </a:solidFill>
        </p:spPr>
        <p:txBody>
          <a:bodyPr wrap="square" rtlCol="0">
            <a:spAutoFit/>
          </a:bodyPr>
          <a:lstStyle/>
          <a:p>
            <a:endParaRPr lang="en-IN" dirty="0"/>
          </a:p>
        </p:txBody>
      </p:sp>
      <p:sp>
        <p:nvSpPr>
          <p:cNvPr id="8" name="TextBox 7"/>
          <p:cNvSpPr txBox="1"/>
          <p:nvPr/>
        </p:nvSpPr>
        <p:spPr>
          <a:xfrm>
            <a:off x="7215206" y="5929330"/>
            <a:ext cx="1428760" cy="369332"/>
          </a:xfrm>
          <a:prstGeom prst="rect">
            <a:avLst/>
          </a:prstGeom>
          <a:solidFill>
            <a:schemeClr val="bg1"/>
          </a:solidFill>
        </p:spPr>
        <p:txBody>
          <a:bodyPr wrap="square" rtlCol="0">
            <a:spAutoFit/>
          </a:bodyPr>
          <a:lstStyle/>
          <a:p>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CLIENT SERVER MODEL</a:t>
            </a:r>
            <a:endParaRPr lang="en-IN" b="1" u="sng"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descr="https://media.geeksforgeeks.org/wp-content/uploads/20191016114416/801.png"/>
          <p:cNvPicPr>
            <a:picLocks noChangeAspect="1" noChangeArrowheads="1"/>
          </p:cNvPicPr>
          <p:nvPr/>
        </p:nvPicPr>
        <p:blipFill>
          <a:blip r:embed="rId2"/>
          <a:srcRect/>
          <a:stretch>
            <a:fillRect/>
          </a:stretch>
        </p:blipFill>
        <p:spPr bwMode="auto">
          <a:xfrm>
            <a:off x="642910" y="1571612"/>
            <a:ext cx="7786742" cy="4786346"/>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smtClean="0"/>
              <a:t>CLIENT SERVER MODEL</a:t>
            </a:r>
            <a:endParaRPr lang="en-IN" dirty="0"/>
          </a:p>
        </p:txBody>
      </p:sp>
      <p:sp>
        <p:nvSpPr>
          <p:cNvPr id="3" name="Content Placeholder 2"/>
          <p:cNvSpPr>
            <a:spLocks noGrp="1"/>
          </p:cNvSpPr>
          <p:nvPr>
            <p:ph idx="1"/>
          </p:nvPr>
        </p:nvSpPr>
        <p:spPr/>
        <p:txBody>
          <a:bodyPr>
            <a:normAutofit/>
          </a:bodyPr>
          <a:lstStyle/>
          <a:p>
            <a:pPr fontAlgn="base"/>
            <a:r>
              <a:rPr lang="en-IN" b="1" dirty="0" smtClean="0"/>
              <a:t>Client:</a:t>
            </a:r>
            <a:r>
              <a:rPr lang="en-IN" dirty="0" smtClean="0"/>
              <a:t> </a:t>
            </a:r>
            <a:r>
              <a:rPr lang="en-IN" b="1" dirty="0" smtClean="0"/>
              <a:t>Client</a:t>
            </a:r>
            <a:r>
              <a:rPr lang="en-IN" dirty="0" smtClean="0"/>
              <a:t> is a computer (</a:t>
            </a:r>
            <a:r>
              <a:rPr lang="en-IN" b="1" dirty="0" smtClean="0"/>
              <a:t>Host</a:t>
            </a:r>
            <a:r>
              <a:rPr lang="en-IN" dirty="0" smtClean="0"/>
              <a:t>) i.e. capable of receiving information or using a particular service from the service providers (</a:t>
            </a:r>
            <a:r>
              <a:rPr lang="en-IN" b="1" dirty="0" smtClean="0"/>
              <a:t>Servers</a:t>
            </a:r>
            <a:r>
              <a:rPr lang="en-IN" dirty="0" smtClean="0"/>
              <a:t>).</a:t>
            </a:r>
          </a:p>
          <a:p>
            <a:pPr fontAlgn="base"/>
            <a:endParaRPr lang="en-IN" dirty="0" smtClean="0"/>
          </a:p>
          <a:p>
            <a:pPr fontAlgn="base"/>
            <a:r>
              <a:rPr lang="en-IN" b="1" dirty="0" smtClean="0"/>
              <a:t>Servers:</a:t>
            </a:r>
            <a:r>
              <a:rPr lang="en-IN" dirty="0" smtClean="0"/>
              <a:t> </a:t>
            </a:r>
            <a:r>
              <a:rPr lang="en-IN" b="1" dirty="0" smtClean="0"/>
              <a:t>Server</a:t>
            </a:r>
            <a:r>
              <a:rPr lang="en-IN" dirty="0" smtClean="0"/>
              <a:t> is a remote computer which provides information (data) or access to particular services.</a:t>
            </a:r>
          </a:p>
          <a:p>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Whats an Online Operating System? &lt;ul&gt;&lt;li&gt;  &lt;/li&gt;&lt;/ul&gt;&lt;ul&gt;&lt;li&gt;       An Online Operating System is, an operating system th..."/>
          <p:cNvPicPr>
            <a:picLocks noChangeAspect="1" noChangeArrowheads="1"/>
          </p:cNvPicPr>
          <p:nvPr/>
        </p:nvPicPr>
        <p:blipFill>
          <a:blip r:embed="rId2"/>
          <a:srcRect/>
          <a:stretch>
            <a:fillRect/>
          </a:stretch>
        </p:blipFill>
        <p:spPr bwMode="auto">
          <a:xfrm>
            <a:off x="857224" y="785794"/>
            <a:ext cx="6934200" cy="520065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omponents of Computer"/>
          <p:cNvPicPr>
            <a:picLocks noGrp="1"/>
          </p:cNvPicPr>
          <p:nvPr>
            <p:ph idx="1"/>
          </p:nvPr>
        </p:nvPicPr>
        <p:blipFill>
          <a:blip r:embed="rId2"/>
          <a:srcRect/>
          <a:stretch>
            <a:fillRect/>
          </a:stretch>
        </p:blipFill>
        <p:spPr bwMode="auto">
          <a:xfrm>
            <a:off x="0" y="214290"/>
            <a:ext cx="9144000" cy="664371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Varoius Online Operating Systems &lt;ul&gt;&lt;ul&gt;&lt;li&gt;G lide OS &lt;/li&gt;&lt;/ul&gt;&lt;/ul&gt;&lt;ul&gt;&lt;ul&gt;&lt;li&gt;iCUBE &lt;/li&gt;&lt;/ul&gt;&lt;/ul&gt;&lt;ul&gt;&lt;ul&gt;&lt;li&gt;WebX &lt;/..."/>
          <p:cNvPicPr>
            <a:picLocks noChangeAspect="1" noChangeArrowheads="1"/>
          </p:cNvPicPr>
          <p:nvPr/>
        </p:nvPicPr>
        <p:blipFill>
          <a:blip r:embed="rId2"/>
          <a:srcRect/>
          <a:stretch>
            <a:fillRect/>
          </a:stretch>
        </p:blipFill>
        <p:spPr bwMode="auto">
          <a:xfrm>
            <a:off x="1285852" y="1071546"/>
            <a:ext cx="6934200" cy="5200651"/>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When would Online Operating Systems be practical? &lt;ul&gt;&lt;li&gt;When creating and manipulating data from numerous computers an O..."/>
          <p:cNvPicPr>
            <a:picLocks noChangeAspect="1" noChangeArrowheads="1"/>
          </p:cNvPicPr>
          <p:nvPr/>
        </p:nvPicPr>
        <p:blipFill>
          <a:blip r:embed="rId2"/>
          <a:srcRect/>
          <a:stretch>
            <a:fillRect/>
          </a:stretch>
        </p:blipFill>
        <p:spPr bwMode="auto">
          <a:xfrm>
            <a:off x="1000100" y="1071546"/>
            <a:ext cx="6934200" cy="5200651"/>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Security issues involved with Online Operating Systems &lt;ul&gt;&lt;ul&gt;&lt;li&gt;As with all operating systems; Online Operating Systems..."/>
          <p:cNvPicPr>
            <a:picLocks noChangeAspect="1" noChangeArrowheads="1"/>
          </p:cNvPicPr>
          <p:nvPr/>
        </p:nvPicPr>
        <p:blipFill>
          <a:blip r:embed="rId2"/>
          <a:srcRect/>
          <a:stretch>
            <a:fillRect/>
          </a:stretch>
        </p:blipFill>
        <p:spPr bwMode="auto">
          <a:xfrm>
            <a:off x="1214414" y="1000108"/>
            <a:ext cx="6934200" cy="5200651"/>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Additional information about Online Operating Systems &lt;ul&gt;&lt;li&gt;Many Online Operating Systems are offered for free on the we..."/>
          <p:cNvPicPr>
            <a:picLocks noChangeAspect="1" noChangeArrowheads="1"/>
          </p:cNvPicPr>
          <p:nvPr/>
        </p:nvPicPr>
        <p:blipFill>
          <a:blip r:embed="rId2"/>
          <a:srcRect/>
          <a:stretch>
            <a:fillRect/>
          </a:stretch>
        </p:blipFill>
        <p:spPr bwMode="auto">
          <a:xfrm>
            <a:off x="1214414" y="642918"/>
            <a:ext cx="6934200" cy="5200651"/>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SYSTEM CALL IN OS </a:t>
            </a:r>
            <a:endParaRPr lang="en-IN" b="1" u="sng" dirty="0"/>
          </a:p>
        </p:txBody>
      </p:sp>
      <p:sp>
        <p:nvSpPr>
          <p:cNvPr id="3" name="Content Placeholder 2"/>
          <p:cNvSpPr>
            <a:spLocks noGrp="1"/>
          </p:cNvSpPr>
          <p:nvPr>
            <p:ph idx="1"/>
          </p:nvPr>
        </p:nvSpPr>
        <p:spPr/>
        <p:txBody>
          <a:bodyPr>
            <a:normAutofit lnSpcReduction="10000"/>
          </a:bodyPr>
          <a:lstStyle/>
          <a:p>
            <a:r>
              <a:rPr lang="en-IN" b="1" dirty="0" smtClean="0"/>
              <a:t>system call</a:t>
            </a:r>
            <a:r>
              <a:rPr lang="en-IN" dirty="0" smtClean="0"/>
              <a:t> is the programmatic way in which a computer program requests a service from the kernel of the operating system it is executed on.</a:t>
            </a:r>
          </a:p>
          <a:p>
            <a:r>
              <a:rPr lang="en-IN" dirty="0" smtClean="0"/>
              <a:t> A system call is a way for programs to </a:t>
            </a:r>
            <a:r>
              <a:rPr lang="en-IN" b="1" dirty="0" smtClean="0"/>
              <a:t>interact with the operating system</a:t>
            </a:r>
            <a:r>
              <a:rPr lang="en-IN" dirty="0" smtClean="0"/>
              <a:t>. </a:t>
            </a:r>
          </a:p>
          <a:p>
            <a:r>
              <a:rPr lang="en-IN" dirty="0" smtClean="0"/>
              <a:t>A computer program makes a system call when it makes a request to the operating system’s kernel.</a:t>
            </a: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SYSTEM CALL IN OS</a:t>
            </a:r>
            <a:endParaRPr lang="en-IN" b="1" u="sng" dirty="0"/>
          </a:p>
        </p:txBody>
      </p:sp>
      <p:sp>
        <p:nvSpPr>
          <p:cNvPr id="3" name="Content Placeholder 2"/>
          <p:cNvSpPr>
            <a:spLocks noGrp="1"/>
          </p:cNvSpPr>
          <p:nvPr>
            <p:ph idx="1"/>
          </p:nvPr>
        </p:nvSpPr>
        <p:spPr/>
        <p:txBody>
          <a:bodyPr>
            <a:normAutofit lnSpcReduction="10000"/>
          </a:bodyPr>
          <a:lstStyle/>
          <a:p>
            <a:pPr fontAlgn="base"/>
            <a:r>
              <a:rPr lang="en-IN" b="1" dirty="0" smtClean="0"/>
              <a:t>Services Provided by System Calls :</a:t>
            </a:r>
            <a:endParaRPr lang="en-IN" dirty="0" smtClean="0"/>
          </a:p>
          <a:p>
            <a:pPr fontAlgn="base"/>
            <a:r>
              <a:rPr lang="en-IN" dirty="0" smtClean="0"/>
              <a:t>Process creation and management</a:t>
            </a:r>
          </a:p>
          <a:p>
            <a:pPr fontAlgn="base"/>
            <a:r>
              <a:rPr lang="en-IN" dirty="0" smtClean="0"/>
              <a:t>Main memory management</a:t>
            </a:r>
          </a:p>
          <a:p>
            <a:pPr fontAlgn="base"/>
            <a:r>
              <a:rPr lang="en-IN" dirty="0" smtClean="0"/>
              <a:t>File Access, Directory and File system management</a:t>
            </a:r>
          </a:p>
          <a:p>
            <a:pPr fontAlgn="base"/>
            <a:r>
              <a:rPr lang="en-IN" dirty="0" smtClean="0"/>
              <a:t>Device handling(I/O)</a:t>
            </a:r>
          </a:p>
          <a:p>
            <a:pPr fontAlgn="base"/>
            <a:r>
              <a:rPr lang="en-IN" dirty="0" smtClean="0"/>
              <a:t>Protection</a:t>
            </a:r>
          </a:p>
          <a:p>
            <a:pPr fontAlgn="base"/>
            <a:r>
              <a:rPr lang="en-IN" dirty="0" smtClean="0"/>
              <a:t>Networking, etc.</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Types of System Calls</a:t>
            </a:r>
            <a:endParaRPr lang="en-IN" u="sng" dirty="0"/>
          </a:p>
        </p:txBody>
      </p:sp>
      <p:sp>
        <p:nvSpPr>
          <p:cNvPr id="3" name="Content Placeholder 2"/>
          <p:cNvSpPr>
            <a:spLocks noGrp="1"/>
          </p:cNvSpPr>
          <p:nvPr>
            <p:ph idx="1"/>
          </p:nvPr>
        </p:nvSpPr>
        <p:spPr/>
        <p:txBody>
          <a:bodyPr/>
          <a:lstStyle/>
          <a:p>
            <a:pPr fontAlgn="base"/>
            <a:r>
              <a:rPr lang="en-IN" dirty="0" smtClean="0"/>
              <a:t>There are 5 different categories of system calls –</a:t>
            </a:r>
          </a:p>
          <a:p>
            <a:pPr lvl="1" fontAlgn="base"/>
            <a:r>
              <a:rPr lang="en-IN" b="1" dirty="0" smtClean="0"/>
              <a:t>Process control:</a:t>
            </a:r>
            <a:r>
              <a:rPr lang="en-IN" dirty="0" smtClean="0"/>
              <a:t> end, abort, create, terminate, allocate and free memory.</a:t>
            </a:r>
          </a:p>
          <a:p>
            <a:pPr lvl="1" fontAlgn="base"/>
            <a:r>
              <a:rPr lang="en-IN" b="1" dirty="0" smtClean="0"/>
              <a:t>File management:</a:t>
            </a:r>
            <a:r>
              <a:rPr lang="en-IN" dirty="0" smtClean="0"/>
              <a:t> create, open, close, delete, read file etc.</a:t>
            </a:r>
          </a:p>
          <a:p>
            <a:pPr lvl="1" fontAlgn="base"/>
            <a:r>
              <a:rPr lang="en-IN" b="1" dirty="0" smtClean="0"/>
              <a:t>Device management</a:t>
            </a:r>
          </a:p>
          <a:p>
            <a:pPr lvl="1" fontAlgn="base"/>
            <a:r>
              <a:rPr lang="en-IN" b="1" dirty="0" smtClean="0"/>
              <a:t>Information maintenance</a:t>
            </a:r>
          </a:p>
          <a:p>
            <a:pPr lvl="1" fontAlgn="base"/>
            <a:r>
              <a:rPr lang="en-IN" b="1" dirty="0" smtClean="0"/>
              <a:t>Communication</a:t>
            </a:r>
          </a:p>
          <a:p>
            <a:endParaRPr lang="en-I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lstStyle/>
          <a:p>
            <a:r>
              <a:rPr lang="en-IN" dirty="0" smtClean="0"/>
              <a:t>UNIX was originally developed at Bell Laboratories as a private research project by a small group of people starting in 1969.</a:t>
            </a:r>
          </a:p>
          <a:p>
            <a:r>
              <a:rPr lang="en-IN" dirty="0" smtClean="0"/>
              <a:t> This group had experience with a number of different operating systems research efforts in the 1970's. </a:t>
            </a:r>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lstStyle/>
          <a:p>
            <a:r>
              <a:rPr lang="en-IN" dirty="0" smtClean="0"/>
              <a:t>The goals of the group were to design an operating system to satisfy the following objectives:</a:t>
            </a:r>
          </a:p>
          <a:p>
            <a:pPr>
              <a:buNone/>
            </a:pPr>
            <a:r>
              <a:rPr lang="en-IN" dirty="0" smtClean="0"/>
              <a:t> • Simple and elegant</a:t>
            </a:r>
          </a:p>
          <a:p>
            <a:pPr>
              <a:buNone/>
            </a:pPr>
            <a:r>
              <a:rPr lang="en-IN" dirty="0" smtClean="0"/>
              <a:t> • Written in a high level language rather than assembly language </a:t>
            </a:r>
          </a:p>
          <a:p>
            <a:pPr>
              <a:buNone/>
            </a:pPr>
            <a:r>
              <a:rPr lang="en-IN" dirty="0" smtClean="0"/>
              <a:t>• Allow re-use of code</a:t>
            </a:r>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lstStyle/>
          <a:p>
            <a:r>
              <a:rPr lang="en-IN" dirty="0" smtClean="0"/>
              <a:t>UNIX had a relatively small amount of code written in assembly language (this is called the kernel) and the remaining code for the operating system was written in a high level language called C. </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74720"/>
          </a:xfrm>
        </p:spPr>
        <p:txBody>
          <a:bodyPr>
            <a:noAutofit/>
          </a:bodyPr>
          <a:lstStyle/>
          <a:p>
            <a:pPr>
              <a:buFont typeface="Wingdings" pitchFamily="2" charset="2"/>
              <a:buChar char="Ø"/>
            </a:pPr>
            <a:r>
              <a:rPr lang="en-IN" sz="4800" b="1" dirty="0" smtClean="0">
                <a:solidFill>
                  <a:schemeClr val="accent2">
                    <a:lumMod val="50000"/>
                  </a:schemeClr>
                </a:solidFill>
              </a:rPr>
              <a:t> Some </a:t>
            </a:r>
            <a:r>
              <a:rPr lang="en-IN" sz="4800" b="1" dirty="0">
                <a:solidFill>
                  <a:schemeClr val="accent2">
                    <a:lumMod val="50000"/>
                  </a:schemeClr>
                </a:solidFill>
              </a:rPr>
              <a:t>popular Operating Systems </a:t>
            </a:r>
            <a:r>
              <a:rPr lang="en-IN" sz="4800" b="1" dirty="0" smtClean="0">
                <a:solidFill>
                  <a:schemeClr val="accent2">
                    <a:lumMod val="50000"/>
                  </a:schemeClr>
                </a:solidFill>
              </a:rPr>
              <a:t>include :</a:t>
            </a:r>
            <a:endParaRPr lang="en-IN" sz="4800" b="1" dirty="0">
              <a:solidFill>
                <a:schemeClr val="accent2">
                  <a:lumMod val="50000"/>
                </a:schemeClr>
              </a:solidFill>
            </a:endParaRPr>
          </a:p>
        </p:txBody>
      </p:sp>
      <p:sp>
        <p:nvSpPr>
          <p:cNvPr id="3" name="Content Placeholder 2"/>
          <p:cNvSpPr>
            <a:spLocks noGrp="1"/>
          </p:cNvSpPr>
          <p:nvPr>
            <p:ph idx="1"/>
          </p:nvPr>
        </p:nvSpPr>
        <p:spPr>
          <a:xfrm>
            <a:off x="457200" y="2428868"/>
            <a:ext cx="8229600" cy="3697295"/>
          </a:xfrm>
        </p:spPr>
        <p:txBody>
          <a:bodyPr/>
          <a:lstStyle/>
          <a:p>
            <a:r>
              <a:rPr lang="en-IN" b="1" dirty="0" smtClean="0"/>
              <a:t>Linux Operating System</a:t>
            </a:r>
          </a:p>
          <a:p>
            <a:r>
              <a:rPr lang="en-IN" b="1" dirty="0" smtClean="0"/>
              <a:t>Windows Operating System</a:t>
            </a:r>
          </a:p>
          <a:p>
            <a:r>
              <a:rPr lang="en-IN" b="1" dirty="0" smtClean="0"/>
              <a:t>MAC OS</a:t>
            </a:r>
          </a:p>
          <a:p>
            <a:r>
              <a:rPr lang="en-IN" b="1" dirty="0" smtClean="0"/>
              <a:t>IOS etc.</a:t>
            </a:r>
            <a:endParaRPr lang="en-IN"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normAutofit/>
          </a:bodyPr>
          <a:lstStyle/>
          <a:p>
            <a:pPr>
              <a:buNone/>
            </a:pPr>
            <a:r>
              <a:rPr lang="en-IN" b="1" u="sng" dirty="0" smtClean="0"/>
              <a:t>UNIX APPLICATION PROGRAMMING INTERFACE</a:t>
            </a:r>
          </a:p>
          <a:p>
            <a:pPr algn="just">
              <a:buNone/>
            </a:pPr>
            <a:r>
              <a:rPr lang="en-IN" sz="3000" dirty="0" smtClean="0"/>
              <a:t>    </a:t>
            </a:r>
            <a:r>
              <a:rPr lang="en-IN" sz="2400" dirty="0" smtClean="0"/>
              <a:t>In UNIX because the C language was written to be used to implement an operating system rather than a traditional "input-processing-output" application, use of these sophisticated features is quite easily done from the C language without writing any assembly language. In addition, the documentation for these sophisticated features is in the same format and location as the documentation for the normal application calls.</a:t>
            </a: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lstStyle/>
          <a:p>
            <a:r>
              <a:rPr lang="en-IN" dirty="0" smtClean="0"/>
              <a:t>When UNIX was distributed, users could write applications in C and easily make use of all of the operating system facilities. This allowed application developers to quickly develop much more sophisticated applications using these facilities. </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normAutofit fontScale="92500" lnSpcReduction="10000"/>
          </a:bodyPr>
          <a:lstStyle/>
          <a:p>
            <a:r>
              <a:rPr lang="en-IN" dirty="0" smtClean="0"/>
              <a:t>In 1984, the University of California at Berkeley released version 4.2BSD which included a complete implementation of the TCP/IP networking protocols. </a:t>
            </a:r>
          </a:p>
          <a:p>
            <a:r>
              <a:rPr lang="en-IN" dirty="0" smtClean="0"/>
              <a:t>The networking support included, remote login, file transfer, electronic mail, and other important features. </a:t>
            </a:r>
          </a:p>
          <a:p>
            <a:r>
              <a:rPr lang="en-IN" dirty="0" smtClean="0"/>
              <a:t>SUN Microsystems added NFS (Network File System), this ability to share and mutually use data was significantly enhanced.</a:t>
            </a:r>
            <a:endParaRPr lang="en-I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HISTORY OF UNIX</a:t>
            </a:r>
            <a:endParaRPr lang="en-IN" b="1" u="sng" dirty="0"/>
          </a:p>
        </p:txBody>
      </p:sp>
      <p:sp>
        <p:nvSpPr>
          <p:cNvPr id="3" name="Content Placeholder 2"/>
          <p:cNvSpPr>
            <a:spLocks noGrp="1"/>
          </p:cNvSpPr>
          <p:nvPr>
            <p:ph idx="1"/>
          </p:nvPr>
        </p:nvSpPr>
        <p:spPr/>
        <p:txBody>
          <a:bodyPr/>
          <a:lstStyle/>
          <a:p>
            <a:r>
              <a:rPr lang="en-IN" dirty="0" smtClean="0"/>
              <a:t>The strength of UNIX is its portability across multiple vendor hardware platforms, vendor independent networking, and the strength of its application programming interface. These benefits are so strong that the relative weak end-us</a:t>
            </a:r>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UNIX STRUCTURE</a:t>
            </a:r>
            <a:endParaRPr lang="en-IN" b="1" u="sng" dirty="0"/>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descr="https://media.geeksforgeeks.org/wp-content/uploads/2222-5.png"/>
          <p:cNvPicPr>
            <a:picLocks noChangeAspect="1" noChangeArrowheads="1"/>
          </p:cNvPicPr>
          <p:nvPr/>
        </p:nvPicPr>
        <p:blipFill>
          <a:blip r:embed="rId2"/>
          <a:srcRect/>
          <a:stretch>
            <a:fillRect/>
          </a:stretch>
        </p:blipFill>
        <p:spPr bwMode="auto">
          <a:xfrm>
            <a:off x="1928794" y="2071678"/>
            <a:ext cx="5734050" cy="436245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UNIX STRUCTURE</a:t>
            </a:r>
            <a:endParaRPr lang="en-IN" dirty="0"/>
          </a:p>
        </p:txBody>
      </p:sp>
      <p:sp>
        <p:nvSpPr>
          <p:cNvPr id="3" name="Content Placeholder 2"/>
          <p:cNvSpPr>
            <a:spLocks noGrp="1"/>
          </p:cNvSpPr>
          <p:nvPr>
            <p:ph idx="1"/>
          </p:nvPr>
        </p:nvSpPr>
        <p:spPr/>
        <p:txBody>
          <a:bodyPr>
            <a:normAutofit fontScale="70000" lnSpcReduction="20000"/>
          </a:bodyPr>
          <a:lstStyle/>
          <a:p>
            <a:r>
              <a:rPr lang="en-IN" b="1" dirty="0" smtClean="0"/>
              <a:t>Layer-1: Hardware –</a:t>
            </a:r>
            <a:r>
              <a:rPr lang="en-IN" dirty="0" smtClean="0"/>
              <a:t/>
            </a:r>
            <a:br>
              <a:rPr lang="en-IN" dirty="0" smtClean="0"/>
            </a:br>
            <a:r>
              <a:rPr lang="en-IN" dirty="0" smtClean="0"/>
              <a:t>It consists of all hardware related information.</a:t>
            </a:r>
          </a:p>
          <a:p>
            <a:pPr fontAlgn="base"/>
            <a:r>
              <a:rPr lang="en-IN" b="1" dirty="0" smtClean="0"/>
              <a:t>Layer-2: Kernel –</a:t>
            </a:r>
            <a:r>
              <a:rPr lang="en-IN" dirty="0" smtClean="0"/>
              <a:t/>
            </a:r>
            <a:br>
              <a:rPr lang="en-IN" dirty="0" smtClean="0"/>
            </a:br>
            <a:r>
              <a:rPr lang="en-IN" dirty="0" smtClean="0"/>
              <a:t>It interacts with hardware and most of the tasks like memory management, task scheduling, and management are done by the kernel.</a:t>
            </a:r>
          </a:p>
          <a:p>
            <a:pPr fontAlgn="base"/>
            <a:r>
              <a:rPr lang="en-IN" b="1" dirty="0" smtClean="0"/>
              <a:t>Layer-3: Shell commands –</a:t>
            </a:r>
            <a:r>
              <a:rPr lang="en-IN" dirty="0" smtClean="0"/>
              <a:t/>
            </a:r>
            <a:br>
              <a:rPr lang="en-IN" dirty="0" smtClean="0"/>
            </a:br>
            <a:r>
              <a:rPr lang="en-IN" dirty="0" smtClean="0"/>
              <a:t>Shell is the utility that processes your requests. When you type in a command at the terminal, the shell interprets the command and calls the program that you </a:t>
            </a:r>
            <a:r>
              <a:rPr lang="en-IN" dirty="0" err="1" smtClean="0"/>
              <a:t>want.There</a:t>
            </a:r>
            <a:r>
              <a:rPr lang="en-IN" dirty="0" smtClean="0"/>
              <a:t> are various commands like cp, </a:t>
            </a:r>
            <a:r>
              <a:rPr lang="en-IN" dirty="0" err="1" smtClean="0"/>
              <a:t>mv</a:t>
            </a:r>
            <a:r>
              <a:rPr lang="en-IN" dirty="0" smtClean="0"/>
              <a:t>, cat, </a:t>
            </a:r>
            <a:r>
              <a:rPr lang="en-IN" dirty="0" err="1" smtClean="0"/>
              <a:t>grep</a:t>
            </a:r>
            <a:r>
              <a:rPr lang="en-IN" dirty="0" smtClean="0"/>
              <a:t>, id, </a:t>
            </a:r>
            <a:r>
              <a:rPr lang="en-IN" dirty="0" err="1" smtClean="0"/>
              <a:t>wc</a:t>
            </a:r>
            <a:r>
              <a:rPr lang="en-IN" dirty="0" smtClean="0"/>
              <a:t>, </a:t>
            </a:r>
            <a:r>
              <a:rPr lang="en-IN" dirty="0" err="1" smtClean="0"/>
              <a:t>nroff</a:t>
            </a:r>
            <a:r>
              <a:rPr lang="en-IN" dirty="0" smtClean="0"/>
              <a:t>, </a:t>
            </a:r>
            <a:r>
              <a:rPr lang="en-IN" dirty="0" err="1" smtClean="0"/>
              <a:t>a.out</a:t>
            </a:r>
            <a:r>
              <a:rPr lang="en-IN" dirty="0" smtClean="0"/>
              <a:t> and more.</a:t>
            </a:r>
          </a:p>
          <a:p>
            <a:pPr fontAlgn="base"/>
            <a:r>
              <a:rPr lang="en-IN" b="1" dirty="0" smtClean="0"/>
              <a:t>Layer-4: Application Layer –</a:t>
            </a:r>
            <a:r>
              <a:rPr lang="en-IN" dirty="0" smtClean="0"/>
              <a:t/>
            </a:r>
            <a:br>
              <a:rPr lang="en-IN" dirty="0" smtClean="0"/>
            </a:br>
            <a:r>
              <a:rPr lang="en-IN" dirty="0" smtClean="0"/>
              <a:t>It is the outermost layer that executes the given external applications</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t>SHELL IN UNIX</a:t>
            </a:r>
            <a:endParaRPr lang="en-IN" b="1" u="sng" dirty="0"/>
          </a:p>
        </p:txBody>
      </p:sp>
      <p:sp>
        <p:nvSpPr>
          <p:cNvPr id="3" name="Content Placeholder 2"/>
          <p:cNvSpPr>
            <a:spLocks noGrp="1"/>
          </p:cNvSpPr>
          <p:nvPr>
            <p:ph idx="1"/>
          </p:nvPr>
        </p:nvSpPr>
        <p:spPr/>
        <p:txBody>
          <a:bodyPr>
            <a:normAutofit fontScale="85000" lnSpcReduction="10000"/>
          </a:bodyPr>
          <a:lstStyle/>
          <a:p>
            <a:r>
              <a:rPr lang="en-IN" dirty="0" smtClean="0"/>
              <a:t>A </a:t>
            </a:r>
            <a:r>
              <a:rPr lang="en-IN" b="1" dirty="0" smtClean="0"/>
              <a:t>Shell</a:t>
            </a:r>
            <a:r>
              <a:rPr lang="en-IN" dirty="0" smtClean="0"/>
              <a:t> provides you with an interface to the Unix system. It gathers input from you and executes programs based on that input. When a program finishes executing, it displays that program's output</a:t>
            </a:r>
            <a:r>
              <a:rPr lang="en-IN" dirty="0" smtClean="0"/>
              <a:t>.</a:t>
            </a:r>
          </a:p>
          <a:p>
            <a:endParaRPr lang="en-IN" dirty="0" smtClean="0"/>
          </a:p>
          <a:p>
            <a:r>
              <a:rPr lang="en-IN" dirty="0" smtClean="0"/>
              <a:t>Shell is an environment in which we can run our commands, programs, and shell scripts. There are different </a:t>
            </a:r>
            <a:r>
              <a:rPr lang="en-IN" dirty="0" err="1" smtClean="0"/>
              <a:t>flavors</a:t>
            </a:r>
            <a:r>
              <a:rPr lang="en-IN" dirty="0" smtClean="0"/>
              <a:t> of a shell, just as there are different </a:t>
            </a:r>
            <a:r>
              <a:rPr lang="en-IN" dirty="0" err="1" smtClean="0"/>
              <a:t>flavors</a:t>
            </a:r>
            <a:r>
              <a:rPr lang="en-IN" dirty="0" smtClean="0"/>
              <a:t> of operating systems. Each </a:t>
            </a:r>
            <a:r>
              <a:rPr lang="en-IN" dirty="0" err="1" smtClean="0"/>
              <a:t>flavor</a:t>
            </a:r>
            <a:r>
              <a:rPr lang="en-IN" dirty="0" smtClean="0"/>
              <a:t> of shell has its own set of recognized commands and functions.</a:t>
            </a:r>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46"/>
          </a:xfrm>
        </p:spPr>
        <p:txBody>
          <a:bodyPr>
            <a:normAutofit fontScale="90000"/>
          </a:bodyPr>
          <a:lstStyle/>
          <a:p>
            <a:r>
              <a:rPr lang="en-IN" b="1" u="sng" dirty="0" smtClean="0"/>
              <a:t>Shell Types</a:t>
            </a:r>
            <a:br>
              <a:rPr lang="en-IN" b="1" u="sng" dirty="0" smtClean="0"/>
            </a:br>
            <a:endParaRPr lang="en-IN" b="1" u="sng" dirty="0"/>
          </a:p>
        </p:txBody>
      </p:sp>
      <p:sp>
        <p:nvSpPr>
          <p:cNvPr id="3" name="Content Placeholder 2"/>
          <p:cNvSpPr>
            <a:spLocks noGrp="1"/>
          </p:cNvSpPr>
          <p:nvPr>
            <p:ph idx="1"/>
          </p:nvPr>
        </p:nvSpPr>
        <p:spPr>
          <a:xfrm>
            <a:off x="457200" y="857232"/>
            <a:ext cx="8229600" cy="5500726"/>
          </a:xfrm>
        </p:spPr>
        <p:txBody>
          <a:bodyPr>
            <a:normAutofit fontScale="70000" lnSpcReduction="20000"/>
          </a:bodyPr>
          <a:lstStyle/>
          <a:p>
            <a:r>
              <a:rPr lang="en-IN" dirty="0" smtClean="0"/>
              <a:t>In </a:t>
            </a:r>
            <a:r>
              <a:rPr lang="en-IN" dirty="0" smtClean="0"/>
              <a:t>Unix, there are two major types of shells </a:t>
            </a:r>
            <a:r>
              <a:rPr lang="en-IN" dirty="0" smtClean="0"/>
              <a:t>−</a:t>
            </a:r>
          </a:p>
          <a:p>
            <a:endParaRPr lang="en-IN" dirty="0" smtClean="0"/>
          </a:p>
          <a:p>
            <a:r>
              <a:rPr lang="en-IN" b="1" dirty="0" smtClean="0"/>
              <a:t>Bourne shell</a:t>
            </a:r>
            <a:r>
              <a:rPr lang="en-IN" dirty="0" smtClean="0"/>
              <a:t> − If you are using a Bourne-type shell, the </a:t>
            </a:r>
            <a:r>
              <a:rPr lang="en-IN" b="1" dirty="0" smtClean="0"/>
              <a:t>$</a:t>
            </a:r>
            <a:r>
              <a:rPr lang="en-IN" dirty="0" smtClean="0"/>
              <a:t> character is the default prompt.</a:t>
            </a:r>
          </a:p>
          <a:p>
            <a:r>
              <a:rPr lang="en-IN" b="1" dirty="0" smtClean="0"/>
              <a:t>C shell</a:t>
            </a:r>
            <a:r>
              <a:rPr lang="en-IN" dirty="0" smtClean="0"/>
              <a:t> − If you are using a C-type shell, the % character is the default prompt.</a:t>
            </a:r>
          </a:p>
          <a:p>
            <a:r>
              <a:rPr lang="en-IN" dirty="0" smtClean="0"/>
              <a:t>The Bourne Shell has the following subcategories −</a:t>
            </a:r>
          </a:p>
          <a:p>
            <a:r>
              <a:rPr lang="en-IN" dirty="0" smtClean="0"/>
              <a:t>Bourne shell (</a:t>
            </a:r>
            <a:r>
              <a:rPr lang="en-IN" dirty="0" err="1" smtClean="0"/>
              <a:t>sh</a:t>
            </a:r>
            <a:r>
              <a:rPr lang="en-IN" dirty="0" smtClean="0"/>
              <a:t>)</a:t>
            </a:r>
          </a:p>
          <a:p>
            <a:r>
              <a:rPr lang="en-IN" dirty="0" err="1" smtClean="0"/>
              <a:t>Korn</a:t>
            </a:r>
            <a:r>
              <a:rPr lang="en-IN" dirty="0" smtClean="0"/>
              <a:t> shell (</a:t>
            </a:r>
            <a:r>
              <a:rPr lang="en-IN" dirty="0" err="1" smtClean="0"/>
              <a:t>ksh</a:t>
            </a:r>
            <a:r>
              <a:rPr lang="en-IN" dirty="0" smtClean="0"/>
              <a:t>)</a:t>
            </a:r>
          </a:p>
          <a:p>
            <a:r>
              <a:rPr lang="en-IN" dirty="0" smtClean="0"/>
              <a:t>Bourne Again shell (bash)</a:t>
            </a:r>
          </a:p>
          <a:p>
            <a:r>
              <a:rPr lang="en-IN" dirty="0" smtClean="0"/>
              <a:t>POSIX shell (</a:t>
            </a:r>
            <a:r>
              <a:rPr lang="en-IN" dirty="0" err="1" smtClean="0"/>
              <a:t>sh</a:t>
            </a:r>
            <a:r>
              <a:rPr lang="en-IN" dirty="0" smtClean="0"/>
              <a:t>)</a:t>
            </a:r>
          </a:p>
          <a:p>
            <a:r>
              <a:rPr lang="en-IN" dirty="0" smtClean="0"/>
              <a:t>The different C-type shells follow −</a:t>
            </a:r>
          </a:p>
          <a:p>
            <a:r>
              <a:rPr lang="en-IN" dirty="0" smtClean="0"/>
              <a:t>C shell (</a:t>
            </a:r>
            <a:r>
              <a:rPr lang="en-IN" dirty="0" err="1" smtClean="0"/>
              <a:t>csh</a:t>
            </a:r>
            <a:r>
              <a:rPr lang="en-IN" dirty="0" smtClean="0"/>
              <a:t>)</a:t>
            </a:r>
          </a:p>
          <a:p>
            <a:r>
              <a:rPr lang="en-IN" dirty="0" smtClean="0"/>
              <a:t>TENEX/TOPS C shell (</a:t>
            </a:r>
            <a:r>
              <a:rPr lang="en-IN" dirty="0" err="1" smtClean="0"/>
              <a:t>tcsh</a:t>
            </a:r>
            <a:r>
              <a:rPr lang="en-IN" dirty="0" smtClean="0"/>
              <a:t>)</a:t>
            </a:r>
            <a:r>
              <a:rPr lang="en-IN" dirty="0" smtClean="0"/>
              <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428628"/>
          </a:xfrm>
        </p:spPr>
        <p:txBody>
          <a:bodyPr>
            <a:normAutofit fontScale="90000"/>
          </a:bodyPr>
          <a:lstStyle/>
          <a:p>
            <a:pPr algn="l">
              <a:buFont typeface="Wingdings" pitchFamily="2" charset="2"/>
              <a:buChar char="Ø"/>
            </a:pPr>
            <a:r>
              <a:rPr lang="en-IN" b="1" dirty="0" smtClean="0">
                <a:solidFill>
                  <a:schemeClr val="accent2">
                    <a:lumMod val="50000"/>
                  </a:schemeClr>
                </a:solidFill>
              </a:rPr>
              <a:t> History </a:t>
            </a:r>
            <a:r>
              <a:rPr lang="en-IN" b="1" dirty="0">
                <a:solidFill>
                  <a:schemeClr val="accent2">
                    <a:lumMod val="50000"/>
                  </a:schemeClr>
                </a:solidFill>
              </a:rPr>
              <a:t>of Operating Systems</a:t>
            </a:r>
            <a:r>
              <a:rPr lang="en-IN" dirty="0">
                <a:solidFill>
                  <a:schemeClr val="accent2">
                    <a:lumMod val="50000"/>
                  </a:schemeClr>
                </a:solidFill>
              </a:rPr>
              <a:t/>
            </a:r>
            <a:br>
              <a:rPr lang="en-IN" dirty="0">
                <a:solidFill>
                  <a:schemeClr val="accent2">
                    <a:lumMod val="50000"/>
                  </a:schemeClr>
                </a:solidFill>
              </a:rPr>
            </a:br>
            <a:endParaRPr lang="en-IN" dirty="0">
              <a:solidFill>
                <a:schemeClr val="accent2">
                  <a:lumMod val="50000"/>
                </a:schemeClr>
              </a:solidFill>
            </a:endParaRPr>
          </a:p>
        </p:txBody>
      </p:sp>
      <p:sp>
        <p:nvSpPr>
          <p:cNvPr id="3" name="Content Placeholder 2"/>
          <p:cNvSpPr>
            <a:spLocks noGrp="1"/>
          </p:cNvSpPr>
          <p:nvPr>
            <p:ph idx="1"/>
          </p:nvPr>
        </p:nvSpPr>
        <p:spPr>
          <a:xfrm>
            <a:off x="457200" y="714356"/>
            <a:ext cx="8229600" cy="5411807"/>
          </a:xfrm>
        </p:spPr>
        <p:txBody>
          <a:bodyPr/>
          <a:lstStyle/>
          <a:p>
            <a:endParaRPr lang="en-IN" b="1" dirty="0" smtClean="0"/>
          </a:p>
          <a:p>
            <a:r>
              <a:rPr lang="en-IN" b="1" dirty="0" smtClean="0"/>
              <a:t>The </a:t>
            </a:r>
            <a:r>
              <a:rPr lang="en-IN" b="1" dirty="0"/>
              <a:t>1940's - First </a:t>
            </a:r>
            <a:r>
              <a:rPr lang="en-IN" b="1" dirty="0" smtClean="0"/>
              <a:t>Generations</a:t>
            </a:r>
          </a:p>
          <a:p>
            <a:endParaRPr lang="en-IN" b="1" dirty="0"/>
          </a:p>
          <a:p>
            <a:r>
              <a:rPr lang="en-IN" b="1" dirty="0"/>
              <a:t>The 1950's - Second </a:t>
            </a:r>
            <a:r>
              <a:rPr lang="en-IN" b="1" dirty="0" smtClean="0"/>
              <a:t>Generation</a:t>
            </a:r>
          </a:p>
          <a:p>
            <a:endParaRPr lang="en-IN" b="1" dirty="0"/>
          </a:p>
          <a:p>
            <a:r>
              <a:rPr lang="en-IN" b="1" dirty="0"/>
              <a:t>The 1960's - Third </a:t>
            </a:r>
            <a:r>
              <a:rPr lang="en-IN" b="1" dirty="0" smtClean="0"/>
              <a:t>Generation</a:t>
            </a:r>
          </a:p>
          <a:p>
            <a:endParaRPr lang="en-IN" b="1" dirty="0"/>
          </a:p>
          <a:p>
            <a:r>
              <a:rPr lang="en-IN" b="1" dirty="0"/>
              <a:t>Fourth Generation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1000108"/>
            <a:ext cx="8229600" cy="4525963"/>
          </a:xfrm>
        </p:spPr>
        <p:txBody>
          <a:bodyPr>
            <a:normAutofit/>
          </a:bodyPr>
          <a:lstStyle/>
          <a:p>
            <a:pPr>
              <a:buFont typeface="Wingdings" pitchFamily="2" charset="2"/>
              <a:buChar char="Ø"/>
            </a:pPr>
            <a:r>
              <a:rPr lang="en-IN" sz="7200" b="1" dirty="0" smtClean="0">
                <a:solidFill>
                  <a:schemeClr val="accent2">
                    <a:lumMod val="75000"/>
                  </a:schemeClr>
                </a:solidFill>
              </a:rPr>
              <a:t>Multiprogramming</a:t>
            </a:r>
          </a:p>
          <a:p>
            <a:pPr>
              <a:buFont typeface="Wingdings" pitchFamily="2" charset="2"/>
              <a:buChar char="Ø"/>
            </a:pPr>
            <a:r>
              <a:rPr lang="en-IN" sz="7200" b="1" dirty="0" smtClean="0">
                <a:solidFill>
                  <a:schemeClr val="accent2">
                    <a:lumMod val="75000"/>
                  </a:schemeClr>
                </a:solidFill>
              </a:rPr>
              <a:t>Multiprocessing</a:t>
            </a:r>
          </a:p>
          <a:p>
            <a:pPr>
              <a:buFont typeface="Wingdings" pitchFamily="2" charset="2"/>
              <a:buChar char="Ø"/>
            </a:pPr>
            <a:r>
              <a:rPr lang="en-IN" sz="7200" b="1" dirty="0" smtClean="0">
                <a:solidFill>
                  <a:schemeClr val="accent2">
                    <a:lumMod val="75000"/>
                  </a:schemeClr>
                </a:solidFill>
              </a:rPr>
              <a:t>Multitasking</a:t>
            </a:r>
            <a:endParaRPr lang="en-IN" sz="7200" b="1" dirty="0">
              <a:solidFill>
                <a:schemeClr val="accent2">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Multiprogramming</a:t>
            </a:r>
            <a:endParaRPr lang="en-IN" b="1" u="sng" dirty="0">
              <a:solidFill>
                <a:schemeClr val="accent2">
                  <a:lumMod val="75000"/>
                </a:schemeClr>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571604" y="1214422"/>
            <a:ext cx="6143668" cy="4500593"/>
          </a:xfrm>
          <a:prstGeom prst="rect">
            <a:avLst/>
          </a:prstGeom>
          <a:noFill/>
          <a:ln w="9525">
            <a:noFill/>
            <a:miter lim="800000"/>
            <a:headEnd/>
            <a:tailEnd/>
          </a:ln>
          <a:effectLst/>
        </p:spPr>
      </p:pic>
      <p:sp>
        <p:nvSpPr>
          <p:cNvPr id="6" name="TextBox 5"/>
          <p:cNvSpPr txBox="1"/>
          <p:nvPr/>
        </p:nvSpPr>
        <p:spPr>
          <a:xfrm>
            <a:off x="5572132" y="5715016"/>
            <a:ext cx="2428892" cy="461665"/>
          </a:xfrm>
          <a:prstGeom prst="rect">
            <a:avLst/>
          </a:prstGeom>
          <a:noFill/>
        </p:spPr>
        <p:txBody>
          <a:bodyPr wrap="square" rtlCol="0">
            <a:spAutoFit/>
          </a:bodyPr>
          <a:lstStyle/>
          <a:p>
            <a:r>
              <a:rPr lang="en-IN" sz="2400" b="1" dirty="0" smtClean="0"/>
              <a:t>MAIN MEMORY</a:t>
            </a:r>
            <a:endParaRPr lang="en-I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Multiprocessing</a:t>
            </a:r>
            <a:endParaRPr lang="en-IN" b="1" u="sng" dirty="0">
              <a:solidFill>
                <a:schemeClr val="accent2">
                  <a:lumMod val="75000"/>
                </a:schemeClr>
              </a:solidFill>
            </a:endParaRPr>
          </a:p>
        </p:txBody>
      </p:sp>
      <p:pic>
        <p:nvPicPr>
          <p:cNvPr id="2050" name="Picture 2"/>
          <p:cNvPicPr>
            <a:picLocks noGrp="1" noChangeAspect="1" noChangeArrowheads="1"/>
          </p:cNvPicPr>
          <p:nvPr>
            <p:ph idx="1"/>
          </p:nvPr>
        </p:nvPicPr>
        <p:blipFill>
          <a:blip r:embed="rId2"/>
          <a:srcRect/>
          <a:stretch>
            <a:fillRect/>
          </a:stretch>
        </p:blipFill>
        <p:spPr bwMode="auto">
          <a:xfrm>
            <a:off x="1285852" y="2000240"/>
            <a:ext cx="6786610" cy="385765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smtClean="0">
                <a:solidFill>
                  <a:schemeClr val="accent2">
                    <a:lumMod val="75000"/>
                  </a:schemeClr>
                </a:solidFill>
              </a:rPr>
              <a:t>Multitasking</a:t>
            </a:r>
            <a:endParaRPr lang="en-IN" b="1" u="sng" dirty="0">
              <a:solidFill>
                <a:schemeClr val="accent2">
                  <a:lumMod val="75000"/>
                </a:schemeClr>
              </a:solidFill>
            </a:endParaRPr>
          </a:p>
        </p:txBody>
      </p:sp>
      <p:pic>
        <p:nvPicPr>
          <p:cNvPr id="3074" name="Picture 2"/>
          <p:cNvPicPr>
            <a:picLocks noGrp="1" noChangeAspect="1" noChangeArrowheads="1"/>
          </p:cNvPicPr>
          <p:nvPr>
            <p:ph idx="1"/>
          </p:nvPr>
        </p:nvPicPr>
        <p:blipFill>
          <a:blip r:embed="rId2"/>
          <a:srcRect/>
          <a:stretch>
            <a:fillRect/>
          </a:stretch>
        </p:blipFill>
        <p:spPr bwMode="auto">
          <a:xfrm>
            <a:off x="785786" y="2000240"/>
            <a:ext cx="7715304" cy="357190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683</Words>
  <Application>Microsoft Office PowerPoint</Application>
  <PresentationFormat>On-screen Show (4:3)</PresentationFormat>
  <Paragraphs>123</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OPERATING SYSTEM</vt:lpstr>
      <vt:lpstr> DEFINATION OF OS</vt:lpstr>
      <vt:lpstr>Slide 3</vt:lpstr>
      <vt:lpstr> Some popular Operating Systems include :</vt:lpstr>
      <vt:lpstr> History of Operating Systems </vt:lpstr>
      <vt:lpstr>Slide 6</vt:lpstr>
      <vt:lpstr>Multiprogramming</vt:lpstr>
      <vt:lpstr>Multiprocessing</vt:lpstr>
      <vt:lpstr>Multitasking</vt:lpstr>
      <vt:lpstr>Context Switching</vt:lpstr>
      <vt:lpstr>Types of Operating System </vt:lpstr>
      <vt:lpstr>Batch operating system</vt:lpstr>
      <vt:lpstr>Multiprogramming operating system</vt:lpstr>
      <vt:lpstr>Multitasking operating system</vt:lpstr>
      <vt:lpstr>Multiprocessor operating system</vt:lpstr>
      <vt:lpstr>Real time operating system</vt:lpstr>
      <vt:lpstr>Embedded operating system</vt:lpstr>
      <vt:lpstr>Distributed operating system</vt:lpstr>
      <vt:lpstr>Network operating system</vt:lpstr>
      <vt:lpstr>Two views</vt:lpstr>
      <vt:lpstr>User View </vt:lpstr>
      <vt:lpstr>System View </vt:lpstr>
      <vt:lpstr>TYPES OF OPERATING SYSTEM STRUCTURE</vt:lpstr>
      <vt:lpstr>MONOLYTHIC STRUCTURE </vt:lpstr>
      <vt:lpstr>SIMPLE STRUCTURE </vt:lpstr>
      <vt:lpstr>LAYERED STRUCTURE </vt:lpstr>
      <vt:lpstr>CLIENT SERVER MODEL</vt:lpstr>
      <vt:lpstr>CLIENT SERVER MODEL</vt:lpstr>
      <vt:lpstr>Slide 29</vt:lpstr>
      <vt:lpstr>Slide 30</vt:lpstr>
      <vt:lpstr>Slide 31</vt:lpstr>
      <vt:lpstr>Slide 32</vt:lpstr>
      <vt:lpstr>Slide 33</vt:lpstr>
      <vt:lpstr>SYSTEM CALL IN OS </vt:lpstr>
      <vt:lpstr>SYSTEM CALL IN OS</vt:lpstr>
      <vt:lpstr>Types of System Calls</vt:lpstr>
      <vt:lpstr>HISTORY OF UNIX</vt:lpstr>
      <vt:lpstr>HISTORY OF UNIX</vt:lpstr>
      <vt:lpstr>HISTORY OF UNIX</vt:lpstr>
      <vt:lpstr>HISTORY OF UNIX</vt:lpstr>
      <vt:lpstr>HISTORY OF UNIX</vt:lpstr>
      <vt:lpstr>HISTORY OF UNIX</vt:lpstr>
      <vt:lpstr>HISTORY OF UNIX</vt:lpstr>
      <vt:lpstr>UNIX STRUCTURE</vt:lpstr>
      <vt:lpstr>UNIX STRUCTURE</vt:lpstr>
      <vt:lpstr>SHELL IN UNIX</vt:lpstr>
      <vt:lpstr>Shell Types </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MALHOTRA</dc:creator>
  <cp:lastModifiedBy>MALHOTRA</cp:lastModifiedBy>
  <cp:revision>34</cp:revision>
  <dcterms:created xsi:type="dcterms:W3CDTF">2020-06-20T07:05:02Z</dcterms:created>
  <dcterms:modified xsi:type="dcterms:W3CDTF">2020-06-29T14:19:12Z</dcterms:modified>
</cp:coreProperties>
</file>