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1"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257" r:id="rId18"/>
    <p:sldId id="258" r:id="rId19"/>
    <p:sldId id="259" r:id="rId20"/>
    <p:sldId id="260" r:id="rId21"/>
    <p:sldId id="261" r:id="rId22"/>
    <p:sldId id="262" r:id="rId23"/>
    <p:sldId id="263" r:id="rId24"/>
    <p:sldId id="264" r:id="rId25"/>
    <p:sldId id="265" r:id="rId26"/>
    <p:sldId id="302" r:id="rId27"/>
    <p:sldId id="303" r:id="rId28"/>
    <p:sldId id="304" r:id="rId29"/>
    <p:sldId id="305" r:id="rId30"/>
    <p:sldId id="306" r:id="rId31"/>
    <p:sldId id="307" r:id="rId32"/>
    <p:sldId id="308" r:id="rId33"/>
    <p:sldId id="309" r:id="rId34"/>
    <p:sldId id="311" r:id="rId35"/>
    <p:sldId id="312" r:id="rId36"/>
    <p:sldId id="313" r:id="rId37"/>
    <p:sldId id="314" r:id="rId38"/>
    <p:sldId id="315" r:id="rId39"/>
    <p:sldId id="316" r:id="rId40"/>
  </p:sldIdLst>
  <p:sldSz cx="9144000" cy="6858000" type="screen4x3"/>
  <p:notesSz cx="6858000" cy="9144000"/>
  <p:custDataLst>
    <p:tags r:id="rId42"/>
  </p:custDataLst>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00005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4139" autoAdjust="0"/>
  </p:normalViewPr>
  <p:slideViewPr>
    <p:cSldViewPr>
      <p:cViewPr varScale="1">
        <p:scale>
          <a:sx n="108" d="100"/>
          <a:sy n="108" d="100"/>
        </p:scale>
        <p:origin x="13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A505A-9952-460F-853E-8E9B66465B75}" type="doc">
      <dgm:prSet loTypeId="urn:microsoft.com/office/officeart/2005/8/layout/vList4#1" loCatId="list" qsTypeId="urn:microsoft.com/office/officeart/2005/8/quickstyle/simple4" qsCatId="simple" csTypeId="urn:microsoft.com/office/officeart/2005/8/colors/accent0_3" csCatId="mainScheme" phldr="1"/>
      <dgm:spPr/>
      <dgm:t>
        <a:bodyPr/>
        <a:lstStyle/>
        <a:p>
          <a:endParaRPr lang="en-IN"/>
        </a:p>
      </dgm:t>
    </dgm:pt>
    <dgm:pt modelId="{850AFACB-BCC7-43C0-AA2B-7BCB6DED21E2}">
      <dgm:prSet/>
      <dgm:spPr/>
      <dgm:t>
        <a:bodyPr/>
        <a:lstStyle/>
        <a:p>
          <a:pPr rtl="0"/>
          <a:r>
            <a:rPr lang="en-IN" dirty="0"/>
            <a:t>The term “enterprise” has two common meanings.</a:t>
          </a:r>
        </a:p>
      </dgm:t>
    </dgm:pt>
    <dgm:pt modelId="{4E0839E7-AC93-4CCA-B6D7-FB73DDEDD365}" type="parTrans" cxnId="{8C682A18-D363-407E-885A-4B14B5538429}">
      <dgm:prSet/>
      <dgm:spPr/>
      <dgm:t>
        <a:bodyPr/>
        <a:lstStyle/>
        <a:p>
          <a:endParaRPr lang="en-IN"/>
        </a:p>
      </dgm:t>
    </dgm:pt>
    <dgm:pt modelId="{D0E3D259-0301-483B-A55D-3B0C8D4BC05D}" type="sibTrans" cxnId="{8C682A18-D363-407E-885A-4B14B5538429}">
      <dgm:prSet/>
      <dgm:spPr/>
      <dgm:t>
        <a:bodyPr/>
        <a:lstStyle/>
        <a:p>
          <a:endParaRPr lang="en-IN"/>
        </a:p>
      </dgm:t>
    </dgm:pt>
    <dgm:pt modelId="{AC2C9136-ADCF-46A6-92A7-87BA6B2C6991}">
      <dgm:prSet/>
      <dgm:spPr/>
      <dgm:t>
        <a:bodyPr/>
        <a:lstStyle/>
        <a:p>
          <a:pPr rtl="0"/>
          <a:r>
            <a:rPr lang="en-IN" dirty="0"/>
            <a:t>Firstly, an enterprise is simply another name for a business.  You will often come across the use of the word when reading about start-ups and other businesses…“Simon Cowell’s enterprise” or “Michelle set up her successful enterprise after leaving teaching”.</a:t>
          </a:r>
        </a:p>
      </dgm:t>
    </dgm:pt>
    <dgm:pt modelId="{9A4DC2F3-E4F5-47DD-A985-69CF92FDC55A}" type="parTrans" cxnId="{68797D7E-EAE4-4005-B092-A404A3B5907C}">
      <dgm:prSet/>
      <dgm:spPr/>
      <dgm:t>
        <a:bodyPr/>
        <a:lstStyle/>
        <a:p>
          <a:endParaRPr lang="en-IN"/>
        </a:p>
      </dgm:t>
    </dgm:pt>
    <dgm:pt modelId="{A7D85A5F-F748-4383-A28D-1BCD132CFA01}" type="sibTrans" cxnId="{68797D7E-EAE4-4005-B092-A404A3B5907C}">
      <dgm:prSet/>
      <dgm:spPr/>
      <dgm:t>
        <a:bodyPr/>
        <a:lstStyle/>
        <a:p>
          <a:endParaRPr lang="en-IN"/>
        </a:p>
      </dgm:t>
    </dgm:pt>
    <dgm:pt modelId="{00DB5011-168C-49B8-BCD9-CE432AF99BC2}">
      <dgm:prSet/>
      <dgm:spPr/>
      <dgm:t>
        <a:bodyPr/>
        <a:lstStyle/>
        <a:p>
          <a:pPr rtl="0"/>
          <a:r>
            <a:rPr lang="en-IN" dirty="0"/>
            <a:t>Secondly, and perhaps more importantly, the word enterprise describes the actions of someone who shows some </a:t>
          </a:r>
          <a:r>
            <a:rPr lang="en-IN" b="1" dirty="0"/>
            <a:t>initiative </a:t>
          </a:r>
          <a:r>
            <a:rPr lang="en-IN" dirty="0"/>
            <a:t>by taking a</a:t>
          </a:r>
          <a:r>
            <a:rPr lang="en-IN" b="1" dirty="0"/>
            <a:t> risk</a:t>
          </a:r>
          <a:r>
            <a:rPr lang="en-IN" dirty="0"/>
            <a:t> by setting up, investing in and running a business. </a:t>
          </a:r>
        </a:p>
      </dgm:t>
    </dgm:pt>
    <dgm:pt modelId="{20079E8E-12C1-43F4-BB05-1F0395D22D3F}" type="parTrans" cxnId="{4AA95875-D264-4938-86C3-284BB9E150BD}">
      <dgm:prSet/>
      <dgm:spPr/>
      <dgm:t>
        <a:bodyPr/>
        <a:lstStyle/>
        <a:p>
          <a:endParaRPr lang="en-IN"/>
        </a:p>
      </dgm:t>
    </dgm:pt>
    <dgm:pt modelId="{DD81D795-D7E2-45BD-8215-4D27F49C744C}" type="sibTrans" cxnId="{4AA95875-D264-4938-86C3-284BB9E150BD}">
      <dgm:prSet/>
      <dgm:spPr/>
      <dgm:t>
        <a:bodyPr/>
        <a:lstStyle/>
        <a:p>
          <a:endParaRPr lang="en-IN"/>
        </a:p>
      </dgm:t>
    </dgm:pt>
    <dgm:pt modelId="{975BC53D-6702-46EE-8471-F9E87FA1E1F5}" type="pres">
      <dgm:prSet presAssocID="{840A505A-9952-460F-853E-8E9B66465B75}" presName="linear" presStyleCnt="0">
        <dgm:presLayoutVars>
          <dgm:dir/>
          <dgm:resizeHandles val="exact"/>
        </dgm:presLayoutVars>
      </dgm:prSet>
      <dgm:spPr/>
    </dgm:pt>
    <dgm:pt modelId="{F7A290A6-8E8F-4347-A920-B09FC8FB3659}" type="pres">
      <dgm:prSet presAssocID="{850AFACB-BCC7-43C0-AA2B-7BCB6DED21E2}" presName="comp" presStyleCnt="0"/>
      <dgm:spPr/>
    </dgm:pt>
    <dgm:pt modelId="{08A9BF82-5AAE-4989-9B75-3249C4225159}" type="pres">
      <dgm:prSet presAssocID="{850AFACB-BCC7-43C0-AA2B-7BCB6DED21E2}" presName="box" presStyleLbl="node1" presStyleIdx="0" presStyleCnt="3"/>
      <dgm:spPr/>
    </dgm:pt>
    <dgm:pt modelId="{DC302A48-93E9-4A9E-A142-28134A69D4A2}" type="pres">
      <dgm:prSet presAssocID="{850AFACB-BCC7-43C0-AA2B-7BCB6DED21E2}" presName="img" presStyleLbl="fgImgPlace1" presStyleIdx="0" presStyleCnt="3"/>
      <dgm:spPr/>
    </dgm:pt>
    <dgm:pt modelId="{265F1967-7C6C-4BA9-89F7-91AC62BBC9E1}" type="pres">
      <dgm:prSet presAssocID="{850AFACB-BCC7-43C0-AA2B-7BCB6DED21E2}" presName="text" presStyleLbl="node1" presStyleIdx="0" presStyleCnt="3">
        <dgm:presLayoutVars>
          <dgm:bulletEnabled val="1"/>
        </dgm:presLayoutVars>
      </dgm:prSet>
      <dgm:spPr/>
    </dgm:pt>
    <dgm:pt modelId="{C0E24006-C666-410B-BEBC-B0A83AA49531}" type="pres">
      <dgm:prSet presAssocID="{D0E3D259-0301-483B-A55D-3B0C8D4BC05D}" presName="spacer" presStyleCnt="0"/>
      <dgm:spPr/>
    </dgm:pt>
    <dgm:pt modelId="{5CB09CCA-B3FB-4A2C-929D-2DBF5B456A8D}" type="pres">
      <dgm:prSet presAssocID="{AC2C9136-ADCF-46A6-92A7-87BA6B2C6991}" presName="comp" presStyleCnt="0"/>
      <dgm:spPr/>
    </dgm:pt>
    <dgm:pt modelId="{A810642A-3C77-467F-96D5-5E34F15CE492}" type="pres">
      <dgm:prSet presAssocID="{AC2C9136-ADCF-46A6-92A7-87BA6B2C6991}" presName="box" presStyleLbl="node1" presStyleIdx="1" presStyleCnt="3"/>
      <dgm:spPr/>
    </dgm:pt>
    <dgm:pt modelId="{8B67F945-BCC5-44E7-851E-04F86759C09D}" type="pres">
      <dgm:prSet presAssocID="{AC2C9136-ADCF-46A6-92A7-87BA6B2C6991}" presName="img" presStyleLbl="fgImgPlace1" presStyleIdx="1" presStyleCnt="3"/>
      <dgm:spPr/>
    </dgm:pt>
    <dgm:pt modelId="{04FDB467-6208-4F84-9FA1-8BE2B177C535}" type="pres">
      <dgm:prSet presAssocID="{AC2C9136-ADCF-46A6-92A7-87BA6B2C6991}" presName="text" presStyleLbl="node1" presStyleIdx="1" presStyleCnt="3">
        <dgm:presLayoutVars>
          <dgm:bulletEnabled val="1"/>
        </dgm:presLayoutVars>
      </dgm:prSet>
      <dgm:spPr/>
    </dgm:pt>
    <dgm:pt modelId="{F56C8C76-C568-4447-885F-6108ECBAC6D3}" type="pres">
      <dgm:prSet presAssocID="{A7D85A5F-F748-4383-A28D-1BCD132CFA01}" presName="spacer" presStyleCnt="0"/>
      <dgm:spPr/>
    </dgm:pt>
    <dgm:pt modelId="{0307A439-0C6B-4ACD-8B09-8ADA0D1B834E}" type="pres">
      <dgm:prSet presAssocID="{00DB5011-168C-49B8-BCD9-CE432AF99BC2}" presName="comp" presStyleCnt="0"/>
      <dgm:spPr/>
    </dgm:pt>
    <dgm:pt modelId="{1F2A241C-1F57-4F8D-B5EC-9503262E0839}" type="pres">
      <dgm:prSet presAssocID="{00DB5011-168C-49B8-BCD9-CE432AF99BC2}" presName="box" presStyleLbl="node1" presStyleIdx="2" presStyleCnt="3"/>
      <dgm:spPr/>
    </dgm:pt>
    <dgm:pt modelId="{2A03C108-85F0-499C-93EA-182956D9C73B}" type="pres">
      <dgm:prSet presAssocID="{00DB5011-168C-49B8-BCD9-CE432AF99BC2}" presName="img" presStyleLbl="fgImgPlace1" presStyleIdx="2" presStyleCnt="3"/>
      <dgm:spPr/>
    </dgm:pt>
    <dgm:pt modelId="{7F0C29F7-7D4A-4BA3-9DE0-44898946C26B}" type="pres">
      <dgm:prSet presAssocID="{00DB5011-168C-49B8-BCD9-CE432AF99BC2}" presName="text" presStyleLbl="node1" presStyleIdx="2" presStyleCnt="3">
        <dgm:presLayoutVars>
          <dgm:bulletEnabled val="1"/>
        </dgm:presLayoutVars>
      </dgm:prSet>
      <dgm:spPr/>
    </dgm:pt>
  </dgm:ptLst>
  <dgm:cxnLst>
    <dgm:cxn modelId="{1CF3B712-8916-41D1-BAF7-4484CF83A1F7}" type="presOf" srcId="{AC2C9136-ADCF-46A6-92A7-87BA6B2C6991}" destId="{04FDB467-6208-4F84-9FA1-8BE2B177C535}" srcOrd="1" destOrd="0" presId="urn:microsoft.com/office/officeart/2005/8/layout/vList4#1"/>
    <dgm:cxn modelId="{8C682A18-D363-407E-885A-4B14B5538429}" srcId="{840A505A-9952-460F-853E-8E9B66465B75}" destId="{850AFACB-BCC7-43C0-AA2B-7BCB6DED21E2}" srcOrd="0" destOrd="0" parTransId="{4E0839E7-AC93-4CCA-B6D7-FB73DDEDD365}" sibTransId="{D0E3D259-0301-483B-A55D-3B0C8D4BC05D}"/>
    <dgm:cxn modelId="{0312722C-2959-4A4E-8A09-E0623DC659F8}" type="presOf" srcId="{840A505A-9952-460F-853E-8E9B66465B75}" destId="{975BC53D-6702-46EE-8471-F9E87FA1E1F5}" srcOrd="0" destOrd="0" presId="urn:microsoft.com/office/officeart/2005/8/layout/vList4#1"/>
    <dgm:cxn modelId="{0E0C9F44-A732-4C9A-8201-39CFEB8DB67B}" type="presOf" srcId="{850AFACB-BCC7-43C0-AA2B-7BCB6DED21E2}" destId="{265F1967-7C6C-4BA9-89F7-91AC62BBC9E1}" srcOrd="1" destOrd="0" presId="urn:microsoft.com/office/officeart/2005/8/layout/vList4#1"/>
    <dgm:cxn modelId="{1F638E48-80F7-4B0D-AA66-A2964814D22A}" type="presOf" srcId="{00DB5011-168C-49B8-BCD9-CE432AF99BC2}" destId="{1F2A241C-1F57-4F8D-B5EC-9503262E0839}" srcOrd="0" destOrd="0" presId="urn:microsoft.com/office/officeart/2005/8/layout/vList4#1"/>
    <dgm:cxn modelId="{315B9148-84E4-4F63-888C-374A21C1A633}" type="presOf" srcId="{00DB5011-168C-49B8-BCD9-CE432AF99BC2}" destId="{7F0C29F7-7D4A-4BA3-9DE0-44898946C26B}" srcOrd="1" destOrd="0" presId="urn:microsoft.com/office/officeart/2005/8/layout/vList4#1"/>
    <dgm:cxn modelId="{8934B06C-B969-4579-AFD5-211FCBE5A7B8}" type="presOf" srcId="{850AFACB-BCC7-43C0-AA2B-7BCB6DED21E2}" destId="{08A9BF82-5AAE-4989-9B75-3249C4225159}" srcOrd="0" destOrd="0" presId="urn:microsoft.com/office/officeart/2005/8/layout/vList4#1"/>
    <dgm:cxn modelId="{4AA95875-D264-4938-86C3-284BB9E150BD}" srcId="{840A505A-9952-460F-853E-8E9B66465B75}" destId="{00DB5011-168C-49B8-BCD9-CE432AF99BC2}" srcOrd="2" destOrd="0" parTransId="{20079E8E-12C1-43F4-BB05-1F0395D22D3F}" sibTransId="{DD81D795-D7E2-45BD-8215-4D27F49C744C}"/>
    <dgm:cxn modelId="{68797D7E-EAE4-4005-B092-A404A3B5907C}" srcId="{840A505A-9952-460F-853E-8E9B66465B75}" destId="{AC2C9136-ADCF-46A6-92A7-87BA6B2C6991}" srcOrd="1" destOrd="0" parTransId="{9A4DC2F3-E4F5-47DD-A985-69CF92FDC55A}" sibTransId="{A7D85A5F-F748-4383-A28D-1BCD132CFA01}"/>
    <dgm:cxn modelId="{CB5D61B8-A6E3-4188-8014-2FB7157DB14B}" type="presOf" srcId="{AC2C9136-ADCF-46A6-92A7-87BA6B2C6991}" destId="{A810642A-3C77-467F-96D5-5E34F15CE492}" srcOrd="0" destOrd="0" presId="urn:microsoft.com/office/officeart/2005/8/layout/vList4#1"/>
    <dgm:cxn modelId="{ACB071E0-8EC1-454D-A2D3-91A450AF6CCA}" type="presParOf" srcId="{975BC53D-6702-46EE-8471-F9E87FA1E1F5}" destId="{F7A290A6-8E8F-4347-A920-B09FC8FB3659}" srcOrd="0" destOrd="0" presId="urn:microsoft.com/office/officeart/2005/8/layout/vList4#1"/>
    <dgm:cxn modelId="{62966598-7014-496E-B3F5-D8EBD3C12485}" type="presParOf" srcId="{F7A290A6-8E8F-4347-A920-B09FC8FB3659}" destId="{08A9BF82-5AAE-4989-9B75-3249C4225159}" srcOrd="0" destOrd="0" presId="urn:microsoft.com/office/officeart/2005/8/layout/vList4#1"/>
    <dgm:cxn modelId="{358EFEAD-2BEB-4E14-AAFF-E8B0EDCE83A0}" type="presParOf" srcId="{F7A290A6-8E8F-4347-A920-B09FC8FB3659}" destId="{DC302A48-93E9-4A9E-A142-28134A69D4A2}" srcOrd="1" destOrd="0" presId="urn:microsoft.com/office/officeart/2005/8/layout/vList4#1"/>
    <dgm:cxn modelId="{56DCAB41-8716-4340-8D5F-D02E59554B1D}" type="presParOf" srcId="{F7A290A6-8E8F-4347-A920-B09FC8FB3659}" destId="{265F1967-7C6C-4BA9-89F7-91AC62BBC9E1}" srcOrd="2" destOrd="0" presId="urn:microsoft.com/office/officeart/2005/8/layout/vList4#1"/>
    <dgm:cxn modelId="{BEE0BFBE-76A9-4333-8BD7-E509D6FD2B24}" type="presParOf" srcId="{975BC53D-6702-46EE-8471-F9E87FA1E1F5}" destId="{C0E24006-C666-410B-BEBC-B0A83AA49531}" srcOrd="1" destOrd="0" presId="urn:microsoft.com/office/officeart/2005/8/layout/vList4#1"/>
    <dgm:cxn modelId="{FB688328-90FC-4DA5-84F9-A3D4992D961F}" type="presParOf" srcId="{975BC53D-6702-46EE-8471-F9E87FA1E1F5}" destId="{5CB09CCA-B3FB-4A2C-929D-2DBF5B456A8D}" srcOrd="2" destOrd="0" presId="urn:microsoft.com/office/officeart/2005/8/layout/vList4#1"/>
    <dgm:cxn modelId="{1DC4AB2F-A36A-4ABA-903C-DA90AD632392}" type="presParOf" srcId="{5CB09CCA-B3FB-4A2C-929D-2DBF5B456A8D}" destId="{A810642A-3C77-467F-96D5-5E34F15CE492}" srcOrd="0" destOrd="0" presId="urn:microsoft.com/office/officeart/2005/8/layout/vList4#1"/>
    <dgm:cxn modelId="{66C2C442-2151-4D8D-950D-C71FF329BD88}" type="presParOf" srcId="{5CB09CCA-B3FB-4A2C-929D-2DBF5B456A8D}" destId="{8B67F945-BCC5-44E7-851E-04F86759C09D}" srcOrd="1" destOrd="0" presId="urn:microsoft.com/office/officeart/2005/8/layout/vList4#1"/>
    <dgm:cxn modelId="{3C165A0F-D977-4B91-9EF8-CB8E64DC0149}" type="presParOf" srcId="{5CB09CCA-B3FB-4A2C-929D-2DBF5B456A8D}" destId="{04FDB467-6208-4F84-9FA1-8BE2B177C535}" srcOrd="2" destOrd="0" presId="urn:microsoft.com/office/officeart/2005/8/layout/vList4#1"/>
    <dgm:cxn modelId="{6F5221AE-6BB2-4695-9254-552EE35ABCB5}" type="presParOf" srcId="{975BC53D-6702-46EE-8471-F9E87FA1E1F5}" destId="{F56C8C76-C568-4447-885F-6108ECBAC6D3}" srcOrd="3" destOrd="0" presId="urn:microsoft.com/office/officeart/2005/8/layout/vList4#1"/>
    <dgm:cxn modelId="{E4B6286D-F8C5-48F2-A522-F15FEBE8928F}" type="presParOf" srcId="{975BC53D-6702-46EE-8471-F9E87FA1E1F5}" destId="{0307A439-0C6B-4ACD-8B09-8ADA0D1B834E}" srcOrd="4" destOrd="0" presId="urn:microsoft.com/office/officeart/2005/8/layout/vList4#1"/>
    <dgm:cxn modelId="{E4199C9E-F99E-4F49-8990-D238A72088FE}" type="presParOf" srcId="{0307A439-0C6B-4ACD-8B09-8ADA0D1B834E}" destId="{1F2A241C-1F57-4F8D-B5EC-9503262E0839}" srcOrd="0" destOrd="0" presId="urn:microsoft.com/office/officeart/2005/8/layout/vList4#1"/>
    <dgm:cxn modelId="{8E72054A-49F9-496F-B425-8AB25D280068}" type="presParOf" srcId="{0307A439-0C6B-4ACD-8B09-8ADA0D1B834E}" destId="{2A03C108-85F0-499C-93EA-182956D9C73B}" srcOrd="1" destOrd="0" presId="urn:microsoft.com/office/officeart/2005/8/layout/vList4#1"/>
    <dgm:cxn modelId="{829C0EBF-D1EA-4330-9DE8-21755F16171E}" type="presParOf" srcId="{0307A439-0C6B-4ACD-8B09-8ADA0D1B834E}" destId="{7F0C29F7-7D4A-4BA3-9DE0-44898946C26B}"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3C367-DD37-400D-92FC-144CCD378527}" type="doc">
      <dgm:prSet loTypeId="urn:microsoft.com/office/officeart/2005/8/layout/orgChart1" loCatId="hierarchy" qsTypeId="urn:microsoft.com/office/officeart/2005/8/quickstyle/3d9" qsCatId="3D" csTypeId="urn:microsoft.com/office/officeart/2005/8/colors/accent1_2" csCatId="accent1" phldr="1"/>
      <dgm:spPr/>
      <dgm:t>
        <a:bodyPr/>
        <a:lstStyle/>
        <a:p>
          <a:endParaRPr lang="en-IN"/>
        </a:p>
      </dgm:t>
    </dgm:pt>
    <dgm:pt modelId="{B3001E4C-B25C-442E-9569-26865BC8F84A}">
      <dgm:prSet phldrT="[Text]"/>
      <dgm:spPr/>
      <dgm:t>
        <a:bodyPr/>
        <a:lstStyle/>
        <a:p>
          <a:r>
            <a:rPr lang="en-US" dirty="0"/>
            <a:t>Internal</a:t>
          </a:r>
          <a:endParaRPr lang="en-IN" dirty="0"/>
        </a:p>
      </dgm:t>
    </dgm:pt>
    <dgm:pt modelId="{A009343B-1D3B-4360-B21A-3DE9F61CF9D8}" type="parTrans" cxnId="{0FCDDE41-3DB9-469F-8F3D-BD14162D841A}">
      <dgm:prSet/>
      <dgm:spPr/>
      <dgm:t>
        <a:bodyPr/>
        <a:lstStyle/>
        <a:p>
          <a:endParaRPr lang="en-IN"/>
        </a:p>
      </dgm:t>
    </dgm:pt>
    <dgm:pt modelId="{ED30CDA0-C000-489C-A45F-D0CE1DB00E51}" type="sibTrans" cxnId="{0FCDDE41-3DB9-469F-8F3D-BD14162D841A}">
      <dgm:prSet/>
      <dgm:spPr/>
      <dgm:t>
        <a:bodyPr/>
        <a:lstStyle/>
        <a:p>
          <a:endParaRPr lang="en-IN"/>
        </a:p>
      </dgm:t>
    </dgm:pt>
    <dgm:pt modelId="{25E1232A-DD36-4B33-87B6-2F38EE117ECF}">
      <dgm:prSet phldrT="[Text]"/>
      <dgm:spPr/>
      <dgm:t>
        <a:bodyPr/>
        <a:lstStyle/>
        <a:p>
          <a:r>
            <a:rPr lang="en-US" dirty="0"/>
            <a:t>Personal Sources</a:t>
          </a:r>
          <a:endParaRPr lang="en-IN" dirty="0"/>
        </a:p>
      </dgm:t>
    </dgm:pt>
    <dgm:pt modelId="{43D0D310-1CEF-41A9-8CD9-08301FD75B46}" type="parTrans" cxnId="{75325683-D827-4762-AF9C-A0EAAC9105ED}">
      <dgm:prSet/>
      <dgm:spPr/>
      <dgm:t>
        <a:bodyPr/>
        <a:lstStyle/>
        <a:p>
          <a:endParaRPr lang="en-IN"/>
        </a:p>
      </dgm:t>
    </dgm:pt>
    <dgm:pt modelId="{BB0D0027-CA9C-4351-8A53-46771EE37042}" type="sibTrans" cxnId="{75325683-D827-4762-AF9C-A0EAAC9105ED}">
      <dgm:prSet/>
      <dgm:spPr/>
      <dgm:t>
        <a:bodyPr/>
        <a:lstStyle/>
        <a:p>
          <a:endParaRPr lang="en-IN"/>
        </a:p>
      </dgm:t>
    </dgm:pt>
    <dgm:pt modelId="{B3516ABB-E224-4D9B-962C-70956009B038}">
      <dgm:prSet phldrT="[Text]"/>
      <dgm:spPr/>
      <dgm:t>
        <a:bodyPr/>
        <a:lstStyle/>
        <a:p>
          <a:r>
            <a:rPr lang="en-US" dirty="0"/>
            <a:t>Retained Profits</a:t>
          </a:r>
          <a:endParaRPr lang="en-IN" dirty="0"/>
        </a:p>
      </dgm:t>
    </dgm:pt>
    <dgm:pt modelId="{5D1FD72E-5722-4458-BEBD-0CCDA3724600}" type="parTrans" cxnId="{A0BD2F4E-7A81-4C57-BE1C-532ABF637AE9}">
      <dgm:prSet/>
      <dgm:spPr/>
      <dgm:t>
        <a:bodyPr/>
        <a:lstStyle/>
        <a:p>
          <a:endParaRPr lang="en-IN"/>
        </a:p>
      </dgm:t>
    </dgm:pt>
    <dgm:pt modelId="{E1C7F23A-F454-46C0-ACDD-0A2325816DE8}" type="sibTrans" cxnId="{A0BD2F4E-7A81-4C57-BE1C-532ABF637AE9}">
      <dgm:prSet/>
      <dgm:spPr/>
      <dgm:t>
        <a:bodyPr/>
        <a:lstStyle/>
        <a:p>
          <a:endParaRPr lang="en-IN"/>
        </a:p>
      </dgm:t>
    </dgm:pt>
    <dgm:pt modelId="{56FAC1A0-938C-4911-9943-30A5C608963C}">
      <dgm:prSet phldrT="[Text]"/>
      <dgm:spPr/>
      <dgm:t>
        <a:bodyPr/>
        <a:lstStyle/>
        <a:p>
          <a:r>
            <a:rPr lang="en-US" dirty="0"/>
            <a:t>Share Capital </a:t>
          </a:r>
          <a:endParaRPr lang="en-IN" dirty="0"/>
        </a:p>
      </dgm:t>
    </dgm:pt>
    <dgm:pt modelId="{1C47E290-F6FB-4F71-8C7A-52CF007B3527}" type="parTrans" cxnId="{04273291-8933-4D7A-9BB7-40785F4CC029}">
      <dgm:prSet/>
      <dgm:spPr/>
      <dgm:t>
        <a:bodyPr/>
        <a:lstStyle/>
        <a:p>
          <a:endParaRPr lang="en-IN"/>
        </a:p>
      </dgm:t>
    </dgm:pt>
    <dgm:pt modelId="{7C993EA7-4966-4D3B-8B4F-747667B3BFB2}" type="sibTrans" cxnId="{04273291-8933-4D7A-9BB7-40785F4CC029}">
      <dgm:prSet/>
      <dgm:spPr/>
      <dgm:t>
        <a:bodyPr/>
        <a:lstStyle/>
        <a:p>
          <a:endParaRPr lang="en-IN"/>
        </a:p>
      </dgm:t>
    </dgm:pt>
    <dgm:pt modelId="{4B3E1EFC-56F6-4A7F-9502-1A0CB08D689E}" type="pres">
      <dgm:prSet presAssocID="{F8C3C367-DD37-400D-92FC-144CCD378527}" presName="hierChild1" presStyleCnt="0">
        <dgm:presLayoutVars>
          <dgm:orgChart val="1"/>
          <dgm:chPref val="1"/>
          <dgm:dir/>
          <dgm:animOne val="branch"/>
          <dgm:animLvl val="lvl"/>
          <dgm:resizeHandles/>
        </dgm:presLayoutVars>
      </dgm:prSet>
      <dgm:spPr/>
    </dgm:pt>
    <dgm:pt modelId="{E6CF9716-DE46-497E-84C1-818451F4646C}" type="pres">
      <dgm:prSet presAssocID="{B3001E4C-B25C-442E-9569-26865BC8F84A}" presName="hierRoot1" presStyleCnt="0">
        <dgm:presLayoutVars>
          <dgm:hierBranch val="init"/>
        </dgm:presLayoutVars>
      </dgm:prSet>
      <dgm:spPr/>
    </dgm:pt>
    <dgm:pt modelId="{6822DEFF-006F-4B2A-91E7-6AD8E0B8250A}" type="pres">
      <dgm:prSet presAssocID="{B3001E4C-B25C-442E-9569-26865BC8F84A}" presName="rootComposite1" presStyleCnt="0"/>
      <dgm:spPr/>
    </dgm:pt>
    <dgm:pt modelId="{2BFB125D-52AD-49D5-ABE5-CDA4AA06DA31}" type="pres">
      <dgm:prSet presAssocID="{B3001E4C-B25C-442E-9569-26865BC8F84A}" presName="rootText1" presStyleLbl="node0" presStyleIdx="0" presStyleCnt="1" custLinFactNeighborX="2114" custLinFactNeighborY="1108">
        <dgm:presLayoutVars>
          <dgm:chPref val="3"/>
        </dgm:presLayoutVars>
      </dgm:prSet>
      <dgm:spPr/>
    </dgm:pt>
    <dgm:pt modelId="{71ECD1B4-C246-4298-8686-C4C30516F8E8}" type="pres">
      <dgm:prSet presAssocID="{B3001E4C-B25C-442E-9569-26865BC8F84A}" presName="rootConnector1" presStyleLbl="node1" presStyleIdx="0" presStyleCnt="0"/>
      <dgm:spPr/>
    </dgm:pt>
    <dgm:pt modelId="{6B9F7A4D-98EF-4723-81F8-5B69574E4F5D}" type="pres">
      <dgm:prSet presAssocID="{B3001E4C-B25C-442E-9569-26865BC8F84A}" presName="hierChild2" presStyleCnt="0"/>
      <dgm:spPr/>
    </dgm:pt>
    <dgm:pt modelId="{8AF6A8EC-9FD2-4AFC-9020-412526F8A9FF}" type="pres">
      <dgm:prSet presAssocID="{43D0D310-1CEF-41A9-8CD9-08301FD75B46}" presName="Name37" presStyleLbl="parChTrans1D2" presStyleIdx="0" presStyleCnt="3"/>
      <dgm:spPr/>
    </dgm:pt>
    <dgm:pt modelId="{0E308B2A-34EA-4BE1-9C11-F2C892103193}" type="pres">
      <dgm:prSet presAssocID="{25E1232A-DD36-4B33-87B6-2F38EE117ECF}" presName="hierRoot2" presStyleCnt="0">
        <dgm:presLayoutVars>
          <dgm:hierBranch val="init"/>
        </dgm:presLayoutVars>
      </dgm:prSet>
      <dgm:spPr/>
    </dgm:pt>
    <dgm:pt modelId="{42E8E5AB-0A59-419A-B032-8702DDF41CBE}" type="pres">
      <dgm:prSet presAssocID="{25E1232A-DD36-4B33-87B6-2F38EE117ECF}" presName="rootComposite" presStyleCnt="0"/>
      <dgm:spPr/>
    </dgm:pt>
    <dgm:pt modelId="{A2A4D1A1-9E6F-4CFE-90DA-E25482D9964F}" type="pres">
      <dgm:prSet presAssocID="{25E1232A-DD36-4B33-87B6-2F38EE117ECF}" presName="rootText" presStyleLbl="node2" presStyleIdx="0" presStyleCnt="3">
        <dgm:presLayoutVars>
          <dgm:chPref val="3"/>
        </dgm:presLayoutVars>
      </dgm:prSet>
      <dgm:spPr/>
    </dgm:pt>
    <dgm:pt modelId="{B00677A7-82C8-4E27-8647-A48C87BCB229}" type="pres">
      <dgm:prSet presAssocID="{25E1232A-DD36-4B33-87B6-2F38EE117ECF}" presName="rootConnector" presStyleLbl="node2" presStyleIdx="0" presStyleCnt="3"/>
      <dgm:spPr/>
    </dgm:pt>
    <dgm:pt modelId="{48A94A2E-9582-45DA-BD63-C33D3377F067}" type="pres">
      <dgm:prSet presAssocID="{25E1232A-DD36-4B33-87B6-2F38EE117ECF}" presName="hierChild4" presStyleCnt="0"/>
      <dgm:spPr/>
    </dgm:pt>
    <dgm:pt modelId="{5C4CA4D9-D902-48AB-9679-178F3B9088B5}" type="pres">
      <dgm:prSet presAssocID="{25E1232A-DD36-4B33-87B6-2F38EE117ECF}" presName="hierChild5" presStyleCnt="0"/>
      <dgm:spPr/>
    </dgm:pt>
    <dgm:pt modelId="{BDDB7315-58C9-4FFB-9321-BBADB191D580}" type="pres">
      <dgm:prSet presAssocID="{5D1FD72E-5722-4458-BEBD-0CCDA3724600}" presName="Name37" presStyleLbl="parChTrans1D2" presStyleIdx="1" presStyleCnt="3"/>
      <dgm:spPr/>
    </dgm:pt>
    <dgm:pt modelId="{08BCA78D-B76D-4969-83F2-D05FA978887B}" type="pres">
      <dgm:prSet presAssocID="{B3516ABB-E224-4D9B-962C-70956009B038}" presName="hierRoot2" presStyleCnt="0">
        <dgm:presLayoutVars>
          <dgm:hierBranch val="init"/>
        </dgm:presLayoutVars>
      </dgm:prSet>
      <dgm:spPr/>
    </dgm:pt>
    <dgm:pt modelId="{0FD423FC-7A8A-4729-BD7C-F391ED1ACBE1}" type="pres">
      <dgm:prSet presAssocID="{B3516ABB-E224-4D9B-962C-70956009B038}" presName="rootComposite" presStyleCnt="0"/>
      <dgm:spPr/>
    </dgm:pt>
    <dgm:pt modelId="{04FF3695-0CF7-4426-8532-468A83DBDE01}" type="pres">
      <dgm:prSet presAssocID="{B3516ABB-E224-4D9B-962C-70956009B038}" presName="rootText" presStyleLbl="node2" presStyleIdx="1" presStyleCnt="3">
        <dgm:presLayoutVars>
          <dgm:chPref val="3"/>
        </dgm:presLayoutVars>
      </dgm:prSet>
      <dgm:spPr/>
    </dgm:pt>
    <dgm:pt modelId="{4EC001E7-B11D-4964-9DA6-778F3C991677}" type="pres">
      <dgm:prSet presAssocID="{B3516ABB-E224-4D9B-962C-70956009B038}" presName="rootConnector" presStyleLbl="node2" presStyleIdx="1" presStyleCnt="3"/>
      <dgm:spPr/>
    </dgm:pt>
    <dgm:pt modelId="{643E3DF5-2AA4-4059-A89F-C52F13F8BC54}" type="pres">
      <dgm:prSet presAssocID="{B3516ABB-E224-4D9B-962C-70956009B038}" presName="hierChild4" presStyleCnt="0"/>
      <dgm:spPr/>
    </dgm:pt>
    <dgm:pt modelId="{E4F8EF08-6E00-4D5A-8889-41C08C18B970}" type="pres">
      <dgm:prSet presAssocID="{B3516ABB-E224-4D9B-962C-70956009B038}" presName="hierChild5" presStyleCnt="0"/>
      <dgm:spPr/>
    </dgm:pt>
    <dgm:pt modelId="{2226A343-0060-4E0F-8278-DA8CBF127C81}" type="pres">
      <dgm:prSet presAssocID="{1C47E290-F6FB-4F71-8C7A-52CF007B3527}" presName="Name37" presStyleLbl="parChTrans1D2" presStyleIdx="2" presStyleCnt="3"/>
      <dgm:spPr/>
    </dgm:pt>
    <dgm:pt modelId="{724D0EF5-DDA9-4838-9DAD-DD36346A71BD}" type="pres">
      <dgm:prSet presAssocID="{56FAC1A0-938C-4911-9943-30A5C608963C}" presName="hierRoot2" presStyleCnt="0">
        <dgm:presLayoutVars>
          <dgm:hierBranch val="init"/>
        </dgm:presLayoutVars>
      </dgm:prSet>
      <dgm:spPr/>
    </dgm:pt>
    <dgm:pt modelId="{BB4B55D5-A351-48D3-AFFE-5D26944BF964}" type="pres">
      <dgm:prSet presAssocID="{56FAC1A0-938C-4911-9943-30A5C608963C}" presName="rootComposite" presStyleCnt="0"/>
      <dgm:spPr/>
    </dgm:pt>
    <dgm:pt modelId="{907A8D18-6B4D-46EC-ACC0-4C85FD4CD5B3}" type="pres">
      <dgm:prSet presAssocID="{56FAC1A0-938C-4911-9943-30A5C608963C}" presName="rootText" presStyleLbl="node2" presStyleIdx="2" presStyleCnt="3">
        <dgm:presLayoutVars>
          <dgm:chPref val="3"/>
        </dgm:presLayoutVars>
      </dgm:prSet>
      <dgm:spPr/>
    </dgm:pt>
    <dgm:pt modelId="{76D65738-57BD-462A-A615-E1F5BA0A39CE}" type="pres">
      <dgm:prSet presAssocID="{56FAC1A0-938C-4911-9943-30A5C608963C}" presName="rootConnector" presStyleLbl="node2" presStyleIdx="2" presStyleCnt="3"/>
      <dgm:spPr/>
    </dgm:pt>
    <dgm:pt modelId="{DAEC29BA-C5E7-48EE-87B5-A885D38CB1EE}" type="pres">
      <dgm:prSet presAssocID="{56FAC1A0-938C-4911-9943-30A5C608963C}" presName="hierChild4" presStyleCnt="0"/>
      <dgm:spPr/>
    </dgm:pt>
    <dgm:pt modelId="{CE9FC61B-7C4C-4F70-B9D4-BD4B6F4CF00C}" type="pres">
      <dgm:prSet presAssocID="{56FAC1A0-938C-4911-9943-30A5C608963C}" presName="hierChild5" presStyleCnt="0"/>
      <dgm:spPr/>
    </dgm:pt>
    <dgm:pt modelId="{D39DD736-F8CB-4FC1-B346-55FACF4EB1A7}" type="pres">
      <dgm:prSet presAssocID="{B3001E4C-B25C-442E-9569-26865BC8F84A}" presName="hierChild3" presStyleCnt="0"/>
      <dgm:spPr/>
    </dgm:pt>
  </dgm:ptLst>
  <dgm:cxnLst>
    <dgm:cxn modelId="{B3ACE135-F2FF-4642-8981-E49093F0F3CC}" type="presOf" srcId="{F8C3C367-DD37-400D-92FC-144CCD378527}" destId="{4B3E1EFC-56F6-4A7F-9502-1A0CB08D689E}" srcOrd="0" destOrd="0" presId="urn:microsoft.com/office/officeart/2005/8/layout/orgChart1"/>
    <dgm:cxn modelId="{97D03B37-A37A-42EC-BAE6-DBC9A3D591DB}" type="presOf" srcId="{1C47E290-F6FB-4F71-8C7A-52CF007B3527}" destId="{2226A343-0060-4E0F-8278-DA8CBF127C81}" srcOrd="0" destOrd="0" presId="urn:microsoft.com/office/officeart/2005/8/layout/orgChart1"/>
    <dgm:cxn modelId="{0FCDDE41-3DB9-469F-8F3D-BD14162D841A}" srcId="{F8C3C367-DD37-400D-92FC-144CCD378527}" destId="{B3001E4C-B25C-442E-9569-26865BC8F84A}" srcOrd="0" destOrd="0" parTransId="{A009343B-1D3B-4360-B21A-3DE9F61CF9D8}" sibTransId="{ED30CDA0-C000-489C-A45F-D0CE1DB00E51}"/>
    <dgm:cxn modelId="{E3515846-C805-4AC8-BB92-7D57B5C2E7AC}" type="presOf" srcId="{B3516ABB-E224-4D9B-962C-70956009B038}" destId="{04FF3695-0CF7-4426-8532-468A83DBDE01}" srcOrd="0" destOrd="0" presId="urn:microsoft.com/office/officeart/2005/8/layout/orgChart1"/>
    <dgm:cxn modelId="{0A23FA4A-9201-4E15-BF97-E01C33423B06}" type="presOf" srcId="{5D1FD72E-5722-4458-BEBD-0CCDA3724600}" destId="{BDDB7315-58C9-4FFB-9321-BBADB191D580}" srcOrd="0" destOrd="0" presId="urn:microsoft.com/office/officeart/2005/8/layout/orgChart1"/>
    <dgm:cxn modelId="{A0BD2F4E-7A81-4C57-BE1C-532ABF637AE9}" srcId="{B3001E4C-B25C-442E-9569-26865BC8F84A}" destId="{B3516ABB-E224-4D9B-962C-70956009B038}" srcOrd="1" destOrd="0" parTransId="{5D1FD72E-5722-4458-BEBD-0CCDA3724600}" sibTransId="{E1C7F23A-F454-46C0-ACDD-0A2325816DE8}"/>
    <dgm:cxn modelId="{59FF8675-D7A9-4668-B884-3BBC3BF2CBF4}" type="presOf" srcId="{56FAC1A0-938C-4911-9943-30A5C608963C}" destId="{907A8D18-6B4D-46EC-ACC0-4C85FD4CD5B3}" srcOrd="0" destOrd="0" presId="urn:microsoft.com/office/officeart/2005/8/layout/orgChart1"/>
    <dgm:cxn modelId="{D4123A56-08EE-48FC-95D0-363C5C797C64}" type="presOf" srcId="{B3001E4C-B25C-442E-9569-26865BC8F84A}" destId="{2BFB125D-52AD-49D5-ABE5-CDA4AA06DA31}" srcOrd="0" destOrd="0" presId="urn:microsoft.com/office/officeart/2005/8/layout/orgChart1"/>
    <dgm:cxn modelId="{75325683-D827-4762-AF9C-A0EAAC9105ED}" srcId="{B3001E4C-B25C-442E-9569-26865BC8F84A}" destId="{25E1232A-DD36-4B33-87B6-2F38EE117ECF}" srcOrd="0" destOrd="0" parTransId="{43D0D310-1CEF-41A9-8CD9-08301FD75B46}" sibTransId="{BB0D0027-CA9C-4351-8A53-46771EE37042}"/>
    <dgm:cxn modelId="{D5337185-8887-452B-BC2A-0F487008BA5A}" type="presOf" srcId="{25E1232A-DD36-4B33-87B6-2F38EE117ECF}" destId="{A2A4D1A1-9E6F-4CFE-90DA-E25482D9964F}" srcOrd="0" destOrd="0" presId="urn:microsoft.com/office/officeart/2005/8/layout/orgChart1"/>
    <dgm:cxn modelId="{04273291-8933-4D7A-9BB7-40785F4CC029}" srcId="{B3001E4C-B25C-442E-9569-26865BC8F84A}" destId="{56FAC1A0-938C-4911-9943-30A5C608963C}" srcOrd="2" destOrd="0" parTransId="{1C47E290-F6FB-4F71-8C7A-52CF007B3527}" sibTransId="{7C993EA7-4966-4D3B-8B4F-747667B3BFB2}"/>
    <dgm:cxn modelId="{3057D297-98EC-43CA-9D6D-7BB1D27384DF}" type="presOf" srcId="{B3516ABB-E224-4D9B-962C-70956009B038}" destId="{4EC001E7-B11D-4964-9DA6-778F3C991677}" srcOrd="1" destOrd="0" presId="urn:microsoft.com/office/officeart/2005/8/layout/orgChart1"/>
    <dgm:cxn modelId="{C66C30B4-8912-49E8-88DB-9EBD14E73122}" type="presOf" srcId="{25E1232A-DD36-4B33-87B6-2F38EE117ECF}" destId="{B00677A7-82C8-4E27-8647-A48C87BCB229}" srcOrd="1" destOrd="0" presId="urn:microsoft.com/office/officeart/2005/8/layout/orgChart1"/>
    <dgm:cxn modelId="{2B4488B8-E5F9-41D3-8C9B-4E88E9182DAE}" type="presOf" srcId="{B3001E4C-B25C-442E-9569-26865BC8F84A}" destId="{71ECD1B4-C246-4298-8686-C4C30516F8E8}" srcOrd="1" destOrd="0" presId="urn:microsoft.com/office/officeart/2005/8/layout/orgChart1"/>
    <dgm:cxn modelId="{F5ECD6BB-2CC2-4DB9-B145-7544D63BC970}" type="presOf" srcId="{43D0D310-1CEF-41A9-8CD9-08301FD75B46}" destId="{8AF6A8EC-9FD2-4AFC-9020-412526F8A9FF}" srcOrd="0" destOrd="0" presId="urn:microsoft.com/office/officeart/2005/8/layout/orgChart1"/>
    <dgm:cxn modelId="{96F679F3-D49C-4A81-9386-12DC3748E6AC}" type="presOf" srcId="{56FAC1A0-938C-4911-9943-30A5C608963C}" destId="{76D65738-57BD-462A-A615-E1F5BA0A39CE}" srcOrd="1" destOrd="0" presId="urn:microsoft.com/office/officeart/2005/8/layout/orgChart1"/>
    <dgm:cxn modelId="{A176F42F-4B00-4128-BF8D-C8619438E6A0}" type="presParOf" srcId="{4B3E1EFC-56F6-4A7F-9502-1A0CB08D689E}" destId="{E6CF9716-DE46-497E-84C1-818451F4646C}" srcOrd="0" destOrd="0" presId="urn:microsoft.com/office/officeart/2005/8/layout/orgChart1"/>
    <dgm:cxn modelId="{E272ED46-B05E-4166-8EE4-86B529841C9D}" type="presParOf" srcId="{E6CF9716-DE46-497E-84C1-818451F4646C}" destId="{6822DEFF-006F-4B2A-91E7-6AD8E0B8250A}" srcOrd="0" destOrd="0" presId="urn:microsoft.com/office/officeart/2005/8/layout/orgChart1"/>
    <dgm:cxn modelId="{A256053B-370C-4041-BF79-60E43E10B6DB}" type="presParOf" srcId="{6822DEFF-006F-4B2A-91E7-6AD8E0B8250A}" destId="{2BFB125D-52AD-49D5-ABE5-CDA4AA06DA31}" srcOrd="0" destOrd="0" presId="urn:microsoft.com/office/officeart/2005/8/layout/orgChart1"/>
    <dgm:cxn modelId="{BE48950D-1850-4BFB-B737-F74D36ACD679}" type="presParOf" srcId="{6822DEFF-006F-4B2A-91E7-6AD8E0B8250A}" destId="{71ECD1B4-C246-4298-8686-C4C30516F8E8}" srcOrd="1" destOrd="0" presId="urn:microsoft.com/office/officeart/2005/8/layout/orgChart1"/>
    <dgm:cxn modelId="{0A36F55B-A177-464E-BFE6-DD341BCD76C3}" type="presParOf" srcId="{E6CF9716-DE46-497E-84C1-818451F4646C}" destId="{6B9F7A4D-98EF-4723-81F8-5B69574E4F5D}" srcOrd="1" destOrd="0" presId="urn:microsoft.com/office/officeart/2005/8/layout/orgChart1"/>
    <dgm:cxn modelId="{24FC1EAE-2AB4-43DF-8374-38C7771BF781}" type="presParOf" srcId="{6B9F7A4D-98EF-4723-81F8-5B69574E4F5D}" destId="{8AF6A8EC-9FD2-4AFC-9020-412526F8A9FF}" srcOrd="0" destOrd="0" presId="urn:microsoft.com/office/officeart/2005/8/layout/orgChart1"/>
    <dgm:cxn modelId="{23426172-E52F-4C6A-A304-A897F5762471}" type="presParOf" srcId="{6B9F7A4D-98EF-4723-81F8-5B69574E4F5D}" destId="{0E308B2A-34EA-4BE1-9C11-F2C892103193}" srcOrd="1" destOrd="0" presId="urn:microsoft.com/office/officeart/2005/8/layout/orgChart1"/>
    <dgm:cxn modelId="{3C6D5E82-FC93-4D1C-A326-CDE0772A5229}" type="presParOf" srcId="{0E308B2A-34EA-4BE1-9C11-F2C892103193}" destId="{42E8E5AB-0A59-419A-B032-8702DDF41CBE}" srcOrd="0" destOrd="0" presId="urn:microsoft.com/office/officeart/2005/8/layout/orgChart1"/>
    <dgm:cxn modelId="{8EFB8F49-A15F-43BA-B997-F2BF49AE382B}" type="presParOf" srcId="{42E8E5AB-0A59-419A-B032-8702DDF41CBE}" destId="{A2A4D1A1-9E6F-4CFE-90DA-E25482D9964F}" srcOrd="0" destOrd="0" presId="urn:microsoft.com/office/officeart/2005/8/layout/orgChart1"/>
    <dgm:cxn modelId="{AC32ED14-2C98-4B64-BC3C-5ED90A04E39D}" type="presParOf" srcId="{42E8E5AB-0A59-419A-B032-8702DDF41CBE}" destId="{B00677A7-82C8-4E27-8647-A48C87BCB229}" srcOrd="1" destOrd="0" presId="urn:microsoft.com/office/officeart/2005/8/layout/orgChart1"/>
    <dgm:cxn modelId="{DDC6F939-CDAD-4B28-A72A-B6A08EA65E23}" type="presParOf" srcId="{0E308B2A-34EA-4BE1-9C11-F2C892103193}" destId="{48A94A2E-9582-45DA-BD63-C33D3377F067}" srcOrd="1" destOrd="0" presId="urn:microsoft.com/office/officeart/2005/8/layout/orgChart1"/>
    <dgm:cxn modelId="{2DB1EE33-A2F8-4739-9F55-D8EFBF70D459}" type="presParOf" srcId="{0E308B2A-34EA-4BE1-9C11-F2C892103193}" destId="{5C4CA4D9-D902-48AB-9679-178F3B9088B5}" srcOrd="2" destOrd="0" presId="urn:microsoft.com/office/officeart/2005/8/layout/orgChart1"/>
    <dgm:cxn modelId="{3719F808-9AFF-4254-B385-C76397427D4B}" type="presParOf" srcId="{6B9F7A4D-98EF-4723-81F8-5B69574E4F5D}" destId="{BDDB7315-58C9-4FFB-9321-BBADB191D580}" srcOrd="2" destOrd="0" presId="urn:microsoft.com/office/officeart/2005/8/layout/orgChart1"/>
    <dgm:cxn modelId="{C6227827-65CA-424B-A0CD-B996355808FB}" type="presParOf" srcId="{6B9F7A4D-98EF-4723-81F8-5B69574E4F5D}" destId="{08BCA78D-B76D-4969-83F2-D05FA978887B}" srcOrd="3" destOrd="0" presId="urn:microsoft.com/office/officeart/2005/8/layout/orgChart1"/>
    <dgm:cxn modelId="{A7AED748-4657-42BF-AD69-A1A1A8D4833D}" type="presParOf" srcId="{08BCA78D-B76D-4969-83F2-D05FA978887B}" destId="{0FD423FC-7A8A-4729-BD7C-F391ED1ACBE1}" srcOrd="0" destOrd="0" presId="urn:microsoft.com/office/officeart/2005/8/layout/orgChart1"/>
    <dgm:cxn modelId="{C5F9AA35-9F3A-48B7-A8E1-FA8A3D6BF2ED}" type="presParOf" srcId="{0FD423FC-7A8A-4729-BD7C-F391ED1ACBE1}" destId="{04FF3695-0CF7-4426-8532-468A83DBDE01}" srcOrd="0" destOrd="0" presId="urn:microsoft.com/office/officeart/2005/8/layout/orgChart1"/>
    <dgm:cxn modelId="{555C1AF3-F40D-402D-9F0B-83F034B83897}" type="presParOf" srcId="{0FD423FC-7A8A-4729-BD7C-F391ED1ACBE1}" destId="{4EC001E7-B11D-4964-9DA6-778F3C991677}" srcOrd="1" destOrd="0" presId="urn:microsoft.com/office/officeart/2005/8/layout/orgChart1"/>
    <dgm:cxn modelId="{6667592E-A507-4697-96B8-8EE6AA0FCE9F}" type="presParOf" srcId="{08BCA78D-B76D-4969-83F2-D05FA978887B}" destId="{643E3DF5-2AA4-4059-A89F-C52F13F8BC54}" srcOrd="1" destOrd="0" presId="urn:microsoft.com/office/officeart/2005/8/layout/orgChart1"/>
    <dgm:cxn modelId="{8DDB0136-158D-4BCE-B4CD-2702A12C50F2}" type="presParOf" srcId="{08BCA78D-B76D-4969-83F2-D05FA978887B}" destId="{E4F8EF08-6E00-4D5A-8889-41C08C18B970}" srcOrd="2" destOrd="0" presId="urn:microsoft.com/office/officeart/2005/8/layout/orgChart1"/>
    <dgm:cxn modelId="{EF56837E-8B0B-434B-A21D-76507BEA65C9}" type="presParOf" srcId="{6B9F7A4D-98EF-4723-81F8-5B69574E4F5D}" destId="{2226A343-0060-4E0F-8278-DA8CBF127C81}" srcOrd="4" destOrd="0" presId="urn:microsoft.com/office/officeart/2005/8/layout/orgChart1"/>
    <dgm:cxn modelId="{62087054-2EBB-47BC-9812-DCF34D50EEE8}" type="presParOf" srcId="{6B9F7A4D-98EF-4723-81F8-5B69574E4F5D}" destId="{724D0EF5-DDA9-4838-9DAD-DD36346A71BD}" srcOrd="5" destOrd="0" presId="urn:microsoft.com/office/officeart/2005/8/layout/orgChart1"/>
    <dgm:cxn modelId="{DF1A12ED-9AB5-47BB-B120-8E755EF4E265}" type="presParOf" srcId="{724D0EF5-DDA9-4838-9DAD-DD36346A71BD}" destId="{BB4B55D5-A351-48D3-AFFE-5D26944BF964}" srcOrd="0" destOrd="0" presId="urn:microsoft.com/office/officeart/2005/8/layout/orgChart1"/>
    <dgm:cxn modelId="{57D4B759-06FE-45E0-9BD9-E7F444B145D2}" type="presParOf" srcId="{BB4B55D5-A351-48D3-AFFE-5D26944BF964}" destId="{907A8D18-6B4D-46EC-ACC0-4C85FD4CD5B3}" srcOrd="0" destOrd="0" presId="urn:microsoft.com/office/officeart/2005/8/layout/orgChart1"/>
    <dgm:cxn modelId="{569774BD-161B-47CE-8226-B9EC4316E188}" type="presParOf" srcId="{BB4B55D5-A351-48D3-AFFE-5D26944BF964}" destId="{76D65738-57BD-462A-A615-E1F5BA0A39CE}" srcOrd="1" destOrd="0" presId="urn:microsoft.com/office/officeart/2005/8/layout/orgChart1"/>
    <dgm:cxn modelId="{726FF943-E74C-423D-A159-ED017A6BDA4C}" type="presParOf" srcId="{724D0EF5-DDA9-4838-9DAD-DD36346A71BD}" destId="{DAEC29BA-C5E7-48EE-87B5-A885D38CB1EE}" srcOrd="1" destOrd="0" presId="urn:microsoft.com/office/officeart/2005/8/layout/orgChart1"/>
    <dgm:cxn modelId="{B886246F-E9CF-422C-9E75-51B5DE47CD4A}" type="presParOf" srcId="{724D0EF5-DDA9-4838-9DAD-DD36346A71BD}" destId="{CE9FC61B-7C4C-4F70-B9D4-BD4B6F4CF00C}" srcOrd="2" destOrd="0" presId="urn:microsoft.com/office/officeart/2005/8/layout/orgChart1"/>
    <dgm:cxn modelId="{7ECF7672-8565-4AC9-8F8A-2A84425F838A}" type="presParOf" srcId="{E6CF9716-DE46-497E-84C1-818451F4646C}" destId="{D39DD736-F8CB-4FC1-B346-55FACF4EB1A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5D23D8-82A7-4CFD-9EFB-6F27F480794E}" type="doc">
      <dgm:prSet loTypeId="urn:microsoft.com/office/officeart/2005/8/layout/radial1" loCatId="relationship" qsTypeId="urn:microsoft.com/office/officeart/2005/8/quickstyle/3d9" qsCatId="3D" csTypeId="urn:microsoft.com/office/officeart/2005/8/colors/accent1_2" csCatId="accent1" phldr="1"/>
      <dgm:spPr/>
      <dgm:t>
        <a:bodyPr/>
        <a:lstStyle/>
        <a:p>
          <a:endParaRPr lang="en-IN"/>
        </a:p>
      </dgm:t>
    </dgm:pt>
    <dgm:pt modelId="{6A1D8AD2-247F-44B7-8B72-659AAE6F0FA7}">
      <dgm:prSet phldrT="[Text]"/>
      <dgm:spPr/>
      <dgm:t>
        <a:bodyPr/>
        <a:lstStyle/>
        <a:p>
          <a:r>
            <a:rPr lang="en-US" dirty="0"/>
            <a:t>External</a:t>
          </a:r>
          <a:endParaRPr lang="en-IN" dirty="0"/>
        </a:p>
      </dgm:t>
    </dgm:pt>
    <dgm:pt modelId="{FAA97FA7-1FAE-49C8-8DA5-445AAAA1788F}" type="parTrans" cxnId="{FCE2EB6F-5E85-4F6B-818C-E8F5B9A8B900}">
      <dgm:prSet/>
      <dgm:spPr/>
      <dgm:t>
        <a:bodyPr/>
        <a:lstStyle/>
        <a:p>
          <a:endParaRPr lang="en-IN"/>
        </a:p>
      </dgm:t>
    </dgm:pt>
    <dgm:pt modelId="{190C507C-3693-43B6-899B-4B481DEEF165}" type="sibTrans" cxnId="{FCE2EB6F-5E85-4F6B-818C-E8F5B9A8B900}">
      <dgm:prSet/>
      <dgm:spPr/>
      <dgm:t>
        <a:bodyPr/>
        <a:lstStyle/>
        <a:p>
          <a:endParaRPr lang="en-IN"/>
        </a:p>
      </dgm:t>
    </dgm:pt>
    <dgm:pt modelId="{4B311860-999A-4B51-A085-7678CE1FC9B2}">
      <dgm:prSet phldrT="[Text]"/>
      <dgm:spPr/>
      <dgm:t>
        <a:bodyPr/>
        <a:lstStyle/>
        <a:p>
          <a:r>
            <a:rPr lang="en-US" dirty="0"/>
            <a:t>Loan Capital</a:t>
          </a:r>
          <a:endParaRPr lang="en-IN" dirty="0"/>
        </a:p>
      </dgm:t>
    </dgm:pt>
    <dgm:pt modelId="{B9F355BC-5C25-4C35-B9A6-D040731960E2}" type="parTrans" cxnId="{D7030017-8401-4794-846A-327D33B776A7}">
      <dgm:prSet/>
      <dgm:spPr/>
      <dgm:t>
        <a:bodyPr/>
        <a:lstStyle/>
        <a:p>
          <a:endParaRPr lang="en-IN"/>
        </a:p>
      </dgm:t>
    </dgm:pt>
    <dgm:pt modelId="{2D05A28D-0AD9-4C1B-942E-B74E9DE25C24}" type="sibTrans" cxnId="{D7030017-8401-4794-846A-327D33B776A7}">
      <dgm:prSet/>
      <dgm:spPr/>
      <dgm:t>
        <a:bodyPr/>
        <a:lstStyle/>
        <a:p>
          <a:endParaRPr lang="en-IN"/>
        </a:p>
      </dgm:t>
    </dgm:pt>
    <dgm:pt modelId="{8CC62841-F8F7-4EC2-B534-09043C8BAA76}">
      <dgm:prSet phldrT="[Text]"/>
      <dgm:spPr/>
      <dgm:t>
        <a:bodyPr/>
        <a:lstStyle/>
        <a:p>
          <a:r>
            <a:rPr lang="en-US" dirty="0"/>
            <a:t>Business Angels</a:t>
          </a:r>
          <a:endParaRPr lang="en-IN" dirty="0"/>
        </a:p>
      </dgm:t>
    </dgm:pt>
    <dgm:pt modelId="{22C8B54F-00DD-4F03-8715-6EEE85E8D137}" type="parTrans" cxnId="{DF25EA6F-6387-4D38-BC45-FD4FE5EA09DA}">
      <dgm:prSet/>
      <dgm:spPr/>
      <dgm:t>
        <a:bodyPr/>
        <a:lstStyle/>
        <a:p>
          <a:endParaRPr lang="en-IN"/>
        </a:p>
      </dgm:t>
    </dgm:pt>
    <dgm:pt modelId="{13E7D635-6D98-4873-A7A7-849DD73AFA4E}" type="sibTrans" cxnId="{DF25EA6F-6387-4D38-BC45-FD4FE5EA09DA}">
      <dgm:prSet/>
      <dgm:spPr/>
      <dgm:t>
        <a:bodyPr/>
        <a:lstStyle/>
        <a:p>
          <a:endParaRPr lang="en-IN"/>
        </a:p>
      </dgm:t>
    </dgm:pt>
    <dgm:pt modelId="{8BA29083-C0AD-498B-A210-6321C7C21B20}">
      <dgm:prSet phldrT="[Text]"/>
      <dgm:spPr/>
      <dgm:t>
        <a:bodyPr/>
        <a:lstStyle/>
        <a:p>
          <a:r>
            <a:rPr lang="en-US" dirty="0"/>
            <a:t>Venture Capitals</a:t>
          </a:r>
          <a:endParaRPr lang="en-IN" dirty="0"/>
        </a:p>
      </dgm:t>
    </dgm:pt>
    <dgm:pt modelId="{0EC91711-474E-4743-8460-4199EE068977}" type="parTrans" cxnId="{2A25A284-7123-47A3-A6B7-1B7C904E8452}">
      <dgm:prSet/>
      <dgm:spPr/>
      <dgm:t>
        <a:bodyPr/>
        <a:lstStyle/>
        <a:p>
          <a:endParaRPr lang="en-IN"/>
        </a:p>
      </dgm:t>
    </dgm:pt>
    <dgm:pt modelId="{71B29B0C-4065-48BF-A7BA-764C18046111}" type="sibTrans" cxnId="{2A25A284-7123-47A3-A6B7-1B7C904E8452}">
      <dgm:prSet/>
      <dgm:spPr/>
      <dgm:t>
        <a:bodyPr/>
        <a:lstStyle/>
        <a:p>
          <a:endParaRPr lang="en-IN"/>
        </a:p>
      </dgm:t>
    </dgm:pt>
    <dgm:pt modelId="{D93E5900-5D06-4851-917C-D6F556942DC2}">
      <dgm:prSet phldrT="[Text]"/>
      <dgm:spPr/>
      <dgm:t>
        <a:bodyPr/>
        <a:lstStyle/>
        <a:p>
          <a:r>
            <a:rPr lang="en-US" dirty="0"/>
            <a:t>Bank Loan</a:t>
          </a:r>
          <a:endParaRPr lang="en-IN" dirty="0"/>
        </a:p>
      </dgm:t>
    </dgm:pt>
    <dgm:pt modelId="{AA6E8B20-ED83-4DC0-9235-296BC228DB58}" type="parTrans" cxnId="{4972BDB5-6DE2-46A9-95E3-659302227432}">
      <dgm:prSet/>
      <dgm:spPr/>
      <dgm:t>
        <a:bodyPr/>
        <a:lstStyle/>
        <a:p>
          <a:endParaRPr lang="en-IN"/>
        </a:p>
      </dgm:t>
    </dgm:pt>
    <dgm:pt modelId="{EE3EA496-ED80-42D1-9946-971C81F277E5}" type="sibTrans" cxnId="{4972BDB5-6DE2-46A9-95E3-659302227432}">
      <dgm:prSet/>
      <dgm:spPr/>
      <dgm:t>
        <a:bodyPr/>
        <a:lstStyle/>
        <a:p>
          <a:endParaRPr lang="en-IN"/>
        </a:p>
      </dgm:t>
    </dgm:pt>
    <dgm:pt modelId="{75161F26-A6AC-48C0-B815-1CF61DABB1EE}" type="pres">
      <dgm:prSet presAssocID="{EF5D23D8-82A7-4CFD-9EFB-6F27F480794E}" presName="cycle" presStyleCnt="0">
        <dgm:presLayoutVars>
          <dgm:chMax val="1"/>
          <dgm:dir/>
          <dgm:animLvl val="ctr"/>
          <dgm:resizeHandles val="exact"/>
        </dgm:presLayoutVars>
      </dgm:prSet>
      <dgm:spPr/>
    </dgm:pt>
    <dgm:pt modelId="{A6742E01-0122-4D10-8A6E-6B7B609B78D2}" type="pres">
      <dgm:prSet presAssocID="{6A1D8AD2-247F-44B7-8B72-659AAE6F0FA7}" presName="centerShape" presStyleLbl="node0" presStyleIdx="0" presStyleCnt="1"/>
      <dgm:spPr/>
    </dgm:pt>
    <dgm:pt modelId="{2AD93355-E973-4E0E-9251-85264ECBC1DE}" type="pres">
      <dgm:prSet presAssocID="{B9F355BC-5C25-4C35-B9A6-D040731960E2}" presName="Name9" presStyleLbl="parChTrans1D2" presStyleIdx="0" presStyleCnt="4"/>
      <dgm:spPr/>
    </dgm:pt>
    <dgm:pt modelId="{7CF84944-966E-40E6-8CFF-8F19602869D5}" type="pres">
      <dgm:prSet presAssocID="{B9F355BC-5C25-4C35-B9A6-D040731960E2}" presName="connTx" presStyleLbl="parChTrans1D2" presStyleIdx="0" presStyleCnt="4"/>
      <dgm:spPr/>
    </dgm:pt>
    <dgm:pt modelId="{36802CF6-084E-4C4F-8BD3-399740D6FC5A}" type="pres">
      <dgm:prSet presAssocID="{4B311860-999A-4B51-A085-7678CE1FC9B2}" presName="node" presStyleLbl="node1" presStyleIdx="0" presStyleCnt="4">
        <dgm:presLayoutVars>
          <dgm:bulletEnabled val="1"/>
        </dgm:presLayoutVars>
      </dgm:prSet>
      <dgm:spPr/>
    </dgm:pt>
    <dgm:pt modelId="{58A67A33-230E-4CF8-8BE2-8C010816F03D}" type="pres">
      <dgm:prSet presAssocID="{22C8B54F-00DD-4F03-8715-6EEE85E8D137}" presName="Name9" presStyleLbl="parChTrans1D2" presStyleIdx="1" presStyleCnt="4"/>
      <dgm:spPr/>
    </dgm:pt>
    <dgm:pt modelId="{2C6E6CAE-90B3-4441-A882-0F15EF02210B}" type="pres">
      <dgm:prSet presAssocID="{22C8B54F-00DD-4F03-8715-6EEE85E8D137}" presName="connTx" presStyleLbl="parChTrans1D2" presStyleIdx="1" presStyleCnt="4"/>
      <dgm:spPr/>
    </dgm:pt>
    <dgm:pt modelId="{1E30ACAD-58BD-450A-B3CB-E9BDB25EE7C7}" type="pres">
      <dgm:prSet presAssocID="{8CC62841-F8F7-4EC2-B534-09043C8BAA76}" presName="node" presStyleLbl="node1" presStyleIdx="1" presStyleCnt="4">
        <dgm:presLayoutVars>
          <dgm:bulletEnabled val="1"/>
        </dgm:presLayoutVars>
      </dgm:prSet>
      <dgm:spPr/>
    </dgm:pt>
    <dgm:pt modelId="{96081745-C1DF-42E9-B797-BE90084367C0}" type="pres">
      <dgm:prSet presAssocID="{0EC91711-474E-4743-8460-4199EE068977}" presName="Name9" presStyleLbl="parChTrans1D2" presStyleIdx="2" presStyleCnt="4"/>
      <dgm:spPr/>
    </dgm:pt>
    <dgm:pt modelId="{67E426C6-E4BC-4FDF-BB8F-C097827E3711}" type="pres">
      <dgm:prSet presAssocID="{0EC91711-474E-4743-8460-4199EE068977}" presName="connTx" presStyleLbl="parChTrans1D2" presStyleIdx="2" presStyleCnt="4"/>
      <dgm:spPr/>
    </dgm:pt>
    <dgm:pt modelId="{9C0C7C4A-E855-48E8-8E33-623A037379EF}" type="pres">
      <dgm:prSet presAssocID="{8BA29083-C0AD-498B-A210-6321C7C21B20}" presName="node" presStyleLbl="node1" presStyleIdx="2" presStyleCnt="4">
        <dgm:presLayoutVars>
          <dgm:bulletEnabled val="1"/>
        </dgm:presLayoutVars>
      </dgm:prSet>
      <dgm:spPr/>
    </dgm:pt>
    <dgm:pt modelId="{82271549-D37E-4D3C-BE13-AA847C94EF88}" type="pres">
      <dgm:prSet presAssocID="{AA6E8B20-ED83-4DC0-9235-296BC228DB58}" presName="Name9" presStyleLbl="parChTrans1D2" presStyleIdx="3" presStyleCnt="4"/>
      <dgm:spPr/>
    </dgm:pt>
    <dgm:pt modelId="{EDF8FF9C-1B1C-419A-9B23-8DFAFC8FDF4A}" type="pres">
      <dgm:prSet presAssocID="{AA6E8B20-ED83-4DC0-9235-296BC228DB58}" presName="connTx" presStyleLbl="parChTrans1D2" presStyleIdx="3" presStyleCnt="4"/>
      <dgm:spPr/>
    </dgm:pt>
    <dgm:pt modelId="{A02A48D3-138C-4DFF-8FAE-7A3EBA91B49D}" type="pres">
      <dgm:prSet presAssocID="{D93E5900-5D06-4851-917C-D6F556942DC2}" presName="node" presStyleLbl="node1" presStyleIdx="3" presStyleCnt="4">
        <dgm:presLayoutVars>
          <dgm:bulletEnabled val="1"/>
        </dgm:presLayoutVars>
      </dgm:prSet>
      <dgm:spPr/>
    </dgm:pt>
  </dgm:ptLst>
  <dgm:cxnLst>
    <dgm:cxn modelId="{D7030017-8401-4794-846A-327D33B776A7}" srcId="{6A1D8AD2-247F-44B7-8B72-659AAE6F0FA7}" destId="{4B311860-999A-4B51-A085-7678CE1FC9B2}" srcOrd="0" destOrd="0" parTransId="{B9F355BC-5C25-4C35-B9A6-D040731960E2}" sibTransId="{2D05A28D-0AD9-4C1B-942E-B74E9DE25C24}"/>
    <dgm:cxn modelId="{97CABF2E-715B-484E-872F-92BC0732110E}" type="presOf" srcId="{22C8B54F-00DD-4F03-8715-6EEE85E8D137}" destId="{2C6E6CAE-90B3-4441-A882-0F15EF02210B}" srcOrd="1" destOrd="0" presId="urn:microsoft.com/office/officeart/2005/8/layout/radial1"/>
    <dgm:cxn modelId="{F90E2733-D4B6-4DAB-986A-897F6862E00F}" type="presOf" srcId="{D93E5900-5D06-4851-917C-D6F556942DC2}" destId="{A02A48D3-138C-4DFF-8FAE-7A3EBA91B49D}" srcOrd="0" destOrd="0" presId="urn:microsoft.com/office/officeart/2005/8/layout/radial1"/>
    <dgm:cxn modelId="{F4D9CB37-41E0-4918-8670-D3DF3112CF31}" type="presOf" srcId="{B9F355BC-5C25-4C35-B9A6-D040731960E2}" destId="{7CF84944-966E-40E6-8CFF-8F19602869D5}" srcOrd="1" destOrd="0" presId="urn:microsoft.com/office/officeart/2005/8/layout/radial1"/>
    <dgm:cxn modelId="{F0125A3B-B443-4DE6-B2BE-0F107E2C9163}" type="presOf" srcId="{0EC91711-474E-4743-8460-4199EE068977}" destId="{67E426C6-E4BC-4FDF-BB8F-C097827E3711}" srcOrd="1" destOrd="0" presId="urn:microsoft.com/office/officeart/2005/8/layout/radial1"/>
    <dgm:cxn modelId="{A661195F-C01B-4F08-83AF-FCDEEB6A2385}" type="presOf" srcId="{6A1D8AD2-247F-44B7-8B72-659AAE6F0FA7}" destId="{A6742E01-0122-4D10-8A6E-6B7B609B78D2}" srcOrd="0" destOrd="0" presId="urn:microsoft.com/office/officeart/2005/8/layout/radial1"/>
    <dgm:cxn modelId="{915EFF67-F896-41C1-9126-499B78274B6A}" type="presOf" srcId="{EF5D23D8-82A7-4CFD-9EFB-6F27F480794E}" destId="{75161F26-A6AC-48C0-B815-1CF61DABB1EE}" srcOrd="0" destOrd="0" presId="urn:microsoft.com/office/officeart/2005/8/layout/radial1"/>
    <dgm:cxn modelId="{A455474F-0E1F-408C-A0B8-DA0C990608F2}" type="presOf" srcId="{22C8B54F-00DD-4F03-8715-6EEE85E8D137}" destId="{58A67A33-230E-4CF8-8BE2-8C010816F03D}" srcOrd="0" destOrd="0" presId="urn:microsoft.com/office/officeart/2005/8/layout/radial1"/>
    <dgm:cxn modelId="{DF25EA6F-6387-4D38-BC45-FD4FE5EA09DA}" srcId="{6A1D8AD2-247F-44B7-8B72-659AAE6F0FA7}" destId="{8CC62841-F8F7-4EC2-B534-09043C8BAA76}" srcOrd="1" destOrd="0" parTransId="{22C8B54F-00DD-4F03-8715-6EEE85E8D137}" sibTransId="{13E7D635-6D98-4873-A7A7-849DD73AFA4E}"/>
    <dgm:cxn modelId="{FCE2EB6F-5E85-4F6B-818C-E8F5B9A8B900}" srcId="{EF5D23D8-82A7-4CFD-9EFB-6F27F480794E}" destId="{6A1D8AD2-247F-44B7-8B72-659AAE6F0FA7}" srcOrd="0" destOrd="0" parTransId="{FAA97FA7-1FAE-49C8-8DA5-445AAAA1788F}" sibTransId="{190C507C-3693-43B6-899B-4B481DEEF165}"/>
    <dgm:cxn modelId="{2A25A284-7123-47A3-A6B7-1B7C904E8452}" srcId="{6A1D8AD2-247F-44B7-8B72-659AAE6F0FA7}" destId="{8BA29083-C0AD-498B-A210-6321C7C21B20}" srcOrd="2" destOrd="0" parTransId="{0EC91711-474E-4743-8460-4199EE068977}" sibTransId="{71B29B0C-4065-48BF-A7BA-764C18046111}"/>
    <dgm:cxn modelId="{FC6DA28C-C538-4DD4-89C3-D9B0C244FE56}" type="presOf" srcId="{4B311860-999A-4B51-A085-7678CE1FC9B2}" destId="{36802CF6-084E-4C4F-8BD3-399740D6FC5A}" srcOrd="0" destOrd="0" presId="urn:microsoft.com/office/officeart/2005/8/layout/radial1"/>
    <dgm:cxn modelId="{A6F93B95-B950-4AF4-A1CF-2C80A6815E9D}" type="presOf" srcId="{8CC62841-F8F7-4EC2-B534-09043C8BAA76}" destId="{1E30ACAD-58BD-450A-B3CB-E9BDB25EE7C7}" srcOrd="0" destOrd="0" presId="urn:microsoft.com/office/officeart/2005/8/layout/radial1"/>
    <dgm:cxn modelId="{D1A0BDB4-5F06-4ADD-8F6F-260AF08FFB90}" type="presOf" srcId="{0EC91711-474E-4743-8460-4199EE068977}" destId="{96081745-C1DF-42E9-B797-BE90084367C0}" srcOrd="0" destOrd="0" presId="urn:microsoft.com/office/officeart/2005/8/layout/radial1"/>
    <dgm:cxn modelId="{4972BDB5-6DE2-46A9-95E3-659302227432}" srcId="{6A1D8AD2-247F-44B7-8B72-659AAE6F0FA7}" destId="{D93E5900-5D06-4851-917C-D6F556942DC2}" srcOrd="3" destOrd="0" parTransId="{AA6E8B20-ED83-4DC0-9235-296BC228DB58}" sibTransId="{EE3EA496-ED80-42D1-9946-971C81F277E5}"/>
    <dgm:cxn modelId="{AC823AC0-7978-4C78-BD6A-0DA81D35AB7B}" type="presOf" srcId="{8BA29083-C0AD-498B-A210-6321C7C21B20}" destId="{9C0C7C4A-E855-48E8-8E33-623A037379EF}" srcOrd="0" destOrd="0" presId="urn:microsoft.com/office/officeart/2005/8/layout/radial1"/>
    <dgm:cxn modelId="{76A53AD4-8D5E-47B2-8BCA-4F7CAEE825D4}" type="presOf" srcId="{AA6E8B20-ED83-4DC0-9235-296BC228DB58}" destId="{EDF8FF9C-1B1C-419A-9B23-8DFAFC8FDF4A}" srcOrd="1" destOrd="0" presId="urn:microsoft.com/office/officeart/2005/8/layout/radial1"/>
    <dgm:cxn modelId="{816532E0-F0B5-459E-AA5B-7E484A8124D1}" type="presOf" srcId="{B9F355BC-5C25-4C35-B9A6-D040731960E2}" destId="{2AD93355-E973-4E0E-9251-85264ECBC1DE}" srcOrd="0" destOrd="0" presId="urn:microsoft.com/office/officeart/2005/8/layout/radial1"/>
    <dgm:cxn modelId="{CB3679EE-2154-4593-B3B4-7442D674BE36}" type="presOf" srcId="{AA6E8B20-ED83-4DC0-9235-296BC228DB58}" destId="{82271549-D37E-4D3C-BE13-AA847C94EF88}" srcOrd="0" destOrd="0" presId="urn:microsoft.com/office/officeart/2005/8/layout/radial1"/>
    <dgm:cxn modelId="{9C662F21-9AE6-4586-BA76-96D91FDFE5BD}" type="presParOf" srcId="{75161F26-A6AC-48C0-B815-1CF61DABB1EE}" destId="{A6742E01-0122-4D10-8A6E-6B7B609B78D2}" srcOrd="0" destOrd="0" presId="urn:microsoft.com/office/officeart/2005/8/layout/radial1"/>
    <dgm:cxn modelId="{CC4663A1-FBC7-42CC-B0AE-5446B3A4A199}" type="presParOf" srcId="{75161F26-A6AC-48C0-B815-1CF61DABB1EE}" destId="{2AD93355-E973-4E0E-9251-85264ECBC1DE}" srcOrd="1" destOrd="0" presId="urn:microsoft.com/office/officeart/2005/8/layout/radial1"/>
    <dgm:cxn modelId="{8E487363-0A5C-4371-95E7-D085A96E1837}" type="presParOf" srcId="{2AD93355-E973-4E0E-9251-85264ECBC1DE}" destId="{7CF84944-966E-40E6-8CFF-8F19602869D5}" srcOrd="0" destOrd="0" presId="urn:microsoft.com/office/officeart/2005/8/layout/radial1"/>
    <dgm:cxn modelId="{AAA14D77-2CB1-4729-8C1D-59C7F2D58C68}" type="presParOf" srcId="{75161F26-A6AC-48C0-B815-1CF61DABB1EE}" destId="{36802CF6-084E-4C4F-8BD3-399740D6FC5A}" srcOrd="2" destOrd="0" presId="urn:microsoft.com/office/officeart/2005/8/layout/radial1"/>
    <dgm:cxn modelId="{311E6F93-0F71-4AC2-9057-D286BF25893E}" type="presParOf" srcId="{75161F26-A6AC-48C0-B815-1CF61DABB1EE}" destId="{58A67A33-230E-4CF8-8BE2-8C010816F03D}" srcOrd="3" destOrd="0" presId="urn:microsoft.com/office/officeart/2005/8/layout/radial1"/>
    <dgm:cxn modelId="{2C51014C-ACB4-49D3-8989-F3028F449284}" type="presParOf" srcId="{58A67A33-230E-4CF8-8BE2-8C010816F03D}" destId="{2C6E6CAE-90B3-4441-A882-0F15EF02210B}" srcOrd="0" destOrd="0" presId="urn:microsoft.com/office/officeart/2005/8/layout/radial1"/>
    <dgm:cxn modelId="{C598722B-47A1-41F0-86B5-339E171A45D6}" type="presParOf" srcId="{75161F26-A6AC-48C0-B815-1CF61DABB1EE}" destId="{1E30ACAD-58BD-450A-B3CB-E9BDB25EE7C7}" srcOrd="4" destOrd="0" presId="urn:microsoft.com/office/officeart/2005/8/layout/radial1"/>
    <dgm:cxn modelId="{F576E457-F0C1-4D2F-BB22-8F67D56454D4}" type="presParOf" srcId="{75161F26-A6AC-48C0-B815-1CF61DABB1EE}" destId="{96081745-C1DF-42E9-B797-BE90084367C0}" srcOrd="5" destOrd="0" presId="urn:microsoft.com/office/officeart/2005/8/layout/radial1"/>
    <dgm:cxn modelId="{9D28C945-FB5D-4CB5-90F0-5D9B3F8D3160}" type="presParOf" srcId="{96081745-C1DF-42E9-B797-BE90084367C0}" destId="{67E426C6-E4BC-4FDF-BB8F-C097827E3711}" srcOrd="0" destOrd="0" presId="urn:microsoft.com/office/officeart/2005/8/layout/radial1"/>
    <dgm:cxn modelId="{C1A80403-9A64-4E32-AA16-B47DA065A0CB}" type="presParOf" srcId="{75161F26-A6AC-48C0-B815-1CF61DABB1EE}" destId="{9C0C7C4A-E855-48E8-8E33-623A037379EF}" srcOrd="6" destOrd="0" presId="urn:microsoft.com/office/officeart/2005/8/layout/radial1"/>
    <dgm:cxn modelId="{05DD8003-B824-4924-8C0F-5F414F330802}" type="presParOf" srcId="{75161F26-A6AC-48C0-B815-1CF61DABB1EE}" destId="{82271549-D37E-4D3C-BE13-AA847C94EF88}" srcOrd="7" destOrd="0" presId="urn:microsoft.com/office/officeart/2005/8/layout/radial1"/>
    <dgm:cxn modelId="{D646F033-4985-4103-949D-4EF3557FCD4A}" type="presParOf" srcId="{82271549-D37E-4D3C-BE13-AA847C94EF88}" destId="{EDF8FF9C-1B1C-419A-9B23-8DFAFC8FDF4A}" srcOrd="0" destOrd="0" presId="urn:microsoft.com/office/officeart/2005/8/layout/radial1"/>
    <dgm:cxn modelId="{9C706AA8-F347-43C3-9003-3614015860E8}" type="presParOf" srcId="{75161F26-A6AC-48C0-B815-1CF61DABB1EE}" destId="{A02A48D3-138C-4DFF-8FAE-7A3EBA91B49D}"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B5832C-BF8E-4A36-ACEB-FBBE9D4613AC}" type="doc">
      <dgm:prSet loTypeId="urn:microsoft.com/office/officeart/2008/layout/HalfCircleOrganizationChart" loCatId="hierarchy" qsTypeId="urn:microsoft.com/office/officeart/2005/8/quickstyle/simple5" qsCatId="simple" csTypeId="urn:microsoft.com/office/officeart/2005/8/colors/accent1_2" csCatId="accent1" phldr="1"/>
      <dgm:spPr/>
      <dgm:t>
        <a:bodyPr/>
        <a:lstStyle/>
        <a:p>
          <a:endParaRPr lang="en-IN"/>
        </a:p>
      </dgm:t>
    </dgm:pt>
    <dgm:pt modelId="{8132AC8E-120C-4B25-BCDB-17D07D6B3228}">
      <dgm:prSet phldrT="[Text]"/>
      <dgm:spPr/>
      <dgm:t>
        <a:bodyPr/>
        <a:lstStyle/>
        <a:p>
          <a:r>
            <a:rPr lang="en-US" dirty="0"/>
            <a:t>Personal Sources</a:t>
          </a:r>
          <a:endParaRPr lang="en-IN" dirty="0"/>
        </a:p>
      </dgm:t>
    </dgm:pt>
    <dgm:pt modelId="{54AEE1F1-EBC3-4C4B-9E97-6118EB7717A2}" type="parTrans" cxnId="{682D92CD-B0B4-4342-9031-79CAF2B97785}">
      <dgm:prSet/>
      <dgm:spPr/>
      <dgm:t>
        <a:bodyPr/>
        <a:lstStyle/>
        <a:p>
          <a:endParaRPr lang="en-IN"/>
        </a:p>
      </dgm:t>
    </dgm:pt>
    <dgm:pt modelId="{BCAB4D0D-AEC6-4CEE-B0A7-1E51DB537548}" type="sibTrans" cxnId="{682D92CD-B0B4-4342-9031-79CAF2B97785}">
      <dgm:prSet/>
      <dgm:spPr/>
      <dgm:t>
        <a:bodyPr/>
        <a:lstStyle/>
        <a:p>
          <a:endParaRPr lang="en-IN"/>
        </a:p>
      </dgm:t>
    </dgm:pt>
    <dgm:pt modelId="{27DCD892-E781-4493-8412-149589C76C75}">
      <dgm:prSet phldrT="[Text]"/>
      <dgm:spPr/>
      <dgm:t>
        <a:bodyPr/>
        <a:lstStyle/>
        <a:p>
          <a:r>
            <a:rPr lang="en-US" dirty="0"/>
            <a:t>Savings &amp; other “nest eggs”</a:t>
          </a:r>
          <a:endParaRPr lang="en-IN" dirty="0"/>
        </a:p>
      </dgm:t>
    </dgm:pt>
    <dgm:pt modelId="{1D9E867D-69F5-483C-9E2B-7A2C002A819C}" type="parTrans" cxnId="{B166BF2E-CE3A-4446-AF5D-D8699338A452}">
      <dgm:prSet/>
      <dgm:spPr/>
      <dgm:t>
        <a:bodyPr/>
        <a:lstStyle/>
        <a:p>
          <a:endParaRPr lang="en-IN"/>
        </a:p>
      </dgm:t>
    </dgm:pt>
    <dgm:pt modelId="{43CE5D6D-2CAD-4A21-926B-86289ECEB8A7}" type="sibTrans" cxnId="{B166BF2E-CE3A-4446-AF5D-D8699338A452}">
      <dgm:prSet/>
      <dgm:spPr/>
      <dgm:t>
        <a:bodyPr/>
        <a:lstStyle/>
        <a:p>
          <a:endParaRPr lang="en-IN"/>
        </a:p>
      </dgm:t>
    </dgm:pt>
    <dgm:pt modelId="{2BF0E50B-4B99-4239-A40A-FA9A581B82B5}">
      <dgm:prSet phldrT="[Text]"/>
      <dgm:spPr/>
      <dgm:t>
        <a:bodyPr/>
        <a:lstStyle/>
        <a:p>
          <a:r>
            <a:rPr lang="en-US" dirty="0"/>
            <a:t>Borrowings from Friends &amp; Family</a:t>
          </a:r>
          <a:endParaRPr lang="en-IN" dirty="0"/>
        </a:p>
      </dgm:t>
    </dgm:pt>
    <dgm:pt modelId="{78662FEF-E299-4B65-9306-1305D65D9FEC}" type="parTrans" cxnId="{434511C7-00B3-42E0-9D9A-FD4283E410B6}">
      <dgm:prSet/>
      <dgm:spPr/>
      <dgm:t>
        <a:bodyPr/>
        <a:lstStyle/>
        <a:p>
          <a:endParaRPr lang="en-IN"/>
        </a:p>
      </dgm:t>
    </dgm:pt>
    <dgm:pt modelId="{985C489E-F5AA-4C3B-BE8C-199BB354DC82}" type="sibTrans" cxnId="{434511C7-00B3-42E0-9D9A-FD4283E410B6}">
      <dgm:prSet/>
      <dgm:spPr/>
      <dgm:t>
        <a:bodyPr/>
        <a:lstStyle/>
        <a:p>
          <a:endParaRPr lang="en-IN"/>
        </a:p>
      </dgm:t>
    </dgm:pt>
    <dgm:pt modelId="{8EFC8849-DA83-4AE6-8E0A-D66203451FD7}">
      <dgm:prSet phldrT="[Text]"/>
      <dgm:spPr/>
      <dgm:t>
        <a:bodyPr/>
        <a:lstStyle/>
        <a:p>
          <a:r>
            <a:rPr lang="en-US" dirty="0"/>
            <a:t>Credit Cards</a:t>
          </a:r>
          <a:endParaRPr lang="en-IN" dirty="0"/>
        </a:p>
      </dgm:t>
    </dgm:pt>
    <dgm:pt modelId="{B3EA51E8-5324-41C7-84BD-E94C3F29490B}" type="parTrans" cxnId="{1EBB279F-B3D7-46B0-AD71-57B663AC5DE5}">
      <dgm:prSet/>
      <dgm:spPr/>
      <dgm:t>
        <a:bodyPr/>
        <a:lstStyle/>
        <a:p>
          <a:endParaRPr lang="en-IN"/>
        </a:p>
      </dgm:t>
    </dgm:pt>
    <dgm:pt modelId="{DBE0548E-CB77-4726-8314-D51BD8C4D72E}" type="sibTrans" cxnId="{1EBB279F-B3D7-46B0-AD71-57B663AC5DE5}">
      <dgm:prSet/>
      <dgm:spPr/>
      <dgm:t>
        <a:bodyPr/>
        <a:lstStyle/>
        <a:p>
          <a:endParaRPr lang="en-IN"/>
        </a:p>
      </dgm:t>
    </dgm:pt>
    <dgm:pt modelId="{8D7BE74C-473B-4972-A549-37B228A3F97B}" type="pres">
      <dgm:prSet presAssocID="{B3B5832C-BF8E-4A36-ACEB-FBBE9D4613AC}" presName="Name0" presStyleCnt="0">
        <dgm:presLayoutVars>
          <dgm:orgChart val="1"/>
          <dgm:chPref val="1"/>
          <dgm:dir/>
          <dgm:animOne val="branch"/>
          <dgm:animLvl val="lvl"/>
          <dgm:resizeHandles/>
        </dgm:presLayoutVars>
      </dgm:prSet>
      <dgm:spPr/>
    </dgm:pt>
    <dgm:pt modelId="{C70D5CD8-EAD7-42C2-BC3F-668C579973FB}" type="pres">
      <dgm:prSet presAssocID="{8132AC8E-120C-4B25-BCDB-17D07D6B3228}" presName="hierRoot1" presStyleCnt="0">
        <dgm:presLayoutVars>
          <dgm:hierBranch val="init"/>
        </dgm:presLayoutVars>
      </dgm:prSet>
      <dgm:spPr/>
    </dgm:pt>
    <dgm:pt modelId="{1F504FFF-DC8A-4244-803F-6EF02A12C210}" type="pres">
      <dgm:prSet presAssocID="{8132AC8E-120C-4B25-BCDB-17D07D6B3228}" presName="rootComposite1" presStyleCnt="0"/>
      <dgm:spPr/>
    </dgm:pt>
    <dgm:pt modelId="{4A42B6A8-A62C-4363-928A-1642F894BAB4}" type="pres">
      <dgm:prSet presAssocID="{8132AC8E-120C-4B25-BCDB-17D07D6B3228}" presName="rootText1" presStyleLbl="alignAcc1" presStyleIdx="0" presStyleCnt="0">
        <dgm:presLayoutVars>
          <dgm:chPref val="3"/>
        </dgm:presLayoutVars>
      </dgm:prSet>
      <dgm:spPr/>
    </dgm:pt>
    <dgm:pt modelId="{32E2C31E-997B-456A-9BB8-BE5607190AAD}" type="pres">
      <dgm:prSet presAssocID="{8132AC8E-120C-4B25-BCDB-17D07D6B3228}" presName="topArc1" presStyleLbl="parChTrans1D1" presStyleIdx="0" presStyleCnt="8"/>
      <dgm:spPr/>
    </dgm:pt>
    <dgm:pt modelId="{B1339CDC-562F-4A09-AAC0-32A1AB9E49CC}" type="pres">
      <dgm:prSet presAssocID="{8132AC8E-120C-4B25-BCDB-17D07D6B3228}" presName="bottomArc1" presStyleLbl="parChTrans1D1" presStyleIdx="1" presStyleCnt="8"/>
      <dgm:spPr/>
    </dgm:pt>
    <dgm:pt modelId="{0CAF1CF5-2CD7-4E1D-AD3C-301F2CA908B7}" type="pres">
      <dgm:prSet presAssocID="{8132AC8E-120C-4B25-BCDB-17D07D6B3228}" presName="topConnNode1" presStyleLbl="node1" presStyleIdx="0" presStyleCnt="0"/>
      <dgm:spPr/>
    </dgm:pt>
    <dgm:pt modelId="{BFC62329-2165-48C8-8EAC-4DCF490751FA}" type="pres">
      <dgm:prSet presAssocID="{8132AC8E-120C-4B25-BCDB-17D07D6B3228}" presName="hierChild2" presStyleCnt="0"/>
      <dgm:spPr/>
    </dgm:pt>
    <dgm:pt modelId="{0D9CD19A-FA06-4BEA-BA9A-462EF0E6EA6E}" type="pres">
      <dgm:prSet presAssocID="{1D9E867D-69F5-483C-9E2B-7A2C002A819C}" presName="Name28" presStyleLbl="parChTrans1D2" presStyleIdx="0" presStyleCnt="3"/>
      <dgm:spPr/>
    </dgm:pt>
    <dgm:pt modelId="{B1212744-8401-42E0-8DD1-22AC4774EBAD}" type="pres">
      <dgm:prSet presAssocID="{27DCD892-E781-4493-8412-149589C76C75}" presName="hierRoot2" presStyleCnt="0">
        <dgm:presLayoutVars>
          <dgm:hierBranch val="init"/>
        </dgm:presLayoutVars>
      </dgm:prSet>
      <dgm:spPr/>
    </dgm:pt>
    <dgm:pt modelId="{2C979103-CA74-4D23-A32E-8F87DD899674}" type="pres">
      <dgm:prSet presAssocID="{27DCD892-E781-4493-8412-149589C76C75}" presName="rootComposite2" presStyleCnt="0"/>
      <dgm:spPr/>
    </dgm:pt>
    <dgm:pt modelId="{CBCBDEA0-56D9-40F2-BA9A-F081FE9944EA}" type="pres">
      <dgm:prSet presAssocID="{27DCD892-E781-4493-8412-149589C76C75}" presName="rootText2" presStyleLbl="alignAcc1" presStyleIdx="0" presStyleCnt="0">
        <dgm:presLayoutVars>
          <dgm:chPref val="3"/>
        </dgm:presLayoutVars>
      </dgm:prSet>
      <dgm:spPr/>
    </dgm:pt>
    <dgm:pt modelId="{DE8D04D3-8073-4811-A4DE-CBB5D2D98A01}" type="pres">
      <dgm:prSet presAssocID="{27DCD892-E781-4493-8412-149589C76C75}" presName="topArc2" presStyleLbl="parChTrans1D1" presStyleIdx="2" presStyleCnt="8"/>
      <dgm:spPr/>
    </dgm:pt>
    <dgm:pt modelId="{311E48A5-C7DC-4238-9465-6139A6B389C1}" type="pres">
      <dgm:prSet presAssocID="{27DCD892-E781-4493-8412-149589C76C75}" presName="bottomArc2" presStyleLbl="parChTrans1D1" presStyleIdx="3" presStyleCnt="8"/>
      <dgm:spPr/>
    </dgm:pt>
    <dgm:pt modelId="{4A01D65E-2CD2-47E1-96DE-BF4D62EC0744}" type="pres">
      <dgm:prSet presAssocID="{27DCD892-E781-4493-8412-149589C76C75}" presName="topConnNode2" presStyleLbl="node2" presStyleIdx="0" presStyleCnt="0"/>
      <dgm:spPr/>
    </dgm:pt>
    <dgm:pt modelId="{CB6A6AF3-5B21-47A9-91FB-0D44CCC09501}" type="pres">
      <dgm:prSet presAssocID="{27DCD892-E781-4493-8412-149589C76C75}" presName="hierChild4" presStyleCnt="0"/>
      <dgm:spPr/>
    </dgm:pt>
    <dgm:pt modelId="{727F34E9-3058-45D5-8E20-7CFD550BA548}" type="pres">
      <dgm:prSet presAssocID="{27DCD892-E781-4493-8412-149589C76C75}" presName="hierChild5" presStyleCnt="0"/>
      <dgm:spPr/>
    </dgm:pt>
    <dgm:pt modelId="{1A4AEE14-363B-4769-9A8A-EEB2E1918AE7}" type="pres">
      <dgm:prSet presAssocID="{78662FEF-E299-4B65-9306-1305D65D9FEC}" presName="Name28" presStyleLbl="parChTrans1D2" presStyleIdx="1" presStyleCnt="3"/>
      <dgm:spPr/>
    </dgm:pt>
    <dgm:pt modelId="{384E10B2-4B91-4CD1-A2A7-DFCF8C16BE27}" type="pres">
      <dgm:prSet presAssocID="{2BF0E50B-4B99-4239-A40A-FA9A581B82B5}" presName="hierRoot2" presStyleCnt="0">
        <dgm:presLayoutVars>
          <dgm:hierBranch val="init"/>
        </dgm:presLayoutVars>
      </dgm:prSet>
      <dgm:spPr/>
    </dgm:pt>
    <dgm:pt modelId="{98F45330-5800-4333-A580-B5FB4F427AB2}" type="pres">
      <dgm:prSet presAssocID="{2BF0E50B-4B99-4239-A40A-FA9A581B82B5}" presName="rootComposite2" presStyleCnt="0"/>
      <dgm:spPr/>
    </dgm:pt>
    <dgm:pt modelId="{6A6518D2-E467-4ED9-BCE8-F9F593ADCB6E}" type="pres">
      <dgm:prSet presAssocID="{2BF0E50B-4B99-4239-A40A-FA9A581B82B5}" presName="rootText2" presStyleLbl="alignAcc1" presStyleIdx="0" presStyleCnt="0">
        <dgm:presLayoutVars>
          <dgm:chPref val="3"/>
        </dgm:presLayoutVars>
      </dgm:prSet>
      <dgm:spPr/>
    </dgm:pt>
    <dgm:pt modelId="{7DAA6CA9-04F4-4FF9-805E-1423F657AE3F}" type="pres">
      <dgm:prSet presAssocID="{2BF0E50B-4B99-4239-A40A-FA9A581B82B5}" presName="topArc2" presStyleLbl="parChTrans1D1" presStyleIdx="4" presStyleCnt="8"/>
      <dgm:spPr/>
    </dgm:pt>
    <dgm:pt modelId="{341D34E2-48CF-42F1-ABC2-110610514A30}" type="pres">
      <dgm:prSet presAssocID="{2BF0E50B-4B99-4239-A40A-FA9A581B82B5}" presName="bottomArc2" presStyleLbl="parChTrans1D1" presStyleIdx="5" presStyleCnt="8"/>
      <dgm:spPr/>
    </dgm:pt>
    <dgm:pt modelId="{02B3F467-28D8-4D17-8456-D2FC7BF75B4C}" type="pres">
      <dgm:prSet presAssocID="{2BF0E50B-4B99-4239-A40A-FA9A581B82B5}" presName="topConnNode2" presStyleLbl="node2" presStyleIdx="0" presStyleCnt="0"/>
      <dgm:spPr/>
    </dgm:pt>
    <dgm:pt modelId="{0F7F92FC-1873-4128-B6E9-422A287C88A1}" type="pres">
      <dgm:prSet presAssocID="{2BF0E50B-4B99-4239-A40A-FA9A581B82B5}" presName="hierChild4" presStyleCnt="0"/>
      <dgm:spPr/>
    </dgm:pt>
    <dgm:pt modelId="{904E2EC3-D570-47EB-BA8F-1389A4BF8AD7}" type="pres">
      <dgm:prSet presAssocID="{2BF0E50B-4B99-4239-A40A-FA9A581B82B5}" presName="hierChild5" presStyleCnt="0"/>
      <dgm:spPr/>
    </dgm:pt>
    <dgm:pt modelId="{E86B7017-8447-4075-9AB0-9FD4305B5180}" type="pres">
      <dgm:prSet presAssocID="{B3EA51E8-5324-41C7-84BD-E94C3F29490B}" presName="Name28" presStyleLbl="parChTrans1D2" presStyleIdx="2" presStyleCnt="3"/>
      <dgm:spPr/>
    </dgm:pt>
    <dgm:pt modelId="{5F8A2484-9C72-41E8-9D52-BCE9B9EC13D4}" type="pres">
      <dgm:prSet presAssocID="{8EFC8849-DA83-4AE6-8E0A-D66203451FD7}" presName="hierRoot2" presStyleCnt="0">
        <dgm:presLayoutVars>
          <dgm:hierBranch val="init"/>
        </dgm:presLayoutVars>
      </dgm:prSet>
      <dgm:spPr/>
    </dgm:pt>
    <dgm:pt modelId="{073E4078-A727-456E-AECF-E38E3AF4B1E5}" type="pres">
      <dgm:prSet presAssocID="{8EFC8849-DA83-4AE6-8E0A-D66203451FD7}" presName="rootComposite2" presStyleCnt="0"/>
      <dgm:spPr/>
    </dgm:pt>
    <dgm:pt modelId="{59367E6C-1E13-46B7-B28A-FFD8C354FA5F}" type="pres">
      <dgm:prSet presAssocID="{8EFC8849-DA83-4AE6-8E0A-D66203451FD7}" presName="rootText2" presStyleLbl="alignAcc1" presStyleIdx="0" presStyleCnt="0">
        <dgm:presLayoutVars>
          <dgm:chPref val="3"/>
        </dgm:presLayoutVars>
      </dgm:prSet>
      <dgm:spPr/>
    </dgm:pt>
    <dgm:pt modelId="{73B4EA23-F98D-47BF-9288-B76375DCDAA8}" type="pres">
      <dgm:prSet presAssocID="{8EFC8849-DA83-4AE6-8E0A-D66203451FD7}" presName="topArc2" presStyleLbl="parChTrans1D1" presStyleIdx="6" presStyleCnt="8"/>
      <dgm:spPr/>
    </dgm:pt>
    <dgm:pt modelId="{0121DF9E-D72E-4100-8C26-9B8BAD3BBF59}" type="pres">
      <dgm:prSet presAssocID="{8EFC8849-DA83-4AE6-8E0A-D66203451FD7}" presName="bottomArc2" presStyleLbl="parChTrans1D1" presStyleIdx="7" presStyleCnt="8"/>
      <dgm:spPr/>
    </dgm:pt>
    <dgm:pt modelId="{35EE5533-0F97-4C5B-A0F2-21329F4301B4}" type="pres">
      <dgm:prSet presAssocID="{8EFC8849-DA83-4AE6-8E0A-D66203451FD7}" presName="topConnNode2" presStyleLbl="node2" presStyleIdx="0" presStyleCnt="0"/>
      <dgm:spPr/>
    </dgm:pt>
    <dgm:pt modelId="{887CE761-B9FC-4D8B-9930-CF30E726EBA5}" type="pres">
      <dgm:prSet presAssocID="{8EFC8849-DA83-4AE6-8E0A-D66203451FD7}" presName="hierChild4" presStyleCnt="0"/>
      <dgm:spPr/>
    </dgm:pt>
    <dgm:pt modelId="{292A0F3D-6FE1-4B9B-B348-8908A2C9531B}" type="pres">
      <dgm:prSet presAssocID="{8EFC8849-DA83-4AE6-8E0A-D66203451FD7}" presName="hierChild5" presStyleCnt="0"/>
      <dgm:spPr/>
    </dgm:pt>
    <dgm:pt modelId="{4BB613AD-8AAC-4693-BF8A-535A444C81EF}" type="pres">
      <dgm:prSet presAssocID="{8132AC8E-120C-4B25-BCDB-17D07D6B3228}" presName="hierChild3" presStyleCnt="0"/>
      <dgm:spPr/>
    </dgm:pt>
  </dgm:ptLst>
  <dgm:cxnLst>
    <dgm:cxn modelId="{EF921E14-8689-4DC0-96A9-87D966E0E415}" type="presOf" srcId="{27DCD892-E781-4493-8412-149589C76C75}" destId="{4A01D65E-2CD2-47E1-96DE-BF4D62EC0744}" srcOrd="1" destOrd="0" presId="urn:microsoft.com/office/officeart/2008/layout/HalfCircleOrganizationChart"/>
    <dgm:cxn modelId="{B166BF2E-CE3A-4446-AF5D-D8699338A452}" srcId="{8132AC8E-120C-4B25-BCDB-17D07D6B3228}" destId="{27DCD892-E781-4493-8412-149589C76C75}" srcOrd="0" destOrd="0" parTransId="{1D9E867D-69F5-483C-9E2B-7A2C002A819C}" sibTransId="{43CE5D6D-2CAD-4A21-926B-86289ECEB8A7}"/>
    <dgm:cxn modelId="{8206F544-F7A4-46D2-8CAA-E7822870D36F}" type="presOf" srcId="{B3EA51E8-5324-41C7-84BD-E94C3F29490B}" destId="{E86B7017-8447-4075-9AB0-9FD4305B5180}" srcOrd="0" destOrd="0" presId="urn:microsoft.com/office/officeart/2008/layout/HalfCircleOrganizationChart"/>
    <dgm:cxn modelId="{7BC1D370-FC06-46E3-85EE-C777895E21B7}" type="presOf" srcId="{8EFC8849-DA83-4AE6-8E0A-D66203451FD7}" destId="{59367E6C-1E13-46B7-B28A-FFD8C354FA5F}" srcOrd="0" destOrd="0" presId="urn:microsoft.com/office/officeart/2008/layout/HalfCircleOrganizationChart"/>
    <dgm:cxn modelId="{8174717B-976E-4B74-988F-356E72EE1307}" type="presOf" srcId="{8EFC8849-DA83-4AE6-8E0A-D66203451FD7}" destId="{35EE5533-0F97-4C5B-A0F2-21329F4301B4}" srcOrd="1" destOrd="0" presId="urn:microsoft.com/office/officeart/2008/layout/HalfCircleOrganizationChart"/>
    <dgm:cxn modelId="{C25CB881-7A3F-4958-9F0D-EC91725D9763}" type="presOf" srcId="{27DCD892-E781-4493-8412-149589C76C75}" destId="{CBCBDEA0-56D9-40F2-BA9A-F081FE9944EA}" srcOrd="0" destOrd="0" presId="urn:microsoft.com/office/officeart/2008/layout/HalfCircleOrganizationChart"/>
    <dgm:cxn modelId="{1EBB279F-B3D7-46B0-AD71-57B663AC5DE5}" srcId="{8132AC8E-120C-4B25-BCDB-17D07D6B3228}" destId="{8EFC8849-DA83-4AE6-8E0A-D66203451FD7}" srcOrd="2" destOrd="0" parTransId="{B3EA51E8-5324-41C7-84BD-E94C3F29490B}" sibTransId="{DBE0548E-CB77-4726-8314-D51BD8C4D72E}"/>
    <dgm:cxn modelId="{7F56DEA3-DAE6-4203-8157-CF08CC865E8E}" type="presOf" srcId="{8132AC8E-120C-4B25-BCDB-17D07D6B3228}" destId="{4A42B6A8-A62C-4363-928A-1642F894BAB4}" srcOrd="0" destOrd="0" presId="urn:microsoft.com/office/officeart/2008/layout/HalfCircleOrganizationChart"/>
    <dgm:cxn modelId="{2ECFB4A9-3A2A-45F5-B7ED-C855DDDA0D49}" type="presOf" srcId="{78662FEF-E299-4B65-9306-1305D65D9FEC}" destId="{1A4AEE14-363B-4769-9A8A-EEB2E1918AE7}" srcOrd="0" destOrd="0" presId="urn:microsoft.com/office/officeart/2008/layout/HalfCircleOrganizationChart"/>
    <dgm:cxn modelId="{238750C5-D567-489A-87BA-ACAEFBE0F56E}" type="presOf" srcId="{B3B5832C-BF8E-4A36-ACEB-FBBE9D4613AC}" destId="{8D7BE74C-473B-4972-A549-37B228A3F97B}" srcOrd="0" destOrd="0" presId="urn:microsoft.com/office/officeart/2008/layout/HalfCircleOrganizationChart"/>
    <dgm:cxn modelId="{434511C7-00B3-42E0-9D9A-FD4283E410B6}" srcId="{8132AC8E-120C-4B25-BCDB-17D07D6B3228}" destId="{2BF0E50B-4B99-4239-A40A-FA9A581B82B5}" srcOrd="1" destOrd="0" parTransId="{78662FEF-E299-4B65-9306-1305D65D9FEC}" sibTransId="{985C489E-F5AA-4C3B-BE8C-199BB354DC82}"/>
    <dgm:cxn modelId="{682D92CD-B0B4-4342-9031-79CAF2B97785}" srcId="{B3B5832C-BF8E-4A36-ACEB-FBBE9D4613AC}" destId="{8132AC8E-120C-4B25-BCDB-17D07D6B3228}" srcOrd="0" destOrd="0" parTransId="{54AEE1F1-EBC3-4C4B-9E97-6118EB7717A2}" sibTransId="{BCAB4D0D-AEC6-4CEE-B0A7-1E51DB537548}"/>
    <dgm:cxn modelId="{CB9221E0-5624-43CB-A475-0EC4A7401BC4}" type="presOf" srcId="{8132AC8E-120C-4B25-BCDB-17D07D6B3228}" destId="{0CAF1CF5-2CD7-4E1D-AD3C-301F2CA908B7}" srcOrd="1" destOrd="0" presId="urn:microsoft.com/office/officeart/2008/layout/HalfCircleOrganizationChart"/>
    <dgm:cxn modelId="{E92D99E5-86B9-4509-AA64-1A786DD1AD9C}" type="presOf" srcId="{2BF0E50B-4B99-4239-A40A-FA9A581B82B5}" destId="{02B3F467-28D8-4D17-8456-D2FC7BF75B4C}" srcOrd="1" destOrd="0" presId="urn:microsoft.com/office/officeart/2008/layout/HalfCircleOrganizationChart"/>
    <dgm:cxn modelId="{D696E5F2-E651-45A4-9474-78789415CECF}" type="presOf" srcId="{1D9E867D-69F5-483C-9E2B-7A2C002A819C}" destId="{0D9CD19A-FA06-4BEA-BA9A-462EF0E6EA6E}" srcOrd="0" destOrd="0" presId="urn:microsoft.com/office/officeart/2008/layout/HalfCircleOrganizationChart"/>
    <dgm:cxn modelId="{ABBFD8F9-9909-4580-87C5-B54D8B3EB967}" type="presOf" srcId="{2BF0E50B-4B99-4239-A40A-FA9A581B82B5}" destId="{6A6518D2-E467-4ED9-BCE8-F9F593ADCB6E}" srcOrd="0" destOrd="0" presId="urn:microsoft.com/office/officeart/2008/layout/HalfCircleOrganizationChart"/>
    <dgm:cxn modelId="{518B4AA6-E7E2-4E96-B5D0-3F6384931BA8}" type="presParOf" srcId="{8D7BE74C-473B-4972-A549-37B228A3F97B}" destId="{C70D5CD8-EAD7-42C2-BC3F-668C579973FB}" srcOrd="0" destOrd="0" presId="urn:microsoft.com/office/officeart/2008/layout/HalfCircleOrganizationChart"/>
    <dgm:cxn modelId="{E8657FD5-AB96-4BA9-B929-33C4A46F964D}" type="presParOf" srcId="{C70D5CD8-EAD7-42C2-BC3F-668C579973FB}" destId="{1F504FFF-DC8A-4244-803F-6EF02A12C210}" srcOrd="0" destOrd="0" presId="urn:microsoft.com/office/officeart/2008/layout/HalfCircleOrganizationChart"/>
    <dgm:cxn modelId="{D095A3CE-633D-4504-955E-E8CC1E53422A}" type="presParOf" srcId="{1F504FFF-DC8A-4244-803F-6EF02A12C210}" destId="{4A42B6A8-A62C-4363-928A-1642F894BAB4}" srcOrd="0" destOrd="0" presId="urn:microsoft.com/office/officeart/2008/layout/HalfCircleOrganizationChart"/>
    <dgm:cxn modelId="{40646C42-9474-4A80-8BD8-8EBB84136B57}" type="presParOf" srcId="{1F504FFF-DC8A-4244-803F-6EF02A12C210}" destId="{32E2C31E-997B-456A-9BB8-BE5607190AAD}" srcOrd="1" destOrd="0" presId="urn:microsoft.com/office/officeart/2008/layout/HalfCircleOrganizationChart"/>
    <dgm:cxn modelId="{30FDC798-038B-42CC-AD42-4E04FA23D06A}" type="presParOf" srcId="{1F504FFF-DC8A-4244-803F-6EF02A12C210}" destId="{B1339CDC-562F-4A09-AAC0-32A1AB9E49CC}" srcOrd="2" destOrd="0" presId="urn:microsoft.com/office/officeart/2008/layout/HalfCircleOrganizationChart"/>
    <dgm:cxn modelId="{EAF90B2B-17CD-4773-BA5D-4C64B5A2FA23}" type="presParOf" srcId="{1F504FFF-DC8A-4244-803F-6EF02A12C210}" destId="{0CAF1CF5-2CD7-4E1D-AD3C-301F2CA908B7}" srcOrd="3" destOrd="0" presId="urn:microsoft.com/office/officeart/2008/layout/HalfCircleOrganizationChart"/>
    <dgm:cxn modelId="{637C0227-3248-4937-AE6B-8EE2681CAC06}" type="presParOf" srcId="{C70D5CD8-EAD7-42C2-BC3F-668C579973FB}" destId="{BFC62329-2165-48C8-8EAC-4DCF490751FA}" srcOrd="1" destOrd="0" presId="urn:microsoft.com/office/officeart/2008/layout/HalfCircleOrganizationChart"/>
    <dgm:cxn modelId="{69A7A07C-1F99-4CAE-A19B-28A63DED96F7}" type="presParOf" srcId="{BFC62329-2165-48C8-8EAC-4DCF490751FA}" destId="{0D9CD19A-FA06-4BEA-BA9A-462EF0E6EA6E}" srcOrd="0" destOrd="0" presId="urn:microsoft.com/office/officeart/2008/layout/HalfCircleOrganizationChart"/>
    <dgm:cxn modelId="{1778762F-C42D-428A-AE06-AB339C4654E6}" type="presParOf" srcId="{BFC62329-2165-48C8-8EAC-4DCF490751FA}" destId="{B1212744-8401-42E0-8DD1-22AC4774EBAD}" srcOrd="1" destOrd="0" presId="urn:microsoft.com/office/officeart/2008/layout/HalfCircleOrganizationChart"/>
    <dgm:cxn modelId="{1CEF9961-0F57-414B-B589-6B1A6BBBB32B}" type="presParOf" srcId="{B1212744-8401-42E0-8DD1-22AC4774EBAD}" destId="{2C979103-CA74-4D23-A32E-8F87DD899674}" srcOrd="0" destOrd="0" presId="urn:microsoft.com/office/officeart/2008/layout/HalfCircleOrganizationChart"/>
    <dgm:cxn modelId="{6BC51A54-F842-45FB-AE43-DAEA98790153}" type="presParOf" srcId="{2C979103-CA74-4D23-A32E-8F87DD899674}" destId="{CBCBDEA0-56D9-40F2-BA9A-F081FE9944EA}" srcOrd="0" destOrd="0" presId="urn:microsoft.com/office/officeart/2008/layout/HalfCircleOrganizationChart"/>
    <dgm:cxn modelId="{A87BD13E-2B34-489E-B618-0CBD930139B0}" type="presParOf" srcId="{2C979103-CA74-4D23-A32E-8F87DD899674}" destId="{DE8D04D3-8073-4811-A4DE-CBB5D2D98A01}" srcOrd="1" destOrd="0" presId="urn:microsoft.com/office/officeart/2008/layout/HalfCircleOrganizationChart"/>
    <dgm:cxn modelId="{A068458E-2E30-418D-BF72-856E02CB25F8}" type="presParOf" srcId="{2C979103-CA74-4D23-A32E-8F87DD899674}" destId="{311E48A5-C7DC-4238-9465-6139A6B389C1}" srcOrd="2" destOrd="0" presId="urn:microsoft.com/office/officeart/2008/layout/HalfCircleOrganizationChart"/>
    <dgm:cxn modelId="{A77EE7B4-6DC7-4D64-AE4B-2F0724F42675}" type="presParOf" srcId="{2C979103-CA74-4D23-A32E-8F87DD899674}" destId="{4A01D65E-2CD2-47E1-96DE-BF4D62EC0744}" srcOrd="3" destOrd="0" presId="urn:microsoft.com/office/officeart/2008/layout/HalfCircleOrganizationChart"/>
    <dgm:cxn modelId="{075D5DB4-EBE0-408C-902E-B3A9C0920ADD}" type="presParOf" srcId="{B1212744-8401-42E0-8DD1-22AC4774EBAD}" destId="{CB6A6AF3-5B21-47A9-91FB-0D44CCC09501}" srcOrd="1" destOrd="0" presId="urn:microsoft.com/office/officeart/2008/layout/HalfCircleOrganizationChart"/>
    <dgm:cxn modelId="{131C1AB0-49CF-42B0-AE8B-DD4189DD90F5}" type="presParOf" srcId="{B1212744-8401-42E0-8DD1-22AC4774EBAD}" destId="{727F34E9-3058-45D5-8E20-7CFD550BA548}" srcOrd="2" destOrd="0" presId="urn:microsoft.com/office/officeart/2008/layout/HalfCircleOrganizationChart"/>
    <dgm:cxn modelId="{8FB4B043-2810-4B14-B8A5-865AA33703BA}" type="presParOf" srcId="{BFC62329-2165-48C8-8EAC-4DCF490751FA}" destId="{1A4AEE14-363B-4769-9A8A-EEB2E1918AE7}" srcOrd="2" destOrd="0" presId="urn:microsoft.com/office/officeart/2008/layout/HalfCircleOrganizationChart"/>
    <dgm:cxn modelId="{FF78CCF1-998F-4E1D-81F2-FAA2106F6466}" type="presParOf" srcId="{BFC62329-2165-48C8-8EAC-4DCF490751FA}" destId="{384E10B2-4B91-4CD1-A2A7-DFCF8C16BE27}" srcOrd="3" destOrd="0" presId="urn:microsoft.com/office/officeart/2008/layout/HalfCircleOrganizationChart"/>
    <dgm:cxn modelId="{7DEF5875-B35C-4D6D-AA6A-9E32A4D6A4A2}" type="presParOf" srcId="{384E10B2-4B91-4CD1-A2A7-DFCF8C16BE27}" destId="{98F45330-5800-4333-A580-B5FB4F427AB2}" srcOrd="0" destOrd="0" presId="urn:microsoft.com/office/officeart/2008/layout/HalfCircleOrganizationChart"/>
    <dgm:cxn modelId="{8198B620-F964-4661-A521-41C782E9EB10}" type="presParOf" srcId="{98F45330-5800-4333-A580-B5FB4F427AB2}" destId="{6A6518D2-E467-4ED9-BCE8-F9F593ADCB6E}" srcOrd="0" destOrd="0" presId="urn:microsoft.com/office/officeart/2008/layout/HalfCircleOrganizationChart"/>
    <dgm:cxn modelId="{52FF5585-0F9E-4C97-84D1-DC54222DF5ED}" type="presParOf" srcId="{98F45330-5800-4333-A580-B5FB4F427AB2}" destId="{7DAA6CA9-04F4-4FF9-805E-1423F657AE3F}" srcOrd="1" destOrd="0" presId="urn:microsoft.com/office/officeart/2008/layout/HalfCircleOrganizationChart"/>
    <dgm:cxn modelId="{4D8AA90E-EEA5-4A63-A39D-7F5680444122}" type="presParOf" srcId="{98F45330-5800-4333-A580-B5FB4F427AB2}" destId="{341D34E2-48CF-42F1-ABC2-110610514A30}" srcOrd="2" destOrd="0" presId="urn:microsoft.com/office/officeart/2008/layout/HalfCircleOrganizationChart"/>
    <dgm:cxn modelId="{1985BC54-5846-4173-911B-C4A2B71BBE57}" type="presParOf" srcId="{98F45330-5800-4333-A580-B5FB4F427AB2}" destId="{02B3F467-28D8-4D17-8456-D2FC7BF75B4C}" srcOrd="3" destOrd="0" presId="urn:microsoft.com/office/officeart/2008/layout/HalfCircleOrganizationChart"/>
    <dgm:cxn modelId="{BFB5F219-0392-4926-91C6-CD87400C4302}" type="presParOf" srcId="{384E10B2-4B91-4CD1-A2A7-DFCF8C16BE27}" destId="{0F7F92FC-1873-4128-B6E9-422A287C88A1}" srcOrd="1" destOrd="0" presId="urn:microsoft.com/office/officeart/2008/layout/HalfCircleOrganizationChart"/>
    <dgm:cxn modelId="{B6A75F43-12B0-42DB-A669-9D665683E244}" type="presParOf" srcId="{384E10B2-4B91-4CD1-A2A7-DFCF8C16BE27}" destId="{904E2EC3-D570-47EB-BA8F-1389A4BF8AD7}" srcOrd="2" destOrd="0" presId="urn:microsoft.com/office/officeart/2008/layout/HalfCircleOrganizationChart"/>
    <dgm:cxn modelId="{04997F7A-9A84-47F3-AC73-5F645AB8BDF0}" type="presParOf" srcId="{BFC62329-2165-48C8-8EAC-4DCF490751FA}" destId="{E86B7017-8447-4075-9AB0-9FD4305B5180}" srcOrd="4" destOrd="0" presId="urn:microsoft.com/office/officeart/2008/layout/HalfCircleOrganizationChart"/>
    <dgm:cxn modelId="{0C7BA934-36D0-40AD-83EB-35ECAE1C47AB}" type="presParOf" srcId="{BFC62329-2165-48C8-8EAC-4DCF490751FA}" destId="{5F8A2484-9C72-41E8-9D52-BCE9B9EC13D4}" srcOrd="5" destOrd="0" presId="urn:microsoft.com/office/officeart/2008/layout/HalfCircleOrganizationChart"/>
    <dgm:cxn modelId="{ED679699-B907-4255-BCE3-872AFB1DCC13}" type="presParOf" srcId="{5F8A2484-9C72-41E8-9D52-BCE9B9EC13D4}" destId="{073E4078-A727-456E-AECF-E38E3AF4B1E5}" srcOrd="0" destOrd="0" presId="urn:microsoft.com/office/officeart/2008/layout/HalfCircleOrganizationChart"/>
    <dgm:cxn modelId="{AEC9BCAD-4114-4923-B96D-CF804D83E6E8}" type="presParOf" srcId="{073E4078-A727-456E-AECF-E38E3AF4B1E5}" destId="{59367E6C-1E13-46B7-B28A-FFD8C354FA5F}" srcOrd="0" destOrd="0" presId="urn:microsoft.com/office/officeart/2008/layout/HalfCircleOrganizationChart"/>
    <dgm:cxn modelId="{9D0337B9-9273-4FE5-ABF6-6D704466C2A9}" type="presParOf" srcId="{073E4078-A727-456E-AECF-E38E3AF4B1E5}" destId="{73B4EA23-F98D-47BF-9288-B76375DCDAA8}" srcOrd="1" destOrd="0" presId="urn:microsoft.com/office/officeart/2008/layout/HalfCircleOrganizationChart"/>
    <dgm:cxn modelId="{548BB846-4978-4F56-B67A-1C611426D872}" type="presParOf" srcId="{073E4078-A727-456E-AECF-E38E3AF4B1E5}" destId="{0121DF9E-D72E-4100-8C26-9B8BAD3BBF59}" srcOrd="2" destOrd="0" presId="urn:microsoft.com/office/officeart/2008/layout/HalfCircleOrganizationChart"/>
    <dgm:cxn modelId="{63CFC6E9-5E63-42B8-9C21-F2B6FE4D1F1A}" type="presParOf" srcId="{073E4078-A727-456E-AECF-E38E3AF4B1E5}" destId="{35EE5533-0F97-4C5B-A0F2-21329F4301B4}" srcOrd="3" destOrd="0" presId="urn:microsoft.com/office/officeart/2008/layout/HalfCircleOrganizationChart"/>
    <dgm:cxn modelId="{BEFD71DC-511D-48C6-9CF1-A6B57A82E0E2}" type="presParOf" srcId="{5F8A2484-9C72-41E8-9D52-BCE9B9EC13D4}" destId="{887CE761-B9FC-4D8B-9930-CF30E726EBA5}" srcOrd="1" destOrd="0" presId="urn:microsoft.com/office/officeart/2008/layout/HalfCircleOrganizationChart"/>
    <dgm:cxn modelId="{903B4C70-1B76-4AE6-BED4-B0C4747C3AA6}" type="presParOf" srcId="{5F8A2484-9C72-41E8-9D52-BCE9B9EC13D4}" destId="{292A0F3D-6FE1-4B9B-B348-8908A2C9531B}" srcOrd="2" destOrd="0" presId="urn:microsoft.com/office/officeart/2008/layout/HalfCircleOrganizationChart"/>
    <dgm:cxn modelId="{E3524B8E-2003-4D42-AB7D-E269F3795BB1}" type="presParOf" srcId="{C70D5CD8-EAD7-42C2-BC3F-668C579973FB}" destId="{4BB613AD-8AAC-4693-BF8A-535A444C81EF}"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148E9B-B7D1-479A-94E0-33BB457B6B9B}" type="doc">
      <dgm:prSet loTypeId="urn:microsoft.com/office/officeart/2005/8/layout/matrix1" loCatId="matrix" qsTypeId="urn:microsoft.com/office/officeart/2009/2/quickstyle/3d8" qsCatId="3D" csTypeId="urn:microsoft.com/office/officeart/2005/8/colors/accent1_2" csCatId="accent1" phldr="1"/>
      <dgm:spPr/>
      <dgm:t>
        <a:bodyPr/>
        <a:lstStyle/>
        <a:p>
          <a:endParaRPr lang="en-IN"/>
        </a:p>
      </dgm:t>
    </dgm:pt>
    <dgm:pt modelId="{6C886291-370A-4614-A7CC-EF8D812DBDDD}">
      <dgm:prSet phldrT="[Text]"/>
      <dgm:spPr/>
      <dgm:t>
        <a:bodyPr/>
        <a:lstStyle/>
        <a:p>
          <a:r>
            <a:rPr lang="en-US" dirty="0"/>
            <a:t>SWOT Analysis</a:t>
          </a:r>
          <a:endParaRPr lang="en-IN" dirty="0"/>
        </a:p>
      </dgm:t>
    </dgm:pt>
    <dgm:pt modelId="{D9035487-9F74-4770-B3DF-58BABA36E54A}" type="parTrans" cxnId="{2F698B85-72F1-43D5-AF11-0E486835187D}">
      <dgm:prSet/>
      <dgm:spPr/>
      <dgm:t>
        <a:bodyPr/>
        <a:lstStyle/>
        <a:p>
          <a:endParaRPr lang="en-IN"/>
        </a:p>
      </dgm:t>
    </dgm:pt>
    <dgm:pt modelId="{48795A0E-CBDC-43D2-9A66-69BCB3B2B82A}" type="sibTrans" cxnId="{2F698B85-72F1-43D5-AF11-0E486835187D}">
      <dgm:prSet/>
      <dgm:spPr/>
      <dgm:t>
        <a:bodyPr/>
        <a:lstStyle/>
        <a:p>
          <a:endParaRPr lang="en-IN"/>
        </a:p>
      </dgm:t>
    </dgm:pt>
    <dgm:pt modelId="{C6AC2DA5-CD3E-442A-91D9-7AD6FB656437}">
      <dgm:prSet phldrT="[Text]"/>
      <dgm:spPr/>
      <dgm:t>
        <a:bodyPr/>
        <a:lstStyle/>
        <a:p>
          <a:r>
            <a:rPr lang="en-US" dirty="0"/>
            <a:t>Strengths	</a:t>
          </a:r>
          <a:endParaRPr lang="en-IN" dirty="0"/>
        </a:p>
      </dgm:t>
    </dgm:pt>
    <dgm:pt modelId="{112B8473-26F1-4CA3-8E30-C8D8DAE73115}" type="parTrans" cxnId="{C5C56ADE-B2FB-4ABF-83E3-DFE514C4990A}">
      <dgm:prSet/>
      <dgm:spPr/>
      <dgm:t>
        <a:bodyPr/>
        <a:lstStyle/>
        <a:p>
          <a:endParaRPr lang="en-IN"/>
        </a:p>
      </dgm:t>
    </dgm:pt>
    <dgm:pt modelId="{495E2782-97D6-44A5-8113-CA9BC680AAF2}" type="sibTrans" cxnId="{C5C56ADE-B2FB-4ABF-83E3-DFE514C4990A}">
      <dgm:prSet/>
      <dgm:spPr/>
      <dgm:t>
        <a:bodyPr/>
        <a:lstStyle/>
        <a:p>
          <a:endParaRPr lang="en-IN"/>
        </a:p>
      </dgm:t>
    </dgm:pt>
    <dgm:pt modelId="{34282431-0E8E-4774-9E95-CAF7F1DC870C}">
      <dgm:prSet phldrT="[Text]"/>
      <dgm:spPr/>
      <dgm:t>
        <a:bodyPr/>
        <a:lstStyle/>
        <a:p>
          <a:r>
            <a:rPr lang="en-US" dirty="0"/>
            <a:t>Weaknesses</a:t>
          </a:r>
          <a:endParaRPr lang="en-IN" dirty="0"/>
        </a:p>
      </dgm:t>
    </dgm:pt>
    <dgm:pt modelId="{4CD9F68F-C215-41BA-9D37-9F81658E43E8}" type="parTrans" cxnId="{C4AF8F60-D625-474C-B8C3-791519C2429C}">
      <dgm:prSet/>
      <dgm:spPr/>
      <dgm:t>
        <a:bodyPr/>
        <a:lstStyle/>
        <a:p>
          <a:endParaRPr lang="en-IN"/>
        </a:p>
      </dgm:t>
    </dgm:pt>
    <dgm:pt modelId="{0056ECBB-16CD-41F1-9A0B-67F7D21161BF}" type="sibTrans" cxnId="{C4AF8F60-D625-474C-B8C3-791519C2429C}">
      <dgm:prSet/>
      <dgm:spPr/>
      <dgm:t>
        <a:bodyPr/>
        <a:lstStyle/>
        <a:p>
          <a:endParaRPr lang="en-IN"/>
        </a:p>
      </dgm:t>
    </dgm:pt>
    <dgm:pt modelId="{021CC3A8-63C9-4117-AEE7-892055DBB184}">
      <dgm:prSet phldrT="[Text]"/>
      <dgm:spPr/>
      <dgm:t>
        <a:bodyPr/>
        <a:lstStyle/>
        <a:p>
          <a:r>
            <a:rPr lang="en-US" dirty="0"/>
            <a:t>Opportunities</a:t>
          </a:r>
          <a:endParaRPr lang="en-IN" dirty="0"/>
        </a:p>
      </dgm:t>
    </dgm:pt>
    <dgm:pt modelId="{129E7843-E144-4138-AEE8-B11CB7F0BC95}" type="parTrans" cxnId="{773F1DE4-FE09-40A4-BCC3-0B3B740BE215}">
      <dgm:prSet/>
      <dgm:spPr/>
      <dgm:t>
        <a:bodyPr/>
        <a:lstStyle/>
        <a:p>
          <a:endParaRPr lang="en-IN"/>
        </a:p>
      </dgm:t>
    </dgm:pt>
    <dgm:pt modelId="{61C01D46-5FE0-41B7-A9BB-FDDEBFD27B39}" type="sibTrans" cxnId="{773F1DE4-FE09-40A4-BCC3-0B3B740BE215}">
      <dgm:prSet/>
      <dgm:spPr/>
      <dgm:t>
        <a:bodyPr/>
        <a:lstStyle/>
        <a:p>
          <a:endParaRPr lang="en-IN"/>
        </a:p>
      </dgm:t>
    </dgm:pt>
    <dgm:pt modelId="{25DF94F1-19A4-4F65-A9CB-ADCCF61B09A1}">
      <dgm:prSet phldrT="[Text]"/>
      <dgm:spPr/>
      <dgm:t>
        <a:bodyPr/>
        <a:lstStyle/>
        <a:p>
          <a:r>
            <a:rPr lang="en-US" dirty="0"/>
            <a:t>Threats</a:t>
          </a:r>
          <a:endParaRPr lang="en-IN" dirty="0"/>
        </a:p>
      </dgm:t>
    </dgm:pt>
    <dgm:pt modelId="{79D356B8-2C38-4FCF-8F84-41B3D22273B4}" type="parTrans" cxnId="{4B68985E-C16A-4074-9D6C-64C2DD217FCE}">
      <dgm:prSet/>
      <dgm:spPr/>
      <dgm:t>
        <a:bodyPr/>
        <a:lstStyle/>
        <a:p>
          <a:endParaRPr lang="en-IN"/>
        </a:p>
      </dgm:t>
    </dgm:pt>
    <dgm:pt modelId="{D896C5D2-D143-4FFA-A165-70F6A39DAEAE}" type="sibTrans" cxnId="{4B68985E-C16A-4074-9D6C-64C2DD217FCE}">
      <dgm:prSet/>
      <dgm:spPr/>
      <dgm:t>
        <a:bodyPr/>
        <a:lstStyle/>
        <a:p>
          <a:endParaRPr lang="en-IN"/>
        </a:p>
      </dgm:t>
    </dgm:pt>
    <dgm:pt modelId="{47860194-27E4-4132-849D-4C64D547DBDD}" type="pres">
      <dgm:prSet presAssocID="{E3148E9B-B7D1-479A-94E0-33BB457B6B9B}" presName="diagram" presStyleCnt="0">
        <dgm:presLayoutVars>
          <dgm:chMax val="1"/>
          <dgm:dir/>
          <dgm:animLvl val="ctr"/>
          <dgm:resizeHandles val="exact"/>
        </dgm:presLayoutVars>
      </dgm:prSet>
      <dgm:spPr/>
    </dgm:pt>
    <dgm:pt modelId="{062AD347-98AF-41B4-BD5A-FA5653EFE0C7}" type="pres">
      <dgm:prSet presAssocID="{E3148E9B-B7D1-479A-94E0-33BB457B6B9B}" presName="matrix" presStyleCnt="0"/>
      <dgm:spPr/>
    </dgm:pt>
    <dgm:pt modelId="{7755B5A6-42A7-41BD-96E2-E7AC59BF38A5}" type="pres">
      <dgm:prSet presAssocID="{E3148E9B-B7D1-479A-94E0-33BB457B6B9B}" presName="tile1" presStyleLbl="node1" presStyleIdx="0" presStyleCnt="4"/>
      <dgm:spPr/>
    </dgm:pt>
    <dgm:pt modelId="{B4C3841D-6DE0-48F5-A9A1-7821FA67A76E}" type="pres">
      <dgm:prSet presAssocID="{E3148E9B-B7D1-479A-94E0-33BB457B6B9B}" presName="tile1text" presStyleLbl="node1" presStyleIdx="0" presStyleCnt="4">
        <dgm:presLayoutVars>
          <dgm:chMax val="0"/>
          <dgm:chPref val="0"/>
          <dgm:bulletEnabled val="1"/>
        </dgm:presLayoutVars>
      </dgm:prSet>
      <dgm:spPr/>
    </dgm:pt>
    <dgm:pt modelId="{1F7719EA-5EAE-4664-A2C4-788FECEF7B24}" type="pres">
      <dgm:prSet presAssocID="{E3148E9B-B7D1-479A-94E0-33BB457B6B9B}" presName="tile2" presStyleLbl="node1" presStyleIdx="1" presStyleCnt="4"/>
      <dgm:spPr/>
    </dgm:pt>
    <dgm:pt modelId="{443480FD-10D6-4185-963E-048F95F2CD9A}" type="pres">
      <dgm:prSet presAssocID="{E3148E9B-B7D1-479A-94E0-33BB457B6B9B}" presName="tile2text" presStyleLbl="node1" presStyleIdx="1" presStyleCnt="4">
        <dgm:presLayoutVars>
          <dgm:chMax val="0"/>
          <dgm:chPref val="0"/>
          <dgm:bulletEnabled val="1"/>
        </dgm:presLayoutVars>
      </dgm:prSet>
      <dgm:spPr/>
    </dgm:pt>
    <dgm:pt modelId="{CB63237B-EE76-4EE5-AA49-43172EC0178C}" type="pres">
      <dgm:prSet presAssocID="{E3148E9B-B7D1-479A-94E0-33BB457B6B9B}" presName="tile3" presStyleLbl="node1" presStyleIdx="2" presStyleCnt="4"/>
      <dgm:spPr/>
    </dgm:pt>
    <dgm:pt modelId="{C31B4932-AB7C-409C-9535-0096BF78E64D}" type="pres">
      <dgm:prSet presAssocID="{E3148E9B-B7D1-479A-94E0-33BB457B6B9B}" presName="tile3text" presStyleLbl="node1" presStyleIdx="2" presStyleCnt="4">
        <dgm:presLayoutVars>
          <dgm:chMax val="0"/>
          <dgm:chPref val="0"/>
          <dgm:bulletEnabled val="1"/>
        </dgm:presLayoutVars>
      </dgm:prSet>
      <dgm:spPr/>
    </dgm:pt>
    <dgm:pt modelId="{73892071-77F0-4F3B-AF8D-803B7244E2F5}" type="pres">
      <dgm:prSet presAssocID="{E3148E9B-B7D1-479A-94E0-33BB457B6B9B}" presName="tile4" presStyleLbl="node1" presStyleIdx="3" presStyleCnt="4"/>
      <dgm:spPr/>
    </dgm:pt>
    <dgm:pt modelId="{5BA0734B-6131-42BB-A453-563E2F19F5D8}" type="pres">
      <dgm:prSet presAssocID="{E3148E9B-B7D1-479A-94E0-33BB457B6B9B}" presName="tile4text" presStyleLbl="node1" presStyleIdx="3" presStyleCnt="4">
        <dgm:presLayoutVars>
          <dgm:chMax val="0"/>
          <dgm:chPref val="0"/>
          <dgm:bulletEnabled val="1"/>
        </dgm:presLayoutVars>
      </dgm:prSet>
      <dgm:spPr/>
    </dgm:pt>
    <dgm:pt modelId="{D2E39D1D-FEA3-4586-8B3B-E7749D326509}" type="pres">
      <dgm:prSet presAssocID="{E3148E9B-B7D1-479A-94E0-33BB457B6B9B}" presName="centerTile" presStyleLbl="fgShp" presStyleIdx="0" presStyleCnt="1">
        <dgm:presLayoutVars>
          <dgm:chMax val="0"/>
          <dgm:chPref val="0"/>
        </dgm:presLayoutVars>
      </dgm:prSet>
      <dgm:spPr/>
    </dgm:pt>
  </dgm:ptLst>
  <dgm:cxnLst>
    <dgm:cxn modelId="{7D212403-F9DF-45C1-BFC2-2A90ADD2400A}" type="presOf" srcId="{34282431-0E8E-4774-9E95-CAF7F1DC870C}" destId="{443480FD-10D6-4185-963E-048F95F2CD9A}" srcOrd="1" destOrd="0" presId="urn:microsoft.com/office/officeart/2005/8/layout/matrix1"/>
    <dgm:cxn modelId="{6745620D-5A5D-4D0C-B1AF-A450FFBD0524}" type="presOf" srcId="{6C886291-370A-4614-A7CC-EF8D812DBDDD}" destId="{D2E39D1D-FEA3-4586-8B3B-E7749D326509}" srcOrd="0" destOrd="0" presId="urn:microsoft.com/office/officeart/2005/8/layout/matrix1"/>
    <dgm:cxn modelId="{B8EFC112-EC65-4E66-BE5D-7CEABB7B9440}" type="presOf" srcId="{34282431-0E8E-4774-9E95-CAF7F1DC870C}" destId="{1F7719EA-5EAE-4664-A2C4-788FECEF7B24}" srcOrd="0" destOrd="0" presId="urn:microsoft.com/office/officeart/2005/8/layout/matrix1"/>
    <dgm:cxn modelId="{45234635-F71F-4F3C-9D1F-5A95CA52F68B}" type="presOf" srcId="{25DF94F1-19A4-4F65-A9CB-ADCCF61B09A1}" destId="{73892071-77F0-4F3B-AF8D-803B7244E2F5}" srcOrd="0" destOrd="0" presId="urn:microsoft.com/office/officeart/2005/8/layout/matrix1"/>
    <dgm:cxn modelId="{4B68985E-C16A-4074-9D6C-64C2DD217FCE}" srcId="{6C886291-370A-4614-A7CC-EF8D812DBDDD}" destId="{25DF94F1-19A4-4F65-A9CB-ADCCF61B09A1}" srcOrd="3" destOrd="0" parTransId="{79D356B8-2C38-4FCF-8F84-41B3D22273B4}" sibTransId="{D896C5D2-D143-4FFA-A165-70F6A39DAEAE}"/>
    <dgm:cxn modelId="{C4AF8F60-D625-474C-B8C3-791519C2429C}" srcId="{6C886291-370A-4614-A7CC-EF8D812DBDDD}" destId="{34282431-0E8E-4774-9E95-CAF7F1DC870C}" srcOrd="1" destOrd="0" parTransId="{4CD9F68F-C215-41BA-9D37-9F81658E43E8}" sibTransId="{0056ECBB-16CD-41F1-9A0B-67F7D21161BF}"/>
    <dgm:cxn modelId="{C8BA8753-6DFA-45A1-A2B9-C61E88722B36}" type="presOf" srcId="{25DF94F1-19A4-4F65-A9CB-ADCCF61B09A1}" destId="{5BA0734B-6131-42BB-A453-563E2F19F5D8}" srcOrd="1" destOrd="0" presId="urn:microsoft.com/office/officeart/2005/8/layout/matrix1"/>
    <dgm:cxn modelId="{A835605A-E78E-40CE-8E7C-61798B1B5988}" type="presOf" srcId="{C6AC2DA5-CD3E-442A-91D9-7AD6FB656437}" destId="{7755B5A6-42A7-41BD-96E2-E7AC59BF38A5}" srcOrd="0" destOrd="0" presId="urn:microsoft.com/office/officeart/2005/8/layout/matrix1"/>
    <dgm:cxn modelId="{2F698B85-72F1-43D5-AF11-0E486835187D}" srcId="{E3148E9B-B7D1-479A-94E0-33BB457B6B9B}" destId="{6C886291-370A-4614-A7CC-EF8D812DBDDD}" srcOrd="0" destOrd="0" parTransId="{D9035487-9F74-4770-B3DF-58BABA36E54A}" sibTransId="{48795A0E-CBDC-43D2-9A66-69BCB3B2B82A}"/>
    <dgm:cxn modelId="{C6DF7189-BC73-4F6F-983E-7F934A769439}" type="presOf" srcId="{E3148E9B-B7D1-479A-94E0-33BB457B6B9B}" destId="{47860194-27E4-4132-849D-4C64D547DBDD}" srcOrd="0" destOrd="0" presId="urn:microsoft.com/office/officeart/2005/8/layout/matrix1"/>
    <dgm:cxn modelId="{5E1C1CB6-2636-4566-8178-2D46CE54833D}" type="presOf" srcId="{C6AC2DA5-CD3E-442A-91D9-7AD6FB656437}" destId="{B4C3841D-6DE0-48F5-A9A1-7821FA67A76E}" srcOrd="1" destOrd="0" presId="urn:microsoft.com/office/officeart/2005/8/layout/matrix1"/>
    <dgm:cxn modelId="{BB0EDFBB-E224-4680-BB53-5AC47AE05FDC}" type="presOf" srcId="{021CC3A8-63C9-4117-AEE7-892055DBB184}" destId="{CB63237B-EE76-4EE5-AA49-43172EC0178C}" srcOrd="0" destOrd="0" presId="urn:microsoft.com/office/officeart/2005/8/layout/matrix1"/>
    <dgm:cxn modelId="{E67CC8C4-57A1-4DA6-9A3D-F7D92C936033}" type="presOf" srcId="{021CC3A8-63C9-4117-AEE7-892055DBB184}" destId="{C31B4932-AB7C-409C-9535-0096BF78E64D}" srcOrd="1" destOrd="0" presId="urn:microsoft.com/office/officeart/2005/8/layout/matrix1"/>
    <dgm:cxn modelId="{C5C56ADE-B2FB-4ABF-83E3-DFE514C4990A}" srcId="{6C886291-370A-4614-A7CC-EF8D812DBDDD}" destId="{C6AC2DA5-CD3E-442A-91D9-7AD6FB656437}" srcOrd="0" destOrd="0" parTransId="{112B8473-26F1-4CA3-8E30-C8D8DAE73115}" sibTransId="{495E2782-97D6-44A5-8113-CA9BC680AAF2}"/>
    <dgm:cxn modelId="{773F1DE4-FE09-40A4-BCC3-0B3B740BE215}" srcId="{6C886291-370A-4614-A7CC-EF8D812DBDDD}" destId="{021CC3A8-63C9-4117-AEE7-892055DBB184}" srcOrd="2" destOrd="0" parTransId="{129E7843-E144-4138-AEE8-B11CB7F0BC95}" sibTransId="{61C01D46-5FE0-41B7-A9BB-FDDEBFD27B39}"/>
    <dgm:cxn modelId="{CA681AA5-CEDC-411C-93DF-7E67E2F517B3}" type="presParOf" srcId="{47860194-27E4-4132-849D-4C64D547DBDD}" destId="{062AD347-98AF-41B4-BD5A-FA5653EFE0C7}" srcOrd="0" destOrd="0" presId="urn:microsoft.com/office/officeart/2005/8/layout/matrix1"/>
    <dgm:cxn modelId="{F70D0871-A17F-475F-849B-519ECD97FD6C}" type="presParOf" srcId="{062AD347-98AF-41B4-BD5A-FA5653EFE0C7}" destId="{7755B5A6-42A7-41BD-96E2-E7AC59BF38A5}" srcOrd="0" destOrd="0" presId="urn:microsoft.com/office/officeart/2005/8/layout/matrix1"/>
    <dgm:cxn modelId="{12358564-0705-45F3-BC51-6B4BA0259FEE}" type="presParOf" srcId="{062AD347-98AF-41B4-BD5A-FA5653EFE0C7}" destId="{B4C3841D-6DE0-48F5-A9A1-7821FA67A76E}" srcOrd="1" destOrd="0" presId="urn:microsoft.com/office/officeart/2005/8/layout/matrix1"/>
    <dgm:cxn modelId="{3BABBB3A-8A0F-46CC-BF0E-DA2619A2FCAC}" type="presParOf" srcId="{062AD347-98AF-41B4-BD5A-FA5653EFE0C7}" destId="{1F7719EA-5EAE-4664-A2C4-788FECEF7B24}" srcOrd="2" destOrd="0" presId="urn:microsoft.com/office/officeart/2005/8/layout/matrix1"/>
    <dgm:cxn modelId="{54D94C8C-A939-4554-921B-756601A1FFDB}" type="presParOf" srcId="{062AD347-98AF-41B4-BD5A-FA5653EFE0C7}" destId="{443480FD-10D6-4185-963E-048F95F2CD9A}" srcOrd="3" destOrd="0" presId="urn:microsoft.com/office/officeart/2005/8/layout/matrix1"/>
    <dgm:cxn modelId="{450A4250-47DB-4B00-BC9C-FBE42E79A5CE}" type="presParOf" srcId="{062AD347-98AF-41B4-BD5A-FA5653EFE0C7}" destId="{CB63237B-EE76-4EE5-AA49-43172EC0178C}" srcOrd="4" destOrd="0" presId="urn:microsoft.com/office/officeart/2005/8/layout/matrix1"/>
    <dgm:cxn modelId="{F77BA5A3-1802-48C2-8CBE-B90CEBA82B3E}" type="presParOf" srcId="{062AD347-98AF-41B4-BD5A-FA5653EFE0C7}" destId="{C31B4932-AB7C-409C-9535-0096BF78E64D}" srcOrd="5" destOrd="0" presId="urn:microsoft.com/office/officeart/2005/8/layout/matrix1"/>
    <dgm:cxn modelId="{10C5DC34-3198-46FB-B752-6F5487D111E7}" type="presParOf" srcId="{062AD347-98AF-41B4-BD5A-FA5653EFE0C7}" destId="{73892071-77F0-4F3B-AF8D-803B7244E2F5}" srcOrd="6" destOrd="0" presId="urn:microsoft.com/office/officeart/2005/8/layout/matrix1"/>
    <dgm:cxn modelId="{F8512EE8-88DD-4708-80B7-005E576610BB}" type="presParOf" srcId="{062AD347-98AF-41B4-BD5A-FA5653EFE0C7}" destId="{5BA0734B-6131-42BB-A453-563E2F19F5D8}" srcOrd="7" destOrd="0" presId="urn:microsoft.com/office/officeart/2005/8/layout/matrix1"/>
    <dgm:cxn modelId="{031040D6-8E25-4216-A5AD-73AD203B12F5}" type="presParOf" srcId="{47860194-27E4-4132-849D-4C64D547DBDD}" destId="{D2E39D1D-FEA3-4586-8B3B-E7749D32650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9BF82-5AAE-4989-9B75-3249C4225159}">
      <dsp:nvSpPr>
        <dsp:cNvPr id="0" name=""/>
        <dsp:cNvSpPr/>
      </dsp:nvSpPr>
      <dsp:spPr>
        <a:xfrm>
          <a:off x="0" y="0"/>
          <a:ext cx="8229600" cy="1414363"/>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The term “enterprise” has two common meanings.</a:t>
          </a:r>
        </a:p>
      </dsp:txBody>
      <dsp:txXfrm>
        <a:off x="1787356" y="0"/>
        <a:ext cx="6442243" cy="1414363"/>
      </dsp:txXfrm>
    </dsp:sp>
    <dsp:sp modelId="{DC302A48-93E9-4A9E-A142-28134A69D4A2}">
      <dsp:nvSpPr>
        <dsp:cNvPr id="0" name=""/>
        <dsp:cNvSpPr/>
      </dsp:nvSpPr>
      <dsp:spPr>
        <a:xfrm>
          <a:off x="141436" y="141436"/>
          <a:ext cx="1645920" cy="1131490"/>
        </a:xfrm>
        <a:prstGeom prst="roundRect">
          <a:avLst>
            <a:gd name="adj" fmla="val 10000"/>
          </a:avLst>
        </a:prstGeom>
        <a:solidFill>
          <a:schemeClr val="dk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10642A-3C77-467F-96D5-5E34F15CE492}">
      <dsp:nvSpPr>
        <dsp:cNvPr id="0" name=""/>
        <dsp:cNvSpPr/>
      </dsp:nvSpPr>
      <dsp:spPr>
        <a:xfrm>
          <a:off x="0" y="1555799"/>
          <a:ext cx="8229600" cy="1414363"/>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Firstly, an enterprise is simply another name for a business.  You will often come across the use of the word when reading about start-ups and other businesses…“Simon Cowell’s enterprise” or “Michelle set up her successful enterprise after leaving teaching”.</a:t>
          </a:r>
        </a:p>
      </dsp:txBody>
      <dsp:txXfrm>
        <a:off x="1787356" y="1555799"/>
        <a:ext cx="6442243" cy="1414363"/>
      </dsp:txXfrm>
    </dsp:sp>
    <dsp:sp modelId="{8B67F945-BCC5-44E7-851E-04F86759C09D}">
      <dsp:nvSpPr>
        <dsp:cNvPr id="0" name=""/>
        <dsp:cNvSpPr/>
      </dsp:nvSpPr>
      <dsp:spPr>
        <a:xfrm>
          <a:off x="141436" y="1697236"/>
          <a:ext cx="1645920" cy="1131490"/>
        </a:xfrm>
        <a:prstGeom prst="roundRect">
          <a:avLst>
            <a:gd name="adj" fmla="val 10000"/>
          </a:avLst>
        </a:prstGeom>
        <a:solidFill>
          <a:schemeClr val="dk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F2A241C-1F57-4F8D-B5EC-9503262E0839}">
      <dsp:nvSpPr>
        <dsp:cNvPr id="0" name=""/>
        <dsp:cNvSpPr/>
      </dsp:nvSpPr>
      <dsp:spPr>
        <a:xfrm>
          <a:off x="0" y="3111599"/>
          <a:ext cx="8229600" cy="1414363"/>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Secondly, and perhaps more importantly, the word enterprise describes the actions of someone who shows some </a:t>
          </a:r>
          <a:r>
            <a:rPr lang="en-IN" sz="1900" b="1" kern="1200" dirty="0"/>
            <a:t>initiative </a:t>
          </a:r>
          <a:r>
            <a:rPr lang="en-IN" sz="1900" kern="1200" dirty="0"/>
            <a:t>by taking a</a:t>
          </a:r>
          <a:r>
            <a:rPr lang="en-IN" sz="1900" b="1" kern="1200" dirty="0"/>
            <a:t> risk</a:t>
          </a:r>
          <a:r>
            <a:rPr lang="en-IN" sz="1900" kern="1200" dirty="0"/>
            <a:t> by setting up, investing in and running a business. </a:t>
          </a:r>
        </a:p>
      </dsp:txBody>
      <dsp:txXfrm>
        <a:off x="1787356" y="3111599"/>
        <a:ext cx="6442243" cy="1414363"/>
      </dsp:txXfrm>
    </dsp:sp>
    <dsp:sp modelId="{2A03C108-85F0-499C-93EA-182956D9C73B}">
      <dsp:nvSpPr>
        <dsp:cNvPr id="0" name=""/>
        <dsp:cNvSpPr/>
      </dsp:nvSpPr>
      <dsp:spPr>
        <a:xfrm>
          <a:off x="141436" y="3253035"/>
          <a:ext cx="1645920" cy="1131490"/>
        </a:xfrm>
        <a:prstGeom prst="roundRect">
          <a:avLst>
            <a:gd name="adj" fmla="val 10000"/>
          </a:avLst>
        </a:prstGeom>
        <a:solidFill>
          <a:schemeClr val="dk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6A343-0060-4E0F-8278-DA8CBF127C81}">
      <dsp:nvSpPr>
        <dsp:cNvPr id="0" name=""/>
        <dsp:cNvSpPr/>
      </dsp:nvSpPr>
      <dsp:spPr>
        <a:xfrm>
          <a:off x="4165662" y="2023681"/>
          <a:ext cx="2860388" cy="491929"/>
        </a:xfrm>
        <a:custGeom>
          <a:avLst/>
          <a:gdLst/>
          <a:ahLst/>
          <a:cxnLst/>
          <a:rect l="0" t="0" r="0" b="0"/>
          <a:pathLst>
            <a:path>
              <a:moveTo>
                <a:pt x="0" y="0"/>
              </a:moveTo>
              <a:lnTo>
                <a:pt x="0" y="239300"/>
              </a:lnTo>
              <a:lnTo>
                <a:pt x="2860388" y="239300"/>
              </a:lnTo>
              <a:lnTo>
                <a:pt x="2860388" y="491929"/>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BDDB7315-58C9-4FFB-9321-BBADB191D580}">
      <dsp:nvSpPr>
        <dsp:cNvPr id="0" name=""/>
        <dsp:cNvSpPr/>
      </dsp:nvSpPr>
      <dsp:spPr>
        <a:xfrm>
          <a:off x="4069080" y="2023681"/>
          <a:ext cx="91440" cy="491929"/>
        </a:xfrm>
        <a:custGeom>
          <a:avLst/>
          <a:gdLst/>
          <a:ahLst/>
          <a:cxnLst/>
          <a:rect l="0" t="0" r="0" b="0"/>
          <a:pathLst>
            <a:path>
              <a:moveTo>
                <a:pt x="96582" y="0"/>
              </a:moveTo>
              <a:lnTo>
                <a:pt x="96582" y="239300"/>
              </a:lnTo>
              <a:lnTo>
                <a:pt x="45720" y="239300"/>
              </a:lnTo>
              <a:lnTo>
                <a:pt x="45720" y="491929"/>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8AF6A8EC-9FD2-4AFC-9020-412526F8A9FF}">
      <dsp:nvSpPr>
        <dsp:cNvPr id="0" name=""/>
        <dsp:cNvSpPr/>
      </dsp:nvSpPr>
      <dsp:spPr>
        <a:xfrm>
          <a:off x="1203548" y="2023681"/>
          <a:ext cx="2962113" cy="491929"/>
        </a:xfrm>
        <a:custGeom>
          <a:avLst/>
          <a:gdLst/>
          <a:ahLst/>
          <a:cxnLst/>
          <a:rect l="0" t="0" r="0" b="0"/>
          <a:pathLst>
            <a:path>
              <a:moveTo>
                <a:pt x="2962113" y="0"/>
              </a:moveTo>
              <a:lnTo>
                <a:pt x="2962113" y="239300"/>
              </a:lnTo>
              <a:lnTo>
                <a:pt x="0" y="239300"/>
              </a:lnTo>
              <a:lnTo>
                <a:pt x="0" y="491929"/>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2BFB125D-52AD-49D5-ABE5-CDA4AA06DA31}">
      <dsp:nvSpPr>
        <dsp:cNvPr id="0" name=""/>
        <dsp:cNvSpPr/>
      </dsp:nvSpPr>
      <dsp:spPr>
        <a:xfrm>
          <a:off x="2962666" y="820685"/>
          <a:ext cx="2405992" cy="120299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305" tIns="27305" rIns="27305" bIns="27305" numCol="1" spcCol="1270" anchor="ctr" anchorCtr="0">
          <a:noAutofit/>
          <a:sp3d extrusionH="28000" prstMaterial="matte"/>
        </a:bodyPr>
        <a:lstStyle/>
        <a:p>
          <a:pPr marL="0" lvl="0" indent="0" algn="ctr" defTabSz="1911350">
            <a:lnSpc>
              <a:spcPct val="90000"/>
            </a:lnSpc>
            <a:spcBef>
              <a:spcPct val="0"/>
            </a:spcBef>
            <a:spcAft>
              <a:spcPct val="35000"/>
            </a:spcAft>
            <a:buNone/>
          </a:pPr>
          <a:r>
            <a:rPr lang="en-US" sz="4300" kern="1200" dirty="0"/>
            <a:t>Internal</a:t>
          </a:r>
          <a:endParaRPr lang="en-IN" sz="4300" kern="1200" dirty="0"/>
        </a:p>
      </dsp:txBody>
      <dsp:txXfrm>
        <a:off x="2962666" y="820685"/>
        <a:ext cx="2405992" cy="1202996"/>
      </dsp:txXfrm>
    </dsp:sp>
    <dsp:sp modelId="{A2A4D1A1-9E6F-4CFE-90DA-E25482D9964F}">
      <dsp:nvSpPr>
        <dsp:cNvPr id="0" name=""/>
        <dsp:cNvSpPr/>
      </dsp:nvSpPr>
      <dsp:spPr>
        <a:xfrm>
          <a:off x="552" y="2515610"/>
          <a:ext cx="2405992" cy="120299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305" tIns="27305" rIns="27305" bIns="27305" numCol="1" spcCol="1270" anchor="ctr" anchorCtr="0">
          <a:noAutofit/>
          <a:sp3d extrusionH="28000" prstMaterial="matte"/>
        </a:bodyPr>
        <a:lstStyle/>
        <a:p>
          <a:pPr marL="0" lvl="0" indent="0" algn="ctr" defTabSz="1911350">
            <a:lnSpc>
              <a:spcPct val="90000"/>
            </a:lnSpc>
            <a:spcBef>
              <a:spcPct val="0"/>
            </a:spcBef>
            <a:spcAft>
              <a:spcPct val="35000"/>
            </a:spcAft>
            <a:buNone/>
          </a:pPr>
          <a:r>
            <a:rPr lang="en-US" sz="4300" kern="1200" dirty="0"/>
            <a:t>Personal Sources</a:t>
          </a:r>
          <a:endParaRPr lang="en-IN" sz="4300" kern="1200" dirty="0"/>
        </a:p>
      </dsp:txBody>
      <dsp:txXfrm>
        <a:off x="552" y="2515610"/>
        <a:ext cx="2405992" cy="1202996"/>
      </dsp:txXfrm>
    </dsp:sp>
    <dsp:sp modelId="{04FF3695-0CF7-4426-8532-468A83DBDE01}">
      <dsp:nvSpPr>
        <dsp:cNvPr id="0" name=""/>
        <dsp:cNvSpPr/>
      </dsp:nvSpPr>
      <dsp:spPr>
        <a:xfrm>
          <a:off x="2911803" y="2515610"/>
          <a:ext cx="2405992" cy="120299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305" tIns="27305" rIns="27305" bIns="27305" numCol="1" spcCol="1270" anchor="ctr" anchorCtr="0">
          <a:noAutofit/>
          <a:sp3d extrusionH="28000" prstMaterial="matte"/>
        </a:bodyPr>
        <a:lstStyle/>
        <a:p>
          <a:pPr marL="0" lvl="0" indent="0" algn="ctr" defTabSz="1911350">
            <a:lnSpc>
              <a:spcPct val="90000"/>
            </a:lnSpc>
            <a:spcBef>
              <a:spcPct val="0"/>
            </a:spcBef>
            <a:spcAft>
              <a:spcPct val="35000"/>
            </a:spcAft>
            <a:buNone/>
          </a:pPr>
          <a:r>
            <a:rPr lang="en-US" sz="4300" kern="1200" dirty="0"/>
            <a:t>Retained Profits</a:t>
          </a:r>
          <a:endParaRPr lang="en-IN" sz="4300" kern="1200" dirty="0"/>
        </a:p>
      </dsp:txBody>
      <dsp:txXfrm>
        <a:off x="2911803" y="2515610"/>
        <a:ext cx="2405992" cy="1202996"/>
      </dsp:txXfrm>
    </dsp:sp>
    <dsp:sp modelId="{907A8D18-6B4D-46EC-ACC0-4C85FD4CD5B3}">
      <dsp:nvSpPr>
        <dsp:cNvPr id="0" name=""/>
        <dsp:cNvSpPr/>
      </dsp:nvSpPr>
      <dsp:spPr>
        <a:xfrm>
          <a:off x="5823054" y="2515610"/>
          <a:ext cx="2405992" cy="1202996"/>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305" tIns="27305" rIns="27305" bIns="27305" numCol="1" spcCol="1270" anchor="ctr" anchorCtr="0">
          <a:noAutofit/>
          <a:sp3d extrusionH="28000" prstMaterial="matte"/>
        </a:bodyPr>
        <a:lstStyle/>
        <a:p>
          <a:pPr marL="0" lvl="0" indent="0" algn="ctr" defTabSz="1911350">
            <a:lnSpc>
              <a:spcPct val="90000"/>
            </a:lnSpc>
            <a:spcBef>
              <a:spcPct val="0"/>
            </a:spcBef>
            <a:spcAft>
              <a:spcPct val="35000"/>
            </a:spcAft>
            <a:buNone/>
          </a:pPr>
          <a:r>
            <a:rPr lang="en-US" sz="4300" kern="1200" dirty="0"/>
            <a:t>Share Capital </a:t>
          </a:r>
          <a:endParaRPr lang="en-IN" sz="4300" kern="1200" dirty="0"/>
        </a:p>
      </dsp:txBody>
      <dsp:txXfrm>
        <a:off x="5823054" y="2515610"/>
        <a:ext cx="2405992" cy="1202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42E01-0122-4D10-8A6E-6B7B609B78D2}">
      <dsp:nvSpPr>
        <dsp:cNvPr id="0" name=""/>
        <dsp:cNvSpPr/>
      </dsp:nvSpPr>
      <dsp:spPr>
        <a:xfrm>
          <a:off x="3486931" y="1635112"/>
          <a:ext cx="1255737" cy="125573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sp3d extrusionH="28000" prstMaterial="matte"/>
        </a:bodyPr>
        <a:lstStyle/>
        <a:p>
          <a:pPr marL="0" lvl="0" indent="0" algn="ctr" defTabSz="800100">
            <a:lnSpc>
              <a:spcPct val="90000"/>
            </a:lnSpc>
            <a:spcBef>
              <a:spcPct val="0"/>
            </a:spcBef>
            <a:spcAft>
              <a:spcPct val="35000"/>
            </a:spcAft>
            <a:buNone/>
          </a:pPr>
          <a:r>
            <a:rPr lang="en-US" sz="1800" kern="1200" dirty="0"/>
            <a:t>External</a:t>
          </a:r>
          <a:endParaRPr lang="en-IN" sz="1800" kern="1200" dirty="0"/>
        </a:p>
      </dsp:txBody>
      <dsp:txXfrm>
        <a:off x="3670829" y="1819010"/>
        <a:ext cx="887941" cy="887941"/>
      </dsp:txXfrm>
    </dsp:sp>
    <dsp:sp modelId="{2AD93355-E973-4E0E-9251-85264ECBC1DE}">
      <dsp:nvSpPr>
        <dsp:cNvPr id="0" name=""/>
        <dsp:cNvSpPr/>
      </dsp:nvSpPr>
      <dsp:spPr>
        <a:xfrm rot="16200000">
          <a:off x="3926349" y="1432929"/>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05377" y="1437239"/>
        <a:ext cx="18845" cy="18845"/>
      </dsp:txXfrm>
    </dsp:sp>
    <dsp:sp modelId="{36802CF6-084E-4C4F-8BD3-399740D6FC5A}">
      <dsp:nvSpPr>
        <dsp:cNvPr id="0" name=""/>
        <dsp:cNvSpPr/>
      </dsp:nvSpPr>
      <dsp:spPr>
        <a:xfrm>
          <a:off x="3486931" y="2474"/>
          <a:ext cx="1255737" cy="125573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US" sz="1600" kern="1200" dirty="0"/>
            <a:t>Loan Capital</a:t>
          </a:r>
          <a:endParaRPr lang="en-IN" sz="1600" kern="1200" dirty="0"/>
        </a:p>
      </dsp:txBody>
      <dsp:txXfrm>
        <a:off x="3670829" y="186372"/>
        <a:ext cx="887941" cy="887941"/>
      </dsp:txXfrm>
    </dsp:sp>
    <dsp:sp modelId="{58A67A33-230E-4CF8-8BE2-8C010816F03D}">
      <dsp:nvSpPr>
        <dsp:cNvPr id="0" name=""/>
        <dsp:cNvSpPr/>
      </dsp:nvSpPr>
      <dsp:spPr>
        <a:xfrm>
          <a:off x="4742668"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21696" y="2253558"/>
        <a:ext cx="18845" cy="18845"/>
      </dsp:txXfrm>
    </dsp:sp>
    <dsp:sp modelId="{1E30ACAD-58BD-450A-B3CB-E9BDB25EE7C7}">
      <dsp:nvSpPr>
        <dsp:cNvPr id="0" name=""/>
        <dsp:cNvSpPr/>
      </dsp:nvSpPr>
      <dsp:spPr>
        <a:xfrm>
          <a:off x="5119569" y="1635112"/>
          <a:ext cx="1255737" cy="125573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US" sz="1600" kern="1200" dirty="0"/>
            <a:t>Business Angels</a:t>
          </a:r>
          <a:endParaRPr lang="en-IN" sz="1600" kern="1200" dirty="0"/>
        </a:p>
      </dsp:txBody>
      <dsp:txXfrm>
        <a:off x="5303467" y="1819010"/>
        <a:ext cx="887941" cy="887941"/>
      </dsp:txXfrm>
    </dsp:sp>
    <dsp:sp modelId="{96081745-C1DF-42E9-B797-BE90084367C0}">
      <dsp:nvSpPr>
        <dsp:cNvPr id="0" name=""/>
        <dsp:cNvSpPr/>
      </dsp:nvSpPr>
      <dsp:spPr>
        <a:xfrm rot="5400000">
          <a:off x="3926349" y="3065567"/>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05377" y="3069878"/>
        <a:ext cx="18845" cy="18845"/>
      </dsp:txXfrm>
    </dsp:sp>
    <dsp:sp modelId="{9C0C7C4A-E855-48E8-8E33-623A037379EF}">
      <dsp:nvSpPr>
        <dsp:cNvPr id="0" name=""/>
        <dsp:cNvSpPr/>
      </dsp:nvSpPr>
      <dsp:spPr>
        <a:xfrm>
          <a:off x="3486931" y="3267751"/>
          <a:ext cx="1255737" cy="125573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US" sz="1600" kern="1200" dirty="0"/>
            <a:t>Venture Capitals</a:t>
          </a:r>
          <a:endParaRPr lang="en-IN" sz="1600" kern="1200" dirty="0"/>
        </a:p>
      </dsp:txBody>
      <dsp:txXfrm>
        <a:off x="3670829" y="3451649"/>
        <a:ext cx="887941" cy="887941"/>
      </dsp:txXfrm>
    </dsp:sp>
    <dsp:sp modelId="{82271549-D37E-4D3C-BE13-AA847C94EF88}">
      <dsp:nvSpPr>
        <dsp:cNvPr id="0" name=""/>
        <dsp:cNvSpPr/>
      </dsp:nvSpPr>
      <dsp:spPr>
        <a:xfrm rot="10800000">
          <a:off x="3110030" y="2249248"/>
          <a:ext cx="376900" cy="27465"/>
        </a:xfrm>
        <a:custGeom>
          <a:avLst/>
          <a:gdLst/>
          <a:ahLst/>
          <a:cxnLst/>
          <a:rect l="0" t="0" r="0" b="0"/>
          <a:pathLst>
            <a:path>
              <a:moveTo>
                <a:pt x="0" y="13732"/>
              </a:moveTo>
              <a:lnTo>
                <a:pt x="376900" y="1373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289058" y="2253558"/>
        <a:ext cx="18845" cy="18845"/>
      </dsp:txXfrm>
    </dsp:sp>
    <dsp:sp modelId="{A02A48D3-138C-4DFF-8FAE-7A3EBA91B49D}">
      <dsp:nvSpPr>
        <dsp:cNvPr id="0" name=""/>
        <dsp:cNvSpPr/>
      </dsp:nvSpPr>
      <dsp:spPr>
        <a:xfrm>
          <a:off x="1854293" y="1635112"/>
          <a:ext cx="1255737" cy="1255737"/>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sp3d extrusionH="28000" prstMaterial="matte"/>
        </a:bodyPr>
        <a:lstStyle/>
        <a:p>
          <a:pPr marL="0" lvl="0" indent="0" algn="ctr" defTabSz="711200">
            <a:lnSpc>
              <a:spcPct val="90000"/>
            </a:lnSpc>
            <a:spcBef>
              <a:spcPct val="0"/>
            </a:spcBef>
            <a:spcAft>
              <a:spcPct val="35000"/>
            </a:spcAft>
            <a:buNone/>
          </a:pPr>
          <a:r>
            <a:rPr lang="en-US" sz="1600" kern="1200" dirty="0"/>
            <a:t>Bank Loan</a:t>
          </a:r>
          <a:endParaRPr lang="en-IN" sz="1600" kern="1200" dirty="0"/>
        </a:p>
      </dsp:txBody>
      <dsp:txXfrm>
        <a:off x="2038191" y="1819010"/>
        <a:ext cx="887941" cy="887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B7017-8447-4075-9AB0-9FD4305B5180}">
      <dsp:nvSpPr>
        <dsp:cNvPr id="0" name=""/>
        <dsp:cNvSpPr/>
      </dsp:nvSpPr>
      <dsp:spPr>
        <a:xfrm>
          <a:off x="4114800" y="2010352"/>
          <a:ext cx="2911251" cy="505258"/>
        </a:xfrm>
        <a:custGeom>
          <a:avLst/>
          <a:gdLst/>
          <a:ahLst/>
          <a:cxnLst/>
          <a:rect l="0" t="0" r="0" b="0"/>
          <a:pathLst>
            <a:path>
              <a:moveTo>
                <a:pt x="0" y="0"/>
              </a:moveTo>
              <a:lnTo>
                <a:pt x="0" y="252629"/>
              </a:lnTo>
              <a:lnTo>
                <a:pt x="2911251" y="252629"/>
              </a:lnTo>
              <a:lnTo>
                <a:pt x="2911251"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AEE14-363B-4769-9A8A-EEB2E1918AE7}">
      <dsp:nvSpPr>
        <dsp:cNvPr id="0" name=""/>
        <dsp:cNvSpPr/>
      </dsp:nvSpPr>
      <dsp:spPr>
        <a:xfrm>
          <a:off x="4069080" y="2010352"/>
          <a:ext cx="91440" cy="505258"/>
        </a:xfrm>
        <a:custGeom>
          <a:avLst/>
          <a:gdLst/>
          <a:ahLst/>
          <a:cxnLst/>
          <a:rect l="0" t="0" r="0" b="0"/>
          <a:pathLst>
            <a:path>
              <a:moveTo>
                <a:pt x="45720" y="0"/>
              </a:moveTo>
              <a:lnTo>
                <a:pt x="4572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9CD19A-FA06-4BEA-BA9A-462EF0E6EA6E}">
      <dsp:nvSpPr>
        <dsp:cNvPr id="0" name=""/>
        <dsp:cNvSpPr/>
      </dsp:nvSpPr>
      <dsp:spPr>
        <a:xfrm>
          <a:off x="1203548" y="2010352"/>
          <a:ext cx="2911251" cy="505258"/>
        </a:xfrm>
        <a:custGeom>
          <a:avLst/>
          <a:gdLst/>
          <a:ahLst/>
          <a:cxnLst/>
          <a:rect l="0" t="0" r="0" b="0"/>
          <a:pathLst>
            <a:path>
              <a:moveTo>
                <a:pt x="2911251" y="0"/>
              </a:moveTo>
              <a:lnTo>
                <a:pt x="2911251" y="252629"/>
              </a:lnTo>
              <a:lnTo>
                <a:pt x="0" y="252629"/>
              </a:lnTo>
              <a:lnTo>
                <a:pt x="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2C31E-997B-456A-9BB8-BE5607190AAD}">
      <dsp:nvSpPr>
        <dsp:cNvPr id="0" name=""/>
        <dsp:cNvSpPr/>
      </dsp:nvSpPr>
      <dsp:spPr>
        <a:xfrm>
          <a:off x="3513301" y="807355"/>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39CDC-562F-4A09-AAC0-32A1AB9E49CC}">
      <dsp:nvSpPr>
        <dsp:cNvPr id="0" name=""/>
        <dsp:cNvSpPr/>
      </dsp:nvSpPr>
      <dsp:spPr>
        <a:xfrm>
          <a:off x="3513301" y="807355"/>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2B6A8-A62C-4363-928A-1642F894BAB4}">
      <dsp:nvSpPr>
        <dsp:cNvPr id="0" name=""/>
        <dsp:cNvSpPr/>
      </dsp:nvSpPr>
      <dsp:spPr>
        <a:xfrm>
          <a:off x="2911803" y="1023895"/>
          <a:ext cx="2405992" cy="76991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Personal Sources</a:t>
          </a:r>
          <a:endParaRPr lang="en-IN" sz="2400" kern="1200" dirty="0"/>
        </a:p>
      </dsp:txBody>
      <dsp:txXfrm>
        <a:off x="2911803" y="1023895"/>
        <a:ext cx="2405992" cy="769917"/>
      </dsp:txXfrm>
    </dsp:sp>
    <dsp:sp modelId="{DE8D04D3-8073-4811-A4DE-CBB5D2D98A01}">
      <dsp:nvSpPr>
        <dsp:cNvPr id="0" name=""/>
        <dsp:cNvSpPr/>
      </dsp:nvSpPr>
      <dsp:spPr>
        <a:xfrm>
          <a:off x="602050"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1E48A5-C7DC-4238-9465-6139A6B389C1}">
      <dsp:nvSpPr>
        <dsp:cNvPr id="0" name=""/>
        <dsp:cNvSpPr/>
      </dsp:nvSpPr>
      <dsp:spPr>
        <a:xfrm>
          <a:off x="602050"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CBDEA0-56D9-40F2-BA9A-F081FE9944EA}">
      <dsp:nvSpPr>
        <dsp:cNvPr id="0" name=""/>
        <dsp:cNvSpPr/>
      </dsp:nvSpPr>
      <dsp:spPr>
        <a:xfrm>
          <a:off x="552" y="2732150"/>
          <a:ext cx="2405992" cy="76991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Savings &amp; other “nest eggs”</a:t>
          </a:r>
          <a:endParaRPr lang="en-IN" sz="2400" kern="1200" dirty="0"/>
        </a:p>
      </dsp:txBody>
      <dsp:txXfrm>
        <a:off x="552" y="2732150"/>
        <a:ext cx="2405992" cy="769917"/>
      </dsp:txXfrm>
    </dsp:sp>
    <dsp:sp modelId="{7DAA6CA9-04F4-4FF9-805E-1423F657AE3F}">
      <dsp:nvSpPr>
        <dsp:cNvPr id="0" name=""/>
        <dsp:cNvSpPr/>
      </dsp:nvSpPr>
      <dsp:spPr>
        <a:xfrm>
          <a:off x="3513301"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D34E2-48CF-42F1-ABC2-110610514A30}">
      <dsp:nvSpPr>
        <dsp:cNvPr id="0" name=""/>
        <dsp:cNvSpPr/>
      </dsp:nvSpPr>
      <dsp:spPr>
        <a:xfrm>
          <a:off x="3513301"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518D2-E467-4ED9-BCE8-F9F593ADCB6E}">
      <dsp:nvSpPr>
        <dsp:cNvPr id="0" name=""/>
        <dsp:cNvSpPr/>
      </dsp:nvSpPr>
      <dsp:spPr>
        <a:xfrm>
          <a:off x="2911803" y="2732150"/>
          <a:ext cx="2405992" cy="76991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Borrowings from Friends &amp; Family</a:t>
          </a:r>
          <a:endParaRPr lang="en-IN" sz="2400" kern="1200" dirty="0"/>
        </a:p>
      </dsp:txBody>
      <dsp:txXfrm>
        <a:off x="2911803" y="2732150"/>
        <a:ext cx="2405992" cy="769917"/>
      </dsp:txXfrm>
    </dsp:sp>
    <dsp:sp modelId="{73B4EA23-F98D-47BF-9288-B76375DCDAA8}">
      <dsp:nvSpPr>
        <dsp:cNvPr id="0" name=""/>
        <dsp:cNvSpPr/>
      </dsp:nvSpPr>
      <dsp:spPr>
        <a:xfrm>
          <a:off x="6424552" y="2515610"/>
          <a:ext cx="1202996" cy="120299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DF9E-D72E-4100-8C26-9B8BAD3BBF59}">
      <dsp:nvSpPr>
        <dsp:cNvPr id="0" name=""/>
        <dsp:cNvSpPr/>
      </dsp:nvSpPr>
      <dsp:spPr>
        <a:xfrm>
          <a:off x="6424552" y="2515610"/>
          <a:ext cx="1202996" cy="120299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67E6C-1E13-46B7-B28A-FFD8C354FA5F}">
      <dsp:nvSpPr>
        <dsp:cNvPr id="0" name=""/>
        <dsp:cNvSpPr/>
      </dsp:nvSpPr>
      <dsp:spPr>
        <a:xfrm>
          <a:off x="5823054" y="2732150"/>
          <a:ext cx="2405992" cy="769917"/>
        </a:xfrm>
        <a:prstGeom prst="rect">
          <a:avLst/>
        </a:prstGeom>
        <a:noFill/>
        <a:ln w="9525" cap="flat" cmpd="sng" algn="ctr">
          <a:noFill/>
          <a:prstDash val="solid"/>
        </a:ln>
        <a:effectLst>
          <a:outerShdw blurRad="40000" dist="23000" dir="5400000" rotWithShape="0">
            <a:srgbClr val="000000">
              <a:alpha val="35000"/>
            </a:srgbClr>
          </a:outerShdw>
        </a:effectLst>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Credit Cards</a:t>
          </a:r>
          <a:endParaRPr lang="en-IN" sz="2400" kern="1200" dirty="0"/>
        </a:p>
      </dsp:txBody>
      <dsp:txXfrm>
        <a:off x="5823054" y="2732150"/>
        <a:ext cx="2405992" cy="769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5B5A6-42A7-41BD-96E2-E7AC59BF38A5}">
      <dsp:nvSpPr>
        <dsp:cNvPr id="0" name=""/>
        <dsp:cNvSpPr/>
      </dsp:nvSpPr>
      <dsp:spPr>
        <a:xfrm rot="16200000">
          <a:off x="871903" y="-871903"/>
          <a:ext cx="2370993" cy="4114800"/>
        </a:xfrm>
        <a:prstGeom prst="round1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Strengths	</a:t>
          </a:r>
          <a:endParaRPr lang="en-IN" sz="3100" kern="1200" dirty="0"/>
        </a:p>
      </dsp:txBody>
      <dsp:txXfrm rot="5400000">
        <a:off x="0" y="0"/>
        <a:ext cx="4114800" cy="1778245"/>
      </dsp:txXfrm>
    </dsp:sp>
    <dsp:sp modelId="{1F7719EA-5EAE-4664-A2C4-788FECEF7B24}">
      <dsp:nvSpPr>
        <dsp:cNvPr id="0" name=""/>
        <dsp:cNvSpPr/>
      </dsp:nvSpPr>
      <dsp:spPr>
        <a:xfrm>
          <a:off x="4114800" y="0"/>
          <a:ext cx="4114800" cy="2370993"/>
        </a:xfrm>
        <a:prstGeom prst="round1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Weaknesses</a:t>
          </a:r>
          <a:endParaRPr lang="en-IN" sz="3100" kern="1200" dirty="0"/>
        </a:p>
      </dsp:txBody>
      <dsp:txXfrm>
        <a:off x="4114800" y="0"/>
        <a:ext cx="4114800" cy="1778245"/>
      </dsp:txXfrm>
    </dsp:sp>
    <dsp:sp modelId="{CB63237B-EE76-4EE5-AA49-43172EC0178C}">
      <dsp:nvSpPr>
        <dsp:cNvPr id="0" name=""/>
        <dsp:cNvSpPr/>
      </dsp:nvSpPr>
      <dsp:spPr>
        <a:xfrm rot="10800000">
          <a:off x="0" y="2370993"/>
          <a:ext cx="4114800" cy="2370993"/>
        </a:xfrm>
        <a:prstGeom prst="round1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Opportunities</a:t>
          </a:r>
          <a:endParaRPr lang="en-IN" sz="3100" kern="1200" dirty="0"/>
        </a:p>
      </dsp:txBody>
      <dsp:txXfrm rot="10800000">
        <a:off x="0" y="2963741"/>
        <a:ext cx="4114800" cy="1778245"/>
      </dsp:txXfrm>
    </dsp:sp>
    <dsp:sp modelId="{73892071-77F0-4F3B-AF8D-803B7244E2F5}">
      <dsp:nvSpPr>
        <dsp:cNvPr id="0" name=""/>
        <dsp:cNvSpPr/>
      </dsp:nvSpPr>
      <dsp:spPr>
        <a:xfrm rot="5400000">
          <a:off x="4986703" y="1499090"/>
          <a:ext cx="2370993" cy="4114800"/>
        </a:xfrm>
        <a:prstGeom prst="round1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Threats</a:t>
          </a:r>
          <a:endParaRPr lang="en-IN" sz="3100" kern="1200" dirty="0"/>
        </a:p>
      </dsp:txBody>
      <dsp:txXfrm rot="-5400000">
        <a:off x="4114800" y="2963741"/>
        <a:ext cx="4114800" cy="1778245"/>
      </dsp:txXfrm>
    </dsp:sp>
    <dsp:sp modelId="{D2E39D1D-FEA3-4586-8B3B-E7749D326509}">
      <dsp:nvSpPr>
        <dsp:cNvPr id="0" name=""/>
        <dsp:cNvSpPr/>
      </dsp:nvSpPr>
      <dsp:spPr>
        <a:xfrm>
          <a:off x="2880359" y="1778245"/>
          <a:ext cx="2468880" cy="1185496"/>
        </a:xfrm>
        <a:prstGeom prst="roundRect">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SWOT Analysis</a:t>
          </a:r>
          <a:endParaRPr lang="en-IN" sz="3100" kern="1200" dirty="0"/>
        </a:p>
      </dsp:txBody>
      <dsp:txXfrm>
        <a:off x="2938230" y="1836116"/>
        <a:ext cx="2353138" cy="1069754"/>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99843A5B-A319-40B7-8864-198930F6D3B7}" type="datetimeFigureOut">
              <a:rPr lang="en-IN"/>
              <a:pPr>
                <a:defRPr/>
              </a:pPr>
              <a:t>08-07-2020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C943662-5654-49EB-AC01-03400ADC6431}"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usinessknowhow.com/janet.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utor2u.net/blog/index.php/site/author/1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a:t>
            </a:fld>
            <a:endParaRPr lang="en-IN" altLang="en-US"/>
          </a:p>
        </p:txBody>
      </p:sp>
    </p:spTree>
    <p:extLst>
      <p:ext uri="{BB962C8B-B14F-4D97-AF65-F5344CB8AC3E}">
        <p14:creationId xmlns:p14="http://schemas.microsoft.com/office/powerpoint/2010/main" val="216208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10</a:t>
            </a:fld>
            <a:endParaRPr lang="en-IN" altLang="en-US"/>
          </a:p>
        </p:txBody>
      </p:sp>
    </p:spTree>
    <p:extLst>
      <p:ext uri="{BB962C8B-B14F-4D97-AF65-F5344CB8AC3E}">
        <p14:creationId xmlns:p14="http://schemas.microsoft.com/office/powerpoint/2010/main" val="309236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11</a:t>
            </a:fld>
            <a:endParaRPr lang="en-IN" altLang="en-US"/>
          </a:p>
        </p:txBody>
      </p:sp>
    </p:spTree>
    <p:extLst>
      <p:ext uri="{BB962C8B-B14F-4D97-AF65-F5344CB8AC3E}">
        <p14:creationId xmlns:p14="http://schemas.microsoft.com/office/powerpoint/2010/main" val="340652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12</a:t>
            </a:fld>
            <a:endParaRPr lang="en-IN" altLang="en-US"/>
          </a:p>
        </p:txBody>
      </p:sp>
    </p:spTree>
    <p:extLst>
      <p:ext uri="{BB962C8B-B14F-4D97-AF65-F5344CB8AC3E}">
        <p14:creationId xmlns:p14="http://schemas.microsoft.com/office/powerpoint/2010/main" val="342350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13</a:t>
            </a:fld>
            <a:endParaRPr lang="en-IN" altLang="en-US"/>
          </a:p>
        </p:txBody>
      </p:sp>
    </p:spTree>
    <p:extLst>
      <p:ext uri="{BB962C8B-B14F-4D97-AF65-F5344CB8AC3E}">
        <p14:creationId xmlns:p14="http://schemas.microsoft.com/office/powerpoint/2010/main" val="3234378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14</a:t>
            </a:fld>
            <a:endParaRPr lang="en-IN" altLang="en-US"/>
          </a:p>
        </p:txBody>
      </p:sp>
    </p:spTree>
    <p:extLst>
      <p:ext uri="{BB962C8B-B14F-4D97-AF65-F5344CB8AC3E}">
        <p14:creationId xmlns:p14="http://schemas.microsoft.com/office/powerpoint/2010/main" val="6959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15</a:t>
            </a:fld>
            <a:endParaRPr lang="en-IN" altLang="en-US"/>
          </a:p>
        </p:txBody>
      </p:sp>
    </p:spTree>
    <p:extLst>
      <p:ext uri="{BB962C8B-B14F-4D97-AF65-F5344CB8AC3E}">
        <p14:creationId xmlns:p14="http://schemas.microsoft.com/office/powerpoint/2010/main" val="215527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16</a:t>
            </a:fld>
            <a:endParaRPr lang="en-IN" altLang="en-US"/>
          </a:p>
        </p:txBody>
      </p:sp>
    </p:spTree>
    <p:extLst>
      <p:ext uri="{BB962C8B-B14F-4D97-AF65-F5344CB8AC3E}">
        <p14:creationId xmlns:p14="http://schemas.microsoft.com/office/powerpoint/2010/main" val="642279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17</a:t>
            </a:fld>
            <a:endParaRPr lang="en-IN" altLang="en-US"/>
          </a:p>
        </p:txBody>
      </p:sp>
    </p:spTree>
    <p:extLst>
      <p:ext uri="{BB962C8B-B14F-4D97-AF65-F5344CB8AC3E}">
        <p14:creationId xmlns:p14="http://schemas.microsoft.com/office/powerpoint/2010/main" val="306238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18</a:t>
            </a:fld>
            <a:endParaRPr lang="en-IN" altLang="en-US"/>
          </a:p>
        </p:txBody>
      </p:sp>
    </p:spTree>
    <p:extLst>
      <p:ext uri="{BB962C8B-B14F-4D97-AF65-F5344CB8AC3E}">
        <p14:creationId xmlns:p14="http://schemas.microsoft.com/office/powerpoint/2010/main" val="485445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19</a:t>
            </a:fld>
            <a:endParaRPr lang="en-IN" altLang="en-US"/>
          </a:p>
        </p:txBody>
      </p:sp>
    </p:spTree>
    <p:extLst>
      <p:ext uri="{BB962C8B-B14F-4D97-AF65-F5344CB8AC3E}">
        <p14:creationId xmlns:p14="http://schemas.microsoft.com/office/powerpoint/2010/main" val="211954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a:t>
            </a:fld>
            <a:endParaRPr lang="en-IN" altLang="en-US"/>
          </a:p>
        </p:txBody>
      </p:sp>
    </p:spTree>
    <p:extLst>
      <p:ext uri="{BB962C8B-B14F-4D97-AF65-F5344CB8AC3E}">
        <p14:creationId xmlns:p14="http://schemas.microsoft.com/office/powerpoint/2010/main" val="728538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Times New Roman" panose="02020603050405020304" pitchFamily="18" charset="0"/>
                <a:cs typeface="Times New Roman" panose="02020603050405020304" pitchFamily="18" charset="0"/>
              </a:rPr>
              <a:t>Source: Start your Own Business – 5</a:t>
            </a:r>
            <a:r>
              <a:rPr lang="en-US" altLang="en-US" baseline="30000">
                <a:latin typeface="Times New Roman" panose="02020603050405020304" pitchFamily="18" charset="0"/>
                <a:cs typeface="Times New Roman" panose="02020603050405020304" pitchFamily="18" charset="0"/>
              </a:rPr>
              <a:t>th</a:t>
            </a:r>
            <a:r>
              <a:rPr lang="en-US" altLang="en-US">
                <a:latin typeface="Times New Roman" panose="02020603050405020304" pitchFamily="18" charset="0"/>
                <a:cs typeface="Times New Roman" panose="02020603050405020304" pitchFamily="18" charset="0"/>
              </a:rPr>
              <a:t> Edition; published by Entrepreneur Press</a:t>
            </a:r>
            <a:endParaRPr lang="en-IN" altLang="en-US">
              <a:latin typeface="Times New Roman" panose="02020603050405020304" pitchFamily="18" charset="0"/>
              <a:cs typeface="Times New Roman" panose="02020603050405020304" pitchFamily="18" charset="0"/>
            </a:endParaRPr>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89E6C1-F26D-4E28-BD00-BDC36DFCF496}" type="slidenum">
              <a:rPr lang="en-IN" altLang="en-US"/>
              <a:pPr eaLnBrk="1" hangingPunct="1"/>
              <a:t>20</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21</a:t>
            </a:fld>
            <a:endParaRPr lang="en-IN" altLang="en-US"/>
          </a:p>
        </p:txBody>
      </p:sp>
    </p:spTree>
    <p:extLst>
      <p:ext uri="{BB962C8B-B14F-4D97-AF65-F5344CB8AC3E}">
        <p14:creationId xmlns:p14="http://schemas.microsoft.com/office/powerpoint/2010/main" val="125781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D705C7-8648-4C11-B424-083090DB9A72}" type="slidenum">
              <a:rPr lang="en-IN" altLang="en-US"/>
              <a:pPr eaLnBrk="1" hangingPunct="1"/>
              <a:t>22</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a:latin typeface="Times New Roman" panose="02020603050405020304" pitchFamily="18" charset="0"/>
                <a:cs typeface="Times New Roman" panose="02020603050405020304" pitchFamily="18" charset="0"/>
              </a:rPr>
              <a:t>12 Ways to Start a Business:</a:t>
            </a:r>
            <a:br>
              <a:rPr lang="en-IN" altLang="en-US" b="1">
                <a:latin typeface="Times New Roman" panose="02020603050405020304" pitchFamily="18" charset="0"/>
                <a:cs typeface="Times New Roman" panose="02020603050405020304" pitchFamily="18" charset="0"/>
              </a:rPr>
            </a:br>
            <a:r>
              <a:rPr lang="en-IN" altLang="en-US" b="1">
                <a:latin typeface="Times New Roman" panose="02020603050405020304" pitchFamily="18" charset="0"/>
                <a:cs typeface="Times New Roman" panose="02020603050405020304" pitchFamily="18" charset="0"/>
              </a:rPr>
              <a:t>Finding the Real Opportunities</a:t>
            </a:r>
            <a:endParaRPr lang="en-IN" altLang="en-US">
              <a:latin typeface="Times New Roman" panose="02020603050405020304" pitchFamily="18" charset="0"/>
              <a:cs typeface="Times New Roman" panose="02020603050405020304" pitchFamily="18" charset="0"/>
            </a:endParaRPr>
          </a:p>
          <a:p>
            <a:pPr eaLnBrk="1" hangingPunct="1">
              <a:spcBef>
                <a:spcPct val="0"/>
              </a:spcBef>
            </a:pPr>
            <a:r>
              <a:rPr lang="en-IN" altLang="en-US"/>
              <a:t>by </a:t>
            </a:r>
            <a:r>
              <a:rPr lang="en-IN" altLang="en-US">
                <a:hlinkClick r:id="rId3"/>
              </a:rPr>
              <a:t>Janet Attard</a:t>
            </a:r>
            <a:endParaRPr lang="en-IN" altLang="en-US"/>
          </a:p>
          <a:p>
            <a:pPr eaLnBrk="1" hangingPunct="1">
              <a:spcBef>
                <a:spcPct val="0"/>
              </a:spcBef>
            </a:pPr>
            <a:endParaRPr lang="en-IN" altLang="en-US"/>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A9C5E7-A7FC-4553-8008-9EFA8BCF901B}" type="slidenum">
              <a:rPr lang="en-IN" altLang="en-US"/>
              <a:pPr eaLnBrk="1" hangingPunct="1"/>
              <a:t>23</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24</a:t>
            </a:fld>
            <a:endParaRPr lang="en-IN" altLang="en-US"/>
          </a:p>
        </p:txBody>
      </p:sp>
    </p:spTree>
    <p:extLst>
      <p:ext uri="{BB962C8B-B14F-4D97-AF65-F5344CB8AC3E}">
        <p14:creationId xmlns:p14="http://schemas.microsoft.com/office/powerpoint/2010/main" val="1802079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25</a:t>
            </a:fld>
            <a:endParaRPr lang="en-IN" altLang="en-US"/>
          </a:p>
        </p:txBody>
      </p:sp>
    </p:spTree>
    <p:extLst>
      <p:ext uri="{BB962C8B-B14F-4D97-AF65-F5344CB8AC3E}">
        <p14:creationId xmlns:p14="http://schemas.microsoft.com/office/powerpoint/2010/main" val="398818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26</a:t>
            </a:fld>
            <a:endParaRPr lang="en-IN" altLang="en-US"/>
          </a:p>
        </p:txBody>
      </p:sp>
    </p:spTree>
    <p:extLst>
      <p:ext uri="{BB962C8B-B14F-4D97-AF65-F5344CB8AC3E}">
        <p14:creationId xmlns:p14="http://schemas.microsoft.com/office/powerpoint/2010/main" val="1441270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27</a:t>
            </a:fld>
            <a:endParaRPr lang="en-IN" altLang="en-US"/>
          </a:p>
        </p:txBody>
      </p:sp>
    </p:spTree>
    <p:extLst>
      <p:ext uri="{BB962C8B-B14F-4D97-AF65-F5344CB8AC3E}">
        <p14:creationId xmlns:p14="http://schemas.microsoft.com/office/powerpoint/2010/main" val="4067665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28</a:t>
            </a:fld>
            <a:endParaRPr lang="en-IN" altLang="en-US"/>
          </a:p>
        </p:txBody>
      </p:sp>
    </p:spTree>
    <p:extLst>
      <p:ext uri="{BB962C8B-B14F-4D97-AF65-F5344CB8AC3E}">
        <p14:creationId xmlns:p14="http://schemas.microsoft.com/office/powerpoint/2010/main" val="50824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29</a:t>
            </a:fld>
            <a:endParaRPr lang="en-IN" altLang="en-US"/>
          </a:p>
        </p:txBody>
      </p:sp>
    </p:spTree>
    <p:extLst>
      <p:ext uri="{BB962C8B-B14F-4D97-AF65-F5344CB8AC3E}">
        <p14:creationId xmlns:p14="http://schemas.microsoft.com/office/powerpoint/2010/main" val="259453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Source: </a:t>
            </a:r>
            <a:r>
              <a:rPr lang="en-IN" altLang="en-US" b="1" i="1"/>
              <a:t>Author</a:t>
            </a:r>
            <a:r>
              <a:rPr lang="en-IN" altLang="en-US" i="1"/>
              <a:t>: </a:t>
            </a:r>
            <a:r>
              <a:rPr lang="en-IN" altLang="en-US" i="1">
                <a:hlinkClick r:id="rId3"/>
              </a:rPr>
              <a:t>Jim Riley</a:t>
            </a:r>
            <a:r>
              <a:rPr lang="en-IN" altLang="en-US" i="1"/>
              <a:t> </a:t>
            </a:r>
            <a:r>
              <a:rPr lang="en-IN" altLang="en-US" b="1" i="1"/>
              <a:t> </a:t>
            </a:r>
            <a:endParaRPr lang="en-IN"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974AAE-1446-4B15-9518-F8D4E1806A99}" type="slidenum">
              <a:rPr lang="en-IN" altLang="en-US"/>
              <a:pPr eaLnBrk="1" hangingPunct="1"/>
              <a:t>3</a:t>
            </a:fld>
            <a:endParaRPr lang="en-I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30</a:t>
            </a:fld>
            <a:endParaRPr lang="en-IN" altLang="en-US"/>
          </a:p>
        </p:txBody>
      </p:sp>
    </p:spTree>
    <p:extLst>
      <p:ext uri="{BB962C8B-B14F-4D97-AF65-F5344CB8AC3E}">
        <p14:creationId xmlns:p14="http://schemas.microsoft.com/office/powerpoint/2010/main" val="3771061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31</a:t>
            </a:fld>
            <a:endParaRPr lang="en-IN" altLang="en-US"/>
          </a:p>
        </p:txBody>
      </p:sp>
    </p:spTree>
    <p:extLst>
      <p:ext uri="{BB962C8B-B14F-4D97-AF65-F5344CB8AC3E}">
        <p14:creationId xmlns:p14="http://schemas.microsoft.com/office/powerpoint/2010/main" val="1617305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32</a:t>
            </a:fld>
            <a:endParaRPr lang="en-IN" altLang="en-US"/>
          </a:p>
        </p:txBody>
      </p:sp>
    </p:spTree>
    <p:extLst>
      <p:ext uri="{BB962C8B-B14F-4D97-AF65-F5344CB8AC3E}">
        <p14:creationId xmlns:p14="http://schemas.microsoft.com/office/powerpoint/2010/main" val="3247430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33</a:t>
            </a:fld>
            <a:endParaRPr lang="en-IN" altLang="en-US"/>
          </a:p>
        </p:txBody>
      </p:sp>
    </p:spTree>
    <p:extLst>
      <p:ext uri="{BB962C8B-B14F-4D97-AF65-F5344CB8AC3E}">
        <p14:creationId xmlns:p14="http://schemas.microsoft.com/office/powerpoint/2010/main" val="3480934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34</a:t>
            </a:fld>
            <a:endParaRPr lang="en-IN" altLang="en-US"/>
          </a:p>
        </p:txBody>
      </p:sp>
    </p:spTree>
    <p:extLst>
      <p:ext uri="{BB962C8B-B14F-4D97-AF65-F5344CB8AC3E}">
        <p14:creationId xmlns:p14="http://schemas.microsoft.com/office/powerpoint/2010/main" val="2211242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35</a:t>
            </a:fld>
            <a:endParaRPr lang="en-IN" altLang="en-US"/>
          </a:p>
        </p:txBody>
      </p:sp>
    </p:spTree>
    <p:extLst>
      <p:ext uri="{BB962C8B-B14F-4D97-AF65-F5344CB8AC3E}">
        <p14:creationId xmlns:p14="http://schemas.microsoft.com/office/powerpoint/2010/main" val="512617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36</a:t>
            </a:fld>
            <a:endParaRPr lang="en-IN" altLang="en-US"/>
          </a:p>
        </p:txBody>
      </p:sp>
    </p:spTree>
    <p:extLst>
      <p:ext uri="{BB962C8B-B14F-4D97-AF65-F5344CB8AC3E}">
        <p14:creationId xmlns:p14="http://schemas.microsoft.com/office/powerpoint/2010/main" val="421630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37</a:t>
            </a:fld>
            <a:endParaRPr lang="en-IN" altLang="en-US"/>
          </a:p>
        </p:txBody>
      </p:sp>
    </p:spTree>
    <p:extLst>
      <p:ext uri="{BB962C8B-B14F-4D97-AF65-F5344CB8AC3E}">
        <p14:creationId xmlns:p14="http://schemas.microsoft.com/office/powerpoint/2010/main" val="808488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38</a:t>
            </a:fld>
            <a:endParaRPr lang="en-IN" altLang="en-US"/>
          </a:p>
        </p:txBody>
      </p:sp>
    </p:spTree>
    <p:extLst>
      <p:ext uri="{BB962C8B-B14F-4D97-AF65-F5344CB8AC3E}">
        <p14:creationId xmlns:p14="http://schemas.microsoft.com/office/powerpoint/2010/main" val="220674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39</a:t>
            </a:fld>
            <a:endParaRPr lang="en-IN" altLang="en-US"/>
          </a:p>
        </p:txBody>
      </p:sp>
    </p:spTree>
    <p:extLst>
      <p:ext uri="{BB962C8B-B14F-4D97-AF65-F5344CB8AC3E}">
        <p14:creationId xmlns:p14="http://schemas.microsoft.com/office/powerpoint/2010/main" val="278403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4</a:t>
            </a:fld>
            <a:endParaRPr lang="en-IN" altLang="en-US"/>
          </a:p>
        </p:txBody>
      </p:sp>
    </p:spTree>
    <p:extLst>
      <p:ext uri="{BB962C8B-B14F-4D97-AF65-F5344CB8AC3E}">
        <p14:creationId xmlns:p14="http://schemas.microsoft.com/office/powerpoint/2010/main" val="192841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43662-5654-49EB-AC01-03400ADC6431}" type="slidenum">
              <a:rPr lang="en-IN" altLang="en-US" smtClean="0"/>
              <a:pPr/>
              <a:t>5</a:t>
            </a:fld>
            <a:endParaRPr lang="en-IN" altLang="en-US"/>
          </a:p>
        </p:txBody>
      </p:sp>
    </p:spTree>
    <p:extLst>
      <p:ext uri="{BB962C8B-B14F-4D97-AF65-F5344CB8AC3E}">
        <p14:creationId xmlns:p14="http://schemas.microsoft.com/office/powerpoint/2010/main" val="3841815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Times New Roman" panose="02020603050405020304" pitchFamily="18" charset="0"/>
                <a:cs typeface="Times New Roman" panose="02020603050405020304" pitchFamily="18" charset="0"/>
              </a:rPr>
              <a:t>Source: GMAC  2012 Alumni Perspective Survey Report</a:t>
            </a:r>
            <a:endParaRPr lang="en-IN" altLang="en-US">
              <a:latin typeface="Times New Roman" panose="02020603050405020304" pitchFamily="18" charset="0"/>
              <a:cs typeface="Times New Roman" panose="02020603050405020304" pitchFamily="18" charset="0"/>
            </a:endParaRPr>
          </a:p>
          <a:p>
            <a:pPr eaLnBrk="1" hangingPunct="1">
              <a:spcBef>
                <a:spcPct val="0"/>
              </a:spcBef>
            </a:pPr>
            <a:endParaRPr lang="en-IN" altLang="en-US"/>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FC7282-E8CB-49FF-95D2-B994924987B3}" type="slidenum">
              <a:rPr lang="en-IN" altLang="en-US"/>
              <a:pPr eaLnBrk="1" hangingPunct="1"/>
              <a:t>6</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Times New Roman" panose="02020603050405020304" pitchFamily="18" charset="0"/>
                <a:cs typeface="Times New Roman" panose="02020603050405020304" pitchFamily="18" charset="0"/>
              </a:rPr>
              <a:t>Source: GMAC  2012 Alumni Perspective Survey Report</a:t>
            </a:r>
            <a:endParaRPr lang="en-IN" altLang="en-US">
              <a:latin typeface="Times New Roman" panose="02020603050405020304" pitchFamily="18" charset="0"/>
              <a:cs typeface="Times New Roman" panose="02020603050405020304" pitchFamily="18" charset="0"/>
            </a:endParaRPr>
          </a:p>
          <a:p>
            <a:pPr eaLnBrk="1" hangingPunct="1">
              <a:spcBef>
                <a:spcPct val="0"/>
              </a:spcBef>
            </a:pPr>
            <a:endParaRPr lang="en-IN"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410404-8EE7-4F37-BCB9-3F98AFAF666D}" type="slidenum">
              <a:rPr lang="en-IN" altLang="en-US"/>
              <a:pPr eaLnBrk="1" hangingPunct="1"/>
              <a:t>7</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Times New Roman" panose="02020603050405020304" pitchFamily="18" charset="0"/>
                <a:cs typeface="Times New Roman" panose="02020603050405020304" pitchFamily="18" charset="0"/>
              </a:rPr>
              <a:t>Source: GMAC  2012 Alumni Perspective Survey Report</a:t>
            </a:r>
            <a:endParaRPr lang="en-IN" altLang="en-US">
              <a:latin typeface="Times New Roman" panose="02020603050405020304" pitchFamily="18" charset="0"/>
              <a:cs typeface="Times New Roman" panose="02020603050405020304" pitchFamily="18" charset="0"/>
            </a:endParaRPr>
          </a:p>
          <a:p>
            <a:pPr eaLnBrk="1" hangingPunct="1">
              <a:spcBef>
                <a:spcPct val="0"/>
              </a:spcBef>
            </a:pPr>
            <a:endParaRPr lang="en-IN" altLang="en-US"/>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6C0B9E-7C22-4D15-9986-FD226343D4F0}" type="slidenum">
              <a:rPr lang="en-IN" altLang="en-US"/>
              <a:pPr eaLnBrk="1" hangingPunct="1"/>
              <a:t>8</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Times New Roman" panose="02020603050405020304" pitchFamily="18" charset="0"/>
                <a:cs typeface="Times New Roman" panose="02020603050405020304" pitchFamily="18" charset="0"/>
              </a:rPr>
              <a:t>Source: GMAC  2012, Alumni Perspective Survey Report</a:t>
            </a:r>
            <a:endParaRPr lang="en-IN" altLang="en-US">
              <a:latin typeface="Times New Roman" panose="02020603050405020304" pitchFamily="18" charset="0"/>
              <a:cs typeface="Times New Roman" panose="02020603050405020304" pitchFamily="18" charset="0"/>
            </a:endParaRPr>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3A23C0-6468-46A9-A728-1A6E035D901D}" type="slidenum">
              <a:rPr lang="en-IN" altLang="en-US"/>
              <a:pPr eaLnBrk="1" hangingPunct="1"/>
              <a:t>9</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D316D737-4850-46CE-A2B4-C7D7FB807B47}" type="datetime1">
              <a:rPr lang="en-US"/>
              <a:pPr>
                <a:defRPr/>
              </a:pPr>
              <a:t>7/8/2020</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425334BA-88DB-498A-AA46-85AA337478DA}" type="slidenum">
              <a:rPr lang="es-ES" altLang="en-US"/>
              <a:pPr/>
              <a:t>‹#›</a:t>
            </a:fld>
            <a:endParaRPr lang="es-ES" altLang="en-US"/>
          </a:p>
        </p:txBody>
      </p:sp>
    </p:spTree>
    <p:extLst>
      <p:ext uri="{BB962C8B-B14F-4D97-AF65-F5344CB8AC3E}">
        <p14:creationId xmlns:p14="http://schemas.microsoft.com/office/powerpoint/2010/main" val="251798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13A4E023-5962-4511-B39F-1F44A18AC130}" type="datetime1">
              <a:rPr lang="en-US"/>
              <a:pPr>
                <a:defRPr/>
              </a:pPr>
              <a:t>7/8/2020</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728F5848-E3FC-45AD-BAD4-100A2D86B774}" type="slidenum">
              <a:rPr lang="es-ES" altLang="en-US"/>
              <a:pPr/>
              <a:t>‹#›</a:t>
            </a:fld>
            <a:endParaRPr lang="es-ES" altLang="en-US"/>
          </a:p>
        </p:txBody>
      </p:sp>
    </p:spTree>
    <p:extLst>
      <p:ext uri="{BB962C8B-B14F-4D97-AF65-F5344CB8AC3E}">
        <p14:creationId xmlns:p14="http://schemas.microsoft.com/office/powerpoint/2010/main" val="47618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507910C7-1090-4CA2-9653-65E089404E12}" type="datetime1">
              <a:rPr lang="en-US"/>
              <a:pPr>
                <a:defRPr/>
              </a:pPr>
              <a:t>7/8/2020</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A3AC0A83-9472-426D-A7BC-AEAA9BBC6D3D}" type="slidenum">
              <a:rPr lang="es-ES" altLang="en-US"/>
              <a:pPr/>
              <a:t>‹#›</a:t>
            </a:fld>
            <a:endParaRPr lang="es-ES" altLang="en-US"/>
          </a:p>
        </p:txBody>
      </p:sp>
    </p:spTree>
    <p:extLst>
      <p:ext uri="{BB962C8B-B14F-4D97-AF65-F5344CB8AC3E}">
        <p14:creationId xmlns:p14="http://schemas.microsoft.com/office/powerpoint/2010/main" val="406967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524DCFD5-EDEA-432C-87AA-F6AA8AE81C39}" type="datetime1">
              <a:rPr lang="en-US"/>
              <a:pPr>
                <a:defRPr/>
              </a:pPr>
              <a:t>7/8/2020</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D90D6EE5-713A-405F-A227-E84096A28982}" type="slidenum">
              <a:rPr lang="es-ES" altLang="en-US"/>
              <a:pPr/>
              <a:t>‹#›</a:t>
            </a:fld>
            <a:endParaRPr lang="es-ES" altLang="en-US"/>
          </a:p>
        </p:txBody>
      </p:sp>
    </p:spTree>
    <p:extLst>
      <p:ext uri="{BB962C8B-B14F-4D97-AF65-F5344CB8AC3E}">
        <p14:creationId xmlns:p14="http://schemas.microsoft.com/office/powerpoint/2010/main" val="309854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983B999-97FA-4EA6-8EED-7DE6595C5B57}" type="datetime1">
              <a:rPr lang="en-US"/>
              <a:pPr>
                <a:defRPr/>
              </a:pPr>
              <a:t>7/8/2020</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289F358-D3F9-4F6E-9B27-2619AEC56702}" type="slidenum">
              <a:rPr lang="es-ES" altLang="en-US"/>
              <a:pPr/>
              <a:t>‹#›</a:t>
            </a:fld>
            <a:endParaRPr lang="es-ES" altLang="en-US"/>
          </a:p>
        </p:txBody>
      </p:sp>
    </p:spTree>
    <p:extLst>
      <p:ext uri="{BB962C8B-B14F-4D97-AF65-F5344CB8AC3E}">
        <p14:creationId xmlns:p14="http://schemas.microsoft.com/office/powerpoint/2010/main" val="192942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270A6A11-8D1F-44FC-BEE5-A258EA17EAAC}" type="datetime1">
              <a:rPr lang="en-US"/>
              <a:pPr>
                <a:defRPr/>
              </a:pPr>
              <a:t>7/8/2020</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D766352B-81E1-42A7-8444-013637521CF9}" type="slidenum">
              <a:rPr lang="es-ES" altLang="en-US"/>
              <a:pPr/>
              <a:t>‹#›</a:t>
            </a:fld>
            <a:endParaRPr lang="es-ES" altLang="en-US"/>
          </a:p>
        </p:txBody>
      </p:sp>
    </p:spTree>
    <p:extLst>
      <p:ext uri="{BB962C8B-B14F-4D97-AF65-F5344CB8AC3E}">
        <p14:creationId xmlns:p14="http://schemas.microsoft.com/office/powerpoint/2010/main" val="12126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2E3DF936-56AA-48D6-A9C0-0358B81AF444}" type="datetime1">
              <a:rPr lang="en-US"/>
              <a:pPr>
                <a:defRPr/>
              </a:pPr>
              <a:t>7/8/2020</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A171EC7C-ACBB-4A48-9115-C9EAE6903274}" type="slidenum">
              <a:rPr lang="es-ES" altLang="en-US"/>
              <a:pPr/>
              <a:t>‹#›</a:t>
            </a:fld>
            <a:endParaRPr lang="es-ES" altLang="en-US"/>
          </a:p>
        </p:txBody>
      </p:sp>
    </p:spTree>
    <p:extLst>
      <p:ext uri="{BB962C8B-B14F-4D97-AF65-F5344CB8AC3E}">
        <p14:creationId xmlns:p14="http://schemas.microsoft.com/office/powerpoint/2010/main" val="357600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151DE7EF-C389-4D3B-A63F-7AB588C32D37}" type="datetime1">
              <a:rPr lang="en-US"/>
              <a:pPr>
                <a:defRPr/>
              </a:pPr>
              <a:t>7/8/2020</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052AFE00-C8B2-43F3-883F-85F461DA781D}" type="slidenum">
              <a:rPr lang="es-ES" altLang="en-US"/>
              <a:pPr/>
              <a:t>‹#›</a:t>
            </a:fld>
            <a:endParaRPr lang="es-ES" altLang="en-US"/>
          </a:p>
        </p:txBody>
      </p:sp>
    </p:spTree>
    <p:extLst>
      <p:ext uri="{BB962C8B-B14F-4D97-AF65-F5344CB8AC3E}">
        <p14:creationId xmlns:p14="http://schemas.microsoft.com/office/powerpoint/2010/main" val="124316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2A19286-CA1D-4B5D-AB4E-2A931A846D2E}" type="datetime1">
              <a:rPr lang="en-US"/>
              <a:pPr>
                <a:defRPr/>
              </a:pPr>
              <a:t>7/8/2020</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59BB40A0-1FCD-47DA-8003-2F60A67E0804}" type="slidenum">
              <a:rPr lang="es-ES" altLang="en-US"/>
              <a:pPr/>
              <a:t>‹#›</a:t>
            </a:fld>
            <a:endParaRPr lang="es-ES" altLang="en-US"/>
          </a:p>
        </p:txBody>
      </p:sp>
    </p:spTree>
    <p:extLst>
      <p:ext uri="{BB962C8B-B14F-4D97-AF65-F5344CB8AC3E}">
        <p14:creationId xmlns:p14="http://schemas.microsoft.com/office/powerpoint/2010/main" val="22645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1E44B22-1533-41F7-9EC3-482F674903DD}" type="datetime1">
              <a:rPr lang="en-US"/>
              <a:pPr>
                <a:defRPr/>
              </a:pPr>
              <a:t>7/8/2020</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9CA252FA-4F2B-4964-B6CC-9BB4B5045EDE}" type="slidenum">
              <a:rPr lang="es-ES" altLang="en-US"/>
              <a:pPr/>
              <a:t>‹#›</a:t>
            </a:fld>
            <a:endParaRPr lang="es-ES" altLang="en-US"/>
          </a:p>
        </p:txBody>
      </p:sp>
    </p:spTree>
    <p:extLst>
      <p:ext uri="{BB962C8B-B14F-4D97-AF65-F5344CB8AC3E}">
        <p14:creationId xmlns:p14="http://schemas.microsoft.com/office/powerpoint/2010/main" val="259466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64C36E7-E521-4B84-B933-FD2203403E17}" type="datetime1">
              <a:rPr lang="en-US"/>
              <a:pPr>
                <a:defRPr/>
              </a:pPr>
              <a:t>7/8/2020</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CF1D7D9F-EDB4-45BF-9B6D-AC9ED9166339}" type="slidenum">
              <a:rPr lang="es-ES" altLang="en-US"/>
              <a:pPr/>
              <a:t>‹#›</a:t>
            </a:fld>
            <a:endParaRPr lang="es-ES" altLang="en-US"/>
          </a:p>
        </p:txBody>
      </p:sp>
    </p:spTree>
    <p:extLst>
      <p:ext uri="{BB962C8B-B14F-4D97-AF65-F5344CB8AC3E}">
        <p14:creationId xmlns:p14="http://schemas.microsoft.com/office/powerpoint/2010/main" val="103178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fld id="{AF0648E4-8A36-4E05-8087-851FAE37314C}" type="datetime1">
              <a:rPr lang="en-US"/>
              <a:pPr>
                <a:defRPr/>
              </a:pPr>
              <a:t>7/8/2020</a:t>
            </a:fld>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A587278-CE21-4A53-8A1B-29DDA3D18747}"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www.powershow.com/relay.php?pid=8265179&amp;url=http://en.wikipedia.org/wiki/Wipro" TargetMode="External"/><Relationship Id="rId13" Type="http://schemas.openxmlformats.org/officeDocument/2006/relationships/hyperlink" Target="http://www.powershow.com/relay.php?pid=8265179&amp;url=http://en.wikipedia.org/wiki/Anand_Mahindra" TargetMode="External"/><Relationship Id="rId18" Type="http://schemas.openxmlformats.org/officeDocument/2006/relationships/hyperlink" Target="http://www.powershow.com/relay.php?pid=8265179&amp;url=http://en.wikipedia.org/wiki/Su-kam_Power_Systems" TargetMode="External"/><Relationship Id="rId3" Type="http://schemas.openxmlformats.org/officeDocument/2006/relationships/hyperlink" Target="http://www.powershow.com/relay.php?pid=8265179&amp;url=http://en.wikipedia.org/wiki/Verghese_Kurien" TargetMode="External"/><Relationship Id="rId7" Type="http://schemas.openxmlformats.org/officeDocument/2006/relationships/hyperlink" Target="http://www.powershow.com/relay.php?pid=8265179&amp;url=http://en.wikipedia.org/wiki/Azim_Premji" TargetMode="External"/><Relationship Id="rId12" Type="http://schemas.openxmlformats.org/officeDocument/2006/relationships/hyperlink" Target="http://www.powershow.com/relay.php?pid=8265179&amp;url=http://en.wikipedia.org/wiki/Reliance_Industries" TargetMode="External"/><Relationship Id="rId17" Type="http://schemas.openxmlformats.org/officeDocument/2006/relationships/hyperlink" Target="http://www.powershow.com/relay.php?pid=8265179&amp;url=http://en.wikipedia.org/wiki/Kunwer_Sachdev" TargetMode="External"/><Relationship Id="rId2" Type="http://schemas.openxmlformats.org/officeDocument/2006/relationships/notesSlide" Target="../notesSlides/notesSlide13.xml"/><Relationship Id="rId16" Type="http://schemas.openxmlformats.org/officeDocument/2006/relationships/hyperlink" Target="http://www.powershow.com/relay.php?pid=8265179&amp;url=http://en.wikipedia.org/w/index.php?title=SynapseIndia&amp;action=edit&amp;redlink=1" TargetMode="External"/><Relationship Id="rId20" Type="http://schemas.openxmlformats.org/officeDocument/2006/relationships/hyperlink" Target="http://www.powershow.com/relay.php?pid=8265179&amp;url=http://en.wikipedia.org/wiki/Orell" TargetMode="External"/><Relationship Id="rId1" Type="http://schemas.openxmlformats.org/officeDocument/2006/relationships/slideLayout" Target="../slideLayouts/slideLayout2.xml"/><Relationship Id="rId6" Type="http://schemas.openxmlformats.org/officeDocument/2006/relationships/hyperlink" Target="http://www.powershow.com/relay.php?pid=8265179&amp;url=http://en.wikipedia.org/wiki/FriendsLearn" TargetMode="External"/><Relationship Id="rId11" Type="http://schemas.openxmlformats.org/officeDocument/2006/relationships/hyperlink" Target="http://www.powershow.com/relay.php?pid=8265179&amp;url=http://en.wikipedia.org/wiki/Dhirubhai_Ambani" TargetMode="External"/><Relationship Id="rId5" Type="http://schemas.openxmlformats.org/officeDocument/2006/relationships/hyperlink" Target="http://www.powershow.com/relay.php?pid=8265179&amp;url=http://en.wikipedia.org/wiki/Bhargav_Sri_Prakash" TargetMode="External"/><Relationship Id="rId15" Type="http://schemas.openxmlformats.org/officeDocument/2006/relationships/hyperlink" Target="http://www.powershow.com/relay.php?pid=8265179&amp;url=http://en.wikipedia.org/wiki/Shamit_Khemka" TargetMode="External"/><Relationship Id="rId10" Type="http://schemas.openxmlformats.org/officeDocument/2006/relationships/hyperlink" Target="http://www.powershow.com/relay.php?pid=8265179&amp;url=http://en.wikipedia.org/wiki/ArcelorMittal" TargetMode="External"/><Relationship Id="rId19" Type="http://schemas.openxmlformats.org/officeDocument/2006/relationships/hyperlink" Target="http://www.powershow.com/relay.php?pid=8265179&amp;url=http://en.wikipedia.org/w/index.php?title=Saji_Chameli&amp;action=edit&amp;redlink=1" TargetMode="External"/><Relationship Id="rId4" Type="http://schemas.openxmlformats.org/officeDocument/2006/relationships/hyperlink" Target="http://www.powershow.com/relay.php?pid=8265179&amp;url=http://en.wikipedia.org/wiki/Amul" TargetMode="External"/><Relationship Id="rId9" Type="http://schemas.openxmlformats.org/officeDocument/2006/relationships/hyperlink" Target="http://www.powershow.com/relay.php?pid=8265179&amp;url=http://en.wikipedia.org/wiki/Lakshmi_Mittal" TargetMode="External"/><Relationship Id="rId14" Type="http://schemas.openxmlformats.org/officeDocument/2006/relationships/hyperlink" Target="http://www.powershow.com/relay.php?pid=8265179&amp;url=http://en.wikipedia.org/wiki/Mahindra_and_Mahindra"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powershow.com/relay.php?pid=8265179&amp;url=http://en.wikipedia.org/wiki/HCL_Technologies" TargetMode="External"/><Relationship Id="rId13" Type="http://schemas.openxmlformats.org/officeDocument/2006/relationships/hyperlink" Target="http://www.powershow.com/relay.php?pid=8265179&amp;url=http://en.wikipedia.org/wiki/Achyuta_Samanta" TargetMode="External"/><Relationship Id="rId18" Type="http://schemas.openxmlformats.org/officeDocument/2006/relationships/hyperlink" Target="http://www.powershow.com/relay.php?pid=8265179&amp;url=http://en.wikipedia.org/wiki/Bharti_Enterprises" TargetMode="External"/><Relationship Id="rId26" Type="http://schemas.openxmlformats.org/officeDocument/2006/relationships/hyperlink" Target="http://www.powershow.com/relay.php?pid=8265179&amp;url=http://en.wikipedia.org/wiki/Pirojsha_Godrej" TargetMode="External"/><Relationship Id="rId3" Type="http://schemas.openxmlformats.org/officeDocument/2006/relationships/hyperlink" Target="http://www.powershow.com/relay.php?pid=8265179&amp;url=http://en.wikipedia.org/wiki/G._R._Gopinath" TargetMode="External"/><Relationship Id="rId21" Type="http://schemas.openxmlformats.org/officeDocument/2006/relationships/hyperlink" Target="http://www.powershow.com/relay.php?pid=8265179&amp;url=http://en.wikipedia.org/wiki/Karsanbhai_Patel" TargetMode="External"/><Relationship Id="rId34" Type="http://schemas.openxmlformats.org/officeDocument/2006/relationships/hyperlink" Target="http://www.powershow.com/relay.php?pid=8265179&amp;url=http://en.wikipedia.org/wiki/Sachin_Bansal" TargetMode="External"/><Relationship Id="rId7" Type="http://schemas.openxmlformats.org/officeDocument/2006/relationships/hyperlink" Target="http://www.powershow.com/relay.php?pid=8265179&amp;url=http://en.wikipedia.org/wiki/Shiv_Nadar" TargetMode="External"/><Relationship Id="rId12" Type="http://schemas.openxmlformats.org/officeDocument/2006/relationships/hyperlink" Target="http://www.powershow.com/relay.php?pid=8265179&amp;url=http://en.wikipedia.org/wiki/Biocon" TargetMode="External"/><Relationship Id="rId17" Type="http://schemas.openxmlformats.org/officeDocument/2006/relationships/hyperlink" Target="http://www.powershow.com/relay.php?pid=8265179&amp;url=http://en.wikipedia.org/wiki/Sunil_Mittal" TargetMode="External"/><Relationship Id="rId25" Type="http://schemas.openxmlformats.org/officeDocument/2006/relationships/hyperlink" Target="http://www.powershow.com/relay.php?pid=8265179&amp;url=http://en.wikipedia.org/wiki/Ardeshir_Godrej" TargetMode="External"/><Relationship Id="rId33" Type="http://schemas.openxmlformats.org/officeDocument/2006/relationships/hyperlink" Target="http://www.powershow.com/relay.php?pid=8265179&amp;url=http://en.wikipedia.org/wiki/Bajaj_Group" TargetMode="External"/><Relationship Id="rId2" Type="http://schemas.openxmlformats.org/officeDocument/2006/relationships/notesSlide" Target="../notesSlides/notesSlide14.xml"/><Relationship Id="rId16" Type="http://schemas.openxmlformats.org/officeDocument/2006/relationships/hyperlink" Target="http://www.powershow.com/relay.php?pid=8265179&amp;url=http://en.wikipedia.org/wiki/Avantha_Group" TargetMode="External"/><Relationship Id="rId20" Type="http://schemas.openxmlformats.org/officeDocument/2006/relationships/hyperlink" Target="http://www.powershow.com/relay.php?pid=8265179&amp;url=http://en.wikipedia.org/wiki/Videocon" TargetMode="External"/><Relationship Id="rId29" Type="http://schemas.openxmlformats.org/officeDocument/2006/relationships/hyperlink" Target="http://www.powershow.com/relay.php?pid=8265179&amp;url=http://en.wikipedia.org/wiki/Kallam_Anji_Reddy" TargetMode="External"/><Relationship Id="rId1" Type="http://schemas.openxmlformats.org/officeDocument/2006/relationships/slideLayout" Target="../slideLayouts/slideLayout7.xml"/><Relationship Id="rId6" Type="http://schemas.openxmlformats.org/officeDocument/2006/relationships/hyperlink" Target="http://www.powershow.com/relay.php?pid=8265179&amp;url=http://en.wikipedia.org/wiki/Infosys" TargetMode="External"/><Relationship Id="rId11" Type="http://schemas.openxmlformats.org/officeDocument/2006/relationships/hyperlink" Target="http://www.powershow.com/relay.php?pid=8265179&amp;url=http://en.wikipedia.org/wiki/Kiran_Mazumdar-Shaw" TargetMode="External"/><Relationship Id="rId24" Type="http://schemas.openxmlformats.org/officeDocument/2006/relationships/hyperlink" Target="http://www.powershow.com/relay.php?pid=8265179&amp;url=http://en.wikipedia.org/wiki/Indiagames" TargetMode="External"/><Relationship Id="rId32" Type="http://schemas.openxmlformats.org/officeDocument/2006/relationships/hyperlink" Target="http://www.powershow.com/relay.php?pid=8265179&amp;url=http://en.wikipedia.org/wiki/Rahul_Bajaj" TargetMode="External"/><Relationship Id="rId5" Type="http://schemas.openxmlformats.org/officeDocument/2006/relationships/hyperlink" Target="http://www.powershow.com/relay.php?pid=8265179&amp;url=http://en.wikipedia.org/wiki/N._R._Narayana_Murthy" TargetMode="External"/><Relationship Id="rId15" Type="http://schemas.openxmlformats.org/officeDocument/2006/relationships/hyperlink" Target="http://www.powershow.com/relay.php?pid=8265179&amp;url=http://en.wikipedia.org/wiki/Gautam_Thapar" TargetMode="External"/><Relationship Id="rId23" Type="http://schemas.openxmlformats.org/officeDocument/2006/relationships/hyperlink" Target="http://www.powershow.com/relay.php?pid=8265179&amp;url=http://en.wikipedia.org/wiki/Vishal_Gondal" TargetMode="External"/><Relationship Id="rId28" Type="http://schemas.openxmlformats.org/officeDocument/2006/relationships/hyperlink" Target="http://www.powershow.com/relay.php?pid=8265179&amp;url=http://en.wikipedia.org/wiki/Godrej_Group" TargetMode="External"/><Relationship Id="rId36" Type="http://schemas.openxmlformats.org/officeDocument/2006/relationships/hyperlink" Target="http://www.powershow.com/relay.php?pid=8265179&amp;url=http://en.wikipedia.org/wiki/Flipkart" TargetMode="External"/><Relationship Id="rId10" Type="http://schemas.openxmlformats.org/officeDocument/2006/relationships/hyperlink" Target="http://www.powershow.com/relay.php?pid=8265179&amp;url=http://en.wikipedia.org/wiki/Caf%C3%A9_Coffee_Day" TargetMode="External"/><Relationship Id="rId19" Type="http://schemas.openxmlformats.org/officeDocument/2006/relationships/hyperlink" Target="http://www.powershow.com/relay.php?pid=8265179&amp;url=http://en.wikipedia.org/wiki/Venugopal_Dhoot" TargetMode="External"/><Relationship Id="rId31" Type="http://schemas.openxmlformats.org/officeDocument/2006/relationships/hyperlink" Target="http://www.powershow.com/relay.php?pid=8265179&amp;url=http://en.wikipedia.org/wiki/Jamnalal_Bajaj" TargetMode="External"/><Relationship Id="rId4" Type="http://schemas.openxmlformats.org/officeDocument/2006/relationships/hyperlink" Target="http://www.powershow.com/relay.php?pid=8265179&amp;url=http://en.wikipedia.org/wiki/Air_Deccan" TargetMode="External"/><Relationship Id="rId9" Type="http://schemas.openxmlformats.org/officeDocument/2006/relationships/hyperlink" Target="http://www.powershow.com/relay.php?pid=8265179&amp;url=http://en.wikipedia.org/wiki/V._G._Siddhartha" TargetMode="External"/><Relationship Id="rId14" Type="http://schemas.openxmlformats.org/officeDocument/2006/relationships/hyperlink" Target="http://www.powershow.com/relay.php?pid=8265179&amp;url=http://en.wikipedia.org/wiki/KIIT_Group_of_Institutions" TargetMode="External"/><Relationship Id="rId22" Type="http://schemas.openxmlformats.org/officeDocument/2006/relationships/hyperlink" Target="http://www.powershow.com/relay.php?pid=8265179&amp;url=http://en.wikipedia.org/wiki/Nirma" TargetMode="External"/><Relationship Id="rId27" Type="http://schemas.openxmlformats.org/officeDocument/2006/relationships/hyperlink" Target="http://www.powershow.com/relay.php?pid=8265179&amp;url=http://en.wikipedia.org/wiki/Adi_Godrej" TargetMode="External"/><Relationship Id="rId30" Type="http://schemas.openxmlformats.org/officeDocument/2006/relationships/hyperlink" Target="http://www.powershow.com/relay.php?pid=8265179&amp;url=http://en.wikipedia.org/wiki/Dr._Reddy's_Laboratories" TargetMode="External"/><Relationship Id="rId35" Type="http://schemas.openxmlformats.org/officeDocument/2006/relationships/hyperlink" Target="http://www.powershow.com/relay.php?pid=8265179&amp;url=http://en.wikipedia.org/wiki/Binny_Bans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www.powershow.com/relay.php?pid=8265179&amp;url=http://en.wikipedia.org/wiki/Kirloskar_Group" TargetMode="External"/><Relationship Id="rId13" Type="http://schemas.openxmlformats.org/officeDocument/2006/relationships/hyperlink" Target="http://www.powershow.com/relay.php?pid=8265179&amp;url=http://en.wikipedia.org/w/index.php?title=Byrraju_Ramialinga_Raju&amp;action=edit&amp;redlink=1" TargetMode="External"/><Relationship Id="rId18" Type="http://schemas.openxmlformats.org/officeDocument/2006/relationships/hyperlink" Target="http://www.powershow.com/relay.php?pid=8265179&amp;url=http://en.wikipedia.org/wiki/Balaji_Telefilms" TargetMode="External"/><Relationship Id="rId3" Type="http://schemas.openxmlformats.org/officeDocument/2006/relationships/hyperlink" Target="http://www.powershow.com/relay.php?pid=8265179&amp;url=http://en.wikipedia.org/wiki/Kishore_Biyani" TargetMode="External"/><Relationship Id="rId21" Type="http://schemas.openxmlformats.org/officeDocument/2006/relationships/hyperlink" Target="http://www.powershow.com/relay.php?pid=8265179&amp;url=http://en.wikipedia.org/wiki/Ramoji_Rao" TargetMode="External"/><Relationship Id="rId7" Type="http://schemas.openxmlformats.org/officeDocument/2006/relationships/hyperlink" Target="http://www.powershow.com/relay.php?pid=8265179&amp;url=http://en.wikipedia.org/wiki/Laxmanrao_Kirloskar" TargetMode="External"/><Relationship Id="rId12" Type="http://schemas.openxmlformats.org/officeDocument/2006/relationships/hyperlink" Target="http://www.powershow.com/relay.php?pid=8265179&amp;url=http://en.wikipedia.org/wiki/Persistent_Systems" TargetMode="External"/><Relationship Id="rId17" Type="http://schemas.openxmlformats.org/officeDocument/2006/relationships/hyperlink" Target="http://www.powershow.com/relay.php?pid=8265179&amp;url=http://en.wikipedia.org/wiki/Ekta_Kapoor" TargetMode="External"/><Relationship Id="rId25" Type="http://schemas.openxmlformats.org/officeDocument/2006/relationships/hyperlink" Target="http://www.powershow.com/relay.php?pid=8265179&amp;url=http://en.wikipedia.org/wiki/Varun_Agarwal" TargetMode="External"/><Relationship Id="rId2" Type="http://schemas.openxmlformats.org/officeDocument/2006/relationships/notesSlide" Target="../notesSlides/notesSlide15.xml"/><Relationship Id="rId16" Type="http://schemas.openxmlformats.org/officeDocument/2006/relationships/hyperlink" Target="http://www.powershow.com/relay.php?pid=8265179&amp;url=http://en.wikipedia.org/wiki/Sun_Pharmaceutical" TargetMode="External"/><Relationship Id="rId20" Type="http://schemas.openxmlformats.org/officeDocument/2006/relationships/hyperlink" Target="http://www.powershow.com/relay.php?pid=8265179&amp;url=http://en.wikipedia.org/wiki/Yashoda_Hospitals" TargetMode="External"/><Relationship Id="rId1" Type="http://schemas.openxmlformats.org/officeDocument/2006/relationships/slideLayout" Target="../slideLayouts/slideLayout7.xml"/><Relationship Id="rId6" Type="http://schemas.openxmlformats.org/officeDocument/2006/relationships/hyperlink" Target="http://www.powershow.com/relay.php?pid=8265179&amp;url=http://en.wikipedia.org/wiki/InMobi" TargetMode="External"/><Relationship Id="rId11" Type="http://schemas.openxmlformats.org/officeDocument/2006/relationships/hyperlink" Target="http://www.powershow.com/relay.php?pid=8265179&amp;url=http://en.wikipedia.org/w/index.php?title=Anand_Deshpande&amp;action=edit&amp;redlink=1" TargetMode="External"/><Relationship Id="rId24" Type="http://schemas.openxmlformats.org/officeDocument/2006/relationships/hyperlink" Target="http://www.powershow.com/relay.php?pid=8265179&amp;url=http://en.wikipedia.org/wiki/Aditya_Birla_Group" TargetMode="External"/><Relationship Id="rId5" Type="http://schemas.openxmlformats.org/officeDocument/2006/relationships/hyperlink" Target="http://www.powershow.com/relay.php?pid=8265179&amp;url=http://en.wikipedia.org/w/index.php?title=Naveen_Tewari&amp;action=edit&amp;redlink=1" TargetMode="External"/><Relationship Id="rId15" Type="http://schemas.openxmlformats.org/officeDocument/2006/relationships/hyperlink" Target="http://www.powershow.com/relay.php?pid=8265179&amp;url=http://en.wikipedia.org/wiki/Dilip_Sanghvi" TargetMode="External"/><Relationship Id="rId23" Type="http://schemas.openxmlformats.org/officeDocument/2006/relationships/hyperlink" Target="http://www.powershow.com/relay.php?pid=8265179&amp;url=http://en.wikipedia.org/wiki/Kumar_Mangalam_Birla" TargetMode="External"/><Relationship Id="rId10" Type="http://schemas.openxmlformats.org/officeDocument/2006/relationships/hyperlink" Target="http://www.powershow.com/relay.php?pid=8265179&amp;url=http://en.wikipedia.org/wiki/Bharat_Forge" TargetMode="External"/><Relationship Id="rId19" Type="http://schemas.openxmlformats.org/officeDocument/2006/relationships/hyperlink" Target="http://www.powershow.com/relay.php?pid=8265179&amp;url=http://en.wikipedia.org/w/index.php?title=Dr._G._Surender_Rao&amp;action=edit&amp;redlink=1" TargetMode="External"/><Relationship Id="rId4" Type="http://schemas.openxmlformats.org/officeDocument/2006/relationships/hyperlink" Target="http://www.powershow.com/relay.php?pid=8265179&amp;url=http://en.wikipedia.org/wiki/Future_Group" TargetMode="External"/><Relationship Id="rId9" Type="http://schemas.openxmlformats.org/officeDocument/2006/relationships/hyperlink" Target="http://www.powershow.com/relay.php?pid=8265179&amp;url=http://en.wikipedia.org/wiki/Baba_Kalyani" TargetMode="External"/><Relationship Id="rId14" Type="http://schemas.openxmlformats.org/officeDocument/2006/relationships/hyperlink" Target="http://www.powershow.com/relay.php?pid=8265179&amp;url=http://en.wikipedia.org/wiki/Mahindra_Satyam" TargetMode="External"/><Relationship Id="rId22" Type="http://schemas.openxmlformats.org/officeDocument/2006/relationships/hyperlink" Target="http://www.powershow.com/relay.php?pid=8265179&amp;url=http://en.wikipedia.org/wiki/Ramoji_Group"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hyperlink" Target="http://www.powershow.com/relay.php?pid=8265179&amp;url=http://www.entrepreneur.com/startingabusiness/businessidea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owershow.com/relay.php?pid=8265179&amp;url=http://www.entrepreneur.com/bizstartups/index.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4"/>
          <p:cNvSpPr>
            <a:spLocks noGrp="1"/>
          </p:cNvSpPr>
          <p:nvPr>
            <p:ph type="title"/>
          </p:nvPr>
        </p:nvSpPr>
        <p:spPr/>
        <p:txBody>
          <a:bodyPr/>
          <a:lstStyle/>
          <a:p>
            <a:r>
              <a:rPr lang="en-US" altLang="en-US" sz="2800">
                <a:latin typeface="Elephant" panose="02020904090505020303" pitchFamily="18" charset="0"/>
              </a:rPr>
              <a:t>Quotes on Start –up</a:t>
            </a:r>
            <a:endParaRPr lang="en-IN" altLang="en-US" sz="2800">
              <a:latin typeface="Elephant" panose="02020904090505020303" pitchFamily="18" charset="0"/>
            </a:endParaRPr>
          </a:p>
        </p:txBody>
      </p:sp>
      <p:sp>
        <p:nvSpPr>
          <p:cNvPr id="2051" name="Content Placeholder 1"/>
          <p:cNvSpPr>
            <a:spLocks noGrp="1"/>
          </p:cNvSpPr>
          <p:nvPr>
            <p:ph idx="1"/>
          </p:nvPr>
        </p:nvSpPr>
        <p:spPr>
          <a:xfrm>
            <a:off x="395288" y="1628775"/>
            <a:ext cx="8229600" cy="4525963"/>
          </a:xfrm>
        </p:spPr>
        <p:txBody>
          <a:bodyPr/>
          <a:lstStyle/>
          <a:p>
            <a:pPr marL="0" indent="0" algn="ctr">
              <a:buFontTx/>
              <a:buNone/>
            </a:pPr>
            <a:endParaRPr lang="en-US" altLang="en-US" sz="2000">
              <a:latin typeface="Cooper Std Black" pitchFamily="18" charset="0"/>
            </a:endParaRPr>
          </a:p>
          <a:p>
            <a:pPr marL="0" indent="0" algn="ctr">
              <a:buFontTx/>
              <a:buNone/>
            </a:pPr>
            <a:endParaRPr lang="en-US" altLang="en-US" sz="2000">
              <a:latin typeface="Cooper Std Black" pitchFamily="18" charset="0"/>
            </a:endParaRPr>
          </a:p>
          <a:p>
            <a:pPr marL="0" indent="0" algn="ctr">
              <a:buFontTx/>
              <a:buNone/>
            </a:pPr>
            <a:r>
              <a:rPr lang="en-US" altLang="en-US" sz="2000">
                <a:latin typeface="Cooper Std Black" pitchFamily="18" charset="0"/>
              </a:rPr>
              <a:t>Start Up India</a:t>
            </a:r>
            <a:br>
              <a:rPr lang="en-US" altLang="en-US" sz="2000">
                <a:latin typeface="Cooper Std Black" pitchFamily="18" charset="0"/>
              </a:rPr>
            </a:br>
            <a:r>
              <a:rPr lang="en-US" altLang="en-US" sz="2000">
                <a:latin typeface="Cooper Std Black" pitchFamily="18" charset="0"/>
              </a:rPr>
              <a:t>Stand Up India</a:t>
            </a:r>
            <a:br>
              <a:rPr lang="en-US" altLang="en-US" sz="2000">
                <a:latin typeface="Cooper Std Black" pitchFamily="18" charset="0"/>
              </a:rPr>
            </a:br>
            <a:r>
              <a:rPr lang="en-US" altLang="en-US" sz="2000">
                <a:latin typeface="Cooper Std Black" pitchFamily="18" charset="0"/>
              </a:rPr>
              <a:t>                   - Narendra Modi</a:t>
            </a:r>
          </a:p>
          <a:p>
            <a:pPr marL="0" indent="0" algn="ctr">
              <a:buFontTx/>
              <a:buNone/>
            </a:pPr>
            <a:endParaRPr lang="en-US" altLang="en-US" sz="2000">
              <a:latin typeface="Cooper Std Black" pitchFamily="18" charset="0"/>
            </a:endParaRPr>
          </a:p>
          <a:p>
            <a:pPr marL="0" indent="0" algn="ctr">
              <a:buFontTx/>
              <a:buNone/>
            </a:pPr>
            <a:endParaRPr lang="en-US" altLang="en-US" sz="2000">
              <a:latin typeface="Cooper Std Black" pitchFamily="18" charset="0"/>
            </a:endParaRPr>
          </a:p>
          <a:p>
            <a:pPr marL="0" indent="0" algn="ctr">
              <a:buFontTx/>
              <a:buNone/>
            </a:pPr>
            <a:r>
              <a:rPr lang="en-US" altLang="en-US" sz="2000">
                <a:latin typeface="Cooper Std Black" pitchFamily="18" charset="0"/>
              </a:rPr>
              <a:t>“Don’t follow the crowd,</a:t>
            </a:r>
          </a:p>
          <a:p>
            <a:pPr marL="0" indent="0" algn="ctr">
              <a:buFontTx/>
              <a:buNone/>
            </a:pPr>
            <a:r>
              <a:rPr lang="en-US" altLang="en-US" sz="2000">
                <a:latin typeface="Cooper Std Black" pitchFamily="18" charset="0"/>
              </a:rPr>
              <a:t>Let the crowd follow you”</a:t>
            </a:r>
          </a:p>
          <a:p>
            <a:pPr marL="0" indent="0" algn="ctr">
              <a:buFontTx/>
              <a:buNone/>
            </a:pPr>
            <a:r>
              <a:rPr lang="en-US" altLang="en-US" sz="2000">
                <a:latin typeface="Cooper Std Black" pitchFamily="18" charset="0"/>
              </a:rPr>
              <a:t>                   - Suhail Haque</a:t>
            </a:r>
          </a:p>
          <a:p>
            <a:pPr marL="0" indent="0">
              <a:buFontTx/>
              <a:buNone/>
            </a:pPr>
            <a:endParaRPr lang="en-IN" altLang="en-US" sz="2000">
              <a:latin typeface="Cooper Std Black" pitchFamily="18" charset="0"/>
            </a:endParaRPr>
          </a:p>
        </p:txBody>
      </p:sp>
      <p:sp>
        <p:nvSpPr>
          <p:cNvPr id="205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E0806D-5D60-4874-BDE4-69EA21B288F2}" type="slidenum">
              <a:rPr lang="es-ES" altLang="en-US"/>
              <a:pPr eaLnBrk="1" hangingPunct="1"/>
              <a:t>1</a:t>
            </a:fld>
            <a:endParaRPr lang="es-ES" altLang="en-US"/>
          </a:p>
        </p:txBody>
      </p:sp>
      <p:sp>
        <p:nvSpPr>
          <p:cNvPr id="2053" name="AutoShape 2" descr="Image result for modi picture"/>
          <p:cNvSpPr>
            <a:spLocks noChangeAspect="1" noChangeArrowheads="1"/>
          </p:cNvSpPr>
          <p:nvPr/>
        </p:nvSpPr>
        <p:spPr bwMode="auto">
          <a:xfrm>
            <a:off x="155575" y="-547688"/>
            <a:ext cx="126682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054" name="AutoShape 4" descr="Image result for modi picture"/>
          <p:cNvSpPr>
            <a:spLocks noChangeAspect="1" noChangeArrowheads="1"/>
          </p:cNvSpPr>
          <p:nvPr/>
        </p:nvSpPr>
        <p:spPr bwMode="auto">
          <a:xfrm>
            <a:off x="307975" y="-395288"/>
            <a:ext cx="126682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8313" y="188913"/>
            <a:ext cx="8229600" cy="1143000"/>
          </a:xfrm>
        </p:spPr>
        <p:txBody>
          <a:bodyPr/>
          <a:lstStyle/>
          <a:p>
            <a:r>
              <a:rPr lang="en-US" altLang="en-US" sz="4000" b="1">
                <a:latin typeface="Times New Roman" panose="02020603050405020304" pitchFamily="18" charset="0"/>
                <a:cs typeface="Times New Roman" panose="02020603050405020304" pitchFamily="18" charset="0"/>
              </a:rPr>
              <a:t>Pros &amp; Cons of being an Entrepreneur</a:t>
            </a:r>
            <a:endParaRPr lang="en-IN" altLang="en-US" sz="4000" b="1">
              <a:latin typeface="Times New Roman" panose="02020603050405020304" pitchFamily="18" charset="0"/>
              <a:cs typeface="Times New Roman" panose="02020603050405020304" pitchFamily="18" charset="0"/>
            </a:endParaRPr>
          </a:p>
        </p:txBody>
      </p:sp>
      <p:sp>
        <p:nvSpPr>
          <p:cNvPr id="11267" name="Content Placeholder 2"/>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The fear of failure, high risks, an excessively competitive playing field, tremendous pressures &amp; initial financial sustence are issues that loom large before any entrepreneur.</a:t>
            </a:r>
          </a:p>
          <a:p>
            <a:r>
              <a:rPr lang="en-US" altLang="en-US" sz="2000">
                <a:latin typeface="Times New Roman" panose="02020603050405020304" pitchFamily="18" charset="0"/>
                <a:cs typeface="Times New Roman" panose="02020603050405020304" pitchFamily="18" charset="0"/>
              </a:rPr>
              <a:t>These are deterrents that prevent many from entering this arena &amp; results in a lot of “potential ideas” that never get executed.</a:t>
            </a:r>
          </a:p>
          <a:p>
            <a:r>
              <a:rPr lang="en-US" altLang="en-US" sz="2000">
                <a:latin typeface="Times New Roman" panose="02020603050405020304" pitchFamily="18" charset="0"/>
                <a:cs typeface="Times New Roman" panose="02020603050405020304" pitchFamily="18" charset="0"/>
              </a:rPr>
              <a:t>For the fortunate, who among the ones do enter at their own risks &amp; succeed, converting virgin ideas into successful business initiatives is the most fulfilling dimensions of this sphere.</a:t>
            </a:r>
          </a:p>
          <a:p>
            <a:r>
              <a:rPr lang="en-US" altLang="en-US" sz="2000">
                <a:latin typeface="Times New Roman" panose="02020603050405020304" pitchFamily="18" charset="0"/>
                <a:cs typeface="Times New Roman" panose="02020603050405020304" pitchFamily="18" charset="0"/>
              </a:rPr>
              <a:t>Besides, just relying on good luck, developing conviction, patience, courage, diligence, determination, a zeal to succeed &amp; sincerity enable to taste success in entrepreneurship. </a:t>
            </a:r>
            <a:endParaRPr lang="en-IN" altLang="en-US" sz="2000">
              <a:latin typeface="Times New Roman" panose="02020603050405020304" pitchFamily="18" charset="0"/>
              <a:cs typeface="Times New Roman" panose="02020603050405020304" pitchFamily="18" charset="0"/>
            </a:endParaRPr>
          </a:p>
        </p:txBody>
      </p:sp>
      <p:sp>
        <p:nvSpPr>
          <p:cNvPr id="112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E1C2D6-9F13-4343-A64F-40866730A5C8}" type="slidenum">
              <a:rPr lang="es-ES" altLang="en-US"/>
              <a:pPr eaLnBrk="1" hangingPunct="1"/>
              <a:t>10</a:t>
            </a:fld>
            <a:endParaRPr lang="es-E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000" b="1">
                <a:latin typeface="Times New Roman" panose="02020603050405020304" pitchFamily="18" charset="0"/>
                <a:cs typeface="Times New Roman" panose="02020603050405020304" pitchFamily="18" charset="0"/>
              </a:rPr>
              <a:t>Road to Success…</a:t>
            </a:r>
            <a:endParaRPr lang="en-IN" altLang="en-US" sz="4000" b="1">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There is neither any tested formulae nor any shortcut to success in entrepreneurship – because an entrepreneur should be able to feel the pulse of the masses, assess their demands before they arise, see opportunities where other’s would fail to see any.</a:t>
            </a:r>
          </a:p>
          <a:p>
            <a:r>
              <a:rPr lang="en-US" altLang="en-US" sz="2000">
                <a:latin typeface="Times New Roman" panose="02020603050405020304" pitchFamily="18" charset="0"/>
                <a:cs typeface="Times New Roman" panose="02020603050405020304" pitchFamily="18" charset="0"/>
              </a:rPr>
              <a:t>All entrepreneurs should realize &amp; accept the fact, that success is very elusive &amp; may be short – lived. Without a strong conviction &amp; faith in oneself &amp; one’s work no entrepreneur can tide over crisis.</a:t>
            </a:r>
          </a:p>
          <a:p>
            <a:r>
              <a:rPr lang="en-US" altLang="en-US" sz="2000">
                <a:latin typeface="Times New Roman" panose="02020603050405020304" pitchFamily="18" charset="0"/>
                <a:cs typeface="Times New Roman" panose="02020603050405020304" pitchFamily="18" charset="0"/>
              </a:rPr>
              <a:t>They should be creative &amp; be brave enough to take risks in order to undertake unprecedented projects. In short, the entrepreneur would not be successful, if he does not constantly adapt his strategies &amp; review his efforts critically because then stagnancy would settle in &amp; that would be the very end of creative entrepreneurship.</a:t>
            </a:r>
            <a:endParaRPr lang="en-IN" altLang="en-US" sz="2000">
              <a:latin typeface="Times New Roman" panose="02020603050405020304" pitchFamily="18" charset="0"/>
              <a:cs typeface="Times New Roman" panose="02020603050405020304" pitchFamily="18" charset="0"/>
            </a:endParaRPr>
          </a:p>
        </p:txBody>
      </p:sp>
      <p:sp>
        <p:nvSpPr>
          <p:cNvPr id="1229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C1A520-437D-4D43-9538-DE92BECF8BB0}" type="slidenum">
              <a:rPr lang="es-ES" altLang="en-US"/>
              <a:pPr eaLnBrk="1" hangingPunct="1"/>
              <a:t>11</a:t>
            </a:fld>
            <a:endParaRPr lang="es-E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FFD01A-2642-4150-AE5C-159CEB008BBD}" type="slidenum">
              <a:rPr lang="es-ES" altLang="en-US"/>
              <a:pPr eaLnBrk="1" hangingPunct="1"/>
              <a:t>12</a:t>
            </a:fld>
            <a:endParaRPr lang="es-ES" altLang="en-US"/>
          </a:p>
        </p:txBody>
      </p:sp>
      <p:pic>
        <p:nvPicPr>
          <p:cNvPr id="13315" name="Picture 2" descr="C:\Users\suhail\Desktop\POWER - POINT PRESENT\MANAGING START UP ENTERPRISES\START UPS @ BOOK NAME\START UP IMAGES\images (13).jpg"/>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47813" y="1557338"/>
            <a:ext cx="5954712" cy="46228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8313" y="404813"/>
            <a:ext cx="8229600" cy="1143000"/>
          </a:xfrm>
        </p:spPr>
        <p:txBody>
          <a:bodyPr/>
          <a:lstStyle/>
          <a:p>
            <a:r>
              <a:rPr lang="en-IN" altLang="en-US" sz="4000" b="1">
                <a:latin typeface="Algerian" panose="04020705040A02060702" pitchFamily="82" charset="0"/>
              </a:rPr>
              <a:t>List of Indian entrepreneurs</a:t>
            </a:r>
            <a:br>
              <a:rPr lang="en-IN" altLang="en-US"/>
            </a:br>
            <a:endParaRPr lang="en-IN" alt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3825243"/>
              </p:ext>
            </p:extLst>
          </p:nvPr>
        </p:nvGraphicFramePr>
        <p:xfrm>
          <a:off x="395288" y="2133600"/>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lnSpc>
                          <a:spcPts val="1680"/>
                        </a:lnSpc>
                        <a:spcBef>
                          <a:spcPts val="1200"/>
                        </a:spcBef>
                        <a:spcAft>
                          <a:spcPts val="1200"/>
                        </a:spcAft>
                      </a:pPr>
                      <a:r>
                        <a:rPr lang="en-IN" sz="1050" b="1" dirty="0">
                          <a:solidFill>
                            <a:srgbClr val="000000"/>
                          </a:solidFill>
                          <a:effectLst/>
                          <a:latin typeface="Arial"/>
                          <a:ea typeface="Times New Roman"/>
                          <a:cs typeface="Times New Roman"/>
                        </a:rPr>
                        <a:t>Name</a:t>
                      </a:r>
                      <a:endParaRPr lang="en-IN" sz="1100" dirty="0">
                        <a:effectLst/>
                        <a:latin typeface="Calibri"/>
                        <a:ea typeface="Calibri"/>
                        <a:cs typeface="Times New Roman"/>
                      </a:endParaRPr>
                    </a:p>
                  </a:txBody>
                  <a:tcPr marL="60960" marR="200025" marT="30480" marB="30480" anchor="ctr"/>
                </a:tc>
                <a:tc>
                  <a:txBody>
                    <a:bodyPr/>
                    <a:lstStyle/>
                    <a:p>
                      <a:pPr algn="ctr">
                        <a:lnSpc>
                          <a:spcPts val="1680"/>
                        </a:lnSpc>
                        <a:spcBef>
                          <a:spcPts val="1200"/>
                        </a:spcBef>
                        <a:spcAft>
                          <a:spcPts val="1200"/>
                        </a:spcAft>
                      </a:pPr>
                      <a:r>
                        <a:rPr lang="en-IN" sz="1050" b="1">
                          <a:solidFill>
                            <a:srgbClr val="000000"/>
                          </a:solidFill>
                          <a:effectLst/>
                          <a:latin typeface="Arial"/>
                          <a:ea typeface="Times New Roman"/>
                          <a:cs typeface="Times New Roman"/>
                        </a:rPr>
                        <a:t>Founded</a:t>
                      </a:r>
                      <a:endParaRPr lang="en-IN" sz="1100">
                        <a:effectLst/>
                        <a:latin typeface="Calibri"/>
                        <a:ea typeface="Calibri"/>
                        <a:cs typeface="Times New Roman"/>
                      </a:endParaRPr>
                    </a:p>
                  </a:txBody>
                  <a:tcPr marL="60960" marR="200025" marT="30480" marB="30480" anchor="ctr"/>
                </a:tc>
                <a:extLst>
                  <a:ext uri="{0D108BD9-81ED-4DB2-BD59-A6C34878D82A}">
                    <a16:rowId xmlns:a16="http://schemas.microsoft.com/office/drawing/2014/main" val="10000"/>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3"/>
                        </a:rPr>
                        <a:t>Verghese</a:t>
                      </a:r>
                      <a:r>
                        <a:rPr lang="en-IN" sz="1050" u="none" strike="noStrike" dirty="0">
                          <a:solidFill>
                            <a:srgbClr val="0B0080"/>
                          </a:solidFill>
                          <a:effectLst/>
                          <a:latin typeface="Arial"/>
                          <a:ea typeface="Times New Roman"/>
                          <a:cs typeface="Times New Roman"/>
                          <a:hlinkClick r:id="rId3"/>
                        </a:rPr>
                        <a:t> </a:t>
                      </a:r>
                      <a:r>
                        <a:rPr lang="en-IN" sz="1050" u="none" strike="noStrike" dirty="0" err="1">
                          <a:solidFill>
                            <a:srgbClr val="0B0080"/>
                          </a:solidFill>
                          <a:effectLst/>
                          <a:latin typeface="Arial"/>
                          <a:ea typeface="Times New Roman"/>
                          <a:cs typeface="Times New Roman"/>
                          <a:hlinkClick r:id="rId3"/>
                        </a:rPr>
                        <a:t>Kurien</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4"/>
                        </a:rPr>
                        <a:t>Amul</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1"/>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5"/>
                        </a:rPr>
                        <a:t>Bhargav</a:t>
                      </a:r>
                      <a:r>
                        <a:rPr lang="en-IN" sz="1050" u="none" strike="noStrike" dirty="0">
                          <a:solidFill>
                            <a:srgbClr val="0B0080"/>
                          </a:solidFill>
                          <a:effectLst/>
                          <a:latin typeface="Arial"/>
                          <a:ea typeface="Times New Roman"/>
                          <a:cs typeface="Times New Roman"/>
                          <a:hlinkClick r:id="rId5"/>
                        </a:rPr>
                        <a:t> Sri Prakash</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6"/>
                        </a:rPr>
                        <a:t>FriendsLearn</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2"/>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7"/>
                        </a:rPr>
                        <a:t>Azim </a:t>
                      </a:r>
                      <a:r>
                        <a:rPr lang="en-IN" sz="1050" u="none" strike="noStrike" dirty="0" err="1">
                          <a:solidFill>
                            <a:srgbClr val="0B0080"/>
                          </a:solidFill>
                          <a:effectLst/>
                          <a:latin typeface="Arial"/>
                          <a:ea typeface="Times New Roman"/>
                          <a:cs typeface="Times New Roman"/>
                          <a:hlinkClick r:id="rId7"/>
                        </a:rPr>
                        <a:t>Premji</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8"/>
                        </a:rPr>
                        <a:t>Wipro</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3"/>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9"/>
                        </a:rPr>
                        <a:t>Lakshmi Mittal</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0"/>
                        </a:rPr>
                        <a:t>ArcelorMittal</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4"/>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1"/>
                        </a:rPr>
                        <a:t>Dhirubhai</a:t>
                      </a:r>
                      <a:r>
                        <a:rPr lang="en-IN" sz="1050" u="none" strike="noStrike" dirty="0">
                          <a:solidFill>
                            <a:srgbClr val="0B0080"/>
                          </a:solidFill>
                          <a:effectLst/>
                          <a:latin typeface="Arial"/>
                          <a:ea typeface="Times New Roman"/>
                          <a:cs typeface="Times New Roman"/>
                          <a:hlinkClick r:id="rId11"/>
                        </a:rPr>
                        <a:t> </a:t>
                      </a:r>
                      <a:r>
                        <a:rPr lang="en-IN" sz="1050" u="none" strike="noStrike" dirty="0" err="1">
                          <a:solidFill>
                            <a:srgbClr val="0B0080"/>
                          </a:solidFill>
                          <a:effectLst/>
                          <a:latin typeface="Arial"/>
                          <a:ea typeface="Times New Roman"/>
                          <a:cs typeface="Times New Roman"/>
                          <a:hlinkClick r:id="rId11"/>
                        </a:rPr>
                        <a:t>Ambani</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2"/>
                        </a:rPr>
                        <a:t>Reliance Industries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5"/>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3"/>
                        </a:rPr>
                        <a:t>Anand</a:t>
                      </a:r>
                      <a:r>
                        <a:rPr lang="en-IN" sz="1050" u="none" strike="noStrike" dirty="0">
                          <a:solidFill>
                            <a:srgbClr val="0B0080"/>
                          </a:solidFill>
                          <a:effectLst/>
                          <a:latin typeface="Arial"/>
                          <a:ea typeface="Times New Roman"/>
                          <a:cs typeface="Times New Roman"/>
                          <a:hlinkClick r:id="rId13"/>
                        </a:rPr>
                        <a:t> Mahindra</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4"/>
                        </a:rPr>
                        <a:t>Mahindra and Mahindra</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6"/>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5"/>
                        </a:rPr>
                        <a:t>Shamit</a:t>
                      </a:r>
                      <a:r>
                        <a:rPr lang="en-IN" sz="1050" u="none" strike="noStrike" dirty="0">
                          <a:solidFill>
                            <a:srgbClr val="0B0080"/>
                          </a:solidFill>
                          <a:effectLst/>
                          <a:latin typeface="Arial"/>
                          <a:ea typeface="Times New Roman"/>
                          <a:cs typeface="Times New Roman"/>
                          <a:hlinkClick r:id="rId15"/>
                        </a:rPr>
                        <a:t> </a:t>
                      </a:r>
                      <a:r>
                        <a:rPr lang="en-IN" sz="1050" u="none" strike="noStrike" dirty="0" err="1">
                          <a:solidFill>
                            <a:srgbClr val="0B0080"/>
                          </a:solidFill>
                          <a:effectLst/>
                          <a:latin typeface="Arial"/>
                          <a:ea typeface="Times New Roman"/>
                          <a:cs typeface="Times New Roman"/>
                          <a:hlinkClick r:id="rId15"/>
                        </a:rPr>
                        <a:t>Khemka</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A55858"/>
                          </a:solidFill>
                          <a:effectLst/>
                          <a:latin typeface="Arial"/>
                          <a:ea typeface="Times New Roman"/>
                          <a:cs typeface="Times New Roman"/>
                          <a:hlinkClick r:id="rId16"/>
                        </a:rPr>
                        <a:t>SynapseIndia</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7"/>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7"/>
                        </a:rPr>
                        <a:t>Kunwer</a:t>
                      </a:r>
                      <a:r>
                        <a:rPr lang="en-IN" sz="1050" u="none" strike="noStrike" dirty="0">
                          <a:solidFill>
                            <a:srgbClr val="0B0080"/>
                          </a:solidFill>
                          <a:effectLst/>
                          <a:latin typeface="Arial"/>
                          <a:ea typeface="Times New Roman"/>
                          <a:cs typeface="Times New Roman"/>
                          <a:hlinkClick r:id="rId17"/>
                        </a:rPr>
                        <a:t> </a:t>
                      </a:r>
                      <a:r>
                        <a:rPr lang="en-IN" sz="1050" u="none" strike="noStrike" dirty="0" err="1">
                          <a:solidFill>
                            <a:srgbClr val="0B0080"/>
                          </a:solidFill>
                          <a:effectLst/>
                          <a:latin typeface="Arial"/>
                          <a:ea typeface="Times New Roman"/>
                          <a:cs typeface="Times New Roman"/>
                          <a:hlinkClick r:id="rId17"/>
                        </a:rPr>
                        <a:t>Sachdev</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8"/>
                        </a:rPr>
                        <a:t>Su-</a:t>
                      </a:r>
                      <a:r>
                        <a:rPr lang="en-IN" sz="1050" u="none" strike="noStrike" dirty="0" err="1">
                          <a:solidFill>
                            <a:srgbClr val="0B0080"/>
                          </a:solidFill>
                          <a:effectLst/>
                          <a:latin typeface="Arial"/>
                          <a:ea typeface="Times New Roman"/>
                          <a:cs typeface="Times New Roman"/>
                          <a:hlinkClick r:id="rId18"/>
                        </a:rPr>
                        <a:t>kam</a:t>
                      </a:r>
                      <a:r>
                        <a:rPr lang="en-IN" sz="1050" u="none" strike="noStrike" dirty="0">
                          <a:solidFill>
                            <a:srgbClr val="0B0080"/>
                          </a:solidFill>
                          <a:effectLst/>
                          <a:latin typeface="Arial"/>
                          <a:ea typeface="Times New Roman"/>
                          <a:cs typeface="Times New Roman"/>
                          <a:hlinkClick r:id="rId18"/>
                        </a:rPr>
                        <a:t> Power Systems</a:t>
                      </a:r>
                      <a:endParaRPr lang="en-IN" sz="1050" u="none" strike="noStrike" dirty="0">
                        <a:solidFill>
                          <a:srgbClr val="0B0080"/>
                        </a:solidFill>
                        <a:effectLst/>
                        <a:latin typeface="Arial"/>
                        <a:ea typeface="Times New Roman"/>
                        <a:cs typeface="Times New Roman"/>
                      </a:endParaRPr>
                    </a:p>
                  </a:txBody>
                  <a:tcPr marL="60960" marR="60960" marT="30480" marB="30480" anchor="ctr"/>
                </a:tc>
                <a:extLst>
                  <a:ext uri="{0D108BD9-81ED-4DB2-BD59-A6C34878D82A}">
                    <a16:rowId xmlns:a16="http://schemas.microsoft.com/office/drawing/2014/main" val="10008"/>
                  </a:ext>
                </a:extLst>
              </a:tr>
              <a:tr h="370840">
                <a:tc>
                  <a:txBody>
                    <a:bodyPr/>
                    <a:lstStyle/>
                    <a:p>
                      <a:pPr>
                        <a:lnSpc>
                          <a:spcPts val="1680"/>
                        </a:lnSpc>
                        <a:spcBef>
                          <a:spcPts val="1200"/>
                        </a:spcBef>
                        <a:spcAft>
                          <a:spcPts val="1200"/>
                        </a:spcAft>
                      </a:pPr>
                      <a:r>
                        <a:rPr lang="en-IN" sz="1050" u="none" strike="noStrike" dirty="0" err="1">
                          <a:solidFill>
                            <a:srgbClr val="A55858"/>
                          </a:solidFill>
                          <a:effectLst/>
                          <a:latin typeface="Arial"/>
                          <a:ea typeface="Times New Roman"/>
                          <a:cs typeface="Times New Roman"/>
                          <a:hlinkClick r:id="rId19"/>
                        </a:rPr>
                        <a:t>Saji</a:t>
                      </a:r>
                      <a:r>
                        <a:rPr lang="en-IN" sz="1050" u="none" strike="noStrike" dirty="0">
                          <a:solidFill>
                            <a:srgbClr val="A55858"/>
                          </a:solidFill>
                          <a:effectLst/>
                          <a:latin typeface="Arial"/>
                          <a:ea typeface="Times New Roman"/>
                          <a:cs typeface="Times New Roman"/>
                          <a:hlinkClick r:id="rId19"/>
                        </a:rPr>
                        <a:t> </a:t>
                      </a:r>
                      <a:r>
                        <a:rPr lang="en-IN" sz="1050" u="none" strike="noStrike" dirty="0" err="1">
                          <a:solidFill>
                            <a:srgbClr val="A55858"/>
                          </a:solidFill>
                          <a:effectLst/>
                          <a:latin typeface="Arial"/>
                          <a:ea typeface="Times New Roman"/>
                          <a:cs typeface="Times New Roman"/>
                          <a:hlinkClick r:id="rId19"/>
                        </a:rPr>
                        <a:t>Chameli</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0"/>
                        </a:rPr>
                        <a:t>Orell</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9"/>
                  </a:ext>
                </a:extLst>
              </a:tr>
            </a:tbl>
          </a:graphicData>
        </a:graphic>
      </p:graphicFrame>
      <p:sp>
        <p:nvSpPr>
          <p:cNvPr id="1437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35456C-1D68-4F94-8768-0B58BDD85B30}" type="slidenum">
              <a:rPr lang="es-ES" altLang="en-US"/>
              <a:pPr eaLnBrk="1" hangingPunct="1"/>
              <a:t>13</a:t>
            </a:fld>
            <a:endParaRPr lang="es-E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032C0F-95F4-4E33-8910-3DE4F734DA91}" type="slidenum">
              <a:rPr lang="es-ES" altLang="en-US"/>
              <a:pPr eaLnBrk="1" hangingPunct="1"/>
              <a:t>14</a:t>
            </a:fld>
            <a:endParaRPr lang="es-ES" alt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819522006"/>
              </p:ext>
            </p:extLst>
          </p:nvPr>
        </p:nvGraphicFramePr>
        <p:xfrm>
          <a:off x="468313" y="1125538"/>
          <a:ext cx="8229600" cy="5562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3"/>
                        </a:rPr>
                        <a:t>G. R. </a:t>
                      </a:r>
                      <a:r>
                        <a:rPr lang="en-IN" sz="1050" u="none" strike="noStrike" dirty="0" err="1">
                          <a:solidFill>
                            <a:srgbClr val="0B0080"/>
                          </a:solidFill>
                          <a:effectLst/>
                          <a:latin typeface="Arial"/>
                          <a:ea typeface="Times New Roman"/>
                          <a:cs typeface="Times New Roman"/>
                          <a:hlinkClick r:id="rId3"/>
                        </a:rPr>
                        <a:t>Gopinath</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4"/>
                        </a:rPr>
                        <a:t>Air Deccan</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0"/>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5"/>
                        </a:rPr>
                        <a:t>N. R. Narayana Murthy</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6"/>
                        </a:rPr>
                        <a:t>Infosys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1"/>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7"/>
                        </a:rPr>
                        <a:t>Shiv </a:t>
                      </a:r>
                      <a:r>
                        <a:rPr lang="en-IN" sz="1050" u="none" strike="noStrike" dirty="0" err="1">
                          <a:solidFill>
                            <a:srgbClr val="0B0080"/>
                          </a:solidFill>
                          <a:effectLst/>
                          <a:latin typeface="Arial"/>
                          <a:ea typeface="Times New Roman"/>
                          <a:cs typeface="Times New Roman"/>
                          <a:hlinkClick r:id="rId7"/>
                        </a:rPr>
                        <a:t>Nadar</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8"/>
                        </a:rPr>
                        <a:t>HCL Technologies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2"/>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9"/>
                        </a:rPr>
                        <a:t>V. G. Siddhartha</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0"/>
                        </a:rPr>
                        <a:t>Café Coffee Day</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3"/>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1"/>
                        </a:rPr>
                        <a:t>Kiran </a:t>
                      </a:r>
                      <a:r>
                        <a:rPr lang="en-IN" sz="1050" u="none" strike="noStrike" dirty="0" err="1">
                          <a:solidFill>
                            <a:srgbClr val="0B0080"/>
                          </a:solidFill>
                          <a:effectLst/>
                          <a:latin typeface="Arial"/>
                          <a:ea typeface="Times New Roman"/>
                          <a:cs typeface="Times New Roman"/>
                          <a:hlinkClick r:id="rId11"/>
                        </a:rPr>
                        <a:t>Mazumdar</a:t>
                      </a:r>
                      <a:r>
                        <a:rPr lang="en-IN" sz="1050" u="none" strike="noStrike" dirty="0">
                          <a:solidFill>
                            <a:srgbClr val="0B0080"/>
                          </a:solidFill>
                          <a:effectLst/>
                          <a:latin typeface="Arial"/>
                          <a:ea typeface="Times New Roman"/>
                          <a:cs typeface="Times New Roman"/>
                          <a:hlinkClick r:id="rId11"/>
                        </a:rPr>
                        <a:t>-Shaw</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2"/>
                        </a:rPr>
                        <a:t>Biocon</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4"/>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3"/>
                        </a:rPr>
                        <a:t>Achyuta</a:t>
                      </a:r>
                      <a:r>
                        <a:rPr lang="en-IN" sz="1050" u="none" strike="noStrike" dirty="0">
                          <a:solidFill>
                            <a:srgbClr val="0B0080"/>
                          </a:solidFill>
                          <a:effectLst/>
                          <a:latin typeface="Arial"/>
                          <a:ea typeface="Times New Roman"/>
                          <a:cs typeface="Times New Roman"/>
                          <a:hlinkClick r:id="rId13"/>
                        </a:rPr>
                        <a:t> </a:t>
                      </a:r>
                      <a:r>
                        <a:rPr lang="en-IN" sz="1050" u="none" strike="noStrike" dirty="0" err="1">
                          <a:solidFill>
                            <a:srgbClr val="0B0080"/>
                          </a:solidFill>
                          <a:effectLst/>
                          <a:latin typeface="Arial"/>
                          <a:ea typeface="Times New Roman"/>
                          <a:cs typeface="Times New Roman"/>
                          <a:hlinkClick r:id="rId13"/>
                        </a:rPr>
                        <a:t>Samanta</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4"/>
                        </a:rPr>
                        <a:t>KIIT Group of Institutions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5"/>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5"/>
                        </a:rPr>
                        <a:t>Gautam</a:t>
                      </a:r>
                      <a:r>
                        <a:rPr lang="en-IN" sz="1050" u="none" strike="noStrike" dirty="0">
                          <a:solidFill>
                            <a:srgbClr val="0B0080"/>
                          </a:solidFill>
                          <a:effectLst/>
                          <a:latin typeface="Arial"/>
                          <a:ea typeface="Times New Roman"/>
                          <a:cs typeface="Times New Roman"/>
                          <a:hlinkClick r:id="rId15"/>
                        </a:rPr>
                        <a:t> </a:t>
                      </a:r>
                      <a:r>
                        <a:rPr lang="en-IN" sz="1050" u="none" strike="noStrike" dirty="0" err="1">
                          <a:solidFill>
                            <a:srgbClr val="0B0080"/>
                          </a:solidFill>
                          <a:effectLst/>
                          <a:latin typeface="Arial"/>
                          <a:ea typeface="Times New Roman"/>
                          <a:cs typeface="Times New Roman"/>
                          <a:hlinkClick r:id="rId15"/>
                        </a:rPr>
                        <a:t>Thapar</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6"/>
                        </a:rPr>
                        <a:t>Avantha</a:t>
                      </a:r>
                      <a:r>
                        <a:rPr lang="en-IN" sz="1050" u="none" strike="noStrike" dirty="0">
                          <a:solidFill>
                            <a:srgbClr val="0B0080"/>
                          </a:solidFill>
                          <a:effectLst/>
                          <a:latin typeface="Arial"/>
                          <a:ea typeface="Times New Roman"/>
                          <a:cs typeface="Times New Roman"/>
                          <a:hlinkClick r:id="rId16"/>
                        </a:rPr>
                        <a:t> Group</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6"/>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7"/>
                        </a:rPr>
                        <a:t>Sunil Mittal</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18"/>
                        </a:rPr>
                        <a:t>Bharti Enterprises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7"/>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19"/>
                        </a:rPr>
                        <a:t>Venugopal</a:t>
                      </a:r>
                      <a:r>
                        <a:rPr lang="en-IN" sz="1050" u="none" strike="noStrike" dirty="0">
                          <a:solidFill>
                            <a:srgbClr val="0B0080"/>
                          </a:solidFill>
                          <a:effectLst/>
                          <a:latin typeface="Arial"/>
                          <a:ea typeface="Times New Roman"/>
                          <a:cs typeface="Times New Roman"/>
                          <a:hlinkClick r:id="rId19"/>
                        </a:rPr>
                        <a:t> Dhoot</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20"/>
                        </a:rPr>
                        <a:t>Videocon</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8"/>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1"/>
                        </a:rPr>
                        <a:t>Karsanbhai</a:t>
                      </a:r>
                      <a:r>
                        <a:rPr lang="en-IN" sz="1050" u="none" strike="noStrike" dirty="0">
                          <a:solidFill>
                            <a:srgbClr val="0B0080"/>
                          </a:solidFill>
                          <a:effectLst/>
                          <a:latin typeface="Arial"/>
                          <a:ea typeface="Times New Roman"/>
                          <a:cs typeface="Times New Roman"/>
                          <a:hlinkClick r:id="rId21"/>
                        </a:rPr>
                        <a:t> Patel</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2"/>
                        </a:rPr>
                        <a:t>Nirma</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09"/>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23"/>
                        </a:rPr>
                        <a:t>Vishal </a:t>
                      </a:r>
                      <a:r>
                        <a:rPr lang="en-IN" sz="1050" u="none" strike="noStrike" dirty="0" err="1">
                          <a:solidFill>
                            <a:srgbClr val="0B0080"/>
                          </a:solidFill>
                          <a:effectLst/>
                          <a:latin typeface="Arial"/>
                          <a:ea typeface="Times New Roman"/>
                          <a:cs typeface="Times New Roman"/>
                          <a:hlinkClick r:id="rId23"/>
                        </a:rPr>
                        <a:t>Gondal</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4"/>
                        </a:rPr>
                        <a:t>Indiagames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10"/>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5"/>
                        </a:rPr>
                        <a:t>Ardeshir</a:t>
                      </a:r>
                      <a:r>
                        <a:rPr lang="en-IN" sz="1050" u="none" strike="noStrike" dirty="0">
                          <a:solidFill>
                            <a:srgbClr val="0B0080"/>
                          </a:solidFill>
                          <a:effectLst/>
                          <a:latin typeface="Arial"/>
                          <a:ea typeface="Times New Roman"/>
                          <a:cs typeface="Times New Roman"/>
                          <a:hlinkClick r:id="rId25"/>
                        </a:rPr>
                        <a:t> Godrej</a:t>
                      </a:r>
                      <a:r>
                        <a:rPr lang="en-IN" sz="1050" dirty="0">
                          <a:solidFill>
                            <a:srgbClr val="000000"/>
                          </a:solidFill>
                          <a:effectLst/>
                          <a:latin typeface="Arial"/>
                          <a:ea typeface="Times New Roman"/>
                          <a:cs typeface="Times New Roman"/>
                        </a:rPr>
                        <a:t>, </a:t>
                      </a:r>
                      <a:r>
                        <a:rPr lang="en-IN" sz="1050" u="none" strike="noStrike" dirty="0" err="1">
                          <a:solidFill>
                            <a:srgbClr val="0B0080"/>
                          </a:solidFill>
                          <a:effectLst/>
                          <a:latin typeface="Arial"/>
                          <a:ea typeface="Times New Roman"/>
                          <a:cs typeface="Times New Roman"/>
                          <a:hlinkClick r:id="rId26"/>
                        </a:rPr>
                        <a:t>Pirojsha</a:t>
                      </a:r>
                      <a:r>
                        <a:rPr lang="en-IN" sz="1050" u="none" strike="noStrike" dirty="0">
                          <a:solidFill>
                            <a:srgbClr val="0B0080"/>
                          </a:solidFill>
                          <a:effectLst/>
                          <a:latin typeface="Arial"/>
                          <a:ea typeface="Times New Roman"/>
                          <a:cs typeface="Times New Roman"/>
                          <a:hlinkClick r:id="rId26"/>
                        </a:rPr>
                        <a:t> Godrej</a:t>
                      </a:r>
                      <a:r>
                        <a:rPr lang="en-IN" sz="1050" dirty="0">
                          <a:solidFill>
                            <a:srgbClr val="000000"/>
                          </a:solidFill>
                          <a:effectLst/>
                          <a:latin typeface="Arial"/>
                          <a:ea typeface="Times New Roman"/>
                          <a:cs typeface="Times New Roman"/>
                        </a:rPr>
                        <a:t>, </a:t>
                      </a:r>
                      <a:r>
                        <a:rPr lang="en-IN" sz="1050" u="none" strike="noStrike" dirty="0" err="1">
                          <a:solidFill>
                            <a:srgbClr val="0B0080"/>
                          </a:solidFill>
                          <a:effectLst/>
                          <a:latin typeface="Arial"/>
                          <a:ea typeface="Times New Roman"/>
                          <a:cs typeface="Times New Roman"/>
                          <a:hlinkClick r:id="rId27"/>
                        </a:rPr>
                        <a:t>Adi</a:t>
                      </a:r>
                      <a:r>
                        <a:rPr lang="en-IN" sz="1050" u="none" strike="noStrike" dirty="0">
                          <a:solidFill>
                            <a:srgbClr val="0B0080"/>
                          </a:solidFill>
                          <a:effectLst/>
                          <a:latin typeface="Arial"/>
                          <a:ea typeface="Times New Roman"/>
                          <a:cs typeface="Times New Roman"/>
                          <a:hlinkClick r:id="rId27"/>
                        </a:rPr>
                        <a:t> Godrej</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28"/>
                        </a:rPr>
                        <a:t>Godrej Group</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11"/>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29"/>
                        </a:rPr>
                        <a:t>Kallam</a:t>
                      </a:r>
                      <a:r>
                        <a:rPr lang="en-IN" sz="1050" u="none" strike="noStrike" dirty="0">
                          <a:solidFill>
                            <a:srgbClr val="0B0080"/>
                          </a:solidFill>
                          <a:effectLst/>
                          <a:latin typeface="Arial"/>
                          <a:ea typeface="Times New Roman"/>
                          <a:cs typeface="Times New Roman"/>
                          <a:hlinkClick r:id="rId29"/>
                        </a:rPr>
                        <a:t> </a:t>
                      </a:r>
                      <a:r>
                        <a:rPr lang="en-IN" sz="1050" u="none" strike="noStrike" dirty="0" err="1">
                          <a:solidFill>
                            <a:srgbClr val="0B0080"/>
                          </a:solidFill>
                          <a:effectLst/>
                          <a:latin typeface="Arial"/>
                          <a:ea typeface="Times New Roman"/>
                          <a:cs typeface="Times New Roman"/>
                          <a:hlinkClick r:id="rId29"/>
                        </a:rPr>
                        <a:t>Anji</a:t>
                      </a:r>
                      <a:r>
                        <a:rPr lang="en-IN" sz="1050" u="none" strike="noStrike" dirty="0">
                          <a:solidFill>
                            <a:srgbClr val="0B0080"/>
                          </a:solidFill>
                          <a:effectLst/>
                          <a:latin typeface="Arial"/>
                          <a:ea typeface="Times New Roman"/>
                          <a:cs typeface="Times New Roman"/>
                          <a:hlinkClick r:id="rId29"/>
                        </a:rPr>
                        <a:t> Reddy</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30"/>
                        </a:rPr>
                        <a:t>Dr. Reddy's Laboratories</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12"/>
                  </a:ext>
                </a:extLst>
              </a:tr>
              <a:tr h="370840">
                <a:tc>
                  <a:txBody>
                    <a:bodyPr/>
                    <a:lstStyle/>
                    <a:p>
                      <a:pPr>
                        <a:lnSpc>
                          <a:spcPts val="1680"/>
                        </a:lnSpc>
                        <a:spcBef>
                          <a:spcPts val="1200"/>
                        </a:spcBef>
                        <a:spcAft>
                          <a:spcPts val="1200"/>
                        </a:spcAft>
                      </a:pPr>
                      <a:r>
                        <a:rPr lang="en-IN" sz="1050" u="none" strike="noStrike" dirty="0" err="1">
                          <a:solidFill>
                            <a:srgbClr val="0B0080"/>
                          </a:solidFill>
                          <a:effectLst/>
                          <a:latin typeface="Arial"/>
                          <a:ea typeface="Times New Roman"/>
                          <a:cs typeface="Times New Roman"/>
                          <a:hlinkClick r:id="rId31"/>
                        </a:rPr>
                        <a:t>Jamnalal</a:t>
                      </a:r>
                      <a:r>
                        <a:rPr lang="en-IN" sz="1050" u="none" strike="noStrike" dirty="0">
                          <a:solidFill>
                            <a:srgbClr val="0B0080"/>
                          </a:solidFill>
                          <a:effectLst/>
                          <a:latin typeface="Arial"/>
                          <a:ea typeface="Times New Roman"/>
                          <a:cs typeface="Times New Roman"/>
                          <a:hlinkClick r:id="rId31"/>
                        </a:rPr>
                        <a:t> Bajaj</a:t>
                      </a:r>
                      <a:r>
                        <a:rPr lang="en-IN" sz="1050" dirty="0">
                          <a:solidFill>
                            <a:srgbClr val="000000"/>
                          </a:solidFill>
                          <a:effectLst/>
                          <a:latin typeface="Arial"/>
                          <a:ea typeface="Times New Roman"/>
                          <a:cs typeface="Times New Roman"/>
                        </a:rPr>
                        <a:t>, </a:t>
                      </a:r>
                      <a:r>
                        <a:rPr lang="en-IN" sz="1050" u="none" strike="noStrike" dirty="0">
                          <a:solidFill>
                            <a:srgbClr val="0B0080"/>
                          </a:solidFill>
                          <a:effectLst/>
                          <a:latin typeface="Arial"/>
                          <a:ea typeface="Times New Roman"/>
                          <a:cs typeface="Times New Roman"/>
                          <a:hlinkClick r:id="rId32"/>
                        </a:rPr>
                        <a:t>Rahul Bajaj</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33"/>
                        </a:rPr>
                        <a:t>Bajaj Group</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13"/>
                  </a:ext>
                </a:extLst>
              </a:tr>
              <a:tr h="370840">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34"/>
                        </a:rPr>
                        <a:t>Sachin Bansal</a:t>
                      </a:r>
                      <a:r>
                        <a:rPr lang="en-IN" sz="1050" dirty="0">
                          <a:solidFill>
                            <a:srgbClr val="000000"/>
                          </a:solidFill>
                          <a:effectLst/>
                          <a:latin typeface="Arial"/>
                          <a:ea typeface="Times New Roman"/>
                          <a:cs typeface="Times New Roman"/>
                        </a:rPr>
                        <a:t> and </a:t>
                      </a:r>
                      <a:r>
                        <a:rPr lang="en-IN" sz="1050" u="none" strike="noStrike" dirty="0">
                          <a:solidFill>
                            <a:srgbClr val="0B0080"/>
                          </a:solidFill>
                          <a:effectLst/>
                          <a:latin typeface="Arial"/>
                          <a:ea typeface="Times New Roman"/>
                          <a:cs typeface="Times New Roman"/>
                          <a:hlinkClick r:id="rId35"/>
                        </a:rPr>
                        <a:t>Binny Bansal</a:t>
                      </a:r>
                      <a:endParaRPr lang="en-IN" sz="1100" dirty="0">
                        <a:effectLst/>
                        <a:latin typeface="Calibri"/>
                        <a:ea typeface="Calibri"/>
                        <a:cs typeface="Times New Roman"/>
                      </a:endParaRPr>
                    </a:p>
                  </a:txBody>
                  <a:tcPr marL="60960" marR="60960" marT="30480" marB="30480" anchor="ctr"/>
                </a:tc>
                <a:tc>
                  <a:txBody>
                    <a:bodyPr/>
                    <a:lstStyle/>
                    <a:p>
                      <a:pPr>
                        <a:lnSpc>
                          <a:spcPts val="1680"/>
                        </a:lnSpc>
                        <a:spcBef>
                          <a:spcPts val="1200"/>
                        </a:spcBef>
                        <a:spcAft>
                          <a:spcPts val="1200"/>
                        </a:spcAft>
                      </a:pPr>
                      <a:r>
                        <a:rPr lang="en-IN" sz="1050" u="none" strike="noStrike" dirty="0">
                          <a:solidFill>
                            <a:srgbClr val="0B0080"/>
                          </a:solidFill>
                          <a:effectLst/>
                          <a:latin typeface="Arial"/>
                          <a:ea typeface="Times New Roman"/>
                          <a:cs typeface="Times New Roman"/>
                          <a:hlinkClick r:id="rId36"/>
                        </a:rPr>
                        <a:t>Flipkart</a:t>
                      </a:r>
                      <a:endParaRPr lang="en-IN" sz="1100" dirty="0">
                        <a:effectLst/>
                        <a:latin typeface="Calibri"/>
                        <a:ea typeface="Calibri"/>
                        <a:cs typeface="Times New Roman"/>
                      </a:endParaRPr>
                    </a:p>
                  </a:txBody>
                  <a:tcPr marL="60960" marR="60960" marT="30480" marB="3048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C1175C-BF13-4F08-9DB5-E1BD6E864AEA}" type="slidenum">
              <a:rPr lang="es-ES" altLang="en-US"/>
              <a:pPr eaLnBrk="1" hangingPunct="1"/>
              <a:t>15</a:t>
            </a:fld>
            <a:endParaRPr lang="es-ES" altLang="en-US"/>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344835298"/>
              </p:ext>
            </p:extLst>
          </p:nvPr>
        </p:nvGraphicFramePr>
        <p:xfrm>
          <a:off x="539750" y="1628775"/>
          <a:ext cx="8229600" cy="482123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64">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3"/>
                        </a:rPr>
                        <a:t>Kishore </a:t>
                      </a:r>
                      <a:r>
                        <a:rPr lang="en-IN" sz="1100" u="none" strike="noStrike" dirty="0" err="1">
                          <a:solidFill>
                            <a:srgbClr val="0B0080"/>
                          </a:solidFill>
                          <a:effectLst/>
                          <a:latin typeface="Arial"/>
                          <a:ea typeface="Times New Roman"/>
                          <a:cs typeface="Times New Roman"/>
                          <a:hlinkClick r:id="rId3"/>
                        </a:rPr>
                        <a:t>Biyani</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4"/>
                        </a:rPr>
                        <a:t>Future Group</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0"/>
                  </a:ext>
                </a:extLst>
              </a:tr>
              <a:tr h="370864">
                <a:tc>
                  <a:txBody>
                    <a:bodyPr/>
                    <a:lstStyle/>
                    <a:p>
                      <a:pPr>
                        <a:lnSpc>
                          <a:spcPts val="1680"/>
                        </a:lnSpc>
                        <a:spcBef>
                          <a:spcPts val="1200"/>
                        </a:spcBef>
                        <a:spcAft>
                          <a:spcPts val="1200"/>
                        </a:spcAft>
                      </a:pPr>
                      <a:r>
                        <a:rPr lang="en-IN" sz="1100" u="none" strike="noStrike" dirty="0">
                          <a:solidFill>
                            <a:srgbClr val="A55858"/>
                          </a:solidFill>
                          <a:effectLst/>
                          <a:latin typeface="Arial"/>
                          <a:ea typeface="Times New Roman"/>
                          <a:cs typeface="Times New Roman"/>
                          <a:hlinkClick r:id="rId5"/>
                        </a:rPr>
                        <a:t>Naveen </a:t>
                      </a:r>
                      <a:r>
                        <a:rPr lang="en-IN" sz="1100" u="none" strike="noStrike" dirty="0" err="1">
                          <a:solidFill>
                            <a:srgbClr val="A55858"/>
                          </a:solidFill>
                          <a:effectLst/>
                          <a:latin typeface="Arial"/>
                          <a:ea typeface="Times New Roman"/>
                          <a:cs typeface="Times New Roman"/>
                          <a:hlinkClick r:id="rId5"/>
                        </a:rPr>
                        <a:t>Tewari</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6"/>
                        </a:rPr>
                        <a:t>InMobi</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1"/>
                  </a:ext>
                </a:extLst>
              </a:tr>
              <a:tr h="370864">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7"/>
                        </a:rPr>
                        <a:t>Laxmanrao</a:t>
                      </a:r>
                      <a:r>
                        <a:rPr lang="en-IN" sz="1100" u="none" strike="noStrike" dirty="0">
                          <a:solidFill>
                            <a:srgbClr val="0B0080"/>
                          </a:solidFill>
                          <a:effectLst/>
                          <a:latin typeface="Arial"/>
                          <a:ea typeface="Times New Roman"/>
                          <a:cs typeface="Times New Roman"/>
                          <a:hlinkClick r:id="rId7"/>
                        </a:rPr>
                        <a:t> </a:t>
                      </a:r>
                      <a:r>
                        <a:rPr lang="en-IN" sz="1100" u="none" strike="noStrike" dirty="0" err="1">
                          <a:solidFill>
                            <a:srgbClr val="0B0080"/>
                          </a:solidFill>
                          <a:effectLst/>
                          <a:latin typeface="Arial"/>
                          <a:ea typeface="Times New Roman"/>
                          <a:cs typeface="Times New Roman"/>
                          <a:hlinkClick r:id="rId7"/>
                        </a:rPr>
                        <a:t>Kirloskar</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8"/>
                        </a:rPr>
                        <a:t>Kirloskar</a:t>
                      </a:r>
                      <a:r>
                        <a:rPr lang="en-IN" sz="1100" u="none" strike="noStrike" dirty="0">
                          <a:solidFill>
                            <a:srgbClr val="0B0080"/>
                          </a:solidFill>
                          <a:effectLst/>
                          <a:latin typeface="Arial"/>
                          <a:ea typeface="Times New Roman"/>
                          <a:cs typeface="Times New Roman"/>
                          <a:hlinkClick r:id="rId8"/>
                        </a:rPr>
                        <a:t> Group</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2"/>
                  </a:ext>
                </a:extLst>
              </a:tr>
              <a:tr h="370864">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9"/>
                        </a:rPr>
                        <a:t>Baba </a:t>
                      </a:r>
                      <a:r>
                        <a:rPr lang="en-IN" sz="1100" u="none" strike="noStrike" dirty="0" err="1">
                          <a:solidFill>
                            <a:srgbClr val="0B0080"/>
                          </a:solidFill>
                          <a:effectLst/>
                          <a:latin typeface="Arial"/>
                          <a:ea typeface="Times New Roman"/>
                          <a:cs typeface="Times New Roman"/>
                          <a:hlinkClick r:id="rId9"/>
                        </a:rPr>
                        <a:t>Kalyani</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10"/>
                        </a:rPr>
                        <a:t>Bharat Forge</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3"/>
                  </a:ext>
                </a:extLst>
              </a:tr>
              <a:tr h="370864">
                <a:tc>
                  <a:txBody>
                    <a:bodyPr/>
                    <a:lstStyle/>
                    <a:p>
                      <a:pPr>
                        <a:lnSpc>
                          <a:spcPts val="1680"/>
                        </a:lnSpc>
                        <a:spcBef>
                          <a:spcPts val="1200"/>
                        </a:spcBef>
                        <a:spcAft>
                          <a:spcPts val="1200"/>
                        </a:spcAft>
                      </a:pPr>
                      <a:r>
                        <a:rPr lang="en-IN" sz="1100" u="none" strike="noStrike" dirty="0" err="1">
                          <a:solidFill>
                            <a:srgbClr val="A55858"/>
                          </a:solidFill>
                          <a:effectLst/>
                          <a:latin typeface="Arial"/>
                          <a:ea typeface="Times New Roman"/>
                          <a:cs typeface="Times New Roman"/>
                          <a:hlinkClick r:id="rId11"/>
                        </a:rPr>
                        <a:t>Anand</a:t>
                      </a:r>
                      <a:r>
                        <a:rPr lang="en-IN" sz="1100" u="none" strike="noStrike" dirty="0">
                          <a:solidFill>
                            <a:srgbClr val="A55858"/>
                          </a:solidFill>
                          <a:effectLst/>
                          <a:latin typeface="Arial"/>
                          <a:ea typeface="Times New Roman"/>
                          <a:cs typeface="Times New Roman"/>
                          <a:hlinkClick r:id="rId11"/>
                        </a:rPr>
                        <a:t> Deshpande</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12"/>
                        </a:rPr>
                        <a:t>Persistent Systems</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4"/>
                  </a:ext>
                </a:extLst>
              </a:tr>
              <a:tr h="370864">
                <a:tc>
                  <a:txBody>
                    <a:bodyPr/>
                    <a:lstStyle/>
                    <a:p>
                      <a:pPr>
                        <a:lnSpc>
                          <a:spcPts val="1680"/>
                        </a:lnSpc>
                        <a:spcBef>
                          <a:spcPts val="1200"/>
                        </a:spcBef>
                        <a:spcAft>
                          <a:spcPts val="1200"/>
                        </a:spcAft>
                      </a:pPr>
                      <a:r>
                        <a:rPr lang="en-IN" sz="1100" u="none" strike="noStrike" dirty="0" err="1">
                          <a:solidFill>
                            <a:srgbClr val="A55858"/>
                          </a:solidFill>
                          <a:effectLst/>
                          <a:latin typeface="Arial"/>
                          <a:ea typeface="Times New Roman"/>
                          <a:cs typeface="Times New Roman"/>
                          <a:hlinkClick r:id="rId13"/>
                        </a:rPr>
                        <a:t>Byrraju</a:t>
                      </a:r>
                      <a:r>
                        <a:rPr lang="en-IN" sz="1100" u="none" strike="noStrike" dirty="0">
                          <a:solidFill>
                            <a:srgbClr val="A55858"/>
                          </a:solidFill>
                          <a:effectLst/>
                          <a:latin typeface="Arial"/>
                          <a:ea typeface="Times New Roman"/>
                          <a:cs typeface="Times New Roman"/>
                          <a:hlinkClick r:id="rId13"/>
                        </a:rPr>
                        <a:t> </a:t>
                      </a:r>
                      <a:r>
                        <a:rPr lang="en-IN" sz="1100" u="none" strike="noStrike" dirty="0" err="1">
                          <a:solidFill>
                            <a:srgbClr val="A55858"/>
                          </a:solidFill>
                          <a:effectLst/>
                          <a:latin typeface="Arial"/>
                          <a:ea typeface="Times New Roman"/>
                          <a:cs typeface="Times New Roman"/>
                          <a:hlinkClick r:id="rId13"/>
                        </a:rPr>
                        <a:t>Ramialinga</a:t>
                      </a:r>
                      <a:r>
                        <a:rPr lang="en-IN" sz="1100" u="none" strike="noStrike" dirty="0">
                          <a:solidFill>
                            <a:srgbClr val="A55858"/>
                          </a:solidFill>
                          <a:effectLst/>
                          <a:latin typeface="Arial"/>
                          <a:ea typeface="Times New Roman"/>
                          <a:cs typeface="Times New Roman"/>
                          <a:hlinkClick r:id="rId13"/>
                        </a:rPr>
                        <a:t> Raju</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14"/>
                        </a:rPr>
                        <a:t>Mahindra Satyam</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5"/>
                  </a:ext>
                </a:extLst>
              </a:tr>
              <a:tr h="370864">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15"/>
                        </a:rPr>
                        <a:t>Dilip</a:t>
                      </a:r>
                      <a:r>
                        <a:rPr lang="en-IN" sz="1100" u="none" strike="noStrike" dirty="0">
                          <a:solidFill>
                            <a:srgbClr val="0B0080"/>
                          </a:solidFill>
                          <a:effectLst/>
                          <a:latin typeface="Arial"/>
                          <a:ea typeface="Times New Roman"/>
                          <a:cs typeface="Times New Roman"/>
                          <a:hlinkClick r:id="rId15"/>
                        </a:rPr>
                        <a:t> </a:t>
                      </a:r>
                      <a:r>
                        <a:rPr lang="en-IN" sz="1100" u="none" strike="noStrike" dirty="0" err="1">
                          <a:solidFill>
                            <a:srgbClr val="0B0080"/>
                          </a:solidFill>
                          <a:effectLst/>
                          <a:latin typeface="Arial"/>
                          <a:ea typeface="Times New Roman"/>
                          <a:cs typeface="Times New Roman"/>
                          <a:hlinkClick r:id="rId15"/>
                        </a:rPr>
                        <a:t>Sanghvi</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16"/>
                        </a:rPr>
                        <a:t>Sun Pharmaceutical</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6"/>
                  </a:ext>
                </a:extLst>
              </a:tr>
              <a:tr h="370864">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17"/>
                        </a:rPr>
                        <a:t>Ekta</a:t>
                      </a:r>
                      <a:r>
                        <a:rPr lang="en-IN" sz="1100" u="none" strike="noStrike" dirty="0">
                          <a:solidFill>
                            <a:srgbClr val="0B0080"/>
                          </a:solidFill>
                          <a:effectLst/>
                          <a:latin typeface="Arial"/>
                          <a:ea typeface="Times New Roman"/>
                          <a:cs typeface="Times New Roman"/>
                          <a:hlinkClick r:id="rId17"/>
                        </a:rPr>
                        <a:t> Kapoor</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18"/>
                        </a:rPr>
                        <a:t>Balaji</a:t>
                      </a:r>
                      <a:r>
                        <a:rPr lang="en-IN" sz="1100" u="none" strike="noStrike" dirty="0">
                          <a:solidFill>
                            <a:srgbClr val="0B0080"/>
                          </a:solidFill>
                          <a:effectLst/>
                          <a:latin typeface="Arial"/>
                          <a:ea typeface="Times New Roman"/>
                          <a:cs typeface="Times New Roman"/>
                          <a:hlinkClick r:id="rId18"/>
                        </a:rPr>
                        <a:t> Telefilms</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7"/>
                  </a:ext>
                </a:extLst>
              </a:tr>
              <a:tr h="370864">
                <a:tc>
                  <a:txBody>
                    <a:bodyPr/>
                    <a:lstStyle/>
                    <a:p>
                      <a:pPr>
                        <a:lnSpc>
                          <a:spcPts val="1680"/>
                        </a:lnSpc>
                        <a:spcBef>
                          <a:spcPts val="1200"/>
                        </a:spcBef>
                        <a:spcAft>
                          <a:spcPts val="1200"/>
                        </a:spcAft>
                      </a:pPr>
                      <a:r>
                        <a:rPr lang="en-IN" sz="1100" u="none" strike="noStrike" dirty="0" err="1">
                          <a:solidFill>
                            <a:srgbClr val="A55858"/>
                          </a:solidFill>
                          <a:effectLst/>
                          <a:latin typeface="Arial"/>
                          <a:ea typeface="Times New Roman"/>
                          <a:cs typeface="Times New Roman"/>
                          <a:hlinkClick r:id="rId19"/>
                        </a:rPr>
                        <a:t>Dr.</a:t>
                      </a:r>
                      <a:r>
                        <a:rPr lang="en-IN" sz="1100" u="none" strike="noStrike" dirty="0">
                          <a:solidFill>
                            <a:srgbClr val="A55858"/>
                          </a:solidFill>
                          <a:effectLst/>
                          <a:latin typeface="Arial"/>
                          <a:ea typeface="Times New Roman"/>
                          <a:cs typeface="Times New Roman"/>
                          <a:hlinkClick r:id="rId19"/>
                        </a:rPr>
                        <a:t> G. </a:t>
                      </a:r>
                      <a:r>
                        <a:rPr lang="en-IN" sz="1100" u="none" strike="noStrike" dirty="0" err="1">
                          <a:solidFill>
                            <a:srgbClr val="A55858"/>
                          </a:solidFill>
                          <a:effectLst/>
                          <a:latin typeface="Arial"/>
                          <a:ea typeface="Times New Roman"/>
                          <a:cs typeface="Times New Roman"/>
                          <a:hlinkClick r:id="rId19"/>
                        </a:rPr>
                        <a:t>Surender</a:t>
                      </a:r>
                      <a:r>
                        <a:rPr lang="en-IN" sz="1100" u="none" strike="noStrike" dirty="0">
                          <a:solidFill>
                            <a:srgbClr val="A55858"/>
                          </a:solidFill>
                          <a:effectLst/>
                          <a:latin typeface="Arial"/>
                          <a:ea typeface="Times New Roman"/>
                          <a:cs typeface="Times New Roman"/>
                          <a:hlinkClick r:id="rId19"/>
                        </a:rPr>
                        <a:t> Rao</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20"/>
                        </a:rPr>
                        <a:t>Yashoda</a:t>
                      </a:r>
                      <a:r>
                        <a:rPr lang="en-IN" sz="1100" u="none" strike="noStrike" dirty="0">
                          <a:solidFill>
                            <a:srgbClr val="0B0080"/>
                          </a:solidFill>
                          <a:effectLst/>
                          <a:latin typeface="Arial"/>
                          <a:ea typeface="Times New Roman"/>
                          <a:cs typeface="Times New Roman"/>
                          <a:hlinkClick r:id="rId20"/>
                        </a:rPr>
                        <a:t> Hospitals</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8"/>
                  </a:ext>
                </a:extLst>
              </a:tr>
              <a:tr h="370864">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21"/>
                        </a:rPr>
                        <a:t>Ramoji</a:t>
                      </a:r>
                      <a:r>
                        <a:rPr lang="en-IN" sz="1100" u="none" strike="noStrike" dirty="0">
                          <a:solidFill>
                            <a:srgbClr val="0B0080"/>
                          </a:solidFill>
                          <a:effectLst/>
                          <a:latin typeface="Arial"/>
                          <a:ea typeface="Times New Roman"/>
                          <a:cs typeface="Times New Roman"/>
                          <a:hlinkClick r:id="rId21"/>
                        </a:rPr>
                        <a:t> Rao</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err="1">
                          <a:solidFill>
                            <a:srgbClr val="0B0080"/>
                          </a:solidFill>
                          <a:effectLst/>
                          <a:latin typeface="Arial"/>
                          <a:ea typeface="Times New Roman"/>
                          <a:cs typeface="Times New Roman"/>
                          <a:hlinkClick r:id="rId22"/>
                        </a:rPr>
                        <a:t>Ramoji</a:t>
                      </a:r>
                      <a:r>
                        <a:rPr lang="en-IN" sz="1100" u="none" strike="noStrike" dirty="0">
                          <a:solidFill>
                            <a:srgbClr val="0B0080"/>
                          </a:solidFill>
                          <a:effectLst/>
                          <a:latin typeface="Arial"/>
                          <a:ea typeface="Times New Roman"/>
                          <a:cs typeface="Times New Roman"/>
                          <a:hlinkClick r:id="rId22"/>
                        </a:rPr>
                        <a:t> Group</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09"/>
                  </a:ext>
                </a:extLst>
              </a:tr>
              <a:tr h="370864">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23"/>
                        </a:rPr>
                        <a:t>Kumar </a:t>
                      </a:r>
                      <a:r>
                        <a:rPr lang="en-IN" sz="1100" u="none" strike="noStrike" dirty="0" err="1">
                          <a:solidFill>
                            <a:srgbClr val="0B0080"/>
                          </a:solidFill>
                          <a:effectLst/>
                          <a:latin typeface="Arial"/>
                          <a:ea typeface="Times New Roman"/>
                          <a:cs typeface="Times New Roman"/>
                          <a:hlinkClick r:id="rId23"/>
                        </a:rPr>
                        <a:t>Mangalam</a:t>
                      </a:r>
                      <a:r>
                        <a:rPr lang="en-IN" sz="1100" u="none" strike="noStrike" dirty="0">
                          <a:solidFill>
                            <a:srgbClr val="0B0080"/>
                          </a:solidFill>
                          <a:effectLst/>
                          <a:latin typeface="Arial"/>
                          <a:ea typeface="Times New Roman"/>
                          <a:cs typeface="Times New Roman"/>
                          <a:hlinkClick r:id="rId23"/>
                        </a:rPr>
                        <a:t> Birla</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24"/>
                        </a:rPr>
                        <a:t>Aditya Birla Group</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10"/>
                  </a:ext>
                </a:extLst>
              </a:tr>
              <a:tr h="370864">
                <a:tc>
                  <a:txBody>
                    <a:bodyPr/>
                    <a:lstStyle/>
                    <a:p>
                      <a:pPr>
                        <a:lnSpc>
                          <a:spcPts val="1680"/>
                        </a:lnSpc>
                        <a:spcBef>
                          <a:spcPts val="1200"/>
                        </a:spcBef>
                        <a:spcAft>
                          <a:spcPts val="1200"/>
                        </a:spcAft>
                      </a:pPr>
                      <a:r>
                        <a:rPr lang="en-IN" sz="1100" u="none" strike="noStrike" dirty="0">
                          <a:solidFill>
                            <a:srgbClr val="0B0080"/>
                          </a:solidFill>
                          <a:effectLst/>
                          <a:latin typeface="Arial"/>
                          <a:ea typeface="Times New Roman"/>
                          <a:cs typeface="Times New Roman"/>
                          <a:hlinkClick r:id="rId25"/>
                        </a:rPr>
                        <a:t>Varun Agarwal</a:t>
                      </a:r>
                      <a:endParaRPr lang="en-IN" sz="1100" dirty="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a:solidFill>
                            <a:srgbClr val="000000"/>
                          </a:solidFill>
                          <a:effectLst/>
                          <a:latin typeface="Arial"/>
                          <a:ea typeface="Times New Roman"/>
                          <a:cs typeface="Times New Roman"/>
                        </a:rPr>
                        <a:t>Alma Mater Store</a:t>
                      </a:r>
                      <a:endParaRPr lang="en-IN" sz="110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11"/>
                  </a:ext>
                </a:extLst>
              </a:tr>
              <a:tr h="370864">
                <a:tc>
                  <a:txBody>
                    <a:bodyPr/>
                    <a:lstStyle/>
                    <a:p>
                      <a:pPr>
                        <a:lnSpc>
                          <a:spcPts val="1680"/>
                        </a:lnSpc>
                        <a:spcBef>
                          <a:spcPts val="1200"/>
                        </a:spcBef>
                        <a:spcAft>
                          <a:spcPts val="1200"/>
                        </a:spcAft>
                      </a:pPr>
                      <a:r>
                        <a:rPr lang="en-IN" sz="1100">
                          <a:solidFill>
                            <a:srgbClr val="000000"/>
                          </a:solidFill>
                          <a:effectLst/>
                          <a:latin typeface="Arial"/>
                          <a:ea typeface="Times New Roman"/>
                          <a:cs typeface="Times New Roman"/>
                        </a:rPr>
                        <a:t>Arun Mandala</a:t>
                      </a:r>
                      <a:endParaRPr lang="en-IN" sz="1100">
                        <a:effectLst/>
                        <a:latin typeface="Calibri"/>
                        <a:ea typeface="Calibri"/>
                        <a:cs typeface="Times New Roman"/>
                      </a:endParaRPr>
                    </a:p>
                  </a:txBody>
                  <a:tcPr marL="60960" marR="60960" marT="30482" marB="30482" anchor="ctr"/>
                </a:tc>
                <a:tc>
                  <a:txBody>
                    <a:bodyPr/>
                    <a:lstStyle/>
                    <a:p>
                      <a:pPr>
                        <a:lnSpc>
                          <a:spcPts val="1680"/>
                        </a:lnSpc>
                        <a:spcBef>
                          <a:spcPts val="1200"/>
                        </a:spcBef>
                        <a:spcAft>
                          <a:spcPts val="1200"/>
                        </a:spcAft>
                      </a:pPr>
                      <a:r>
                        <a:rPr lang="en-IN" sz="1100" dirty="0" err="1">
                          <a:solidFill>
                            <a:srgbClr val="000000"/>
                          </a:solidFill>
                          <a:effectLst/>
                          <a:latin typeface="Arial"/>
                          <a:ea typeface="Times New Roman"/>
                          <a:cs typeface="Times New Roman"/>
                        </a:rPr>
                        <a:t>Cinimage</a:t>
                      </a:r>
                      <a:r>
                        <a:rPr lang="en-IN" sz="1100" dirty="0">
                          <a:solidFill>
                            <a:srgbClr val="000000"/>
                          </a:solidFill>
                          <a:effectLst/>
                          <a:latin typeface="Arial"/>
                          <a:ea typeface="Times New Roman"/>
                          <a:cs typeface="Times New Roman"/>
                        </a:rPr>
                        <a:t> Studios Pvt Ltd</a:t>
                      </a:r>
                      <a:endParaRPr lang="en-IN" sz="1100" dirty="0">
                        <a:effectLst/>
                        <a:latin typeface="Calibri"/>
                        <a:ea typeface="Calibri"/>
                        <a:cs typeface="Times New Roman"/>
                      </a:endParaRPr>
                    </a:p>
                  </a:txBody>
                  <a:tcPr marL="60960" marR="60960" marT="30482" marB="30482"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7FAB76-C5E0-4C3B-B94A-D9532345F8D9}" type="slidenum">
              <a:rPr lang="es-ES" altLang="en-US"/>
              <a:pPr eaLnBrk="1" hangingPunct="1"/>
              <a:t>16</a:t>
            </a:fld>
            <a:endParaRPr lang="es-ES" altLang="en-US"/>
          </a:p>
        </p:txBody>
      </p:sp>
      <p:pic>
        <p:nvPicPr>
          <p:cNvPr id="17411" name="Picture 6" descr="C:\Users\suhail\Desktop\POWER - POINT PRESENT\MANAGING START UP ENTERPRISES\START UPS @ BOOK NAME\START UP IMAGES\images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167322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7" descr="C:\Users\suhail\Desktop\POWER - POINT PRESENT\MANAGING START UP ENTERPRISES\START UPS @ BOOK NAME\START UP IMAGES\images (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4540250"/>
            <a:ext cx="30289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8" descr="C:\Users\suhail\Desktop\POWER - POINT PRESENT\MANAGING START UP ENTERPRISES\START UPS @ BOOK NAME\START UP IMAGES\images (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388" y="2130425"/>
            <a:ext cx="2705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9" descr="C:\Users\suhail\Desktop\POWER - POINT PRESENT\MANAGING START UP ENTERPRISES\START UPS @ BOOK NAME\START UP IMAGES\images (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463" y="2544763"/>
            <a:ext cx="18002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0" descr="C:\Users\suhail\Desktop\POWER - POINT PRESENT\MANAGING START UP ENTERPRISES\START UPS @ BOOK NAME\START UP IMAGES\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508500"/>
            <a:ext cx="26574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1" descr="C:\Users\suhail\Desktop\POWER - POINT PRESENT\MANAGING START UP ENTERPRISES\START UPS @ BOOK NAME\START UP IMAGES\images (2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7388" y="144463"/>
            <a:ext cx="34671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IN" altLang="en-US" sz="4000" b="1">
                <a:latin typeface="Times New Roman" panose="02020603050405020304" pitchFamily="18" charset="0"/>
                <a:cs typeface="Times New Roman" panose="02020603050405020304" pitchFamily="18" charset="0"/>
              </a:rPr>
              <a:t>Starting a Business: The Idea Phase</a:t>
            </a:r>
            <a:endParaRPr lang="en-US" altLang="en-US" sz="4000">
              <a:solidFill>
                <a:schemeClr val="tx1"/>
              </a:solidFill>
              <a:latin typeface="Times New Roman" panose="02020603050405020304" pitchFamily="18" charset="0"/>
              <a:cs typeface="Times New Roman" panose="02020603050405020304" pitchFamily="18" charset="0"/>
            </a:endParaRPr>
          </a:p>
        </p:txBody>
      </p:sp>
      <p:sp>
        <p:nvSpPr>
          <p:cNvPr id="18435" name="Rectangle 3"/>
          <p:cNvSpPr>
            <a:spLocks noGrp="1" noChangeArrowheads="1"/>
          </p:cNvSpPr>
          <p:nvPr>
            <p:ph idx="1"/>
          </p:nvPr>
        </p:nvSpPr>
        <p:spPr/>
        <p:txBody>
          <a:bodyPr/>
          <a:lstStyle/>
          <a:p>
            <a:pPr marL="0" indent="0" eaLnBrk="1" hangingPunct="1">
              <a:buFontTx/>
              <a:buNone/>
            </a:pPr>
            <a:r>
              <a:rPr lang="en-IN" altLang="en-US" sz="2000">
                <a:latin typeface="Times New Roman" panose="02020603050405020304" pitchFamily="18" charset="0"/>
                <a:cs typeface="Times New Roman" panose="02020603050405020304" pitchFamily="18" charset="0"/>
              </a:rPr>
              <a:t>Many people believe starting a business is a mysterious process. They know they want to start a business, but they don't know the first steps to take. </a:t>
            </a:r>
          </a:p>
          <a:p>
            <a:pPr marL="0" indent="0" eaLnBrk="1" hangingPunct="1">
              <a:buFontTx/>
              <a:buNone/>
            </a:pPr>
            <a:endParaRPr lang="en-IN" altLang="en-US" sz="2000">
              <a:latin typeface="Times New Roman" panose="02020603050405020304" pitchFamily="18" charset="0"/>
              <a:cs typeface="Times New Roman" panose="02020603050405020304" pitchFamily="18" charset="0"/>
            </a:endParaRPr>
          </a:p>
          <a:p>
            <a:pPr marL="0" indent="0" eaLnBrk="1" hangingPunct="1">
              <a:buFontTx/>
              <a:buNone/>
            </a:pPr>
            <a:r>
              <a:rPr lang="en-IN" altLang="en-US" sz="2000">
                <a:latin typeface="Times New Roman" panose="02020603050405020304" pitchFamily="18" charset="0"/>
                <a:cs typeface="Times New Roman" panose="02020603050405020304" pitchFamily="18" charset="0"/>
              </a:rPr>
              <a:t>But before I start, let's clear up one point -  People always wonder if this is a good time to start their </a:t>
            </a:r>
            <a:r>
              <a:rPr lang="en-IN" altLang="en-US" sz="2000" u="sng">
                <a:latin typeface="Times New Roman" panose="02020603050405020304" pitchFamily="18" charset="0"/>
                <a:cs typeface="Times New Roman" panose="02020603050405020304" pitchFamily="18" charset="0"/>
                <a:hlinkClick r:id="rId3"/>
              </a:rPr>
              <a:t>business idea</a:t>
            </a:r>
            <a:r>
              <a:rPr lang="en-IN" altLang="en-US" sz="2000">
                <a:latin typeface="Times New Roman" panose="02020603050405020304" pitchFamily="18" charset="0"/>
                <a:cs typeface="Times New Roman" panose="02020603050405020304" pitchFamily="18" charset="0"/>
              </a:rPr>
              <a:t>. The fact is, there's really never a bad time to launch a business. People have money and are looking for ways to spend it.</a:t>
            </a:r>
          </a:p>
          <a:p>
            <a:pPr marL="0" indent="0" eaLnBrk="1" hangingPunct="1">
              <a:buFontTx/>
              <a:buNone/>
            </a:pPr>
            <a:endParaRPr lang="en-IN" altLang="en-US" sz="2000">
              <a:latin typeface="Times New Roman" panose="02020603050405020304" pitchFamily="18" charset="0"/>
              <a:cs typeface="Times New Roman" panose="02020603050405020304" pitchFamily="18" charset="0"/>
            </a:endParaRPr>
          </a:p>
          <a:p>
            <a:pPr marL="0" indent="0" eaLnBrk="1" hangingPunct="1">
              <a:buFontTx/>
              <a:buNone/>
            </a:pPr>
            <a:r>
              <a:rPr lang="en-IN" altLang="en-US" sz="2000">
                <a:latin typeface="Times New Roman" panose="02020603050405020304" pitchFamily="18" charset="0"/>
                <a:cs typeface="Times New Roman" panose="02020603050405020304" pitchFamily="18" charset="0"/>
              </a:rPr>
              <a:t>It's obvious why it's smart to launch in strong economic times. But launching in tough or uncertain economic times can be just as smart. If you do your homework, presumably there's a need for the business you're starting. Because many people are reluctant to launch in tough times, your new business has a better chance of getting noticed. </a:t>
            </a:r>
          </a:p>
        </p:txBody>
      </p:sp>
      <p:sp>
        <p:nvSpPr>
          <p:cNvPr id="18436"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4AD188-602F-4ADC-9AFE-15F66D7ED31E}" type="slidenum">
              <a:rPr lang="es-ES" altLang="en-US"/>
              <a:pPr eaLnBrk="1" hangingPunct="1"/>
              <a:t>17</a:t>
            </a:fld>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BCE83C-1ABD-4850-9E14-06B1C8F8ACFD}" type="slidenum">
              <a:rPr lang="es-ES" altLang="en-US"/>
              <a:pPr eaLnBrk="1" hangingPunct="1"/>
              <a:t>18</a:t>
            </a:fld>
            <a:endParaRPr lang="es-ES" altLang="en-US"/>
          </a:p>
        </p:txBody>
      </p:sp>
      <p:sp>
        <p:nvSpPr>
          <p:cNvPr id="19459" name="Rectangle 3"/>
          <p:cNvSpPr>
            <a:spLocks noChangeArrowheads="1"/>
          </p:cNvSpPr>
          <p:nvPr/>
        </p:nvSpPr>
        <p:spPr bwMode="auto">
          <a:xfrm>
            <a:off x="611188" y="1533525"/>
            <a:ext cx="80645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000">
                <a:latin typeface="Times New Roman" panose="02020603050405020304" pitchFamily="18" charset="0"/>
                <a:cs typeface="Times New Roman" panose="02020603050405020304" pitchFamily="18" charset="0"/>
              </a:rPr>
              <a:t>Everyone has his or her own roadblock, something that prevents them from taking that crucial first step. Most people are afraid to start; they may fear the unknown or failure, or even success. Others find starting something overwhelming in the mistaken belief they have to start from scratch. They think they have to come up with something that no one has ever done before--a new invention, a unique service. </a:t>
            </a:r>
          </a:p>
          <a:p>
            <a:pPr eaLnBrk="1" hangingPunct="1"/>
            <a:endParaRPr lang="en-IN" altLang="en-US" sz="2000">
              <a:latin typeface="Times New Roman" panose="02020603050405020304" pitchFamily="18" charset="0"/>
              <a:cs typeface="Times New Roman" panose="02020603050405020304" pitchFamily="18" charset="0"/>
            </a:endParaRPr>
          </a:p>
          <a:p>
            <a:pPr eaLnBrk="1" hangingPunct="1"/>
            <a:r>
              <a:rPr lang="en-IN" altLang="en-US" sz="2000">
                <a:latin typeface="Times New Roman" panose="02020603050405020304" pitchFamily="18" charset="0"/>
                <a:cs typeface="Times New Roman" panose="02020603050405020304" pitchFamily="18" charset="0"/>
              </a:rPr>
              <a:t>In other words, they think they have to reinvent the wheel.</a:t>
            </a:r>
          </a:p>
          <a:p>
            <a:pPr eaLnBrk="1" hangingPunct="1"/>
            <a:endParaRPr lang="en-US" altLang="en-US" sz="2000">
              <a:latin typeface="Times New Roman" panose="02020603050405020304" pitchFamily="18" charset="0"/>
              <a:cs typeface="Times New Roman" panose="02020603050405020304" pitchFamily="18" charset="0"/>
            </a:endParaRPr>
          </a:p>
          <a:p>
            <a:pPr eaLnBrk="1" hangingPunct="1"/>
            <a:r>
              <a:rPr lang="en-IN" altLang="en-US" sz="2000">
                <a:latin typeface="Times New Roman" panose="02020603050405020304" pitchFamily="18" charset="0"/>
                <a:cs typeface="Times New Roman" panose="02020603050405020304" pitchFamily="18" charset="0"/>
              </a:rPr>
              <a:t>But unless you're a technological genius -- like Bill Gates or Steve Jobs--trying to reinvent the wheel is a big waste of time. </a:t>
            </a:r>
          </a:p>
          <a:p>
            <a:pPr eaLnBrk="1" hangingPunct="1"/>
            <a:endParaRPr lang="en-IN" altLang="en-US" sz="2000">
              <a:latin typeface="Times New Roman" panose="02020603050405020304" pitchFamily="18" charset="0"/>
              <a:cs typeface="Times New Roman" panose="02020603050405020304" pitchFamily="18" charset="0"/>
            </a:endParaRPr>
          </a:p>
          <a:p>
            <a:pPr eaLnBrk="1" hangingPunct="1"/>
            <a:r>
              <a:rPr lang="en-IN" altLang="en-US" sz="2000">
                <a:latin typeface="Times New Roman" panose="02020603050405020304" pitchFamily="18" charset="0"/>
                <a:cs typeface="Times New Roman" panose="02020603050405020304" pitchFamily="18" charset="0"/>
              </a:rPr>
              <a:t>For most people </a:t>
            </a:r>
            <a:r>
              <a:rPr lang="en-IN" altLang="en-US" sz="2000" u="sng">
                <a:latin typeface="Times New Roman" panose="02020603050405020304" pitchFamily="18" charset="0"/>
                <a:cs typeface="Times New Roman" panose="02020603050405020304" pitchFamily="18" charset="0"/>
                <a:hlinkClick r:id="rId3"/>
              </a:rPr>
              <a:t>starting a business</a:t>
            </a:r>
            <a:r>
              <a:rPr lang="en-IN" altLang="en-US" sz="2000">
                <a:latin typeface="Times New Roman" panose="02020603050405020304" pitchFamily="18" charset="0"/>
                <a:cs typeface="Times New Roman" panose="02020603050405020304" pitchFamily="18" charset="0"/>
              </a:rPr>
              <a:t>, the issue should not be coming up with something so unique that no one has ever heard of it but instead answering the questions: "How can I improve on this?" or "Can I do this better or differently from the other guy doing it over there?"</a:t>
            </a:r>
          </a:p>
          <a:p>
            <a:pPr eaLnBrk="1" hangingPunct="1"/>
            <a:endParaRPr lang="en-I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z="4000" b="1">
                <a:latin typeface="Times New Roman" panose="02020603050405020304" pitchFamily="18" charset="0"/>
                <a:cs typeface="Times New Roman" panose="02020603050405020304" pitchFamily="18" charset="0"/>
              </a:rPr>
              <a:t>Some examples of Start –Up Ideas</a:t>
            </a:r>
            <a:endParaRPr lang="en-IN" altLang="en-US" sz="4000" b="1">
              <a:latin typeface="Times New Roman" panose="02020603050405020304" pitchFamily="18" charset="0"/>
              <a:cs typeface="Times New Roman" panose="02020603050405020304" pitchFamily="18" charset="0"/>
            </a:endParaRPr>
          </a:p>
        </p:txBody>
      </p:sp>
      <p:sp>
        <p:nvSpPr>
          <p:cNvPr id="20483" name="Content Placeholder 2"/>
          <p:cNvSpPr>
            <a:spLocks noGrp="1"/>
          </p:cNvSpPr>
          <p:nvPr>
            <p:ph idx="1"/>
          </p:nvPr>
        </p:nvSpPr>
        <p:spPr/>
        <p:txBody>
          <a:bodyPr/>
          <a:lstStyle/>
          <a:p>
            <a:pPr marL="0" indent="0" eaLnBrk="1" hangingPunct="1">
              <a:buFontTx/>
              <a:buNone/>
            </a:pPr>
            <a:r>
              <a:rPr lang="en-US" altLang="en-US" sz="2000">
                <a:latin typeface="Times New Roman" panose="02020603050405020304" pitchFamily="18" charset="0"/>
                <a:cs typeface="Times New Roman" panose="02020603050405020304" pitchFamily="18" charset="0"/>
              </a:rPr>
              <a:t>Let me narrate you an incident, I have read at the Internet – a business start-up story, a great example. </a:t>
            </a:r>
          </a:p>
          <a:p>
            <a:pPr marL="0" indent="0" eaLnBrk="1" hangingPunct="1">
              <a:buFontTx/>
              <a:buNone/>
            </a:pPr>
            <a:r>
              <a:rPr lang="en-IN" altLang="en-US" sz="2000" i="1">
                <a:latin typeface="Times New Roman" panose="02020603050405020304" pitchFamily="18" charset="0"/>
                <a:cs typeface="Times New Roman" panose="02020603050405020304" pitchFamily="18" charset="0"/>
              </a:rPr>
              <a:t>Entrepreneur</a:t>
            </a:r>
            <a:r>
              <a:rPr lang="en-IN" altLang="en-US" sz="2000">
                <a:latin typeface="Times New Roman" panose="02020603050405020304" pitchFamily="18" charset="0"/>
                <a:cs typeface="Times New Roman" panose="02020603050405020304" pitchFamily="18" charset="0"/>
              </a:rPr>
              <a:t> magazine is located in Irvine, California, a planned community. Many years ago, there weren't many fast-food restaurants in the business area. Two young men in Irvine found this lunch situation very frustrating. There weren't many affordable choices. Sure, there were some food courts located in strip centres, but the parking lots were really small and the wait was unbearable. </a:t>
            </a:r>
          </a:p>
          <a:p>
            <a:pPr marL="0" indent="0" eaLnBrk="1" hangingPunct="1">
              <a:buFontTx/>
              <a:buNone/>
            </a:pPr>
            <a:r>
              <a:rPr lang="en-IN" altLang="en-US" sz="2000">
                <a:latin typeface="Times New Roman" panose="02020603050405020304" pitchFamily="18" charset="0"/>
                <a:cs typeface="Times New Roman" panose="02020603050405020304" pitchFamily="18" charset="0"/>
              </a:rPr>
              <a:t>One day, as they were lamenting their lunch problem, one of them said, "Wouldn't it be great if we could get some good food delivered?" The proverbial light bulb went on! Then they did what many people don't do--they did something about their idea. Coincidentally, they purchased one of </a:t>
            </a:r>
            <a:r>
              <a:rPr lang="en-IN" altLang="en-US" sz="2000" i="1">
                <a:latin typeface="Times New Roman" panose="02020603050405020304" pitchFamily="18" charset="0"/>
                <a:cs typeface="Times New Roman" panose="02020603050405020304" pitchFamily="18" charset="0"/>
              </a:rPr>
              <a:t>Entrepreneur</a:t>
            </a:r>
            <a:r>
              <a:rPr lang="en-IN" altLang="en-US" sz="2000">
                <a:latin typeface="Times New Roman" panose="02020603050405020304" pitchFamily="18" charset="0"/>
                <a:cs typeface="Times New Roman" panose="02020603050405020304" pitchFamily="18" charset="0"/>
              </a:rPr>
              <a:t>'s business start-ups guides and started a restaurant delivery business</a:t>
            </a:r>
            <a:r>
              <a:rPr lang="en-IN" altLang="en-US" sz="2000"/>
              <a:t>.</a:t>
            </a:r>
          </a:p>
          <a:p>
            <a:pPr marL="0" indent="0" eaLnBrk="1" hangingPunct="1">
              <a:buFontTx/>
              <a:buNone/>
            </a:pPr>
            <a:endParaRPr lang="en-IN" altLang="en-US" sz="2000">
              <a:latin typeface="Times New Roman" panose="02020603050405020304" pitchFamily="18" charset="0"/>
              <a:cs typeface="Times New Roman" panose="02020603050405020304" pitchFamily="18" charset="0"/>
            </a:endParaRPr>
          </a:p>
          <a:p>
            <a:pPr marL="0" indent="0" eaLnBrk="1" hangingPunct="1">
              <a:buFontTx/>
              <a:buNone/>
            </a:pPr>
            <a:endParaRPr lang="en-US" altLang="en-US" sz="2000">
              <a:latin typeface="Times New Roman" panose="02020603050405020304" pitchFamily="18" charset="0"/>
              <a:cs typeface="Times New Roman" panose="02020603050405020304" pitchFamily="18" charset="0"/>
            </a:endParaRPr>
          </a:p>
        </p:txBody>
      </p:sp>
      <p:sp>
        <p:nvSpPr>
          <p:cNvPr id="20484"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7CFA0A-50D9-4276-99FC-E64D5E25E12A}" type="slidenum">
              <a:rPr lang="es-ES" altLang="en-US"/>
              <a:pPr eaLnBrk="1" hangingPunct="1"/>
              <a:t>19</a:t>
            </a:fld>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title"/>
          </p:nvPr>
        </p:nvSpPr>
        <p:spPr>
          <a:xfrm rot="20491916">
            <a:off x="508000" y="2614613"/>
            <a:ext cx="8229600" cy="1143000"/>
          </a:xfrm>
        </p:spPr>
        <p:txBody>
          <a:bodyPr/>
          <a:lstStyle/>
          <a:p>
            <a:r>
              <a:rPr lang="en-US" altLang="en-US" sz="5400" b="1">
                <a:latin typeface="AR DESTINE" pitchFamily="2" charset="0"/>
                <a:cs typeface="Times New Roman" panose="02020603050405020304" pitchFamily="18" charset="0"/>
              </a:rPr>
              <a:t>STEPPING STONE…</a:t>
            </a:r>
            <a:endParaRPr lang="en-IN" altLang="en-US" sz="5400" b="1">
              <a:latin typeface="AR DESTINE" pitchFamily="2" charset="0"/>
              <a:cs typeface="Times New Roman" panose="02020603050405020304" pitchFamily="18" charset="0"/>
            </a:endParaRPr>
          </a:p>
        </p:txBody>
      </p:sp>
      <p:sp>
        <p:nvSpPr>
          <p:cNvPr id="3075"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7F8CB5-9C2E-4782-8966-645FD6134D65}" type="slidenum">
              <a:rPr lang="es-ES" altLang="en-US"/>
              <a:pPr eaLnBrk="1" hangingPunct="1"/>
              <a:t>2</a:t>
            </a:fld>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BF2C73-80B8-4FFE-ADF7-91ADB1605A69}" type="slidenum">
              <a:rPr lang="es-ES" altLang="en-US"/>
              <a:pPr eaLnBrk="1" hangingPunct="1"/>
              <a:t>20</a:t>
            </a:fld>
            <a:endParaRPr lang="es-ES" altLang="en-US"/>
          </a:p>
        </p:txBody>
      </p:sp>
      <p:sp>
        <p:nvSpPr>
          <p:cNvPr id="21507" name="Content Placeholder 2"/>
          <p:cNvSpPr>
            <a:spLocks noGrp="1"/>
          </p:cNvSpPr>
          <p:nvPr>
            <p:ph idx="4294967295"/>
          </p:nvPr>
        </p:nvSpPr>
        <p:spPr>
          <a:xfrm>
            <a:off x="323850" y="1628775"/>
            <a:ext cx="8496300" cy="4497388"/>
          </a:xfrm>
        </p:spPr>
        <p:txBody>
          <a:bodyPr/>
          <a:lstStyle/>
          <a:p>
            <a:pPr marL="0" indent="0" eaLnBrk="1" hangingPunct="1">
              <a:buFontTx/>
              <a:buNone/>
            </a:pPr>
            <a:r>
              <a:rPr lang="en-IN" altLang="en-US" sz="2000">
                <a:latin typeface="Times New Roman" panose="02020603050405020304" pitchFamily="18" charset="0"/>
                <a:cs typeface="Times New Roman" panose="02020603050405020304" pitchFamily="18" charset="0"/>
              </a:rPr>
              <a:t>Till date, their business has served more than 15 million people! It's neither a complicated business nor an original one. Their competition has gotten stiffer, and yet they're doing phenomenally well.</a:t>
            </a:r>
          </a:p>
          <a:p>
            <a:pPr marL="0" indent="0" eaLnBrk="1" hangingPunct="1">
              <a:buFontTx/>
              <a:buNone/>
            </a:pPr>
            <a:endParaRPr lang="en-US" altLang="en-US" sz="2000">
              <a:latin typeface="Times New Roman" panose="02020603050405020304" pitchFamily="18" charset="0"/>
              <a:cs typeface="Times New Roman" panose="02020603050405020304" pitchFamily="18" charset="0"/>
            </a:endParaRPr>
          </a:p>
          <a:p>
            <a:pPr marL="0" indent="0" eaLnBrk="1" hangingPunct="1">
              <a:buFontTx/>
              <a:buNone/>
            </a:pPr>
            <a:r>
              <a:rPr lang="en-IN" altLang="en-US" sz="2000">
                <a:latin typeface="Times New Roman" panose="02020603050405020304" pitchFamily="18" charset="0"/>
                <a:cs typeface="Times New Roman" panose="02020603050405020304" pitchFamily="18" charset="0"/>
              </a:rPr>
              <a:t>Inspiration can be anywhere. You can even get an idea in the bus. Here's another classic start-up story: Ever get charged a fee for returning a video late?</a:t>
            </a:r>
          </a:p>
          <a:p>
            <a:pPr marL="0" indent="0" eaLnBrk="1" hangingPunct="1">
              <a:buFontTx/>
              <a:buNone/>
            </a:pPr>
            <a:r>
              <a:rPr lang="en-IN" altLang="en-US" sz="2000">
                <a:latin typeface="Times New Roman" panose="02020603050405020304" pitchFamily="18" charset="0"/>
                <a:cs typeface="Times New Roman" panose="02020603050405020304" pitchFamily="18" charset="0"/>
              </a:rPr>
              <a:t> Bet you didn't do anything about it. Well, when Reed Hastings got a whopping $40 late charge, instead of getting mad, he got inspired. </a:t>
            </a:r>
          </a:p>
          <a:p>
            <a:pPr marL="0" indent="0" eaLnBrk="1" hangingPunct="1">
              <a:buFontTx/>
              <a:buNone/>
            </a:pPr>
            <a:r>
              <a:rPr lang="en-IN" altLang="en-US" sz="2000">
                <a:latin typeface="Times New Roman" panose="02020603050405020304" pitchFamily="18" charset="0"/>
                <a:cs typeface="Times New Roman" panose="02020603050405020304" pitchFamily="18" charset="0"/>
              </a:rPr>
              <a:t>Hastings wondered "How come movie rentals don't work like a health club, where, whether you use it a lot or a little, you get charged the same?" </a:t>
            </a:r>
          </a:p>
          <a:p>
            <a:pPr marL="0" indent="0" eaLnBrk="1" hangingPunct="1">
              <a:buFontTx/>
              <a:buNone/>
            </a:pPr>
            <a:r>
              <a:rPr lang="en-IN" altLang="en-US" sz="2000">
                <a:latin typeface="Times New Roman" panose="02020603050405020304" pitchFamily="18" charset="0"/>
                <a:cs typeface="Times New Roman" panose="02020603050405020304" pitchFamily="18" charset="0"/>
              </a:rPr>
              <a:t>From this thought, </a:t>
            </a:r>
            <a:r>
              <a:rPr lang="en-IN" altLang="en-US" sz="2000" b="1">
                <a:latin typeface="Times New Roman" panose="02020603050405020304" pitchFamily="18" charset="0"/>
                <a:cs typeface="Times New Roman" panose="02020603050405020304" pitchFamily="18" charset="0"/>
              </a:rPr>
              <a:t>Netflix.com</a:t>
            </a:r>
            <a:r>
              <a:rPr lang="en-IN" altLang="en-US" sz="2000">
                <a:latin typeface="Times New Roman" panose="02020603050405020304" pitchFamily="18" charset="0"/>
                <a:cs typeface="Times New Roman" panose="02020603050405020304" pitchFamily="18" charset="0"/>
              </a:rPr>
              <a:t>, </a:t>
            </a:r>
            <a:r>
              <a:rPr lang="en-IN" altLang="en-US" sz="2000" i="1">
                <a:latin typeface="Times New Roman" panose="02020603050405020304" pitchFamily="18" charset="0"/>
                <a:cs typeface="Times New Roman" panose="02020603050405020304" pitchFamily="18" charset="0"/>
              </a:rPr>
              <a:t>an online DVD rental service</a:t>
            </a:r>
            <a:r>
              <a:rPr lang="en-IN" altLang="en-US" sz="2000">
                <a:latin typeface="Times New Roman" panose="02020603050405020304" pitchFamily="18" charset="0"/>
                <a:cs typeface="Times New Roman" panose="02020603050405020304" pitchFamily="18" charset="0"/>
              </a:rPr>
              <a:t>, was born. </a:t>
            </a:r>
          </a:p>
          <a:p>
            <a:pPr marL="0" indent="0" eaLnBrk="1" hangingPunct="1">
              <a:buFontTx/>
              <a:buNone/>
            </a:pPr>
            <a:r>
              <a:rPr lang="en-IN" altLang="en-US" sz="2000">
                <a:latin typeface="Times New Roman" panose="02020603050405020304" pitchFamily="18" charset="0"/>
                <a:cs typeface="Times New Roman" panose="02020603050405020304" pitchFamily="18" charset="0"/>
              </a:rPr>
              <a:t>From its start in 1999, </a:t>
            </a:r>
            <a:r>
              <a:rPr lang="en-IN" altLang="en-US" sz="2000" b="1">
                <a:latin typeface="Times New Roman" panose="02020603050405020304" pitchFamily="18" charset="0"/>
                <a:cs typeface="Times New Roman" panose="02020603050405020304" pitchFamily="18" charset="0"/>
              </a:rPr>
              <a:t>Netflix</a:t>
            </a:r>
            <a:r>
              <a:rPr lang="en-IN" altLang="en-US" sz="2000">
                <a:latin typeface="Times New Roman" panose="02020603050405020304" pitchFamily="18" charset="0"/>
                <a:cs typeface="Times New Roman" panose="02020603050405020304" pitchFamily="18" charset="0"/>
              </a:rPr>
              <a:t> has grown into a big business with revenues topping $1.3 billion.</a:t>
            </a:r>
          </a:p>
          <a:p>
            <a:pPr marL="0" indent="0" eaLnBrk="1" hangingPunct="1">
              <a:buFontTx/>
              <a:buNone/>
            </a:pP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650" y="3860800"/>
            <a:ext cx="7772400" cy="1362075"/>
          </a:xfrm>
        </p:spPr>
        <p:txBody>
          <a:bodyPr/>
          <a:lstStyle/>
          <a:p>
            <a:pPr algn="ctr">
              <a:defRPr/>
            </a:pPr>
            <a:r>
              <a:rPr lang="en-US" dirty="0">
                <a:latin typeface="AR DELANEY" pitchFamily="2" charset="0"/>
                <a:cs typeface="Times New Roman" pitchFamily="18" charset="0"/>
              </a:rPr>
              <a:t>Finding the real opportunities</a:t>
            </a:r>
            <a:endParaRPr lang="en-IN" dirty="0">
              <a:latin typeface="AR DELANEY" pitchFamily="2" charset="0"/>
              <a:cs typeface="Times New Roman" pitchFamily="18" charset="0"/>
            </a:endParaRPr>
          </a:p>
        </p:txBody>
      </p:sp>
      <p:sp>
        <p:nvSpPr>
          <p:cNvPr id="22531" name="Text Placeholder 4"/>
          <p:cNvSpPr>
            <a:spLocks noGrp="1"/>
          </p:cNvSpPr>
          <p:nvPr>
            <p:ph type="body" idx="1"/>
          </p:nvPr>
        </p:nvSpPr>
        <p:spPr>
          <a:xfrm>
            <a:off x="684213" y="2133600"/>
            <a:ext cx="7772400" cy="1500188"/>
          </a:xfrm>
        </p:spPr>
        <p:txBody>
          <a:bodyPr/>
          <a:lstStyle/>
          <a:p>
            <a:pPr algn="ctr"/>
            <a:r>
              <a:rPr lang="en-US" altLang="en-US" sz="4400" b="1">
                <a:latin typeface="AR DESTINE" pitchFamily="2" charset="0"/>
                <a:cs typeface="Aharoni" panose="02010803020104030203" pitchFamily="2" charset="-79"/>
              </a:rPr>
              <a:t>12 Ways To Start a Business</a:t>
            </a:r>
            <a:endParaRPr lang="en-IN" altLang="en-US" sz="4400" b="1">
              <a:latin typeface="AR DESTINE" pitchFamily="2" charset="0"/>
              <a:cs typeface="Aharoni" panose="02010803020104030203" pitchFamily="2" charset="-79"/>
            </a:endParaRPr>
          </a:p>
        </p:txBody>
      </p:sp>
      <p:sp>
        <p:nvSpPr>
          <p:cNvPr id="22532"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68A015-F2A4-4AE5-9886-FB20596E5F07}" type="slidenum">
              <a:rPr lang="es-ES" altLang="en-US"/>
              <a:pPr eaLnBrk="1" hangingPunct="1"/>
              <a:t>21</a:t>
            </a:fld>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9424B6-575A-4DB2-8FA1-5F0879F09D35}" type="slidenum">
              <a:rPr lang="es-ES" altLang="en-US"/>
              <a:pPr eaLnBrk="1" hangingPunct="1"/>
              <a:t>22</a:t>
            </a:fld>
            <a:endParaRPr lang="es-ES" altLang="en-US"/>
          </a:p>
        </p:txBody>
      </p:sp>
      <p:sp>
        <p:nvSpPr>
          <p:cNvPr id="23555" name="Content Placeholder 5"/>
          <p:cNvSpPr>
            <a:spLocks noGrp="1"/>
          </p:cNvSpPr>
          <p:nvPr>
            <p:ph sz="half" idx="4294967295"/>
          </p:nvPr>
        </p:nvSpPr>
        <p:spPr>
          <a:xfrm>
            <a:off x="5003800" y="1628775"/>
            <a:ext cx="4038600" cy="4525963"/>
          </a:xfrm>
        </p:spPr>
        <p:txBody>
          <a:bodyPr/>
          <a:lstStyle/>
          <a:p>
            <a:pPr marL="0" indent="0">
              <a:buFontTx/>
              <a:buNone/>
            </a:pPr>
            <a:endParaRPr lang="en-IN" altLang="en-US" sz="2000">
              <a:latin typeface="Times New Roman" panose="02020603050405020304" pitchFamily="18" charset="0"/>
              <a:cs typeface="Times New Roman" panose="02020603050405020304" pitchFamily="18" charset="0"/>
            </a:endParaRPr>
          </a:p>
          <a:p>
            <a:pPr marL="0" indent="0">
              <a:buFontTx/>
              <a:buNone/>
            </a:pPr>
            <a:r>
              <a:rPr lang="en-IN" altLang="en-US" sz="2000">
                <a:latin typeface="Times New Roman" panose="02020603050405020304" pitchFamily="18" charset="0"/>
                <a:cs typeface="Times New Roman" panose="02020603050405020304" pitchFamily="18" charset="0"/>
              </a:rPr>
              <a:t>Business ideas are all around you.</a:t>
            </a:r>
          </a:p>
          <a:p>
            <a:pPr marL="0" indent="0">
              <a:buFontTx/>
              <a:buNone/>
            </a:pPr>
            <a:r>
              <a:rPr lang="en-IN" altLang="en-US" sz="2000">
                <a:latin typeface="Times New Roman" panose="02020603050405020304" pitchFamily="18" charset="0"/>
                <a:cs typeface="Times New Roman" panose="02020603050405020304" pitchFamily="18" charset="0"/>
              </a:rPr>
              <a:t>You don't need to be a genius or an MBA to spot those ideas and turn them into profits, either. Identifying business opportunities is often as easy as identifying problems many people share and finding a way to solve them.</a:t>
            </a:r>
          </a:p>
          <a:p>
            <a:pPr marL="0" indent="0">
              <a:buFontTx/>
              <a:buNone/>
            </a:pPr>
            <a:r>
              <a:rPr lang="en-US" altLang="en-US" sz="2000">
                <a:latin typeface="Times New Roman" panose="02020603050405020304" pitchFamily="18" charset="0"/>
                <a:cs typeface="Times New Roman" panose="02020603050405020304" pitchFamily="18" charset="0"/>
              </a:rPr>
              <a:t>Even you can turn your passion (hobbies or interests) into profession or business.</a:t>
            </a:r>
            <a:endParaRPr lang="en-IN" altLang="en-US" sz="2000">
              <a:latin typeface="Times New Roman" panose="02020603050405020304" pitchFamily="18" charset="0"/>
              <a:cs typeface="Times New Roman" panose="02020603050405020304" pitchFamily="18" charset="0"/>
            </a:endParaRPr>
          </a:p>
        </p:txBody>
      </p:sp>
      <p:pic>
        <p:nvPicPr>
          <p:cNvPr id="23556" name="Content Placeholder 6"/>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850" y="1916113"/>
            <a:ext cx="4251325" cy="417671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l" eaLnBrk="1" hangingPunct="1"/>
            <a:br>
              <a:rPr lang="en-US" altLang="en-US" sz="2000">
                <a:latin typeface="Times New Roman" panose="02020603050405020304" pitchFamily="18" charset="0"/>
                <a:cs typeface="Times New Roman" panose="02020603050405020304" pitchFamily="18" charset="0"/>
              </a:rPr>
            </a:br>
            <a:endParaRPr lang="en-IN" altLang="en-US" sz="2000"/>
          </a:p>
        </p:txBody>
      </p:sp>
      <p:sp>
        <p:nvSpPr>
          <p:cNvPr id="9219" name="Content Placeholder 2"/>
          <p:cNvSpPr>
            <a:spLocks noGrp="1"/>
          </p:cNvSpPr>
          <p:nvPr>
            <p:ph idx="1"/>
          </p:nvPr>
        </p:nvSpPr>
        <p:spPr/>
        <p:txBody>
          <a:bodyPr/>
          <a:lstStyle/>
          <a:p>
            <a:pPr marL="0" indent="0" eaLnBrk="1" hangingPunct="1">
              <a:buFontTx/>
              <a:buNone/>
              <a:defRPr/>
            </a:pPr>
            <a:r>
              <a:rPr lang="en-US" sz="2000" dirty="0">
                <a:latin typeface="Times New Roman" pitchFamily="18" charset="0"/>
                <a:cs typeface="Times New Roman" pitchFamily="18" charset="0"/>
              </a:rPr>
              <a:t>Here is a guide to do so;</a:t>
            </a:r>
          </a:p>
          <a:p>
            <a:pPr eaLnBrk="1" hangingPunct="1">
              <a:defRPr/>
            </a:pPr>
            <a:r>
              <a:rPr lang="en-US" sz="2000" dirty="0">
                <a:latin typeface="Times New Roman" pitchFamily="18" charset="0"/>
                <a:cs typeface="Times New Roman" pitchFamily="18" charset="0"/>
              </a:rPr>
              <a:t>Do what you love to do</a:t>
            </a:r>
          </a:p>
          <a:p>
            <a:pPr eaLnBrk="1" hangingPunct="1">
              <a:defRPr/>
            </a:pPr>
            <a:r>
              <a:rPr lang="en-US" sz="2000" dirty="0">
                <a:latin typeface="Times New Roman" pitchFamily="18" charset="0"/>
                <a:cs typeface="Times New Roman" pitchFamily="18" charset="0"/>
              </a:rPr>
              <a:t>Turn old standbys into new products</a:t>
            </a:r>
          </a:p>
          <a:p>
            <a:pPr eaLnBrk="1" hangingPunct="1">
              <a:defRPr/>
            </a:pPr>
            <a:r>
              <a:rPr lang="en-US" sz="2000" dirty="0">
                <a:latin typeface="Times New Roman" pitchFamily="18" charset="0"/>
                <a:cs typeface="Times New Roman" pitchFamily="18" charset="0"/>
              </a:rPr>
              <a:t>Look for mundane money – makers</a:t>
            </a:r>
          </a:p>
          <a:p>
            <a:pPr>
              <a:defRPr/>
            </a:pPr>
            <a:r>
              <a:rPr lang="en-IN" sz="2000" dirty="0">
                <a:latin typeface="Times New Roman" pitchFamily="18" charset="0"/>
                <a:cs typeface="Times New Roman" pitchFamily="18" charset="0"/>
              </a:rPr>
              <a:t>Turn that hobby into cash</a:t>
            </a:r>
          </a:p>
          <a:p>
            <a:pPr>
              <a:defRPr/>
            </a:pPr>
            <a:r>
              <a:rPr lang="en-IN" sz="2000" dirty="0">
                <a:latin typeface="Times New Roman" pitchFamily="18" charset="0"/>
                <a:cs typeface="Times New Roman" pitchFamily="18" charset="0"/>
              </a:rPr>
              <a:t>Reach out and teach someone</a:t>
            </a:r>
          </a:p>
          <a:p>
            <a:pPr>
              <a:defRPr/>
            </a:pPr>
            <a:r>
              <a:rPr lang="en-IN" sz="2000" dirty="0">
                <a:latin typeface="Times New Roman" pitchFamily="18" charset="0"/>
                <a:cs typeface="Times New Roman" pitchFamily="18" charset="0"/>
              </a:rPr>
              <a:t>Sell training seminars to corporate America</a:t>
            </a:r>
          </a:p>
          <a:p>
            <a:pPr>
              <a:defRPr/>
            </a:pPr>
            <a:r>
              <a:rPr lang="en-IN" sz="2000" dirty="0">
                <a:latin typeface="Times New Roman" pitchFamily="18" charset="0"/>
                <a:cs typeface="Times New Roman" pitchFamily="18" charset="0"/>
              </a:rPr>
              <a:t>Mass produce your advice</a:t>
            </a:r>
          </a:p>
          <a:p>
            <a:pPr>
              <a:defRPr/>
            </a:pPr>
            <a:r>
              <a:rPr lang="en-IN" sz="2000" dirty="0">
                <a:latin typeface="Times New Roman" pitchFamily="18" charset="0"/>
                <a:cs typeface="Times New Roman" pitchFamily="18" charset="0"/>
              </a:rPr>
              <a:t>Be an industry consultant</a:t>
            </a:r>
          </a:p>
          <a:p>
            <a:pPr>
              <a:defRPr/>
            </a:pPr>
            <a:r>
              <a:rPr lang="en-IN" sz="2000" dirty="0">
                <a:latin typeface="Times New Roman" pitchFamily="18" charset="0"/>
                <a:cs typeface="Times New Roman" pitchFamily="18" charset="0"/>
              </a:rPr>
              <a:t>Turn a former employer into a valuable source of new business</a:t>
            </a:r>
          </a:p>
          <a:p>
            <a:pPr>
              <a:defRPr/>
            </a:pPr>
            <a:r>
              <a:rPr lang="en-IN" sz="2000" dirty="0">
                <a:latin typeface="Times New Roman" pitchFamily="18" charset="0"/>
                <a:cs typeface="Times New Roman" pitchFamily="18" charset="0"/>
              </a:rPr>
              <a:t>Modify one of your existing products</a:t>
            </a:r>
          </a:p>
          <a:p>
            <a:pPr>
              <a:defRPr/>
            </a:pPr>
            <a:r>
              <a:rPr lang="en-IN" sz="2000" dirty="0">
                <a:latin typeface="Times New Roman" pitchFamily="18" charset="0"/>
                <a:cs typeface="Times New Roman" pitchFamily="18" charset="0"/>
              </a:rPr>
              <a:t>Skip the start-up headaches: purchase an existing business</a:t>
            </a:r>
          </a:p>
          <a:p>
            <a:pPr>
              <a:defRPr/>
            </a:pPr>
            <a:r>
              <a:rPr lang="en-IN" sz="2000" dirty="0">
                <a:latin typeface="Times New Roman" pitchFamily="18" charset="0"/>
                <a:cs typeface="Times New Roman" pitchFamily="18" charset="0"/>
              </a:rPr>
              <a:t>Buy a franchise </a:t>
            </a:r>
            <a:br>
              <a:rPr lang="en-IN" sz="2000" dirty="0"/>
            </a:br>
            <a:endParaRPr lang="en-IN" sz="2000" dirty="0"/>
          </a:p>
          <a:p>
            <a:pPr eaLnBrk="1" hangingPunct="1">
              <a:defRPr/>
            </a:pPr>
            <a:endParaRPr lang="en-IN" sz="2000" dirty="0">
              <a:latin typeface="Times New Roman" pitchFamily="18" charset="0"/>
              <a:cs typeface="Times New Roman" pitchFamily="18" charset="0"/>
            </a:endParaRPr>
          </a:p>
        </p:txBody>
      </p:sp>
      <p:sp>
        <p:nvSpPr>
          <p:cNvPr id="24580"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337326-1F44-4671-A376-56842079B02A}" type="slidenum">
              <a:rPr lang="es-ES" altLang="en-US"/>
              <a:pPr eaLnBrk="1" hangingPunct="1"/>
              <a:t>23</a:t>
            </a:fld>
            <a:endParaRPr lang="es-ES" altLang="en-US"/>
          </a:p>
        </p:txBody>
      </p:sp>
      <p:pic>
        <p:nvPicPr>
          <p:cNvPr id="24581" name="Picture 4" descr="C:\Users\suhail\Desktop\POWER - POINT PRESENT\MANAGING START UP ENTERPRISES\START UPS @ BOOK NAME\START UP IMAGES\images (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1484313"/>
            <a:ext cx="35560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z="4000" b="1">
                <a:latin typeface="Times New Roman" panose="02020603050405020304" pitchFamily="18" charset="0"/>
                <a:cs typeface="Times New Roman" panose="02020603050405020304" pitchFamily="18" charset="0"/>
              </a:rPr>
              <a:t>Sources of Funding for Start - Up</a:t>
            </a:r>
            <a:endParaRPr lang="en-IN" altLang="en-US" sz="4000" b="1">
              <a:latin typeface="Times New Roman" panose="02020603050405020304" pitchFamily="18" charset="0"/>
              <a:cs typeface="Times New Roman" panose="02020603050405020304" pitchFamily="18" charset="0"/>
            </a:endParaRPr>
          </a:p>
        </p:txBody>
      </p:sp>
      <p:sp>
        <p:nvSpPr>
          <p:cNvPr id="25603"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0A49F1-B3AF-4607-BA9F-8451F4D71731}" type="slidenum">
              <a:rPr lang="es-ES" altLang="en-US"/>
              <a:pPr eaLnBrk="1" hangingPunct="1"/>
              <a:t>24</a:t>
            </a:fld>
            <a:endParaRPr lang="es-ES" altLang="en-US"/>
          </a:p>
        </p:txBody>
      </p:sp>
      <p:sp>
        <p:nvSpPr>
          <p:cNvPr id="25604" name="Content Placeholder 4"/>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There are entrepreneurs who tend to fixate on one or two funding sources – often to their detriment. It is better to keep all options on table. You also need a sense of the strings that come with each flavor of capital.</a:t>
            </a:r>
          </a:p>
          <a:p>
            <a:r>
              <a:rPr lang="en-US" altLang="en-US" sz="2000">
                <a:latin typeface="Times New Roman" panose="02020603050405020304" pitchFamily="18" charset="0"/>
                <a:cs typeface="Times New Roman" panose="02020603050405020304" pitchFamily="18" charset="0"/>
              </a:rPr>
              <a:t>Here, is a prioritized list of sources, with some rules of thumb;</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Boot-stapping:  Self-funding from your savings.</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Friends &amp; family</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Small business grants</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Loans or lines of credit</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Incubators</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Angel Investors</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Venture Capital</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Bartering</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Form a partnership</a:t>
            </a:r>
          </a:p>
          <a:p>
            <a:pP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Commit to a major customer</a:t>
            </a:r>
          </a:p>
          <a:p>
            <a:pPr>
              <a:buFont typeface="Wingdings" panose="05000000000000000000" pitchFamily="2" charset="2"/>
              <a:buChar char="Ø"/>
            </a:pPr>
            <a:endParaRPr lang="en-US" altLang="en-US"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A4BDAB-D36B-4F63-BBB6-347CB208BC1B}" type="slidenum">
              <a:rPr lang="es-ES" altLang="en-US"/>
              <a:pPr eaLnBrk="1" hangingPunct="1"/>
              <a:t>25</a:t>
            </a:fld>
            <a:endParaRPr lang="es-ES" altLang="en-US"/>
          </a:p>
        </p:txBody>
      </p:sp>
      <p:sp>
        <p:nvSpPr>
          <p:cNvPr id="27651" name="Content Placeholder 2"/>
          <p:cNvSpPr>
            <a:spLocks noGrp="1"/>
          </p:cNvSpPr>
          <p:nvPr>
            <p:ph idx="4294967295"/>
          </p:nvPr>
        </p:nvSpPr>
        <p:spPr>
          <a:xfrm>
            <a:off x="323850" y="1700213"/>
            <a:ext cx="8229600" cy="4525962"/>
          </a:xfrm>
        </p:spPr>
        <p:txBody>
          <a:bodyPr/>
          <a:lstStyle/>
          <a:p>
            <a:pPr eaLnBrk="1" hangingPunct="1">
              <a:defRPr/>
            </a:pPr>
            <a:r>
              <a:rPr lang="en-US" sz="2000" dirty="0">
                <a:latin typeface="Times New Roman" pitchFamily="18" charset="0"/>
                <a:cs typeface="Times New Roman" pitchFamily="18" charset="0"/>
              </a:rPr>
              <a:t>Often the hardest part of starting a business is raising the money to get going. The entrepreneur might have a great &amp; clear idea of how to turn it into a successful business. However, if sufficient finance can’t be raised, it is unlikely that the business will get off the ground.</a:t>
            </a:r>
          </a:p>
          <a:p>
            <a:pPr eaLnBrk="1" hangingPunct="1">
              <a:defRPr/>
            </a:pPr>
            <a:r>
              <a:rPr lang="en-US" sz="2000" dirty="0">
                <a:latin typeface="Times New Roman" pitchFamily="18" charset="0"/>
                <a:cs typeface="Times New Roman" pitchFamily="18" charset="0"/>
              </a:rPr>
              <a:t>Raising finances for start-up requires careful planning. The entrepreneur needs to decide;</a:t>
            </a:r>
          </a:p>
          <a:p>
            <a:pPr eaLnBrk="1" hangingPunct="1">
              <a:buFont typeface="Wingdings" pitchFamily="2" charset="2"/>
              <a:buChar char="Ø"/>
              <a:defRPr/>
            </a:pPr>
            <a:r>
              <a:rPr lang="en-US" sz="2000" dirty="0">
                <a:latin typeface="Times New Roman" pitchFamily="18" charset="0"/>
                <a:cs typeface="Times New Roman" pitchFamily="18" charset="0"/>
              </a:rPr>
              <a:t>How much finance is required?</a:t>
            </a:r>
          </a:p>
          <a:p>
            <a:pPr eaLnBrk="1" hangingPunct="1">
              <a:buFont typeface="Wingdings" pitchFamily="2" charset="2"/>
              <a:buChar char="Ø"/>
              <a:defRPr/>
            </a:pPr>
            <a:r>
              <a:rPr lang="en-US" sz="2000" dirty="0">
                <a:latin typeface="Times New Roman" pitchFamily="18" charset="0"/>
                <a:cs typeface="Times New Roman" pitchFamily="18" charset="0"/>
              </a:rPr>
              <a:t>When &amp; how long the finance is needed for?</a:t>
            </a:r>
          </a:p>
          <a:p>
            <a:pPr eaLnBrk="1" hangingPunct="1">
              <a:buFont typeface="Wingdings" pitchFamily="2" charset="2"/>
              <a:buChar char="Ø"/>
              <a:defRPr/>
            </a:pPr>
            <a:r>
              <a:rPr lang="en-US" sz="2000" dirty="0">
                <a:latin typeface="Times New Roman" pitchFamily="18" charset="0"/>
                <a:cs typeface="Times New Roman" pitchFamily="18" charset="0"/>
              </a:rPr>
              <a:t>What security (if any) can be provided?</a:t>
            </a:r>
          </a:p>
          <a:p>
            <a:pPr eaLnBrk="1" hangingPunct="1">
              <a:buFont typeface="Wingdings" pitchFamily="2" charset="2"/>
              <a:buChar char="Ø"/>
              <a:defRPr/>
            </a:pPr>
            <a:r>
              <a:rPr lang="en-US" sz="2000" dirty="0">
                <a:latin typeface="Times New Roman" pitchFamily="18" charset="0"/>
                <a:cs typeface="Times New Roman" pitchFamily="18" charset="0"/>
              </a:rPr>
              <a:t>Whether the entrepreneur is prepared to give up some control (ownership) of the start-up in return for investment?</a:t>
            </a:r>
          </a:p>
          <a:p>
            <a:pPr marL="0" indent="0" eaLnBrk="1" hangingPunct="1">
              <a:buFontTx/>
              <a:buNone/>
              <a:defRPr/>
            </a:pPr>
            <a:endParaRPr lang="en-IN"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IN" altLang="en-US"/>
          </a:p>
        </p:txBody>
      </p:sp>
      <p:sp>
        <p:nvSpPr>
          <p:cNvPr id="27651" name="Content Placeholder 2"/>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The finance needs of a start-up should take account of these key areas- </a:t>
            </a:r>
          </a:p>
          <a:p>
            <a:pPr>
              <a:buFont typeface="Wingdings" panose="05000000000000000000" pitchFamily="2" charset="2"/>
              <a:buChar char="v"/>
            </a:pPr>
            <a:r>
              <a:rPr lang="en-US" altLang="en-US" sz="2000">
                <a:latin typeface="Times New Roman" panose="02020603050405020304" pitchFamily="18" charset="0"/>
                <a:cs typeface="Times New Roman" panose="02020603050405020304" pitchFamily="18" charset="0"/>
              </a:rPr>
              <a:t>Set-up Costs (the costs that are incurred before the business starts to trade)</a:t>
            </a:r>
          </a:p>
          <a:p>
            <a:pPr>
              <a:buFont typeface="Wingdings" panose="05000000000000000000" pitchFamily="2" charset="2"/>
              <a:buChar char="v"/>
            </a:pPr>
            <a:r>
              <a:rPr lang="en-US" altLang="en-US" sz="2000">
                <a:latin typeface="Times New Roman" panose="02020603050405020304" pitchFamily="18" charset="0"/>
                <a:cs typeface="Times New Roman" panose="02020603050405020304" pitchFamily="18" charset="0"/>
              </a:rPr>
              <a:t>Starting investment in capacity (the fixed assets that the business needs before it can begin to trade)</a:t>
            </a:r>
          </a:p>
          <a:p>
            <a:pPr>
              <a:buFont typeface="Wingdings" panose="05000000000000000000" pitchFamily="2" charset="2"/>
              <a:buChar char="v"/>
            </a:pPr>
            <a:r>
              <a:rPr lang="en-US" altLang="en-US" sz="2000">
                <a:latin typeface="Times New Roman" panose="02020603050405020304" pitchFamily="18" charset="0"/>
                <a:cs typeface="Times New Roman" panose="02020603050405020304" pitchFamily="18" charset="0"/>
              </a:rPr>
              <a:t>Working Capital (the stocks needed by the business – e.g. raw materials + allowances for mounts that will be owed by customers once sales begin)</a:t>
            </a:r>
          </a:p>
          <a:p>
            <a:pPr>
              <a:buFont typeface="Wingdings" panose="05000000000000000000" pitchFamily="2" charset="2"/>
              <a:buChar char="v"/>
            </a:pPr>
            <a:r>
              <a:rPr lang="en-US" altLang="en-US" sz="2000">
                <a:latin typeface="Times New Roman" panose="02020603050405020304" pitchFamily="18" charset="0"/>
                <a:cs typeface="Times New Roman" panose="02020603050405020304" pitchFamily="18" charset="0"/>
              </a:rPr>
              <a:t>Growth Development (extra investment in capacity)</a:t>
            </a:r>
          </a:p>
          <a:p>
            <a:pPr>
              <a:buFont typeface="Wingdings" panose="05000000000000000000" pitchFamily="2" charset="2"/>
              <a:buChar char="v"/>
            </a:pP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Another way of categorizing the sources of finances for a start-up is to divide them into sources which are from within the business (internal) &amp; from outside providers (external).</a:t>
            </a:r>
          </a:p>
          <a:p>
            <a:r>
              <a:rPr lang="en-US" altLang="en-US" sz="2000">
                <a:latin typeface="Times New Roman" panose="02020603050405020304" pitchFamily="18" charset="0"/>
                <a:cs typeface="Times New Roman" panose="02020603050405020304" pitchFamily="18" charset="0"/>
              </a:rPr>
              <a:t>A start-up is much more likely to receive investment from a business angel than a venture capitalist.</a:t>
            </a:r>
            <a:endParaRPr lang="en-IN" altLang="en-US" sz="2000">
              <a:latin typeface="Times New Roman" panose="02020603050405020304" pitchFamily="18" charset="0"/>
              <a:cs typeface="Times New Roman" panose="02020603050405020304" pitchFamily="18" charset="0"/>
            </a:endParaRPr>
          </a:p>
        </p:txBody>
      </p:sp>
      <p:sp>
        <p:nvSpPr>
          <p:cNvPr id="2765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7D8D5-AF37-49C5-8CF0-7310FF4FFCBD}" type="slidenum">
              <a:rPr lang="es-ES" altLang="en-US"/>
              <a:pPr eaLnBrk="1" hangingPunct="1"/>
              <a:t>26</a:t>
            </a:fld>
            <a:endParaRPr lang="es-E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63429A-D566-4623-BDB2-A42266417640}" type="slidenum">
              <a:rPr lang="es-ES" altLang="en-US"/>
              <a:pPr eaLnBrk="1" hangingPunct="1"/>
              <a:t>27</a:t>
            </a:fld>
            <a:endParaRPr lang="es-ES" altLang="en-US"/>
          </a:p>
        </p:txBody>
      </p:sp>
      <p:graphicFrame>
        <p:nvGraphicFramePr>
          <p:cNvPr id="5" name="Content Placeholder 4"/>
          <p:cNvGraphicFramePr>
            <a:graphicFrameLocks noGrp="1"/>
          </p:cNvGraphicFramePr>
          <p:nvPr>
            <p:ph idx="4294967295"/>
          </p:nvPr>
        </p:nvGraphicFramePr>
        <p:xfrm>
          <a:off x="467544" y="1628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7829B3-379C-4C1E-A555-71D0DB91B28B}" type="slidenum">
              <a:rPr lang="es-ES" altLang="en-US"/>
              <a:pPr eaLnBrk="1" hangingPunct="1"/>
              <a:t>28</a:t>
            </a:fld>
            <a:endParaRPr lang="es-ES" altLang="en-US"/>
          </a:p>
        </p:txBody>
      </p:sp>
      <p:graphicFrame>
        <p:nvGraphicFramePr>
          <p:cNvPr id="5" name="Content Placeholder 4"/>
          <p:cNvGraphicFramePr>
            <a:graphicFrameLocks noGrp="1"/>
          </p:cNvGraphicFramePr>
          <p:nvPr>
            <p:ph idx="4294967295"/>
          </p:nvPr>
        </p:nvGraphicFramePr>
        <p:xfrm>
          <a:off x="467544" y="148478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E652FD-4D73-4841-BE9C-0C83B616F14F}" type="slidenum">
              <a:rPr lang="es-ES" altLang="en-US"/>
              <a:pPr eaLnBrk="1" hangingPunct="1"/>
              <a:t>29</a:t>
            </a:fld>
            <a:endParaRPr lang="es-ES" altLang="en-US"/>
          </a:p>
        </p:txBody>
      </p:sp>
      <p:graphicFrame>
        <p:nvGraphicFramePr>
          <p:cNvPr id="7" name="Content Placeholder 6"/>
          <p:cNvGraphicFramePr>
            <a:graphicFrameLocks noGrp="1"/>
          </p:cNvGraphicFramePr>
          <p:nvPr>
            <p:ph idx="4294967295"/>
          </p:nvPr>
        </p:nvGraphicFramePr>
        <p:xfrm>
          <a:off x="395536" y="1628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altLang="en-US" sz="4000" b="1">
                <a:latin typeface="Times New Roman" panose="02020603050405020304" pitchFamily="18" charset="0"/>
                <a:cs typeface="Times New Roman" panose="02020603050405020304" pitchFamily="18" charset="0"/>
              </a:rPr>
              <a:t>Starting a business - what is meant by "enterprise"?</a:t>
            </a:r>
            <a:br>
              <a:rPr lang="en-IN" altLang="en-US"/>
            </a:br>
            <a:endParaRPr lang="en-IN" altLang="en-US"/>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0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341BEC-A9A3-4C64-BC5E-47E848248880}" type="slidenum">
              <a:rPr lang="es-ES" altLang="en-US"/>
              <a:pPr eaLnBrk="1" hangingPunct="1"/>
              <a:t>3</a:t>
            </a:fld>
            <a:endParaRPr lang="es-E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94E01D-1488-4960-9718-A0CDD15746C5}" type="slidenum">
              <a:rPr lang="es-ES" altLang="en-US"/>
              <a:pPr eaLnBrk="1" hangingPunct="1"/>
              <a:t>30</a:t>
            </a:fld>
            <a:endParaRPr lang="es-ES" altLang="en-US"/>
          </a:p>
        </p:txBody>
      </p:sp>
      <p:sp>
        <p:nvSpPr>
          <p:cNvPr id="31747" name="Content Placeholder 2"/>
          <p:cNvSpPr>
            <a:spLocks noGrp="1"/>
          </p:cNvSpPr>
          <p:nvPr>
            <p:ph idx="4294967295"/>
          </p:nvPr>
        </p:nvSpPr>
        <p:spPr>
          <a:xfrm>
            <a:off x="611188" y="1628775"/>
            <a:ext cx="8229600" cy="4525963"/>
          </a:xfrm>
        </p:spPr>
        <p:txBody>
          <a:bodyPr/>
          <a:lstStyle/>
          <a:p>
            <a:r>
              <a:rPr lang="en-US" altLang="en-US" sz="2000">
                <a:latin typeface="Times New Roman" panose="02020603050405020304" pitchFamily="18" charset="0"/>
                <a:cs typeface="Times New Roman" panose="02020603050405020304" pitchFamily="18" charset="0"/>
              </a:rPr>
              <a:t>Financing is needed to start a business &amp; ramp it up profitability. There are several sources to consider when looking for start-up financing. </a:t>
            </a:r>
          </a:p>
          <a:p>
            <a:r>
              <a:rPr lang="en-US" altLang="en-US" sz="2000">
                <a:latin typeface="Times New Roman" panose="02020603050405020304" pitchFamily="18" charset="0"/>
                <a:cs typeface="Times New Roman" panose="02020603050405020304" pitchFamily="18" charset="0"/>
              </a:rPr>
              <a:t>Putting all your eggs in one basket is never a good business strategy. When you diversify your financing sources, you also have a better chance of getting the appropriate financing that meets your specific needs.</a:t>
            </a:r>
          </a:p>
          <a:p>
            <a:r>
              <a:rPr lang="en-US" altLang="en-US" sz="2000">
                <a:latin typeface="Times New Roman" panose="02020603050405020304" pitchFamily="18" charset="0"/>
                <a:cs typeface="Times New Roman" panose="02020603050405020304" pitchFamily="18" charset="0"/>
              </a:rPr>
              <a:t>Raising enough money to start a small business can be difficult. The process begins with working out your start-up operating costs for the year, which you can compare against anticipated sales. Even with a reasonably healthy turnover,  your business might have to operate at a loss for a while, which means your borrowing requirements will be greater.</a:t>
            </a: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z="4000" b="1">
                <a:latin typeface="Times New Roman" panose="02020603050405020304" pitchFamily="18" charset="0"/>
                <a:cs typeface="Times New Roman" panose="02020603050405020304" pitchFamily="18" charset="0"/>
              </a:rPr>
              <a:t>Examples of Start-up in India</a:t>
            </a:r>
            <a:endParaRPr lang="en-IN" altLang="en-US" sz="4000" b="1">
              <a:latin typeface="Times New Roman" panose="02020603050405020304" pitchFamily="18" charset="0"/>
              <a:cs typeface="Times New Roman" panose="02020603050405020304" pitchFamily="18" charset="0"/>
            </a:endParaRPr>
          </a:p>
        </p:txBody>
      </p:sp>
      <p:sp>
        <p:nvSpPr>
          <p:cNvPr id="32771" name="Content Placeholder 2"/>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From Trading Alone at the age of 17, to the Starting up “Zerodha” – Nitin Kamath</a:t>
            </a:r>
          </a:p>
          <a:p>
            <a:r>
              <a:rPr lang="en-US" altLang="en-US" sz="2000" b="1">
                <a:solidFill>
                  <a:srgbClr val="FF0000"/>
                </a:solidFill>
                <a:latin typeface="Times New Roman" panose="02020603050405020304" pitchFamily="18" charset="0"/>
                <a:cs typeface="Times New Roman" panose="02020603050405020304" pitchFamily="18" charset="0"/>
              </a:rPr>
              <a:t>Tathastu</a:t>
            </a:r>
            <a:r>
              <a:rPr lang="en-US" altLang="en-US" sz="2000">
                <a:latin typeface="Times New Roman" panose="02020603050405020304" pitchFamily="18" charset="0"/>
                <a:cs typeface="Times New Roman" panose="02020603050405020304" pitchFamily="18" charset="0"/>
              </a:rPr>
              <a:t> - It is a start-up by 4 IITB graduates. The concept of Tathastu revolves around the idea of getting your things done.</a:t>
            </a:r>
          </a:p>
          <a:p>
            <a:r>
              <a:rPr lang="en-US" altLang="en-US" sz="2000">
                <a:latin typeface="Times New Roman" panose="02020603050405020304" pitchFamily="18" charset="0"/>
                <a:cs typeface="Times New Roman" panose="02020603050405020304" pitchFamily="18" charset="0"/>
              </a:rPr>
              <a:t>Housing.com</a:t>
            </a:r>
          </a:p>
          <a:p>
            <a:r>
              <a:rPr lang="en-US" altLang="en-US" sz="2000" b="1">
                <a:solidFill>
                  <a:srgbClr val="FF0000"/>
                </a:solidFill>
                <a:latin typeface="Times New Roman" panose="02020603050405020304" pitchFamily="18" charset="0"/>
                <a:cs typeface="Times New Roman" panose="02020603050405020304" pitchFamily="18" charset="0"/>
              </a:rPr>
              <a:t>Flyrobe</a:t>
            </a:r>
            <a:r>
              <a:rPr lang="en-US" altLang="en-US" sz="2000">
                <a:latin typeface="Times New Roman" panose="02020603050405020304" pitchFamily="18" charset="0"/>
                <a:cs typeface="Times New Roman" panose="02020603050405020304" pitchFamily="18" charset="0"/>
              </a:rPr>
              <a:t> - IIT Bombay graduates came up with this great idea. It’s a shared virtual closet for women who need to dress up really good for that perfect occasion. </a:t>
            </a:r>
          </a:p>
          <a:p>
            <a:r>
              <a:rPr lang="en-US" altLang="en-US" sz="2000" b="1">
                <a:solidFill>
                  <a:srgbClr val="FF0000"/>
                </a:solidFill>
                <a:latin typeface="Times New Roman" panose="02020603050405020304" pitchFamily="18" charset="0"/>
                <a:cs typeface="Times New Roman" panose="02020603050405020304" pitchFamily="18" charset="0"/>
              </a:rPr>
              <a:t>Dekhbuy</a:t>
            </a:r>
            <a:r>
              <a:rPr lang="en-US" altLang="en-US" sz="2000">
                <a:latin typeface="Times New Roman" panose="02020603050405020304" pitchFamily="18" charset="0"/>
                <a:cs typeface="Times New Roman" panose="02020603050405020304" pitchFamily="18" charset="0"/>
              </a:rPr>
              <a:t> – India’s first Social Commerce.</a:t>
            </a:r>
          </a:p>
          <a:p>
            <a:r>
              <a:rPr lang="en-US" altLang="en-US" sz="2000" b="1">
                <a:solidFill>
                  <a:srgbClr val="FF0000"/>
                </a:solidFill>
                <a:latin typeface="Times New Roman" panose="02020603050405020304" pitchFamily="18" charset="0"/>
                <a:cs typeface="Times New Roman" panose="02020603050405020304" pitchFamily="18" charset="0"/>
              </a:rPr>
              <a:t>Credithealth Blog </a:t>
            </a:r>
            <a:r>
              <a:rPr lang="en-US" altLang="en-US" sz="2000">
                <a:latin typeface="Times New Roman" panose="02020603050405020304" pitchFamily="18" charset="0"/>
                <a:cs typeface="Times New Roman" panose="02020603050405020304" pitchFamily="18" charset="0"/>
              </a:rPr>
              <a:t>– First time healthcare website in India, which guides a patient to make informed medical decisions.</a:t>
            </a:r>
          </a:p>
          <a:p>
            <a:r>
              <a:rPr lang="en-US" altLang="en-US" sz="2000" b="1">
                <a:solidFill>
                  <a:srgbClr val="FF0000"/>
                </a:solidFill>
                <a:latin typeface="Times New Roman" panose="02020603050405020304" pitchFamily="18" charset="0"/>
                <a:cs typeface="Times New Roman" panose="02020603050405020304" pitchFamily="18" charset="0"/>
              </a:rPr>
              <a:t>CRAFERA</a:t>
            </a:r>
            <a:r>
              <a:rPr lang="en-US" altLang="en-US" sz="2000">
                <a:latin typeface="Times New Roman" panose="02020603050405020304" pitchFamily="18" charset="0"/>
                <a:cs typeface="Times New Roman" panose="02020603050405020304" pitchFamily="18" charset="0"/>
              </a:rPr>
              <a:t> – This started with an initiative of “Make in India” &amp; to sell Indian handicrafts all over the world (www.crafera.com)</a:t>
            </a:r>
          </a:p>
          <a:p>
            <a:endParaRPr lang="en-IN" altLang="en-US" sz="2000">
              <a:latin typeface="Times New Roman" panose="02020603050405020304" pitchFamily="18" charset="0"/>
              <a:cs typeface="Times New Roman" panose="02020603050405020304" pitchFamily="18" charset="0"/>
            </a:endParaRPr>
          </a:p>
        </p:txBody>
      </p:sp>
      <p:sp>
        <p:nvSpPr>
          <p:cNvPr id="3277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348962-105A-439E-9549-5BE1A98E84FF}" type="slidenum">
              <a:rPr lang="es-ES" altLang="en-US"/>
              <a:pPr eaLnBrk="1" hangingPunct="1"/>
              <a:t>31</a:t>
            </a:fld>
            <a:endParaRPr lang="es-E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6D99BD-B67F-49CD-B4D2-A831D893A21E}" type="slidenum">
              <a:rPr lang="es-ES" altLang="en-US"/>
              <a:pPr eaLnBrk="1" hangingPunct="1"/>
              <a:t>32</a:t>
            </a:fld>
            <a:endParaRPr lang="es-ES" altLang="en-US"/>
          </a:p>
        </p:txBody>
      </p:sp>
      <p:sp>
        <p:nvSpPr>
          <p:cNvPr id="33795" name="Content Placeholder 2"/>
          <p:cNvSpPr>
            <a:spLocks noGrp="1"/>
          </p:cNvSpPr>
          <p:nvPr>
            <p:ph idx="4294967295"/>
          </p:nvPr>
        </p:nvSpPr>
        <p:spPr>
          <a:xfrm>
            <a:off x="395288" y="1628775"/>
            <a:ext cx="8229600" cy="4525963"/>
          </a:xfrm>
        </p:spPr>
        <p:txBody>
          <a:bodyPr/>
          <a:lstStyle/>
          <a:p>
            <a:r>
              <a:rPr lang="en-US" altLang="en-US" sz="2000" b="1">
                <a:solidFill>
                  <a:srgbClr val="FF0000"/>
                </a:solidFill>
                <a:latin typeface="Times New Roman" panose="02020603050405020304" pitchFamily="18" charset="0"/>
                <a:cs typeface="Times New Roman" panose="02020603050405020304" pitchFamily="18" charset="0"/>
              </a:rPr>
              <a:t>Freekall</a:t>
            </a:r>
            <a:r>
              <a:rPr lang="en-US" altLang="en-US" sz="2000">
                <a:latin typeface="Times New Roman" panose="02020603050405020304" pitchFamily="18" charset="0"/>
                <a:cs typeface="Times New Roman" panose="02020603050405020304" pitchFamily="18" charset="0"/>
              </a:rPr>
              <a:t> – Concept of freekall is very simple. Started way back in 2014, Yashas C Sekhar, Vijaykumar Umalti &amp; Sandesh E together thought of a plan to help connect Indians to contact among themselves for free.</a:t>
            </a:r>
          </a:p>
          <a:p>
            <a:r>
              <a:rPr lang="en-US" altLang="en-US" sz="2000" b="1">
                <a:solidFill>
                  <a:srgbClr val="FF0000"/>
                </a:solidFill>
                <a:latin typeface="Times New Roman" panose="02020603050405020304" pitchFamily="18" charset="0"/>
                <a:cs typeface="Times New Roman" panose="02020603050405020304" pitchFamily="18" charset="0"/>
              </a:rPr>
              <a:t>Careers Unbound </a:t>
            </a:r>
            <a:r>
              <a:rPr lang="en-US" altLang="en-US" sz="2000">
                <a:latin typeface="Times New Roman" panose="02020603050405020304" pitchFamily="18" charset="0"/>
                <a:cs typeface="Times New Roman" panose="02020603050405020304" pitchFamily="18" charset="0"/>
              </a:rPr>
              <a:t>– Start-up organization at Pune city offering online recruitment &amp; employee training software.</a:t>
            </a:r>
          </a:p>
          <a:p>
            <a:r>
              <a:rPr lang="en-US" altLang="en-US" sz="2000" b="1">
                <a:solidFill>
                  <a:srgbClr val="FF0000"/>
                </a:solidFill>
                <a:latin typeface="Times New Roman" panose="02020603050405020304" pitchFamily="18" charset="0"/>
                <a:cs typeface="Times New Roman" panose="02020603050405020304" pitchFamily="18" charset="0"/>
              </a:rPr>
              <a:t>Mera Medicare </a:t>
            </a:r>
            <a:r>
              <a:rPr lang="en-US" altLang="en-US" sz="2000">
                <a:latin typeface="Times New Roman" panose="02020603050405020304" pitchFamily="18" charset="0"/>
                <a:cs typeface="Times New Roman" panose="02020603050405020304" pitchFamily="18" charset="0"/>
              </a:rPr>
              <a:t>– Online portal where you can buy medicines online, added to it a guranteed discount of 10% - 25% depending upon the order amount &amp; to that, free home delivery as well.</a:t>
            </a:r>
          </a:p>
          <a:p>
            <a:r>
              <a:rPr lang="en-US" altLang="en-US" sz="2000">
                <a:latin typeface="Times New Roman" panose="02020603050405020304" pitchFamily="18" charset="0"/>
                <a:cs typeface="Times New Roman" panose="02020603050405020304" pitchFamily="18" charset="0"/>
              </a:rPr>
              <a:t>Smart Buying</a:t>
            </a:r>
          </a:p>
          <a:p>
            <a:r>
              <a:rPr lang="en-US" altLang="en-US" sz="2000">
                <a:latin typeface="Times New Roman" panose="02020603050405020304" pitchFamily="18" charset="0"/>
                <a:cs typeface="Times New Roman" panose="02020603050405020304" pitchFamily="18" charset="0"/>
              </a:rPr>
              <a:t>MESH – Product Rental App</a:t>
            </a:r>
          </a:p>
          <a:p>
            <a:r>
              <a:rPr lang="en-US" altLang="en-US" sz="2000">
                <a:latin typeface="Times New Roman" panose="02020603050405020304" pitchFamily="18" charset="0"/>
                <a:cs typeface="Times New Roman" panose="02020603050405020304" pitchFamily="18" charset="0"/>
              </a:rPr>
              <a:t>TVF – The Viral Fever</a:t>
            </a:r>
          </a:p>
          <a:p>
            <a:r>
              <a:rPr lang="en-US" altLang="en-US" sz="2000">
                <a:latin typeface="Times New Roman" panose="02020603050405020304" pitchFamily="18" charset="0"/>
                <a:cs typeface="Times New Roman" panose="02020603050405020304" pitchFamily="18" charset="0"/>
              </a:rPr>
              <a:t>Look Up</a:t>
            </a:r>
          </a:p>
          <a:p>
            <a:r>
              <a:rPr lang="en-US" altLang="en-US" sz="2000">
                <a:latin typeface="Times New Roman" panose="02020603050405020304" pitchFamily="18" charset="0"/>
                <a:cs typeface="Times New Roman" panose="02020603050405020304" pitchFamily="18" charset="0"/>
              </a:rPr>
              <a:t>Parts Big Boss</a:t>
            </a: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23850" y="274638"/>
            <a:ext cx="8569325" cy="1143000"/>
          </a:xfrm>
        </p:spPr>
        <p:txBody>
          <a:bodyPr/>
          <a:lstStyle/>
          <a:p>
            <a:r>
              <a:rPr lang="en-US" altLang="en-US" sz="4000" b="1">
                <a:latin typeface="Times New Roman" panose="02020603050405020304" pitchFamily="18" charset="0"/>
                <a:cs typeface="Times New Roman" panose="02020603050405020304" pitchFamily="18" charset="0"/>
              </a:rPr>
              <a:t>Possible Business Ideas for a Start-up</a:t>
            </a:r>
            <a:endParaRPr lang="en-IN" altLang="en-US" sz="4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lstStyle/>
          <a:p>
            <a:pPr>
              <a:defRPr/>
            </a:pPr>
            <a:r>
              <a:rPr lang="en-US" sz="2000" dirty="0">
                <a:latin typeface="Times New Roman" pitchFamily="18" charset="0"/>
                <a:cs typeface="Times New Roman" pitchFamily="18" charset="0"/>
              </a:rPr>
              <a:t>Here are some links. Check at Google for the same;</a:t>
            </a:r>
          </a:p>
          <a:p>
            <a:pPr marL="0" indent="0">
              <a:buFontTx/>
              <a:buNone/>
              <a:defRPr/>
            </a:pPr>
            <a:endParaRPr lang="en-US" sz="2000" dirty="0">
              <a:latin typeface="Times New Roman" pitchFamily="18" charset="0"/>
              <a:cs typeface="Times New Roman" pitchFamily="18" charset="0"/>
            </a:endParaRPr>
          </a:p>
          <a:p>
            <a:pPr>
              <a:buFont typeface="Wingdings" pitchFamily="2" charset="2"/>
              <a:buChar char="Ø"/>
              <a:defRPr/>
            </a:pPr>
            <a:r>
              <a:rPr lang="en-US" sz="2000" dirty="0">
                <a:latin typeface="Times New Roman" pitchFamily="18" charset="0"/>
                <a:cs typeface="Times New Roman" pitchFamily="18" charset="0"/>
              </a:rPr>
              <a:t>300 business Ideas to Start Your Own Business.</a:t>
            </a:r>
          </a:p>
          <a:p>
            <a:pPr>
              <a:buFont typeface="Wingdings" pitchFamily="2" charset="2"/>
              <a:buChar char="Ø"/>
              <a:defRPr/>
            </a:pPr>
            <a:r>
              <a:rPr lang="en-IN" sz="2000" dirty="0">
                <a:latin typeface="Times New Roman" pitchFamily="18" charset="0"/>
                <a:cs typeface="Times New Roman" pitchFamily="18" charset="0"/>
              </a:rPr>
              <a:t>50 Small Businesses You Can Start on Your Own</a:t>
            </a:r>
          </a:p>
          <a:p>
            <a:pPr>
              <a:buFont typeface="Wingdings" pitchFamily="2" charset="2"/>
              <a:buChar char="Ø"/>
              <a:defRPr/>
            </a:pPr>
            <a:r>
              <a:rPr lang="en-IN" sz="2000" dirty="0">
                <a:latin typeface="Times New Roman" pitchFamily="18" charset="0"/>
                <a:cs typeface="Times New Roman" pitchFamily="18" charset="0"/>
              </a:rPr>
              <a:t>13 Easy to Start Businesses for the First Time Entrepreneurs</a:t>
            </a:r>
          </a:p>
          <a:p>
            <a:pPr>
              <a:buFont typeface="Wingdings" pitchFamily="2" charset="2"/>
              <a:buChar char="Ø"/>
              <a:defRPr/>
            </a:pPr>
            <a:endParaRPr lang="en-IN" sz="2000" dirty="0">
              <a:latin typeface="Times New Roman" pitchFamily="18" charset="0"/>
              <a:cs typeface="Times New Roman" pitchFamily="18" charset="0"/>
            </a:endParaRPr>
          </a:p>
          <a:p>
            <a:pPr>
              <a:buFont typeface="Wingdings" pitchFamily="2" charset="2"/>
              <a:buChar char="Ø"/>
              <a:defRPr/>
            </a:pPr>
            <a:endParaRPr lang="en-IN" sz="2000" dirty="0">
              <a:latin typeface="Times New Roman" pitchFamily="18" charset="0"/>
              <a:cs typeface="Times New Roman" pitchFamily="18" charset="0"/>
            </a:endParaRPr>
          </a:p>
        </p:txBody>
      </p:sp>
      <p:sp>
        <p:nvSpPr>
          <p:cNvPr id="3482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C9D97D-7377-4234-8342-9533E8C1BA31}" type="slidenum">
              <a:rPr lang="es-ES" altLang="en-US"/>
              <a:pPr eaLnBrk="1" hangingPunct="1"/>
              <a:t>33</a:t>
            </a:fld>
            <a:endParaRPr lang="es-ES" altLang="en-US"/>
          </a:p>
        </p:txBody>
      </p:sp>
      <p:pic>
        <p:nvPicPr>
          <p:cNvPr id="34821"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8313" y="2420938"/>
            <a:ext cx="3895725" cy="29591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9"/>
          <p:cNvSpPr>
            <a:spLocks noGrp="1"/>
          </p:cNvSpPr>
          <p:nvPr>
            <p:ph type="title"/>
          </p:nvPr>
        </p:nvSpPr>
        <p:spPr>
          <a:xfrm rot="20747701">
            <a:off x="468313" y="3429000"/>
            <a:ext cx="8229600" cy="1143000"/>
          </a:xfrm>
        </p:spPr>
        <p:txBody>
          <a:bodyPr/>
          <a:lstStyle/>
          <a:p>
            <a:r>
              <a:rPr lang="en-US" altLang="en-US" sz="4800" b="1">
                <a:latin typeface="AR DESTINE" pitchFamily="2" charset="0"/>
              </a:rPr>
              <a:t>7 Simple Ways You Can Protect Your Idea from Theft</a:t>
            </a:r>
            <a:endParaRPr lang="en-IN" altLang="en-US" sz="4800" b="1">
              <a:latin typeface="AR DESTINE" pitchFamily="2" charset="0"/>
            </a:endParaRPr>
          </a:p>
        </p:txBody>
      </p:sp>
      <p:sp>
        <p:nvSpPr>
          <p:cNvPr id="3584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FBF352-F65B-4BBE-B162-9D78F3AB9C80}" type="slidenum">
              <a:rPr lang="es-ES" altLang="en-US"/>
              <a:pPr eaLnBrk="1" hangingPunct="1"/>
              <a:t>34</a:t>
            </a:fld>
            <a:endParaRPr lang="es-E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2C6E87-904F-4D1D-98A2-8E4BE4690BA6}" type="slidenum">
              <a:rPr lang="es-ES" altLang="en-US"/>
              <a:pPr eaLnBrk="1" hangingPunct="1"/>
              <a:t>35</a:t>
            </a:fld>
            <a:endParaRPr lang="es-ES" altLang="en-US"/>
          </a:p>
        </p:txBody>
      </p:sp>
      <p:sp>
        <p:nvSpPr>
          <p:cNvPr id="36867" name="Content Placeholder 6"/>
          <p:cNvSpPr>
            <a:spLocks noGrp="1"/>
          </p:cNvSpPr>
          <p:nvPr>
            <p:ph idx="4294967295"/>
          </p:nvPr>
        </p:nvSpPr>
        <p:spPr>
          <a:xfrm>
            <a:off x="539750" y="1628775"/>
            <a:ext cx="8229600" cy="4525963"/>
          </a:xfrm>
        </p:spPr>
        <p:txBody>
          <a:bodyPr/>
          <a:lstStyle/>
          <a:p>
            <a:r>
              <a:rPr lang="en-US" altLang="en-US" sz="2000">
                <a:latin typeface="Times New Roman" panose="02020603050405020304" pitchFamily="18" charset="0"/>
                <a:cs typeface="Times New Roman" panose="02020603050405020304" pitchFamily="18" charset="0"/>
              </a:rPr>
              <a:t>Avoid revealing too much</a:t>
            </a:r>
          </a:p>
          <a:p>
            <a:r>
              <a:rPr lang="en-US" altLang="en-US" sz="2000">
                <a:latin typeface="Times New Roman" panose="02020603050405020304" pitchFamily="18" charset="0"/>
                <a:cs typeface="Times New Roman" panose="02020603050405020304" pitchFamily="18" charset="0"/>
              </a:rPr>
              <a:t>Use non – disclosure agreements</a:t>
            </a:r>
          </a:p>
          <a:p>
            <a:r>
              <a:rPr lang="en-US" altLang="en-US" sz="2000">
                <a:latin typeface="Times New Roman" panose="02020603050405020304" pitchFamily="18" charset="0"/>
                <a:cs typeface="Times New Roman" panose="02020603050405020304" pitchFamily="18" charset="0"/>
              </a:rPr>
              <a:t>Apply for a Provincial Patent </a:t>
            </a:r>
          </a:p>
          <a:p>
            <a:r>
              <a:rPr lang="en-US" altLang="en-US" sz="2000">
                <a:latin typeface="Times New Roman" panose="02020603050405020304" pitchFamily="18" charset="0"/>
                <a:cs typeface="Times New Roman" panose="02020603050405020304" pitchFamily="18" charset="0"/>
              </a:rPr>
              <a:t>Trademark your Value</a:t>
            </a:r>
          </a:p>
          <a:p>
            <a:r>
              <a:rPr lang="en-US" altLang="en-US" sz="2000">
                <a:latin typeface="Times New Roman" panose="02020603050405020304" pitchFamily="18" charset="0"/>
                <a:cs typeface="Times New Roman" panose="02020603050405020304" pitchFamily="18" charset="0"/>
              </a:rPr>
              <a:t>Research your Recipients</a:t>
            </a:r>
          </a:p>
          <a:p>
            <a:r>
              <a:rPr lang="en-US" altLang="en-US" sz="2000">
                <a:latin typeface="Times New Roman" panose="02020603050405020304" pitchFamily="18" charset="0"/>
                <a:cs typeface="Times New Roman" panose="02020603050405020304" pitchFamily="18" charset="0"/>
              </a:rPr>
              <a:t>Follow your Instincts</a:t>
            </a:r>
          </a:p>
          <a:p>
            <a:r>
              <a:rPr lang="en-US" altLang="en-US" sz="2000">
                <a:latin typeface="Times New Roman" panose="02020603050405020304" pitchFamily="18" charset="0"/>
                <a:cs typeface="Times New Roman" panose="02020603050405020304" pitchFamily="18" charset="0"/>
              </a:rPr>
              <a:t>Document, Document, Document</a:t>
            </a:r>
            <a:endParaRPr lang="en-IN" altLang="en-US" sz="2000">
              <a:latin typeface="Times New Roman" panose="02020603050405020304" pitchFamily="18" charset="0"/>
              <a:cs typeface="Times New Roman" panose="02020603050405020304" pitchFamily="18" charset="0"/>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52738"/>
            <a:ext cx="3744913"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a:xfrm rot="20756948">
            <a:off x="339725" y="3330575"/>
            <a:ext cx="8229600" cy="1143000"/>
          </a:xfrm>
        </p:spPr>
        <p:txBody>
          <a:bodyPr/>
          <a:lstStyle/>
          <a:p>
            <a:r>
              <a:rPr lang="en-US" altLang="en-US" sz="4800" b="1">
                <a:latin typeface="AR DESTINE" pitchFamily="2" charset="0"/>
              </a:rPr>
              <a:t>Got a great plan?</a:t>
            </a:r>
            <a:br>
              <a:rPr lang="en-US" altLang="en-US" sz="4800" b="1">
                <a:latin typeface="AR DESTINE" pitchFamily="2" charset="0"/>
              </a:rPr>
            </a:br>
            <a:r>
              <a:rPr lang="en-US" altLang="en-US" sz="4800" b="1">
                <a:latin typeface="AR DESTINE" pitchFamily="2" charset="0"/>
              </a:rPr>
              <a:t>How to protect your small business idea?</a:t>
            </a:r>
            <a:endParaRPr lang="en-IN" altLang="en-US" sz="4800" b="1">
              <a:latin typeface="AR DESTINE" pitchFamily="2" charset="0"/>
            </a:endParaRPr>
          </a:p>
        </p:txBody>
      </p:sp>
      <p:sp>
        <p:nvSpPr>
          <p:cNvPr id="37891"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32630A-2468-4D5B-8465-01FF9325CDD9}" type="slidenum">
              <a:rPr lang="es-ES" altLang="en-US"/>
              <a:pPr eaLnBrk="1" hangingPunct="1"/>
              <a:t>36</a:t>
            </a:fld>
            <a:endParaRPr lang="es-E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D52D97-70D3-4A01-A6B5-4CFA9F446B7F}" type="slidenum">
              <a:rPr lang="es-ES" altLang="en-US"/>
              <a:pPr eaLnBrk="1" hangingPunct="1"/>
              <a:t>37</a:t>
            </a:fld>
            <a:endParaRPr lang="es-ES" altLang="en-US"/>
          </a:p>
        </p:txBody>
      </p:sp>
      <p:sp>
        <p:nvSpPr>
          <p:cNvPr id="4" name="Content Placeholder 3"/>
          <p:cNvSpPr>
            <a:spLocks noGrp="1"/>
          </p:cNvSpPr>
          <p:nvPr>
            <p:ph idx="4294967295"/>
          </p:nvPr>
        </p:nvSpPr>
        <p:spPr>
          <a:xfrm>
            <a:off x="539750" y="1700213"/>
            <a:ext cx="8229600" cy="4525962"/>
          </a:xfrm>
        </p:spPr>
        <p:txBody>
          <a:bodyPr/>
          <a:lstStyle/>
          <a:p>
            <a:pPr>
              <a:defRPr/>
            </a:pPr>
            <a:r>
              <a:rPr lang="en-US" sz="2000" dirty="0">
                <a:latin typeface="Times New Roman" pitchFamily="18" charset="0"/>
                <a:cs typeface="Times New Roman" pitchFamily="18" charset="0"/>
              </a:rPr>
              <a:t>It is one thing to day-dream, about a great idea or invention that will make you millions, but quite another to turn it into a viable business.</a:t>
            </a:r>
          </a:p>
          <a:p>
            <a:pPr>
              <a:defRPr/>
            </a:pPr>
            <a:endParaRPr lang="en-US" sz="2000" dirty="0">
              <a:latin typeface="Times New Roman" pitchFamily="18" charset="0"/>
              <a:cs typeface="Times New Roman" pitchFamily="18" charset="0"/>
            </a:endParaRPr>
          </a:p>
          <a:p>
            <a:pPr>
              <a:buFont typeface="Wingdings" pitchFamily="2" charset="2"/>
              <a:buChar char="Ø"/>
              <a:defRPr/>
            </a:pPr>
            <a:r>
              <a:rPr lang="en-US" sz="2000" dirty="0">
                <a:latin typeface="Times New Roman" pitchFamily="18" charset="0"/>
                <a:cs typeface="Times New Roman" pitchFamily="18" charset="0"/>
              </a:rPr>
              <a:t>Patenting the basics</a:t>
            </a:r>
          </a:p>
          <a:p>
            <a:pPr>
              <a:buFont typeface="Wingdings" pitchFamily="2" charset="2"/>
              <a:buChar char="Ø"/>
              <a:defRPr/>
            </a:pPr>
            <a:r>
              <a:rPr lang="en-US" sz="2000" dirty="0">
                <a:latin typeface="Times New Roman" pitchFamily="18" charset="0"/>
                <a:cs typeface="Times New Roman" pitchFamily="18" charset="0"/>
              </a:rPr>
              <a:t>Know your market</a:t>
            </a:r>
          </a:p>
          <a:p>
            <a:pPr>
              <a:buFont typeface="Wingdings" pitchFamily="2" charset="2"/>
              <a:buChar char="Ø"/>
              <a:defRPr/>
            </a:pPr>
            <a:r>
              <a:rPr lang="en-US" sz="2000" dirty="0">
                <a:latin typeface="Times New Roman" pitchFamily="18" charset="0"/>
                <a:cs typeface="Times New Roman" pitchFamily="18" charset="0"/>
              </a:rPr>
              <a:t>Define your ideas</a:t>
            </a:r>
          </a:p>
          <a:p>
            <a:pPr>
              <a:buFont typeface="Wingdings" pitchFamily="2" charset="2"/>
              <a:buChar char="Ø"/>
              <a:defRPr/>
            </a:pPr>
            <a:r>
              <a:rPr lang="en-US" sz="2000" dirty="0">
                <a:latin typeface="Times New Roman" pitchFamily="18" charset="0"/>
                <a:cs typeface="Times New Roman" pitchFamily="18" charset="0"/>
              </a:rPr>
              <a:t>Patent process &amp; costs</a:t>
            </a:r>
          </a:p>
          <a:p>
            <a:pPr>
              <a:buFont typeface="Wingdings" pitchFamily="2" charset="2"/>
              <a:buChar char="Ø"/>
              <a:defRPr/>
            </a:pPr>
            <a:r>
              <a:rPr lang="en-US" sz="2000" dirty="0">
                <a:latin typeface="Times New Roman" pitchFamily="18" charset="0"/>
                <a:cs typeface="Times New Roman" pitchFamily="18" charset="0"/>
              </a:rPr>
              <a:t>Copyrighting the basics</a:t>
            </a:r>
          </a:p>
          <a:p>
            <a:pPr marL="0" indent="0">
              <a:buFontTx/>
              <a:buNone/>
              <a:defRPr/>
            </a:pPr>
            <a:endParaRPr lang="en-US" sz="2000" dirty="0">
              <a:latin typeface="Times New Roman" pitchFamily="18" charset="0"/>
              <a:cs typeface="Times New Roman" pitchFamily="18" charset="0"/>
            </a:endParaRPr>
          </a:p>
          <a:p>
            <a:pPr>
              <a:buFont typeface="Wingdings" pitchFamily="2" charset="2"/>
              <a:buChar char="Ø"/>
              <a:defRPr/>
            </a:pPr>
            <a:endParaRPr lang="en-IN" sz="20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p:cNvSpPr>
            <a:spLocks noGrp="1"/>
          </p:cNvSpPr>
          <p:nvPr>
            <p:ph type="title"/>
          </p:nvPr>
        </p:nvSpPr>
        <p:spPr>
          <a:xfrm>
            <a:off x="468313" y="188913"/>
            <a:ext cx="8229600" cy="1143000"/>
          </a:xfrm>
        </p:spPr>
        <p:txBody>
          <a:bodyPr/>
          <a:lstStyle/>
          <a:p>
            <a:r>
              <a:rPr lang="en-US" altLang="en-US" sz="4000" b="1">
                <a:latin typeface="Times New Roman" panose="02020603050405020304" pitchFamily="18" charset="0"/>
                <a:cs typeface="Times New Roman" panose="02020603050405020304" pitchFamily="18" charset="0"/>
              </a:rPr>
              <a:t>SWOT Analysis &amp; Entrepreneurship</a:t>
            </a:r>
            <a:endParaRPr lang="en-IN" altLang="en-US" sz="4000" b="1">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611560" y="1484784"/>
          <a:ext cx="8229600" cy="474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940"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B6F257-C402-4723-91AA-9C9B2F5734C5}" type="slidenum">
              <a:rPr lang="es-ES" altLang="en-US"/>
              <a:pPr eaLnBrk="1" hangingPunct="1"/>
              <a:t>38</a:t>
            </a:fld>
            <a:endParaRPr lang="es-E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1978BE-971C-4157-BBA2-3AF3DD88AFFA}" type="slidenum">
              <a:rPr lang="es-ES" altLang="en-US"/>
              <a:pPr eaLnBrk="1" hangingPunct="1"/>
              <a:t>39</a:t>
            </a:fld>
            <a:endParaRPr lang="es-ES" altLang="en-US"/>
          </a:p>
        </p:txBody>
      </p:sp>
      <p:sp>
        <p:nvSpPr>
          <p:cNvPr id="40963" name="Content Placeholder 3"/>
          <p:cNvSpPr>
            <a:spLocks noGrp="1"/>
          </p:cNvSpPr>
          <p:nvPr>
            <p:ph idx="4294967295"/>
          </p:nvPr>
        </p:nvSpPr>
        <p:spPr>
          <a:xfrm>
            <a:off x="468313" y="1989138"/>
            <a:ext cx="8229600" cy="4525962"/>
          </a:xfrm>
        </p:spPr>
        <p:txBody>
          <a:bodyPr/>
          <a:lstStyle/>
          <a:p>
            <a:r>
              <a:rPr lang="en-IN" altLang="en-US" sz="2000">
                <a:latin typeface="Times New Roman" panose="02020603050405020304" pitchFamily="18" charset="0"/>
                <a:cs typeface="Times New Roman" panose="02020603050405020304" pitchFamily="18" charset="0"/>
              </a:rPr>
              <a:t>A useful tool to help you better understands your business’s current prospects for success is the SWOT analysis. </a:t>
            </a:r>
          </a:p>
          <a:p>
            <a:r>
              <a:rPr lang="en-IN" altLang="en-US" sz="2000">
                <a:latin typeface="Times New Roman" panose="02020603050405020304" pitchFamily="18" charset="0"/>
                <a:cs typeface="Times New Roman" panose="02020603050405020304" pitchFamily="18" charset="0"/>
              </a:rPr>
              <a:t>Factors that are internal to your business, such as key management personnel, are evaluated as strengths or weaknesses. </a:t>
            </a:r>
          </a:p>
          <a:p>
            <a:r>
              <a:rPr lang="en-IN" altLang="en-US" sz="2000">
                <a:latin typeface="Times New Roman" panose="02020603050405020304" pitchFamily="18" charset="0"/>
                <a:cs typeface="Times New Roman" panose="02020603050405020304" pitchFamily="18" charset="0"/>
              </a:rPr>
              <a:t>External factors, such as the economic environment, are described as opportunities or threats. </a:t>
            </a:r>
          </a:p>
          <a:p>
            <a:r>
              <a:rPr lang="en-IN" altLang="en-US" sz="2000">
                <a:latin typeface="Times New Roman" panose="02020603050405020304" pitchFamily="18" charset="0"/>
                <a:cs typeface="Times New Roman" panose="02020603050405020304" pitchFamily="18" charset="0"/>
              </a:rPr>
              <a:t>Your SWOT analysis will create a snapshot of your business’s situation.</a:t>
            </a:r>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z="4000" b="1">
                <a:latin typeface="Times New Roman" panose="02020603050405020304" pitchFamily="18" charset="0"/>
                <a:cs typeface="Times New Roman" panose="02020603050405020304" pitchFamily="18" charset="0"/>
              </a:rPr>
              <a:t>What is Entrepreneurship?</a:t>
            </a:r>
            <a:endParaRPr lang="en-IN" altLang="en-US" sz="4000" b="1">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a:xfrm>
            <a:off x="468313" y="1844675"/>
            <a:ext cx="8229600" cy="4525963"/>
          </a:xfrm>
        </p:spPr>
        <p:txBody>
          <a:bodyPr/>
          <a:lstStyle/>
          <a:p>
            <a:r>
              <a:rPr lang="en-US" altLang="en-US" sz="2000">
                <a:latin typeface="Times New Roman" panose="02020603050405020304" pitchFamily="18" charset="0"/>
                <a:cs typeface="Times New Roman" panose="02020603050405020304" pitchFamily="18" charset="0"/>
              </a:rPr>
              <a:t>Entrepreneurship is as important as innovation for national &amp; global economic growth.</a:t>
            </a:r>
          </a:p>
          <a:p>
            <a:r>
              <a:rPr lang="en-US" altLang="en-US" sz="2000">
                <a:latin typeface="Times New Roman" panose="02020603050405020304" pitchFamily="18" charset="0"/>
                <a:cs typeface="Times New Roman" panose="02020603050405020304" pitchFamily="18" charset="0"/>
              </a:rPr>
              <a:t>“To believe in yourself, when the world stops believing… to stick it out through thick and thin to see your dream living”… Well, these are just some traits an entrepreneur must have!!!</a:t>
            </a:r>
          </a:p>
          <a:p>
            <a:r>
              <a:rPr lang="en-US" altLang="en-US" sz="2000">
                <a:latin typeface="Times New Roman" panose="02020603050405020304" pitchFamily="18" charset="0"/>
                <a:cs typeface="Times New Roman" panose="02020603050405020304" pitchFamily="18" charset="0"/>
              </a:rPr>
              <a:t>If uncertainty does not deter you but instead fires you up, entrepreneurship may be your cup of tea!</a:t>
            </a:r>
          </a:p>
          <a:p>
            <a:r>
              <a:rPr lang="en-US" altLang="en-US" sz="2000">
                <a:latin typeface="Times New Roman" panose="02020603050405020304" pitchFamily="18" charset="0"/>
                <a:cs typeface="Times New Roman" panose="02020603050405020304" pitchFamily="18" charset="0"/>
              </a:rPr>
              <a:t>Entrepreneurship is intangible &amp; is an attitude more often than a profession resting on vision, strong beliefs in one’s ideas, faith, a hunger to make things happen &amp; a strong desire to achieve.</a:t>
            </a:r>
            <a:endParaRPr lang="en-IN" altLang="en-US" sz="2000">
              <a:latin typeface="Times New Roman" panose="02020603050405020304" pitchFamily="18" charset="0"/>
              <a:cs typeface="Times New Roman" panose="02020603050405020304" pitchFamily="18" charset="0"/>
            </a:endParaRPr>
          </a:p>
        </p:txBody>
      </p:sp>
      <p:sp>
        <p:nvSpPr>
          <p:cNvPr id="512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EE3A39-7F63-4B58-9C52-8D81FA4DEE14}" type="slidenum">
              <a:rPr lang="es-ES" altLang="en-US"/>
              <a:pPr eaLnBrk="1" hangingPunct="1"/>
              <a:t>4</a:t>
            </a:fld>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7"/>
          <p:cNvSpPr>
            <a:spLocks noGrp="1"/>
          </p:cNvSpPr>
          <p:nvPr>
            <p:ph type="title"/>
          </p:nvPr>
        </p:nvSpPr>
        <p:spPr>
          <a:xfrm>
            <a:off x="468313" y="115888"/>
            <a:ext cx="8229600" cy="1143000"/>
          </a:xfrm>
        </p:spPr>
        <p:txBody>
          <a:bodyPr/>
          <a:lstStyle/>
          <a:p>
            <a:r>
              <a:rPr lang="en-US" altLang="en-US" sz="4000" b="1">
                <a:latin typeface="Times New Roman" panose="02020603050405020304" pitchFamily="18" charset="0"/>
                <a:cs typeface="Times New Roman" panose="02020603050405020304" pitchFamily="18" charset="0"/>
              </a:rPr>
              <a:t>Who deserves to be an Entrepreneur?</a:t>
            </a:r>
            <a:endParaRPr lang="en-IN" altLang="en-US" sz="4000" b="1">
              <a:latin typeface="Times New Roman" panose="02020603050405020304" pitchFamily="18" charset="0"/>
              <a:cs typeface="Times New Roman" panose="02020603050405020304" pitchFamily="18" charset="0"/>
            </a:endParaRPr>
          </a:p>
        </p:txBody>
      </p:sp>
      <p:sp>
        <p:nvSpPr>
          <p:cNvPr id="6147" name="Content Placeholder 8"/>
          <p:cNvSpPr>
            <a:spLocks noGrp="1"/>
          </p:cNvSpPr>
          <p:nvPr>
            <p:ph idx="1"/>
          </p:nvPr>
        </p:nvSpPr>
        <p:spPr/>
        <p:txBody>
          <a:bodyPr/>
          <a:lstStyle/>
          <a:p>
            <a:r>
              <a:rPr lang="en-US" altLang="en-US" sz="2000">
                <a:latin typeface="Times New Roman" panose="02020603050405020304" pitchFamily="18" charset="0"/>
                <a:cs typeface="Times New Roman" panose="02020603050405020304" pitchFamily="18" charset="0"/>
              </a:rPr>
              <a:t>Entrepreneurship is for those wanting freedom in the workplace from office pressures… interferences… politics… routines &amp; restricted financial rewards.</a:t>
            </a:r>
          </a:p>
          <a:p>
            <a:r>
              <a:rPr lang="en-US" altLang="en-US" sz="2000">
                <a:latin typeface="Times New Roman" panose="02020603050405020304" pitchFamily="18" charset="0"/>
                <a:cs typeface="Times New Roman" panose="02020603050405020304" pitchFamily="18" charset="0"/>
              </a:rPr>
              <a:t>It can never be described as the process of creating an innovative &amp; achievable business idea. Or even identifying an existing one &amp; taking risks</a:t>
            </a:r>
          </a:p>
          <a:p>
            <a:endParaRPr lang="en-IN" altLang="en-US" sz="2000"/>
          </a:p>
        </p:txBody>
      </p:sp>
      <p:sp>
        <p:nvSpPr>
          <p:cNvPr id="614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D9EB50-990C-4CEC-825E-4B3FBF14165A}" type="slidenum">
              <a:rPr lang="es-ES" altLang="en-US"/>
              <a:pPr eaLnBrk="1" hangingPunct="1"/>
              <a:t>5</a:t>
            </a:fld>
            <a:endParaRPr lang="es-ES" altLang="en-US"/>
          </a:p>
        </p:txBody>
      </p:sp>
      <p:sp>
        <p:nvSpPr>
          <p:cNvPr id="10" name="Rectangle 9"/>
          <p:cNvSpPr/>
          <p:nvPr/>
        </p:nvSpPr>
        <p:spPr>
          <a:xfrm>
            <a:off x="4479925" y="2967038"/>
            <a:ext cx="184150" cy="923925"/>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8313" y="188913"/>
            <a:ext cx="8229600" cy="1143000"/>
          </a:xfrm>
        </p:spPr>
        <p:txBody>
          <a:bodyPr/>
          <a:lstStyle/>
          <a:p>
            <a:r>
              <a:rPr lang="en-US" altLang="en-US" sz="4000" b="1">
                <a:latin typeface="Times New Roman" panose="02020603050405020304" pitchFamily="18" charset="0"/>
                <a:cs typeface="Times New Roman" panose="02020603050405020304" pitchFamily="18" charset="0"/>
              </a:rPr>
              <a:t>Requisites for being an Entrepreneur</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defRPr/>
            </a:pPr>
            <a:r>
              <a:rPr lang="en-US" sz="2000" dirty="0">
                <a:latin typeface="Times New Roman" pitchFamily="18" charset="0"/>
                <a:cs typeface="Times New Roman" pitchFamily="18" charset="0"/>
              </a:rPr>
              <a:t>While no formal qualification are required to succeed here, but a good academic background &amp; good grooming always helps.</a:t>
            </a:r>
          </a:p>
          <a:p>
            <a:pPr>
              <a:defRPr/>
            </a:pPr>
            <a:r>
              <a:rPr lang="en-US" sz="2000" dirty="0">
                <a:latin typeface="Times New Roman" pitchFamily="18" charset="0"/>
                <a:cs typeface="Times New Roman" pitchFamily="18" charset="0"/>
              </a:rPr>
              <a:t>Starting a new business takes passion, focus, tenacity, ambition, innovative ideas, &amp; willingness to take risks. But, success also requires a solid business knowledge, management expertise, funding &amp; the right people &amp; that’s where B-schools’ can help.</a:t>
            </a:r>
          </a:p>
          <a:p>
            <a:pPr>
              <a:defRPr/>
            </a:pPr>
            <a:r>
              <a:rPr lang="en-US" sz="2000" dirty="0">
                <a:latin typeface="Times New Roman" pitchFamily="18" charset="0"/>
                <a:cs typeface="Times New Roman" pitchFamily="18" charset="0"/>
              </a:rPr>
              <a:t>Apart from these, what is more important are;</a:t>
            </a:r>
          </a:p>
          <a:p>
            <a:pPr>
              <a:buFont typeface="Wingdings" pitchFamily="2" charset="2"/>
              <a:buChar char="q"/>
              <a:defRPr/>
            </a:pPr>
            <a:r>
              <a:rPr lang="en-US" sz="2000" dirty="0">
                <a:latin typeface="Times New Roman" pitchFamily="18" charset="0"/>
                <a:cs typeface="Times New Roman" pitchFamily="18" charset="0"/>
              </a:rPr>
              <a:t> Personality Traits like;</a:t>
            </a:r>
          </a:p>
          <a:p>
            <a:pPr>
              <a:buFont typeface="Wingdings" pitchFamily="2" charset="2"/>
              <a:buChar char="Ø"/>
              <a:defRPr/>
            </a:pPr>
            <a:r>
              <a:rPr lang="en-US" sz="2000" dirty="0">
                <a:latin typeface="Times New Roman" pitchFamily="18" charset="0"/>
                <a:cs typeface="Times New Roman" pitchFamily="18" charset="0"/>
              </a:rPr>
              <a:t>Creativity</a:t>
            </a:r>
          </a:p>
          <a:p>
            <a:pPr>
              <a:buFont typeface="Wingdings" pitchFamily="2" charset="2"/>
              <a:buChar char="Ø"/>
              <a:defRPr/>
            </a:pPr>
            <a:r>
              <a:rPr lang="en-US" sz="2000" dirty="0">
                <a:latin typeface="Times New Roman" pitchFamily="18" charset="0"/>
                <a:cs typeface="Times New Roman" pitchFamily="18" charset="0"/>
              </a:rPr>
              <a:t>Being aware of one’s strengths &amp; weaknesses</a:t>
            </a:r>
          </a:p>
          <a:p>
            <a:pPr>
              <a:buFont typeface="Wingdings" pitchFamily="2" charset="2"/>
              <a:buChar char="Ø"/>
              <a:defRPr/>
            </a:pPr>
            <a:r>
              <a:rPr lang="en-US" sz="2000" dirty="0">
                <a:latin typeface="Times New Roman" pitchFamily="18" charset="0"/>
                <a:cs typeface="Times New Roman" pitchFamily="18" charset="0"/>
              </a:rPr>
              <a:t>Leadership quality</a:t>
            </a:r>
          </a:p>
          <a:p>
            <a:pPr>
              <a:buFont typeface="Wingdings" pitchFamily="2" charset="2"/>
              <a:buChar char="Ø"/>
              <a:defRPr/>
            </a:pPr>
            <a:r>
              <a:rPr lang="en-US" sz="2000" dirty="0">
                <a:latin typeface="Times New Roman" pitchFamily="18" charset="0"/>
                <a:cs typeface="Times New Roman" pitchFamily="18" charset="0"/>
              </a:rPr>
              <a:t>A thirst &amp; willingness to upgrade skills</a:t>
            </a:r>
          </a:p>
          <a:p>
            <a:pPr>
              <a:buFont typeface="Wingdings" pitchFamily="2" charset="2"/>
              <a:buChar char="Ø"/>
              <a:defRPr/>
            </a:pPr>
            <a:r>
              <a:rPr lang="en-US" sz="2000" dirty="0">
                <a:latin typeface="Times New Roman" pitchFamily="18" charset="0"/>
                <a:cs typeface="Times New Roman" pitchFamily="18" charset="0"/>
              </a:rPr>
              <a:t>Decisiveness &amp; Will – power</a:t>
            </a:r>
          </a:p>
          <a:p>
            <a:pPr>
              <a:buFont typeface="Wingdings" pitchFamily="2" charset="2"/>
              <a:buChar char="Ø"/>
              <a:defRPr/>
            </a:pPr>
            <a:r>
              <a:rPr lang="en-US" sz="2000" dirty="0">
                <a:latin typeface="Times New Roman" pitchFamily="18" charset="0"/>
                <a:cs typeface="Times New Roman" pitchFamily="18" charset="0"/>
              </a:rPr>
              <a:t>Self – discipline  and</a:t>
            </a:r>
          </a:p>
          <a:p>
            <a:pPr>
              <a:buFont typeface="Wingdings" pitchFamily="2" charset="2"/>
              <a:buChar char="Ø"/>
              <a:defRPr/>
            </a:pPr>
            <a:endParaRPr lang="en-US" sz="2000" dirty="0">
              <a:latin typeface="Times New Roman" pitchFamily="18" charset="0"/>
              <a:cs typeface="Times New Roman" pitchFamily="18" charset="0"/>
            </a:endParaRPr>
          </a:p>
          <a:p>
            <a:pPr>
              <a:buFont typeface="Wingdings" pitchFamily="2" charset="2"/>
              <a:buChar char="Ø"/>
              <a:defRPr/>
            </a:pPr>
            <a:endParaRPr lang="en-US" sz="2000" dirty="0">
              <a:latin typeface="Times New Roman" pitchFamily="18" charset="0"/>
              <a:cs typeface="Times New Roman" pitchFamily="18" charset="0"/>
            </a:endParaRPr>
          </a:p>
          <a:p>
            <a:pPr>
              <a:buFont typeface="Wingdings" pitchFamily="2" charset="2"/>
              <a:buChar char="Ø"/>
              <a:defRPr/>
            </a:pPr>
            <a:endParaRPr lang="en-US" sz="2000" dirty="0">
              <a:latin typeface="Times New Roman" pitchFamily="18" charset="0"/>
              <a:cs typeface="Times New Roman" pitchFamily="18" charset="0"/>
            </a:endParaRPr>
          </a:p>
          <a:p>
            <a:pPr marL="0" indent="0">
              <a:buFontTx/>
              <a:buNone/>
              <a:defRPr/>
            </a:pPr>
            <a:endParaRPr lang="en-US" sz="2000" dirty="0">
              <a:latin typeface="Times New Roman" pitchFamily="18" charset="0"/>
              <a:cs typeface="Times New Roman" pitchFamily="18" charset="0"/>
            </a:endParaRPr>
          </a:p>
          <a:p>
            <a:pPr>
              <a:buFont typeface="Wingdings" pitchFamily="2" charset="2"/>
              <a:buChar char="Ø"/>
              <a:defRPr/>
            </a:pPr>
            <a:endParaRPr lang="en-IN" dirty="0">
              <a:latin typeface="Times New Roman" pitchFamily="18" charset="0"/>
              <a:cs typeface="Times New Roman" pitchFamily="18" charset="0"/>
            </a:endParaRPr>
          </a:p>
        </p:txBody>
      </p:sp>
      <p:sp>
        <p:nvSpPr>
          <p:cNvPr id="717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A72216-B4FD-4B66-AC1C-DCB0EA44B2A0}" type="slidenum">
              <a:rPr lang="es-ES" altLang="en-US"/>
              <a:pPr eaLnBrk="1" hangingPunct="1"/>
              <a:t>6</a:t>
            </a:fld>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94B6BB-1294-4A12-A44D-E7979F757BE7}" type="slidenum">
              <a:rPr lang="es-ES" altLang="en-US"/>
              <a:pPr eaLnBrk="1" hangingPunct="1"/>
              <a:t>7</a:t>
            </a:fld>
            <a:endParaRPr lang="es-ES" altLang="en-US"/>
          </a:p>
        </p:txBody>
      </p:sp>
      <p:sp>
        <p:nvSpPr>
          <p:cNvPr id="3" name="Content Placeholder 2"/>
          <p:cNvSpPr>
            <a:spLocks noGrp="1"/>
          </p:cNvSpPr>
          <p:nvPr>
            <p:ph idx="4294967295"/>
          </p:nvPr>
        </p:nvSpPr>
        <p:spPr>
          <a:xfrm>
            <a:off x="250825" y="1557338"/>
            <a:ext cx="8374063" cy="4597400"/>
          </a:xfrm>
        </p:spPr>
        <p:txBody>
          <a:bodyPr/>
          <a:lstStyle/>
          <a:p>
            <a:pPr>
              <a:buFont typeface="Wingdings" pitchFamily="2" charset="2"/>
              <a:buChar char="Ø"/>
              <a:defRPr/>
            </a:pPr>
            <a:r>
              <a:rPr lang="en-US" sz="2000" dirty="0">
                <a:latin typeface="Times New Roman" pitchFamily="18" charset="0"/>
                <a:cs typeface="Times New Roman" pitchFamily="18" charset="0"/>
              </a:rPr>
              <a:t>Knowledge of finances</a:t>
            </a:r>
          </a:p>
          <a:p>
            <a:pPr>
              <a:buFont typeface="Wingdings" pitchFamily="2" charset="2"/>
              <a:buChar char="Ø"/>
              <a:defRPr/>
            </a:pPr>
            <a:endParaRPr lang="en-US" sz="2000" dirty="0">
              <a:latin typeface="Times New Roman" pitchFamily="18" charset="0"/>
              <a:cs typeface="Times New Roman" pitchFamily="18" charset="0"/>
            </a:endParaRPr>
          </a:p>
          <a:p>
            <a:pPr>
              <a:buFont typeface="Arial" pitchFamily="34" charset="0"/>
              <a:buChar char="•"/>
              <a:defRPr/>
            </a:pPr>
            <a:r>
              <a:rPr lang="en-US" sz="2000" dirty="0">
                <a:latin typeface="Times New Roman" pitchFamily="18" charset="0"/>
                <a:cs typeface="Times New Roman" pitchFamily="18" charset="0"/>
              </a:rPr>
              <a:t>94% of graduating entrepreneurs in the B-school class of 2012 said that passion was their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motivator for starting a business venture. These aspiring entrepreneurs seeks outlets to exhibit leadership qualities, desire to set direction, take risks, inspire others &amp; engage in high – level innovative thinking. </a:t>
            </a:r>
          </a:p>
          <a:p>
            <a:pPr>
              <a:buFont typeface="Arial" pitchFamily="34" charset="0"/>
              <a:buChar char="•"/>
              <a:defRPr/>
            </a:pPr>
            <a:r>
              <a:rPr lang="en-US" sz="2000" dirty="0">
                <a:latin typeface="Times New Roman" pitchFamily="18" charset="0"/>
                <a:cs typeface="Times New Roman" pitchFamily="18" charset="0"/>
              </a:rPr>
              <a:t>In addition, the ability to overcome limitations &amp; destructive habits, competitiveness, planning &amp; organizing skills, personal drive &amp; the temperament to work long hours prove helpful here.</a:t>
            </a:r>
          </a:p>
          <a:p>
            <a:pPr>
              <a:buFont typeface="Arial" pitchFamily="34" charset="0"/>
              <a:buChar char="•"/>
              <a:defRPr/>
            </a:pPr>
            <a:r>
              <a:rPr lang="en-US" sz="2000" dirty="0">
                <a:latin typeface="Times New Roman" pitchFamily="18" charset="0"/>
                <a:cs typeface="Times New Roman" pitchFamily="18" charset="0"/>
              </a:rPr>
              <a:t>The biggest challenge, however is to initially spot one’s greatest strength &amp; the work sphere in which one can excel depending on expertise &amp; interest.</a:t>
            </a:r>
          </a:p>
          <a:p>
            <a:pPr>
              <a:buFont typeface="Arial" pitchFamily="34" charset="0"/>
              <a:buChar char="•"/>
              <a:defRPr/>
            </a:pPr>
            <a:r>
              <a:rPr lang="en-US" sz="2000" dirty="0">
                <a:latin typeface="Times New Roman" pitchFamily="18" charset="0"/>
                <a:cs typeface="Times New Roman" pitchFamily="18" charset="0"/>
              </a:rPr>
              <a:t>The next step is to identify a business idea or opportunity that meets a gap in the market &amp; follow it up by drawing &amp; executing a rational plan of action.</a:t>
            </a:r>
          </a:p>
          <a:p>
            <a:pPr>
              <a:buFont typeface="Arial" pitchFamily="34" charset="0"/>
              <a:buChar char="•"/>
              <a:defRPr/>
            </a:pPr>
            <a:endParaRPr lang="en-US" sz="2000" dirty="0">
              <a:latin typeface="Times New Roman" pitchFamily="18" charset="0"/>
              <a:cs typeface="Times New Roman" pitchFamily="18" charset="0"/>
            </a:endParaRPr>
          </a:p>
          <a:p>
            <a:pPr marL="0" indent="0">
              <a:buFontTx/>
              <a:buNone/>
              <a:defRP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4000" b="1">
                <a:latin typeface="Times New Roman" panose="02020603050405020304" pitchFamily="18" charset="0"/>
                <a:cs typeface="Times New Roman" panose="02020603050405020304" pitchFamily="18" charset="0"/>
              </a:rPr>
              <a:t>Gaining Skills to Grow &amp; Lead Companies</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defRPr/>
            </a:pPr>
            <a:r>
              <a:rPr lang="en-US" sz="2000" dirty="0">
                <a:latin typeface="Times New Roman" pitchFamily="18" charset="0"/>
                <a:cs typeface="Times New Roman" pitchFamily="18" charset="0"/>
              </a:rPr>
              <a:t>91% of 2012 graduated entrepreneurs said their management education was important in helping them lead &amp; grow their businesses. It allowed them to;</a:t>
            </a:r>
          </a:p>
          <a:p>
            <a:pPr marL="0" indent="0">
              <a:buFontTx/>
              <a:buNone/>
              <a:defRPr/>
            </a:pPr>
            <a:endParaRPr lang="en-US" sz="2000" dirty="0">
              <a:latin typeface="Times New Roman" pitchFamily="18" charset="0"/>
              <a:cs typeface="Times New Roman" pitchFamily="18" charset="0"/>
            </a:endParaRPr>
          </a:p>
          <a:p>
            <a:pPr>
              <a:buFont typeface="Wingdings" pitchFamily="2" charset="2"/>
              <a:buChar char="Ø"/>
              <a:defRPr/>
            </a:pPr>
            <a:r>
              <a:rPr lang="en-US" sz="2000" dirty="0">
                <a:latin typeface="Times New Roman" pitchFamily="18" charset="0"/>
                <a:cs typeface="Times New Roman" pitchFamily="18" charset="0"/>
              </a:rPr>
              <a:t>Develop their business or product ideas in a low – risk environment</a:t>
            </a:r>
          </a:p>
          <a:p>
            <a:pPr>
              <a:buFont typeface="Wingdings" pitchFamily="2" charset="2"/>
              <a:buChar char="Ø"/>
              <a:defRPr/>
            </a:pPr>
            <a:r>
              <a:rPr lang="en-US" sz="2000" dirty="0">
                <a:latin typeface="Times New Roman" pitchFamily="18" charset="0"/>
                <a:cs typeface="Times New Roman" pitchFamily="18" charset="0"/>
              </a:rPr>
              <a:t>Tap into the vast array of innovative research ideas &amp; support</a:t>
            </a:r>
          </a:p>
          <a:p>
            <a:pPr>
              <a:buFont typeface="Wingdings" pitchFamily="2" charset="2"/>
              <a:buChar char="Ø"/>
              <a:defRPr/>
            </a:pPr>
            <a:r>
              <a:rPr lang="en-US" sz="2000" dirty="0">
                <a:latin typeface="Times New Roman" pitchFamily="18" charset="0"/>
                <a:cs typeface="Times New Roman" pitchFamily="18" charset="0"/>
              </a:rPr>
              <a:t>Access early funding opportunities through grants &amp; angel investors</a:t>
            </a:r>
          </a:p>
          <a:p>
            <a:pPr>
              <a:buFont typeface="Wingdings" pitchFamily="2" charset="2"/>
              <a:buChar char="Ø"/>
              <a:defRPr/>
            </a:pPr>
            <a:r>
              <a:rPr lang="en-US" sz="2000" dirty="0">
                <a:latin typeface="Times New Roman" pitchFamily="18" charset="0"/>
                <a:cs typeface="Times New Roman" pitchFamily="18" charset="0"/>
              </a:rPr>
              <a:t>Find team partners &amp; mentors within the school or through the local business community</a:t>
            </a:r>
          </a:p>
          <a:p>
            <a:pPr>
              <a:buFont typeface="Wingdings" pitchFamily="2" charset="2"/>
              <a:buChar char="Ø"/>
              <a:defRPr/>
            </a:pPr>
            <a:r>
              <a:rPr lang="en-US" sz="2000" dirty="0">
                <a:latin typeface="Times New Roman" pitchFamily="18" charset="0"/>
                <a:cs typeface="Times New Roman" pitchFamily="18" charset="0"/>
              </a:rPr>
              <a:t>Network &amp; build relationships with potential business investors &amp; customers</a:t>
            </a:r>
          </a:p>
          <a:p>
            <a:pPr>
              <a:buFont typeface="Wingdings" pitchFamily="2" charset="2"/>
              <a:buChar char="Ø"/>
              <a:defRPr/>
            </a:pPr>
            <a:endParaRPr lang="en-US" sz="2000" dirty="0">
              <a:latin typeface="Times New Roman" pitchFamily="18" charset="0"/>
              <a:cs typeface="Times New Roman" pitchFamily="18" charset="0"/>
            </a:endParaRPr>
          </a:p>
          <a:p>
            <a:pPr>
              <a:buFont typeface="Arial" pitchFamily="34" charset="0"/>
              <a:buChar char="•"/>
              <a:defRPr/>
            </a:pPr>
            <a:r>
              <a:rPr lang="en-US" sz="2000" dirty="0">
                <a:latin typeface="Times New Roman" pitchFamily="18" charset="0"/>
                <a:cs typeface="Times New Roman" pitchFamily="18" charset="0"/>
              </a:rPr>
              <a:t>Of the 5% class of 2012 graduating B-school students, 44% actually started their business, while in B-school &amp; 56% planned to launch their companies after graduation. A portion of these graduates were intent on launching</a:t>
            </a:r>
            <a:endParaRPr lang="en-IN" sz="2000" dirty="0">
              <a:latin typeface="Times New Roman" pitchFamily="18" charset="0"/>
              <a:cs typeface="Times New Roman" pitchFamily="18" charset="0"/>
            </a:endParaRPr>
          </a:p>
        </p:txBody>
      </p:sp>
      <p:sp>
        <p:nvSpPr>
          <p:cNvPr id="9220"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14D2EE-B942-4A47-ABC6-601A3D7A7A29}" type="slidenum">
              <a:rPr lang="es-ES" altLang="en-US"/>
              <a:pPr eaLnBrk="1" hangingPunct="1"/>
              <a:t>8</a:t>
            </a:fld>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306E56-15DD-4D2A-A358-B9A2550014FB}" type="slidenum">
              <a:rPr lang="es-ES" altLang="en-US"/>
              <a:pPr eaLnBrk="1" hangingPunct="1"/>
              <a:t>9</a:t>
            </a:fld>
            <a:endParaRPr lang="es-ES" altLang="en-US"/>
          </a:p>
        </p:txBody>
      </p:sp>
      <p:sp>
        <p:nvSpPr>
          <p:cNvPr id="3" name="Content Placeholder 2"/>
          <p:cNvSpPr>
            <a:spLocks noGrp="1"/>
          </p:cNvSpPr>
          <p:nvPr>
            <p:ph idx="4294967295"/>
          </p:nvPr>
        </p:nvSpPr>
        <p:spPr>
          <a:xfrm>
            <a:off x="395288" y="1557338"/>
            <a:ext cx="8229600" cy="4525962"/>
          </a:xfrm>
        </p:spPr>
        <p:txBody>
          <a:bodyPr/>
          <a:lstStyle/>
          <a:p>
            <a:pPr>
              <a:defRPr/>
            </a:pPr>
            <a:r>
              <a:rPr lang="en-US" sz="2000" dirty="0">
                <a:latin typeface="Times New Roman" pitchFamily="18" charset="0"/>
                <a:cs typeface="Times New Roman" pitchFamily="18" charset="0"/>
              </a:rPr>
              <a:t>Businesses in products &amp; services sector (37%), consulting (20%) &amp; the high – tech sector (17%).</a:t>
            </a:r>
          </a:p>
          <a:p>
            <a:pPr>
              <a:defRPr/>
            </a:pPr>
            <a:r>
              <a:rPr lang="en-US" sz="2000" dirty="0">
                <a:latin typeface="Times New Roman" pitchFamily="18" charset="0"/>
                <a:cs typeface="Times New Roman" pitchFamily="18" charset="0"/>
              </a:rPr>
              <a:t>According to the GMAC 2012 – Global Management Education Graduate Survey-</a:t>
            </a:r>
          </a:p>
          <a:p>
            <a:pPr marL="0" indent="0">
              <a:buFontTx/>
              <a:buNone/>
              <a:defRPr/>
            </a:pPr>
            <a:r>
              <a:rPr lang="en-US" sz="2000" dirty="0">
                <a:latin typeface="Times New Roman" pitchFamily="18" charset="0"/>
                <a:cs typeface="Times New Roman" pitchFamily="18" charset="0"/>
              </a:rPr>
              <a:t>Entrepreneurs say that B-school prepared them to;</a:t>
            </a:r>
          </a:p>
          <a:p>
            <a:pPr>
              <a:buFont typeface="Wingdings" pitchFamily="2" charset="2"/>
              <a:buChar char="Ø"/>
              <a:defRPr/>
            </a:pPr>
            <a:r>
              <a:rPr lang="en-US" sz="2000" dirty="0">
                <a:latin typeface="Times New Roman" pitchFamily="18" charset="0"/>
                <a:cs typeface="Times New Roman" pitchFamily="18" charset="0"/>
              </a:rPr>
              <a:t>Lead my Company – 91%</a:t>
            </a:r>
          </a:p>
          <a:p>
            <a:pPr>
              <a:buFont typeface="Wingdings" pitchFamily="2" charset="2"/>
              <a:buChar char="Ø"/>
              <a:defRPr/>
            </a:pPr>
            <a:r>
              <a:rPr lang="en-US" sz="2000" dirty="0">
                <a:latin typeface="Times New Roman" pitchFamily="18" charset="0"/>
                <a:cs typeface="Times New Roman" pitchFamily="18" charset="0"/>
              </a:rPr>
              <a:t>Grow my business – 90%</a:t>
            </a:r>
          </a:p>
          <a:p>
            <a:pPr>
              <a:buFont typeface="Wingdings" pitchFamily="2" charset="2"/>
              <a:buChar char="Ø"/>
              <a:defRPr/>
            </a:pPr>
            <a:r>
              <a:rPr lang="en-US" sz="2000" dirty="0">
                <a:latin typeface="Times New Roman" pitchFamily="18" charset="0"/>
                <a:cs typeface="Times New Roman" pitchFamily="18" charset="0"/>
              </a:rPr>
              <a:t>Develop an Idea – 88%</a:t>
            </a:r>
          </a:p>
          <a:p>
            <a:pPr>
              <a:buFont typeface="Wingdings" pitchFamily="2" charset="2"/>
              <a:buChar char="Ø"/>
              <a:defRPr/>
            </a:pPr>
            <a:r>
              <a:rPr lang="en-US" sz="2000" dirty="0">
                <a:latin typeface="Times New Roman" pitchFamily="18" charset="0"/>
                <a:cs typeface="Times New Roman" pitchFamily="18" charset="0"/>
              </a:rPr>
              <a:t>Develop financial projections – 86%</a:t>
            </a:r>
          </a:p>
          <a:p>
            <a:pPr>
              <a:buFont typeface="Wingdings" pitchFamily="2" charset="2"/>
              <a:buChar char="Ø"/>
              <a:defRPr/>
            </a:pPr>
            <a:r>
              <a:rPr lang="en-US" sz="2000" dirty="0">
                <a:latin typeface="Times New Roman" pitchFamily="18" charset="0"/>
                <a:cs typeface="Times New Roman" pitchFamily="18" charset="0"/>
              </a:rPr>
              <a:t>Write a business plan – 81%</a:t>
            </a:r>
          </a:p>
          <a:p>
            <a:pPr>
              <a:buFont typeface="Wingdings" pitchFamily="2" charset="2"/>
              <a:buChar char="Ø"/>
              <a:defRPr/>
            </a:pPr>
            <a:r>
              <a:rPr lang="en-US" sz="2000" dirty="0">
                <a:latin typeface="Times New Roman" pitchFamily="18" charset="0"/>
                <a:cs typeface="Times New Roman" pitchFamily="18" charset="0"/>
              </a:rPr>
              <a:t>Conduct market research – 79%</a:t>
            </a:r>
          </a:p>
          <a:p>
            <a:pPr>
              <a:buFont typeface="Wingdings" pitchFamily="2" charset="2"/>
              <a:buChar char="Ø"/>
              <a:defRPr/>
            </a:pPr>
            <a:r>
              <a:rPr lang="en-US" sz="2000" dirty="0">
                <a:latin typeface="Times New Roman" pitchFamily="18" charset="0"/>
                <a:cs typeface="Times New Roman" pitchFamily="18" charset="0"/>
              </a:rPr>
              <a:t>Contact potential customers – 75%</a:t>
            </a:r>
          </a:p>
          <a:p>
            <a:pPr>
              <a:buFont typeface="Wingdings" pitchFamily="2" charset="2"/>
              <a:buChar char="Ø"/>
              <a:defRPr/>
            </a:pPr>
            <a:r>
              <a:rPr lang="en-US" sz="2000" dirty="0">
                <a:latin typeface="Times New Roman" pitchFamily="18" charset="0"/>
                <a:cs typeface="Times New Roman" pitchFamily="18" charset="0"/>
              </a:rPr>
              <a:t>Create an HR plan – 59%</a:t>
            </a:r>
          </a:p>
          <a:p>
            <a:pPr>
              <a:buFont typeface="Wingdings" pitchFamily="2" charset="2"/>
              <a:buChar char="Ø"/>
              <a:defRPr/>
            </a:pPr>
            <a:endParaRPr lang="en-US" sz="2000" dirty="0">
              <a:latin typeface="Times New Roman" pitchFamily="18" charset="0"/>
              <a:cs typeface="Times New Roman" pitchFamily="18" charset="0"/>
            </a:endParaRPr>
          </a:p>
          <a:p>
            <a:pPr>
              <a:buFont typeface="Wingdings" pitchFamily="2" charset="2"/>
              <a:buChar char="Ø"/>
              <a:defRPr/>
            </a:pPr>
            <a:endParaRPr lang="en-US" sz="2000" dirty="0">
              <a:latin typeface="Times New Roman" pitchFamily="18" charset="0"/>
              <a:cs typeface="Times New Roman" pitchFamily="18" charset="0"/>
            </a:endParaRPr>
          </a:p>
          <a:p>
            <a:pPr>
              <a:defRPr/>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4279A80-56B6-4117-8274-5186E9C742AC"/>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8265179"/>
  <p:tag name="ISPRING_RESOURCE_PATHS_HASH_PRESENTER" val="bff8d861ccf97c7755deb7c8a6875660d3f7dd"/>
</p:tagLst>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8505</TotalTime>
  <Words>3200</Words>
  <Application>Microsoft Office PowerPoint</Application>
  <PresentationFormat>On-screen Show (4:3)</PresentationFormat>
  <Paragraphs>371</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Algerian</vt:lpstr>
      <vt:lpstr>AR DELANEY</vt:lpstr>
      <vt:lpstr>AR DESTINE</vt:lpstr>
      <vt:lpstr>Arial</vt:lpstr>
      <vt:lpstr>Calibri</vt:lpstr>
      <vt:lpstr>Cooper Std Black</vt:lpstr>
      <vt:lpstr>Elephant</vt:lpstr>
      <vt:lpstr>Times New Roman</vt:lpstr>
      <vt:lpstr>Wingdings</vt:lpstr>
      <vt:lpstr>Diseño predeterminado</vt:lpstr>
      <vt:lpstr>Quotes on Start –up</vt:lpstr>
      <vt:lpstr>STEPPING STONE…</vt:lpstr>
      <vt:lpstr>Starting a business - what is meant by "enterprise"? </vt:lpstr>
      <vt:lpstr>What is Entrepreneurship?</vt:lpstr>
      <vt:lpstr>Who deserves to be an Entrepreneur?</vt:lpstr>
      <vt:lpstr>Requisites for being an Entrepreneur</vt:lpstr>
      <vt:lpstr>PowerPoint Presentation</vt:lpstr>
      <vt:lpstr>Gaining Skills to Grow &amp; Lead Companies</vt:lpstr>
      <vt:lpstr>PowerPoint Presentation</vt:lpstr>
      <vt:lpstr>Pros &amp; Cons of being an Entrepreneur</vt:lpstr>
      <vt:lpstr>Road to Success…</vt:lpstr>
      <vt:lpstr>PowerPoint Presentation</vt:lpstr>
      <vt:lpstr>List of Indian entrepreneurs </vt:lpstr>
      <vt:lpstr>PowerPoint Presentation</vt:lpstr>
      <vt:lpstr>PowerPoint Presentation</vt:lpstr>
      <vt:lpstr>PowerPoint Presentation</vt:lpstr>
      <vt:lpstr>Starting a Business: The Idea Phase</vt:lpstr>
      <vt:lpstr>PowerPoint Presentation</vt:lpstr>
      <vt:lpstr>Some examples of Start –Up Ideas</vt:lpstr>
      <vt:lpstr>PowerPoint Presentation</vt:lpstr>
      <vt:lpstr>Finding the real opportunities</vt:lpstr>
      <vt:lpstr>PowerPoint Presentation</vt:lpstr>
      <vt:lpstr> </vt:lpstr>
      <vt:lpstr>Sources of Funding for Start - Up</vt:lpstr>
      <vt:lpstr>PowerPoint Presentation</vt:lpstr>
      <vt:lpstr>PowerPoint Presentation</vt:lpstr>
      <vt:lpstr>PowerPoint Presentation</vt:lpstr>
      <vt:lpstr>PowerPoint Presentation</vt:lpstr>
      <vt:lpstr>PowerPoint Presentation</vt:lpstr>
      <vt:lpstr>PowerPoint Presentation</vt:lpstr>
      <vt:lpstr>Examples of Start-up in India</vt:lpstr>
      <vt:lpstr>PowerPoint Presentation</vt:lpstr>
      <vt:lpstr>Possible Business Ideas for a Start-up</vt:lpstr>
      <vt:lpstr>7 Simple Ways You Can Protect Your Idea from Theft</vt:lpstr>
      <vt:lpstr>PowerPoint Presentation</vt:lpstr>
      <vt:lpstr>Got a great plan? How to protect your small business idea?</vt:lpstr>
      <vt:lpstr>PowerPoint Presentation</vt:lpstr>
      <vt:lpstr>SWOT Analysis &amp; Entrepreneurship</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8265179</dc:title>
  <dc:creator>Mariajose</dc:creator>
  <cp:lastModifiedBy>gagandeep kaur</cp:lastModifiedBy>
  <cp:revision>783</cp:revision>
  <dcterms:created xsi:type="dcterms:W3CDTF">2010-05-23T14:28:12Z</dcterms:created>
  <dcterms:modified xsi:type="dcterms:W3CDTF">2020-07-08T03:29:51Z</dcterms:modified>
</cp:coreProperties>
</file>