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269" r:id="rId4"/>
    <p:sldId id="272" r:id="rId5"/>
    <p:sldId id="276" r:id="rId6"/>
    <p:sldId id="277" r:id="rId7"/>
    <p:sldId id="278" r:id="rId8"/>
    <p:sldId id="279" r:id="rId9"/>
    <p:sldId id="280" r:id="rId10"/>
    <p:sldId id="281" r:id="rId11"/>
    <p:sldId id="282" r:id="rId12"/>
    <p:sldId id="283" r:id="rId13"/>
    <p:sldId id="284" r:id="rId14"/>
    <p:sldId id="285" r:id="rId15"/>
    <p:sldId id="257" r:id="rId16"/>
    <p:sldId id="270" r:id="rId17"/>
    <p:sldId id="271" r:id="rId18"/>
    <p:sldId id="286" r:id="rId19"/>
    <p:sldId id="275" r:id="rId20"/>
    <p:sldId id="295" r:id="rId21"/>
    <p:sldId id="296" r:id="rId22"/>
    <p:sldId id="297" r:id="rId23"/>
    <p:sldId id="298" r:id="rId24"/>
    <p:sldId id="287" r:id="rId25"/>
    <p:sldId id="288" r:id="rId26"/>
    <p:sldId id="268" r:id="rId27"/>
    <p:sldId id="273" r:id="rId28"/>
    <p:sldId id="274" r:id="rId29"/>
    <p:sldId id="258" r:id="rId30"/>
    <p:sldId id="259" r:id="rId31"/>
    <p:sldId id="260" r:id="rId32"/>
    <p:sldId id="261" r:id="rId33"/>
    <p:sldId id="262" r:id="rId34"/>
    <p:sldId id="263" r:id="rId35"/>
    <p:sldId id="264" r:id="rId36"/>
    <p:sldId id="265" r:id="rId37"/>
    <p:sldId id="266" r:id="rId38"/>
    <p:sldId id="267" r:id="rId39"/>
    <p:sldId id="290" r:id="rId40"/>
    <p:sldId id="291" r:id="rId41"/>
    <p:sldId id="293" r:id="rId42"/>
    <p:sldId id="292" r:id="rId43"/>
    <p:sldId id="294" r:id="rId44"/>
    <p:sldId id="299" r:id="rId45"/>
    <p:sldId id="300" r:id="rId46"/>
    <p:sldId id="301" r:id="rId47"/>
    <p:sldId id="303" r:id="rId48"/>
    <p:sldId id="304" r:id="rId49"/>
    <p:sldId id="302" r:id="rId50"/>
    <p:sldId id="306" r:id="rId51"/>
    <p:sldId id="307" r:id="rId52"/>
    <p:sldId id="312" r:id="rId53"/>
    <p:sldId id="313" r:id="rId54"/>
    <p:sldId id="314" r:id="rId55"/>
    <p:sldId id="315" r:id="rId56"/>
    <p:sldId id="316" r:id="rId57"/>
    <p:sldId id="317" r:id="rId58"/>
    <p:sldId id="308" r:id="rId59"/>
    <p:sldId id="309" r:id="rId60"/>
    <p:sldId id="310" r:id="rId61"/>
    <p:sldId id="311"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4660"/>
  </p:normalViewPr>
  <p:slideViewPr>
    <p:cSldViewPr>
      <p:cViewPr varScale="1">
        <p:scale>
          <a:sx n="107" d="100"/>
          <a:sy n="107" d="100"/>
        </p:scale>
        <p:origin x="342"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presProps" Target="presProps.xml" /><Relationship Id="rId7" Type="http://schemas.openxmlformats.org/officeDocument/2006/relationships/slide" Target="slides/slide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slide" Target="slides/slide60.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viewProps" Target="viewProps.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280A9C7-D2EB-4089-A70A-FF9AD43AC4EA}" type="datetimeFigureOut">
              <a:rPr lang="en-US" smtClean="0"/>
              <a:pPr/>
              <a:t>7/28/2020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F42B9-4538-4468-A659-C4A713B1A9E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280A9C7-D2EB-4089-A70A-FF9AD43AC4EA}" type="datetimeFigureOut">
              <a:rPr lang="en-US" smtClean="0"/>
              <a:pPr/>
              <a:t>7/28/2020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F42B9-4538-4468-A659-C4A713B1A9E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280A9C7-D2EB-4089-A70A-FF9AD43AC4EA}" type="datetimeFigureOut">
              <a:rPr lang="en-US" smtClean="0"/>
              <a:pPr/>
              <a:t>7/28/2020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F42B9-4538-4468-A659-C4A713B1A9E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280A9C7-D2EB-4089-A70A-FF9AD43AC4EA}" type="datetimeFigureOut">
              <a:rPr lang="en-US" smtClean="0"/>
              <a:pPr/>
              <a:t>7/28/2020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F42B9-4538-4468-A659-C4A713B1A9E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80A9C7-D2EB-4089-A70A-FF9AD43AC4EA}" type="datetimeFigureOut">
              <a:rPr lang="en-US" smtClean="0"/>
              <a:pPr/>
              <a:t>7/28/2020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F42B9-4538-4468-A659-C4A713B1A9EC}"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280A9C7-D2EB-4089-A70A-FF9AD43AC4EA}" type="datetimeFigureOut">
              <a:rPr lang="en-US" smtClean="0"/>
              <a:pPr/>
              <a:t>7/28/2020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3F42B9-4538-4468-A659-C4A713B1A9E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280A9C7-D2EB-4089-A70A-FF9AD43AC4EA}" type="datetimeFigureOut">
              <a:rPr lang="en-US" smtClean="0"/>
              <a:pPr/>
              <a:t>7/28/2020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3F42B9-4538-4468-A659-C4A713B1A9E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280A9C7-D2EB-4089-A70A-FF9AD43AC4EA}" type="datetimeFigureOut">
              <a:rPr lang="en-US" smtClean="0"/>
              <a:pPr/>
              <a:t>7/28/2020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3F42B9-4538-4468-A659-C4A713B1A9E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80A9C7-D2EB-4089-A70A-FF9AD43AC4EA}" type="datetimeFigureOut">
              <a:rPr lang="en-US" smtClean="0"/>
              <a:pPr/>
              <a:t>7/28/2020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3F42B9-4538-4468-A659-C4A713B1A9E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80A9C7-D2EB-4089-A70A-FF9AD43AC4EA}" type="datetimeFigureOut">
              <a:rPr lang="en-US" smtClean="0"/>
              <a:pPr/>
              <a:t>7/28/2020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3F42B9-4538-4468-A659-C4A713B1A9E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80A9C7-D2EB-4089-A70A-FF9AD43AC4EA}" type="datetimeFigureOut">
              <a:rPr lang="en-US" smtClean="0"/>
              <a:pPr/>
              <a:t>7/28/2020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3F42B9-4538-4468-A659-C4A713B1A9EC}"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20000"/>
                <a:lumOff val="80000"/>
              </a:schemeClr>
            </a:gs>
            <a:gs pos="64999">
              <a:srgbClr val="F0EBD5"/>
            </a:gs>
            <a:gs pos="100000">
              <a:srgbClr val="D1C39F"/>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80A9C7-D2EB-4089-A70A-FF9AD43AC4EA}" type="datetimeFigureOut">
              <a:rPr lang="en-US" smtClean="0"/>
              <a:pPr/>
              <a:t>7/28/2020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3F42B9-4538-4468-A659-C4A713B1A9E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4.jpeg" /><Relationship Id="rId1" Type="http://schemas.openxmlformats.org/officeDocument/2006/relationships/slideLayout" Target="../slideLayouts/slideLayout2.xml" /><Relationship Id="rId5" Type="http://schemas.openxmlformats.org/officeDocument/2006/relationships/image" Target="../media/image12.png" /><Relationship Id="rId4" Type="http://schemas.openxmlformats.org/officeDocument/2006/relationships/image" Target="../media/image11.jpeg" /></Relationships>
</file>

<file path=ppt/slides/_rels/slide11.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jpeg" /><Relationship Id="rId1" Type="http://schemas.openxmlformats.org/officeDocument/2006/relationships/slideLayout" Target="../slideLayouts/slideLayout2.xml" /><Relationship Id="rId4" Type="http://schemas.openxmlformats.org/officeDocument/2006/relationships/image" Target="../media/image15.png" /></Relationships>
</file>

<file path=ppt/slides/_rels/slide12.xml.rels><?xml version="1.0" encoding="UTF-8" standalone="yes"?>
<Relationships xmlns="http://schemas.openxmlformats.org/package/2006/relationships"><Relationship Id="rId8" Type="http://schemas.openxmlformats.org/officeDocument/2006/relationships/image" Target="../media/image22.png" /><Relationship Id="rId13" Type="http://schemas.openxmlformats.org/officeDocument/2006/relationships/image" Target="../media/image27.png" /><Relationship Id="rId3" Type="http://schemas.openxmlformats.org/officeDocument/2006/relationships/image" Target="../media/image17.png" /><Relationship Id="rId7" Type="http://schemas.openxmlformats.org/officeDocument/2006/relationships/image" Target="../media/image21.jpeg" /><Relationship Id="rId12" Type="http://schemas.openxmlformats.org/officeDocument/2006/relationships/image" Target="../media/image26.png" /><Relationship Id="rId2" Type="http://schemas.openxmlformats.org/officeDocument/2006/relationships/image" Target="../media/image16.png" /><Relationship Id="rId1" Type="http://schemas.openxmlformats.org/officeDocument/2006/relationships/slideLayout" Target="../slideLayouts/slideLayout6.xml" /><Relationship Id="rId6" Type="http://schemas.openxmlformats.org/officeDocument/2006/relationships/image" Target="../media/image20.png" /><Relationship Id="rId11" Type="http://schemas.openxmlformats.org/officeDocument/2006/relationships/image" Target="../media/image25.png" /><Relationship Id="rId5" Type="http://schemas.openxmlformats.org/officeDocument/2006/relationships/image" Target="../media/image19.png" /><Relationship Id="rId10" Type="http://schemas.openxmlformats.org/officeDocument/2006/relationships/image" Target="../media/image24.png" /><Relationship Id="rId4" Type="http://schemas.openxmlformats.org/officeDocument/2006/relationships/image" Target="../media/image18.png" /><Relationship Id="rId9" Type="http://schemas.openxmlformats.org/officeDocument/2006/relationships/image" Target="../media/image23.png" /></Relationships>
</file>

<file path=ppt/slides/_rels/slide13.xml.rels><?xml version="1.0" encoding="UTF-8" standalone="yes"?>
<Relationships xmlns="http://schemas.openxmlformats.org/package/2006/relationships"><Relationship Id="rId3" Type="http://schemas.openxmlformats.org/officeDocument/2006/relationships/image" Target="../media/image29.jpeg" /><Relationship Id="rId2" Type="http://schemas.openxmlformats.org/officeDocument/2006/relationships/image" Target="../media/image28.jpeg" /><Relationship Id="rId1" Type="http://schemas.openxmlformats.org/officeDocument/2006/relationships/slideLayout" Target="../slideLayouts/slideLayout6.xml" /><Relationship Id="rId4" Type="http://schemas.openxmlformats.org/officeDocument/2006/relationships/image" Target="../media/image30.jpeg" /></Relationships>
</file>

<file path=ppt/slides/_rels/slide14.xml.rels><?xml version="1.0" encoding="UTF-8" standalone="yes"?>
<Relationships xmlns="http://schemas.openxmlformats.org/package/2006/relationships"><Relationship Id="rId2" Type="http://schemas.openxmlformats.org/officeDocument/2006/relationships/image" Target="../media/image31.png" /><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32.jpeg" /><Relationship Id="rId1" Type="http://schemas.openxmlformats.org/officeDocument/2006/relationships/slideLayout" Target="../slideLayouts/slideLayout6.xml" /></Relationships>
</file>

<file path=ppt/slides/_rels/slide19.xml.rels><?xml version="1.0" encoding="UTF-8" standalone="yes"?>
<Relationships xmlns="http://schemas.openxmlformats.org/package/2006/relationships"><Relationship Id="rId8" Type="http://schemas.openxmlformats.org/officeDocument/2006/relationships/image" Target="../media/image36.jpeg" /><Relationship Id="rId3" Type="http://schemas.openxmlformats.org/officeDocument/2006/relationships/image" Target="../media/image3.png" /><Relationship Id="rId7" Type="http://schemas.openxmlformats.org/officeDocument/2006/relationships/image" Target="../media/image35.jpeg" /><Relationship Id="rId2" Type="http://schemas.openxmlformats.org/officeDocument/2006/relationships/image" Target="../media/image10.png" /><Relationship Id="rId1" Type="http://schemas.openxmlformats.org/officeDocument/2006/relationships/slideLayout" Target="../slideLayouts/slideLayout2.xml" /><Relationship Id="rId6" Type="http://schemas.openxmlformats.org/officeDocument/2006/relationships/image" Target="../media/image11.jpeg" /><Relationship Id="rId11" Type="http://schemas.openxmlformats.org/officeDocument/2006/relationships/image" Target="../media/image39.jpeg" /><Relationship Id="rId5" Type="http://schemas.openxmlformats.org/officeDocument/2006/relationships/image" Target="../media/image34.png" /><Relationship Id="rId10" Type="http://schemas.openxmlformats.org/officeDocument/2006/relationships/image" Target="../media/image38.jpeg" /><Relationship Id="rId4" Type="http://schemas.openxmlformats.org/officeDocument/2006/relationships/image" Target="../media/image33.jpeg" /><Relationship Id="rId9" Type="http://schemas.openxmlformats.org/officeDocument/2006/relationships/image" Target="../media/image37.jpe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40.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3" Type="http://schemas.openxmlformats.org/officeDocument/2006/relationships/image" Target="../media/image42.png" /><Relationship Id="rId7" Type="http://schemas.openxmlformats.org/officeDocument/2006/relationships/image" Target="../media/image45.png" /><Relationship Id="rId2" Type="http://schemas.openxmlformats.org/officeDocument/2006/relationships/image" Target="../media/image41.png" /><Relationship Id="rId1" Type="http://schemas.openxmlformats.org/officeDocument/2006/relationships/slideLayout" Target="../slideLayouts/slideLayout7.xml" /><Relationship Id="rId6" Type="http://schemas.openxmlformats.org/officeDocument/2006/relationships/image" Target="../media/image44.jpeg" /><Relationship Id="rId5" Type="http://schemas.openxmlformats.org/officeDocument/2006/relationships/image" Target="../media/image10.png" /><Relationship Id="rId4" Type="http://schemas.openxmlformats.org/officeDocument/2006/relationships/image" Target="../media/image43.png" /></Relationships>
</file>

<file path=ppt/slides/_rels/slide28.xml.rels><?xml version="1.0" encoding="UTF-8" standalone="yes"?>
<Relationships xmlns="http://schemas.openxmlformats.org/package/2006/relationships"><Relationship Id="rId3" Type="http://schemas.openxmlformats.org/officeDocument/2006/relationships/image" Target="../media/image47.png" /><Relationship Id="rId2" Type="http://schemas.openxmlformats.org/officeDocument/2006/relationships/image" Target="../media/image46.png" /><Relationship Id="rId1" Type="http://schemas.openxmlformats.org/officeDocument/2006/relationships/slideLayout" Target="../slideLayouts/slideLayout7.xml" /><Relationship Id="rId5" Type="http://schemas.openxmlformats.org/officeDocument/2006/relationships/image" Target="../media/image2.png" /><Relationship Id="rId4" Type="http://schemas.openxmlformats.org/officeDocument/2006/relationships/image" Target="../media/image48.png"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3.xml.rels><?xml version="1.0" encoding="UTF-8" standalone="yes"?>
<Relationships xmlns="http://schemas.openxmlformats.org/package/2006/relationships"><Relationship Id="rId3" Type="http://schemas.openxmlformats.org/officeDocument/2006/relationships/hyperlink" Target="https://apiumhub.com/tech-blog-barcelona/venture-capital-investors-spain/" TargetMode="External" /><Relationship Id="rId2" Type="http://schemas.openxmlformats.org/officeDocument/2006/relationships/hyperlink" Target="https://apiumhub.com/tech-blog-barcelona/business-angels-barcelona-madrid/" TargetMode="External" /><Relationship Id="rId1" Type="http://schemas.openxmlformats.org/officeDocument/2006/relationships/slideLayout" Target="../slideLayouts/slideLayout4.xml" /></Relationships>
</file>

<file path=ppt/slides/_rels/slide34.xml.rels><?xml version="1.0" encoding="UTF-8" standalone="yes"?>
<Relationships xmlns="http://schemas.openxmlformats.org/package/2006/relationships"><Relationship Id="rId2" Type="http://schemas.openxmlformats.org/officeDocument/2006/relationships/hyperlink" Target="https://apiumhub.com/tech-blog-barcelona/top-tech-trends-technology-landscape/" TargetMode="External" /><Relationship Id="rId1" Type="http://schemas.openxmlformats.org/officeDocument/2006/relationships/slideLayout" Target="../slideLayouts/slideLayout4.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3" Type="http://schemas.openxmlformats.org/officeDocument/2006/relationships/hyperlink" Target="https://www.techrepublic.com/article/the-creation-and-evolution-of-a-startup-business-plan/" TargetMode="External" /><Relationship Id="rId2" Type="http://schemas.openxmlformats.org/officeDocument/2006/relationships/hyperlink" Target="https://www.techrepublic.com/article/how-to-choose-a-great-co-founder-for-your-startup/" TargetMode="External"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2" Type="http://schemas.openxmlformats.org/officeDocument/2006/relationships/hyperlink" Target="https://www.techrepublic.com/article/where-to-work-as-an-early-stage-startup-balancing-the-options/" TargetMode="External"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3" Type="http://schemas.openxmlformats.org/officeDocument/2006/relationships/hyperlink" Target="https://www.techrepublic.com/article/startup-founders-how-to-find-the-right-mentor/" TargetMode="External" /><Relationship Id="rId2" Type="http://schemas.openxmlformats.org/officeDocument/2006/relationships/hyperlink" Target="https://www.techrepublic.com/article/startup-founders-the-pros-and-cons-of-finding-a-mentor/" TargetMode="External" /><Relationship Id="rId1" Type="http://schemas.openxmlformats.org/officeDocument/2006/relationships/slideLayout" Target="../slideLayouts/slideLayout2.xml" /><Relationship Id="rId4" Type="http://schemas.openxmlformats.org/officeDocument/2006/relationships/hyperlink" Target="https://www.techrepublic.com/article/accelerators-vs-incubators-what-startups-need-to-know/" TargetMode="External" /></Relationships>
</file>

<file path=ppt/slides/_rels/slide57.xml.rels><?xml version="1.0" encoding="UTF-8" standalone="yes"?>
<Relationships xmlns="http://schemas.openxmlformats.org/package/2006/relationships"><Relationship Id="rId3" Type="http://schemas.openxmlformats.org/officeDocument/2006/relationships/hyperlink" Target="https://www.techrepublic.com/article/funding-a-startup-deciding-how-much-money-to-raise/" TargetMode="External" /><Relationship Id="rId2" Type="http://schemas.openxmlformats.org/officeDocument/2006/relationships/hyperlink" Target="https://www.techrepublic.com/article/the-dark-side-of-venture-capital-five-things-startups-need-to-know/" TargetMode="External" /><Relationship Id="rId1" Type="http://schemas.openxmlformats.org/officeDocument/2006/relationships/slideLayout" Target="../slideLayouts/slideLayout2.xml" /><Relationship Id="rId5" Type="http://schemas.openxmlformats.org/officeDocument/2006/relationships/hyperlink" Target="https://www.techrepublic.com/article/startup-secrets-how-to-pitch-a-vc-the-right-way/" TargetMode="External" /><Relationship Id="rId4" Type="http://schemas.openxmlformats.org/officeDocument/2006/relationships/hyperlink" Target="https://www.techrepublic.com/article/funding-your-startup-crowdfunding-vs-angel-investment-vs-vc/" TargetMode="Externa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peg" /><Relationship Id="rId1" Type="http://schemas.openxmlformats.org/officeDocument/2006/relationships/slideLayout" Target="../slideLayouts/slideLayout2.xml" /><Relationship Id="rId4" Type="http://schemas.openxmlformats.org/officeDocument/2006/relationships/image" Target="../media/image3.png"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START UP MANAGEMENT</a:t>
            </a:r>
            <a:br>
              <a:rPr lang="en-IN" dirty="0"/>
            </a:br>
            <a:r>
              <a:rPr lang="en-IN" dirty="0"/>
              <a:t>UNIT-1</a:t>
            </a:r>
          </a:p>
        </p:txBody>
      </p:sp>
      <p:sp>
        <p:nvSpPr>
          <p:cNvPr id="3" name="Subtitle 2"/>
          <p:cNvSpPr>
            <a:spLocks noGrp="1"/>
          </p:cNvSpPr>
          <p:nvPr>
            <p:ph type="subTitle" idx="1"/>
          </p:nvPr>
        </p:nvSpPr>
        <p:spPr/>
        <p:txBody>
          <a:bodyPr>
            <a:normAutofit/>
          </a:bodyPr>
          <a:lstStyle/>
          <a:p>
            <a:endParaRPr lang="en-IN"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5504" y="17475"/>
            <a:ext cx="3767138" cy="1674817"/>
          </a:xfrm>
          <a:prstGeom prst="rect">
            <a:avLst/>
          </a:prstGeom>
        </p:spPr>
        <p:txBody>
          <a:bodyPr vert="horz" wrap="square" lIns="0" tIns="12700" rIns="0" bIns="0" rtlCol="0">
            <a:spAutoFit/>
          </a:bodyPr>
          <a:lstStyle/>
          <a:p>
            <a:pPr marL="12700">
              <a:lnSpc>
                <a:spcPct val="100000"/>
              </a:lnSpc>
              <a:spcBef>
                <a:spcPts val="100"/>
              </a:spcBef>
            </a:pPr>
            <a:r>
              <a:rPr sz="5400" spc="-10" dirty="0"/>
              <a:t>Disruption </a:t>
            </a:r>
            <a:r>
              <a:rPr sz="5400" spc="-5" dirty="0"/>
              <a:t>in</a:t>
            </a:r>
            <a:r>
              <a:rPr sz="5400" spc="-30" dirty="0"/>
              <a:t> </a:t>
            </a:r>
            <a:r>
              <a:rPr sz="5400" dirty="0"/>
              <a:t>Shopping</a:t>
            </a:r>
            <a:endParaRPr sz="5400"/>
          </a:p>
        </p:txBody>
      </p:sp>
      <p:sp>
        <p:nvSpPr>
          <p:cNvPr id="3" name="object 3"/>
          <p:cNvSpPr/>
          <p:nvPr/>
        </p:nvSpPr>
        <p:spPr>
          <a:xfrm>
            <a:off x="1043558" y="2049779"/>
            <a:ext cx="3866769" cy="386791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262496" y="2049779"/>
            <a:ext cx="2424303" cy="111556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6025896" y="3357372"/>
            <a:ext cx="2660904" cy="131063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5552694" y="5012435"/>
            <a:ext cx="3200400" cy="952500"/>
          </a:xfrm>
          <a:prstGeom prst="rect">
            <a:avLst/>
          </a:prstGeom>
          <a:blipFill>
            <a:blip r:embed="rId5" cstate="print"/>
            <a:stretch>
              <a:fillRect/>
            </a:stretch>
          </a:blipFill>
        </p:spPr>
        <p:txBody>
          <a:bodyPr wrap="square" lIns="0" tIns="0" rIns="0" bIns="0" rtlCol="0"/>
          <a:lstStyle/>
          <a:p>
            <a:endParaRPr/>
          </a:p>
        </p:txBody>
      </p:sp>
      <p:sp>
        <p:nvSpPr>
          <p:cNvPr id="7" name="object 7"/>
          <p:cNvSpPr txBox="1"/>
          <p:nvPr/>
        </p:nvSpPr>
        <p:spPr>
          <a:xfrm>
            <a:off x="1000100" y="1356486"/>
            <a:ext cx="927474" cy="443070"/>
          </a:xfrm>
          <a:prstGeom prst="rect">
            <a:avLst/>
          </a:prstGeom>
        </p:spPr>
        <p:txBody>
          <a:bodyPr vert="horz" wrap="square" lIns="0" tIns="12065" rIns="0" bIns="0" rtlCol="0">
            <a:spAutoFit/>
          </a:bodyPr>
          <a:lstStyle/>
          <a:p>
            <a:pPr marL="12700">
              <a:lnSpc>
                <a:spcPct val="100000"/>
              </a:lnSpc>
              <a:spcBef>
                <a:spcPts val="95"/>
              </a:spcBef>
            </a:pPr>
            <a:r>
              <a:rPr sz="2800" b="1" dirty="0">
                <a:latin typeface="Gabriola"/>
                <a:cs typeface="Gabriola"/>
              </a:rPr>
              <a:t>Then</a:t>
            </a:r>
            <a:endParaRPr sz="2800" b="1">
              <a:latin typeface="Gabriola"/>
              <a:cs typeface="Gabriola"/>
            </a:endParaRPr>
          </a:p>
        </p:txBody>
      </p:sp>
      <p:sp>
        <p:nvSpPr>
          <p:cNvPr id="8" name="object 8"/>
          <p:cNvSpPr txBox="1"/>
          <p:nvPr/>
        </p:nvSpPr>
        <p:spPr>
          <a:xfrm>
            <a:off x="6929454" y="1428736"/>
            <a:ext cx="1334289" cy="44307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Gabriola"/>
                <a:cs typeface="Gabriola"/>
              </a:rPr>
              <a:t>now</a:t>
            </a:r>
            <a:endParaRPr sz="2800" b="1">
              <a:latin typeface="Gabriola"/>
              <a:cs typeface="Gabriol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7186" y="17475"/>
            <a:ext cx="4277678" cy="1674817"/>
          </a:xfrm>
          <a:prstGeom prst="rect">
            <a:avLst/>
          </a:prstGeom>
        </p:spPr>
        <p:txBody>
          <a:bodyPr vert="horz" wrap="square" lIns="0" tIns="12700" rIns="0" bIns="0" rtlCol="0">
            <a:spAutoFit/>
          </a:bodyPr>
          <a:lstStyle/>
          <a:p>
            <a:pPr marL="12700">
              <a:lnSpc>
                <a:spcPct val="100000"/>
              </a:lnSpc>
              <a:spcBef>
                <a:spcPts val="100"/>
              </a:spcBef>
            </a:pPr>
            <a:r>
              <a:rPr sz="5400" spc="-5" dirty="0"/>
              <a:t>Disruption in eating</a:t>
            </a:r>
            <a:r>
              <a:rPr sz="5400" spc="-55" dirty="0"/>
              <a:t> </a:t>
            </a:r>
            <a:r>
              <a:rPr sz="5400" spc="-5" dirty="0"/>
              <a:t>places</a:t>
            </a:r>
            <a:endParaRPr sz="5400"/>
          </a:p>
        </p:txBody>
      </p:sp>
      <p:sp>
        <p:nvSpPr>
          <p:cNvPr id="3" name="object 3"/>
          <p:cNvSpPr txBox="1"/>
          <p:nvPr/>
        </p:nvSpPr>
        <p:spPr>
          <a:xfrm>
            <a:off x="1000100" y="1356486"/>
            <a:ext cx="927474" cy="443070"/>
          </a:xfrm>
          <a:prstGeom prst="rect">
            <a:avLst/>
          </a:prstGeom>
        </p:spPr>
        <p:txBody>
          <a:bodyPr vert="horz" wrap="square" lIns="0" tIns="12065" rIns="0" bIns="0" rtlCol="0">
            <a:spAutoFit/>
          </a:bodyPr>
          <a:lstStyle/>
          <a:p>
            <a:pPr marL="12700">
              <a:lnSpc>
                <a:spcPct val="100000"/>
              </a:lnSpc>
              <a:spcBef>
                <a:spcPts val="95"/>
              </a:spcBef>
            </a:pPr>
            <a:r>
              <a:rPr sz="2800" b="1" dirty="0">
                <a:latin typeface="Gabriola"/>
                <a:cs typeface="Gabriola"/>
              </a:rPr>
              <a:t>Then</a:t>
            </a:r>
            <a:endParaRPr sz="2800" b="1">
              <a:latin typeface="Gabriola"/>
              <a:cs typeface="Gabriola"/>
            </a:endParaRPr>
          </a:p>
        </p:txBody>
      </p:sp>
      <p:sp>
        <p:nvSpPr>
          <p:cNvPr id="4" name="object 4"/>
          <p:cNvSpPr txBox="1"/>
          <p:nvPr/>
        </p:nvSpPr>
        <p:spPr>
          <a:xfrm>
            <a:off x="6952487" y="1477517"/>
            <a:ext cx="1477165" cy="44307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Gabriola"/>
                <a:cs typeface="Gabriola"/>
              </a:rPr>
              <a:t>now</a:t>
            </a:r>
            <a:endParaRPr sz="2800" b="1">
              <a:latin typeface="Gabriola"/>
              <a:cs typeface="Gabriola"/>
            </a:endParaRPr>
          </a:p>
        </p:txBody>
      </p:sp>
      <p:sp>
        <p:nvSpPr>
          <p:cNvPr id="5" name="object 5"/>
          <p:cNvSpPr/>
          <p:nvPr/>
        </p:nvSpPr>
        <p:spPr>
          <a:xfrm>
            <a:off x="737235" y="2442972"/>
            <a:ext cx="3784473" cy="3011424"/>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734431" y="2426208"/>
            <a:ext cx="3050666" cy="3095243"/>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845301" y="5521452"/>
            <a:ext cx="2828925" cy="1019556"/>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4282" y="214290"/>
            <a:ext cx="8286808" cy="751488"/>
          </a:xfrm>
          <a:prstGeom prst="rect">
            <a:avLst/>
          </a:prstGeom>
        </p:spPr>
        <p:txBody>
          <a:bodyPr vert="horz" wrap="square" lIns="0" tIns="12700" rIns="0" bIns="0" rtlCol="0">
            <a:spAutoFit/>
          </a:bodyPr>
          <a:lstStyle/>
          <a:p>
            <a:pPr marL="12700">
              <a:lnSpc>
                <a:spcPct val="100000"/>
              </a:lnSpc>
              <a:spcBef>
                <a:spcPts val="100"/>
              </a:spcBef>
              <a:tabLst>
                <a:tab pos="3104515" algn="l"/>
              </a:tabLst>
            </a:pPr>
            <a:r>
              <a:rPr sz="4800" spc="-5"/>
              <a:t>Disrupt</a:t>
            </a:r>
            <a:r>
              <a:rPr sz="4800" spc="-25"/>
              <a:t>i</a:t>
            </a:r>
            <a:r>
              <a:rPr sz="4800" spc="-5"/>
              <a:t>o</a:t>
            </a:r>
            <a:r>
              <a:rPr sz="4800"/>
              <a:t>n </a:t>
            </a:r>
            <a:r>
              <a:rPr sz="4800" spc="-5"/>
              <a:t>i</a:t>
            </a:r>
            <a:r>
              <a:rPr sz="4800"/>
              <a:t>n</a:t>
            </a:r>
            <a:r>
              <a:rPr lang="en-IN" sz="4800" dirty="0"/>
              <a:t> </a:t>
            </a:r>
            <a:r>
              <a:rPr sz="4800"/>
              <a:t>Media</a:t>
            </a:r>
          </a:p>
        </p:txBody>
      </p:sp>
      <p:sp>
        <p:nvSpPr>
          <p:cNvPr id="3" name="object 3"/>
          <p:cNvSpPr/>
          <p:nvPr/>
        </p:nvSpPr>
        <p:spPr>
          <a:xfrm>
            <a:off x="4067937" y="1252727"/>
            <a:ext cx="1028699" cy="13716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268087" y="1328927"/>
            <a:ext cx="857250" cy="11430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153536" y="2776727"/>
            <a:ext cx="742950" cy="99060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5268087" y="2910839"/>
            <a:ext cx="1290447" cy="1008888"/>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3039236" y="3919728"/>
            <a:ext cx="857250" cy="1143000"/>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4125087" y="3995928"/>
            <a:ext cx="971549" cy="1176528"/>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5320664" y="5315711"/>
            <a:ext cx="742950" cy="990600"/>
          </a:xfrm>
          <a:prstGeom prst="rect">
            <a:avLst/>
          </a:prstGeom>
          <a:blipFill>
            <a:blip r:embed="rId8" cstate="print"/>
            <a:stretch>
              <a:fillRect/>
            </a:stretch>
          </a:blipFill>
        </p:spPr>
        <p:txBody>
          <a:bodyPr wrap="square" lIns="0" tIns="0" rIns="0" bIns="0" rtlCol="0"/>
          <a:lstStyle/>
          <a:p>
            <a:endParaRPr/>
          </a:p>
        </p:txBody>
      </p:sp>
      <p:sp>
        <p:nvSpPr>
          <p:cNvPr id="10" name="object 10"/>
          <p:cNvSpPr/>
          <p:nvPr/>
        </p:nvSpPr>
        <p:spPr>
          <a:xfrm>
            <a:off x="5210937" y="3919728"/>
            <a:ext cx="971550" cy="1295400"/>
          </a:xfrm>
          <a:prstGeom prst="rect">
            <a:avLst/>
          </a:prstGeom>
          <a:blipFill>
            <a:blip r:embed="rId9" cstate="print"/>
            <a:stretch>
              <a:fillRect/>
            </a:stretch>
          </a:blipFill>
        </p:spPr>
        <p:txBody>
          <a:bodyPr wrap="square" lIns="0" tIns="0" rIns="0" bIns="0" rtlCol="0"/>
          <a:lstStyle/>
          <a:p>
            <a:endParaRPr/>
          </a:p>
        </p:txBody>
      </p:sp>
      <p:sp>
        <p:nvSpPr>
          <p:cNvPr id="11" name="object 11"/>
          <p:cNvSpPr/>
          <p:nvPr/>
        </p:nvSpPr>
        <p:spPr>
          <a:xfrm>
            <a:off x="2798064" y="947927"/>
            <a:ext cx="1428750" cy="1905000"/>
          </a:xfrm>
          <a:prstGeom prst="rect">
            <a:avLst/>
          </a:prstGeom>
          <a:blipFill>
            <a:blip r:embed="rId10" cstate="print"/>
            <a:stretch>
              <a:fillRect/>
            </a:stretch>
          </a:blipFill>
        </p:spPr>
        <p:txBody>
          <a:bodyPr wrap="square" lIns="0" tIns="0" rIns="0" bIns="0" rtlCol="0"/>
          <a:lstStyle/>
          <a:p>
            <a:endParaRPr/>
          </a:p>
        </p:txBody>
      </p:sp>
      <p:sp>
        <p:nvSpPr>
          <p:cNvPr id="12" name="object 12"/>
          <p:cNvSpPr/>
          <p:nvPr/>
        </p:nvSpPr>
        <p:spPr>
          <a:xfrm>
            <a:off x="3056383" y="5170932"/>
            <a:ext cx="840104" cy="1120140"/>
          </a:xfrm>
          <a:prstGeom prst="rect">
            <a:avLst/>
          </a:prstGeom>
          <a:blipFill>
            <a:blip r:embed="rId11" cstate="print"/>
            <a:stretch>
              <a:fillRect/>
            </a:stretch>
          </a:blipFill>
        </p:spPr>
        <p:txBody>
          <a:bodyPr wrap="square" lIns="0" tIns="0" rIns="0" bIns="0" rtlCol="0"/>
          <a:lstStyle/>
          <a:p>
            <a:endParaRPr/>
          </a:p>
        </p:txBody>
      </p:sp>
      <p:sp>
        <p:nvSpPr>
          <p:cNvPr id="13" name="object 13"/>
          <p:cNvSpPr/>
          <p:nvPr/>
        </p:nvSpPr>
        <p:spPr>
          <a:xfrm>
            <a:off x="4150233" y="5170932"/>
            <a:ext cx="840105" cy="1120140"/>
          </a:xfrm>
          <a:prstGeom prst="rect">
            <a:avLst/>
          </a:prstGeom>
          <a:blipFill>
            <a:blip r:embed="rId12" cstate="print"/>
            <a:stretch>
              <a:fillRect/>
            </a:stretch>
          </a:blipFill>
        </p:spPr>
        <p:txBody>
          <a:bodyPr wrap="square" lIns="0" tIns="0" rIns="0" bIns="0" rtlCol="0"/>
          <a:lstStyle/>
          <a:p>
            <a:endParaRPr/>
          </a:p>
        </p:txBody>
      </p:sp>
      <p:sp>
        <p:nvSpPr>
          <p:cNvPr id="14" name="object 14"/>
          <p:cNvSpPr/>
          <p:nvPr/>
        </p:nvSpPr>
        <p:spPr>
          <a:xfrm>
            <a:off x="4125087" y="2624327"/>
            <a:ext cx="1002410" cy="1336548"/>
          </a:xfrm>
          <a:prstGeom prst="rect">
            <a:avLst/>
          </a:prstGeom>
          <a:blipFill>
            <a:blip r:embed="rId13"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8596" y="17475"/>
            <a:ext cx="7643866" cy="843821"/>
          </a:xfrm>
          <a:prstGeom prst="rect">
            <a:avLst/>
          </a:prstGeom>
        </p:spPr>
        <p:txBody>
          <a:bodyPr vert="horz" wrap="square" lIns="0" tIns="12700" rIns="0" bIns="0" rtlCol="0">
            <a:spAutoFit/>
          </a:bodyPr>
          <a:lstStyle/>
          <a:p>
            <a:pPr marL="12700">
              <a:lnSpc>
                <a:spcPct val="100000"/>
              </a:lnSpc>
              <a:spcBef>
                <a:spcPts val="100"/>
              </a:spcBef>
            </a:pPr>
            <a:r>
              <a:rPr sz="5400" spc="-5" dirty="0"/>
              <a:t>Start-up </a:t>
            </a:r>
            <a:r>
              <a:rPr sz="5400" dirty="0"/>
              <a:t>&amp; </a:t>
            </a:r>
            <a:r>
              <a:rPr sz="5400" spc="-5" dirty="0"/>
              <a:t>stand-up</a:t>
            </a:r>
            <a:r>
              <a:rPr sz="5400" spc="-15" dirty="0"/>
              <a:t> </a:t>
            </a:r>
            <a:r>
              <a:rPr sz="5400" spc="-5" dirty="0"/>
              <a:t>India</a:t>
            </a:r>
            <a:endParaRPr sz="5400"/>
          </a:p>
        </p:txBody>
      </p:sp>
      <p:sp>
        <p:nvSpPr>
          <p:cNvPr id="3" name="object 3"/>
          <p:cNvSpPr/>
          <p:nvPr/>
        </p:nvSpPr>
        <p:spPr>
          <a:xfrm>
            <a:off x="2551175" y="2289049"/>
            <a:ext cx="4502277" cy="139445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364866" y="3683508"/>
            <a:ext cx="4198239" cy="290017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751325" y="859537"/>
            <a:ext cx="1616202" cy="1537715"/>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1472" y="1"/>
            <a:ext cx="7858180" cy="720069"/>
          </a:xfrm>
          <a:prstGeom prst="rect">
            <a:avLst/>
          </a:prstGeom>
        </p:spPr>
        <p:txBody>
          <a:bodyPr vert="horz" wrap="square" lIns="0" tIns="12065" rIns="0" bIns="0" rtlCol="0">
            <a:spAutoFit/>
          </a:bodyPr>
          <a:lstStyle/>
          <a:p>
            <a:pPr marL="12700">
              <a:lnSpc>
                <a:spcPct val="100000"/>
              </a:lnSpc>
              <a:spcBef>
                <a:spcPts val="95"/>
              </a:spcBef>
            </a:pPr>
            <a:r>
              <a:rPr sz="4600" spc="145">
                <a:solidFill>
                  <a:srgbClr val="0A082D"/>
                </a:solidFill>
              </a:rPr>
              <a:t>WHAT </a:t>
            </a:r>
            <a:r>
              <a:rPr lang="en-IN" sz="4600" spc="170" dirty="0">
                <a:solidFill>
                  <a:srgbClr val="0A082D"/>
                </a:solidFill>
              </a:rPr>
              <a:t>start-up</a:t>
            </a:r>
            <a:r>
              <a:rPr sz="4600" spc="170">
                <a:solidFill>
                  <a:srgbClr val="0A082D"/>
                </a:solidFill>
              </a:rPr>
              <a:t>S</a:t>
            </a:r>
            <a:r>
              <a:rPr sz="4600" spc="505">
                <a:solidFill>
                  <a:srgbClr val="0A082D"/>
                </a:solidFill>
              </a:rPr>
              <a:t> </a:t>
            </a:r>
            <a:r>
              <a:rPr sz="4600" spc="155" dirty="0">
                <a:solidFill>
                  <a:srgbClr val="0A082D"/>
                </a:solidFill>
              </a:rPr>
              <a:t>MEANS</a:t>
            </a:r>
            <a:endParaRPr sz="4600"/>
          </a:p>
        </p:txBody>
      </p:sp>
      <p:sp>
        <p:nvSpPr>
          <p:cNvPr id="3" name="object 3"/>
          <p:cNvSpPr/>
          <p:nvPr/>
        </p:nvSpPr>
        <p:spPr>
          <a:xfrm>
            <a:off x="0" y="531874"/>
            <a:ext cx="9144000" cy="6324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START  UP -DEFINITION</a:t>
            </a:r>
          </a:p>
        </p:txBody>
      </p:sp>
      <p:sp>
        <p:nvSpPr>
          <p:cNvPr id="3" name="Content Placeholder 2"/>
          <p:cNvSpPr>
            <a:spLocks noGrp="1"/>
          </p:cNvSpPr>
          <p:nvPr>
            <p:ph idx="1"/>
          </p:nvPr>
        </p:nvSpPr>
        <p:spPr/>
        <p:txBody>
          <a:bodyPr>
            <a:normAutofit fontScale="92500" lnSpcReduction="10000"/>
          </a:bodyPr>
          <a:lstStyle/>
          <a:p>
            <a:r>
              <a:rPr lang="en-IN" dirty="0"/>
              <a:t>A start-up venture could be defined as a new business that is in the initial stages of operation, beginning to grow and is typically financed by an individual or small group of individuals.</a:t>
            </a:r>
          </a:p>
          <a:p>
            <a:r>
              <a:rPr lang="en-IN" dirty="0"/>
              <a:t> It is a young entrepreneurial, scalable business model built on technology and innovation wherein the founders develop a product or service for which they foresee demand through disruption of existing or by creating entirely new markets.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A start-up business as an organization which is....</a:t>
            </a:r>
          </a:p>
        </p:txBody>
      </p:sp>
      <p:sp>
        <p:nvSpPr>
          <p:cNvPr id="3" name="Content Placeholder 2"/>
          <p:cNvSpPr>
            <a:spLocks noGrp="1"/>
          </p:cNvSpPr>
          <p:nvPr>
            <p:ph idx="1"/>
          </p:nvPr>
        </p:nvSpPr>
        <p:spPr/>
        <p:txBody>
          <a:bodyPr>
            <a:noAutofit/>
          </a:bodyPr>
          <a:lstStyle/>
          <a:p>
            <a:pPr>
              <a:buNone/>
            </a:pPr>
            <a:r>
              <a:rPr lang="en-IN" dirty="0"/>
              <a:t>a) Incorporated for three years or less </a:t>
            </a:r>
          </a:p>
          <a:p>
            <a:pPr>
              <a:buNone/>
            </a:pPr>
            <a:r>
              <a:rPr lang="en-IN" dirty="0"/>
              <a:t>b) An entrepreneurial venture/a partnership or a temporary business organisation</a:t>
            </a:r>
          </a:p>
          <a:p>
            <a:pPr>
              <a:buNone/>
            </a:pPr>
            <a:r>
              <a:rPr lang="en-IN" dirty="0"/>
              <a:t>c) Engages in development, production or distribution of new products/services or processes</a:t>
            </a:r>
          </a:p>
          <a:p>
            <a:pPr>
              <a:buNone/>
            </a:pPr>
            <a:r>
              <a:rPr lang="en-IN" dirty="0"/>
              <a:t>d) Revenue of up to INR 25 cr. </a:t>
            </a:r>
          </a:p>
          <a:p>
            <a:pPr>
              <a:buNone/>
            </a:pPr>
            <a:r>
              <a:rPr lang="en-IN" dirty="0"/>
              <a:t>e) Not formed through splitting or restructuring </a:t>
            </a:r>
          </a:p>
          <a:p>
            <a:pPr>
              <a:buNone/>
            </a:pPr>
            <a:r>
              <a:rPr lang="en-IN" dirty="0"/>
              <a:t>f) Employing 50 people or less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dirty="0"/>
              <a:t>Department of Industrial Policy and Promotion (DIPP) define a start-up as an entity incorporated or registered in India with following parameters:</a:t>
            </a:r>
          </a:p>
        </p:txBody>
      </p:sp>
      <p:sp>
        <p:nvSpPr>
          <p:cNvPr id="3" name="Content Placeholder 2"/>
          <p:cNvSpPr>
            <a:spLocks noGrp="1"/>
          </p:cNvSpPr>
          <p:nvPr>
            <p:ph idx="1"/>
          </p:nvPr>
        </p:nvSpPr>
        <p:spPr/>
        <p:txBody>
          <a:bodyPr>
            <a:normAutofit fontScale="92500" lnSpcReduction="10000"/>
          </a:bodyPr>
          <a:lstStyle/>
          <a:p>
            <a:pPr>
              <a:buNone/>
            </a:pPr>
            <a:r>
              <a:rPr lang="en-IN" dirty="0"/>
              <a:t>• Established not prior to seven years, (for Biotechnology start-ups not prior to ten years)</a:t>
            </a:r>
          </a:p>
          <a:p>
            <a:pPr>
              <a:buNone/>
            </a:pPr>
            <a:r>
              <a:rPr lang="en-IN" dirty="0"/>
              <a:t>• With annual turnover not exceeding INR 25Cr in any preceding financial year, and </a:t>
            </a:r>
          </a:p>
          <a:p>
            <a:pPr>
              <a:buNone/>
            </a:pPr>
            <a:r>
              <a:rPr lang="en-IN" dirty="0"/>
              <a:t>• Working towards innovation, development or improvement of products or processes or services, </a:t>
            </a:r>
          </a:p>
          <a:p>
            <a:pPr>
              <a:buNone/>
            </a:pPr>
            <a:r>
              <a:rPr lang="en-IN" dirty="0"/>
              <a:t>• It is a scalable business model with a high potential of employment generation or wealth creation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12597" y="0"/>
            <a:ext cx="8931593" cy="6858000"/>
          </a:xfrm>
          <a:custGeom>
            <a:avLst/>
            <a:gdLst/>
            <a:ahLst/>
            <a:cxnLst/>
            <a:rect l="l" t="t" r="r" b="b"/>
            <a:pathLst>
              <a:path w="11908790" h="6858000">
                <a:moveTo>
                  <a:pt x="0" y="6858000"/>
                </a:moveTo>
                <a:lnTo>
                  <a:pt x="11908536" y="6858000"/>
                </a:lnTo>
                <a:lnTo>
                  <a:pt x="11908536" y="0"/>
                </a:lnTo>
                <a:lnTo>
                  <a:pt x="0" y="0"/>
                </a:lnTo>
                <a:lnTo>
                  <a:pt x="0" y="6858000"/>
                </a:lnTo>
                <a:close/>
              </a:path>
            </a:pathLst>
          </a:custGeom>
          <a:solidFill>
            <a:srgbClr val="F3F3F1"/>
          </a:solidFill>
        </p:spPr>
        <p:txBody>
          <a:bodyPr wrap="square" lIns="0" tIns="0" rIns="0" bIns="0" rtlCol="0"/>
          <a:lstStyle/>
          <a:p>
            <a:endParaRPr/>
          </a:p>
        </p:txBody>
      </p:sp>
      <p:sp>
        <p:nvSpPr>
          <p:cNvPr id="3" name="object 3"/>
          <p:cNvSpPr/>
          <p:nvPr/>
        </p:nvSpPr>
        <p:spPr>
          <a:xfrm>
            <a:off x="5542407" y="0"/>
            <a:ext cx="3601879" cy="6858000"/>
          </a:xfrm>
          <a:custGeom>
            <a:avLst/>
            <a:gdLst/>
            <a:ahLst/>
            <a:cxnLst/>
            <a:rect l="l" t="t" r="r" b="b"/>
            <a:pathLst>
              <a:path w="4802505" h="6858000">
                <a:moveTo>
                  <a:pt x="4802124" y="0"/>
                </a:moveTo>
                <a:lnTo>
                  <a:pt x="0" y="0"/>
                </a:lnTo>
                <a:lnTo>
                  <a:pt x="4699" y="66675"/>
                </a:lnTo>
                <a:lnTo>
                  <a:pt x="12700" y="122174"/>
                </a:lnTo>
                <a:lnTo>
                  <a:pt x="22225" y="174625"/>
                </a:lnTo>
                <a:lnTo>
                  <a:pt x="53975" y="260350"/>
                </a:lnTo>
                <a:lnTo>
                  <a:pt x="73025" y="296799"/>
                </a:lnTo>
                <a:lnTo>
                  <a:pt x="109474" y="369824"/>
                </a:lnTo>
                <a:lnTo>
                  <a:pt x="127000" y="409575"/>
                </a:lnTo>
                <a:lnTo>
                  <a:pt x="142875" y="450850"/>
                </a:lnTo>
                <a:lnTo>
                  <a:pt x="157099" y="496824"/>
                </a:lnTo>
                <a:lnTo>
                  <a:pt x="168275" y="546100"/>
                </a:lnTo>
                <a:lnTo>
                  <a:pt x="176149" y="606425"/>
                </a:lnTo>
                <a:lnTo>
                  <a:pt x="179324" y="673100"/>
                </a:lnTo>
                <a:lnTo>
                  <a:pt x="176149" y="744474"/>
                </a:lnTo>
                <a:lnTo>
                  <a:pt x="168275" y="801624"/>
                </a:lnTo>
                <a:lnTo>
                  <a:pt x="157099" y="854075"/>
                </a:lnTo>
                <a:lnTo>
                  <a:pt x="142875" y="901700"/>
                </a:lnTo>
                <a:lnTo>
                  <a:pt x="127000" y="942975"/>
                </a:lnTo>
                <a:lnTo>
                  <a:pt x="107950" y="981075"/>
                </a:lnTo>
                <a:lnTo>
                  <a:pt x="88900" y="1017524"/>
                </a:lnTo>
                <a:lnTo>
                  <a:pt x="69850" y="1055624"/>
                </a:lnTo>
                <a:lnTo>
                  <a:pt x="52324" y="1095375"/>
                </a:lnTo>
                <a:lnTo>
                  <a:pt x="34925" y="1136650"/>
                </a:lnTo>
                <a:lnTo>
                  <a:pt x="20574" y="1182624"/>
                </a:lnTo>
                <a:lnTo>
                  <a:pt x="11049" y="1235075"/>
                </a:lnTo>
                <a:lnTo>
                  <a:pt x="1524" y="1295400"/>
                </a:lnTo>
                <a:lnTo>
                  <a:pt x="0" y="1363599"/>
                </a:lnTo>
                <a:lnTo>
                  <a:pt x="1524" y="1431925"/>
                </a:lnTo>
                <a:lnTo>
                  <a:pt x="11049" y="1492250"/>
                </a:lnTo>
                <a:lnTo>
                  <a:pt x="20574" y="1544574"/>
                </a:lnTo>
                <a:lnTo>
                  <a:pt x="34925" y="1589024"/>
                </a:lnTo>
                <a:lnTo>
                  <a:pt x="52324" y="1631950"/>
                </a:lnTo>
                <a:lnTo>
                  <a:pt x="69850" y="1671574"/>
                </a:lnTo>
                <a:lnTo>
                  <a:pt x="88900" y="1708150"/>
                </a:lnTo>
                <a:lnTo>
                  <a:pt x="107950" y="1743075"/>
                </a:lnTo>
                <a:lnTo>
                  <a:pt x="127000" y="1782699"/>
                </a:lnTo>
                <a:lnTo>
                  <a:pt x="142875" y="1823974"/>
                </a:lnTo>
                <a:lnTo>
                  <a:pt x="157099" y="1870075"/>
                </a:lnTo>
                <a:lnTo>
                  <a:pt x="168275" y="1922399"/>
                </a:lnTo>
                <a:lnTo>
                  <a:pt x="176149" y="1982724"/>
                </a:lnTo>
                <a:lnTo>
                  <a:pt x="179324" y="2051050"/>
                </a:lnTo>
                <a:lnTo>
                  <a:pt x="176149" y="2119249"/>
                </a:lnTo>
                <a:lnTo>
                  <a:pt x="168275" y="2179574"/>
                </a:lnTo>
                <a:lnTo>
                  <a:pt x="157099" y="2232025"/>
                </a:lnTo>
                <a:lnTo>
                  <a:pt x="142875" y="2277999"/>
                </a:lnTo>
                <a:lnTo>
                  <a:pt x="127000" y="2319274"/>
                </a:lnTo>
                <a:lnTo>
                  <a:pt x="107950" y="2359025"/>
                </a:lnTo>
                <a:lnTo>
                  <a:pt x="88900" y="2395474"/>
                </a:lnTo>
                <a:lnTo>
                  <a:pt x="69850" y="2433574"/>
                </a:lnTo>
                <a:lnTo>
                  <a:pt x="52324" y="2471674"/>
                </a:lnTo>
                <a:lnTo>
                  <a:pt x="34925" y="2512949"/>
                </a:lnTo>
                <a:lnTo>
                  <a:pt x="20574" y="2560574"/>
                </a:lnTo>
                <a:lnTo>
                  <a:pt x="11049" y="2613025"/>
                </a:lnTo>
                <a:lnTo>
                  <a:pt x="1524" y="2671699"/>
                </a:lnTo>
                <a:lnTo>
                  <a:pt x="0" y="2741549"/>
                </a:lnTo>
                <a:lnTo>
                  <a:pt x="1524" y="2809875"/>
                </a:lnTo>
                <a:lnTo>
                  <a:pt x="11049" y="2868549"/>
                </a:lnTo>
                <a:lnTo>
                  <a:pt x="20574" y="2922524"/>
                </a:lnTo>
                <a:lnTo>
                  <a:pt x="34925" y="2966974"/>
                </a:lnTo>
                <a:lnTo>
                  <a:pt x="52324" y="3009900"/>
                </a:lnTo>
                <a:lnTo>
                  <a:pt x="69850" y="3046349"/>
                </a:lnTo>
                <a:lnTo>
                  <a:pt x="88900" y="3084449"/>
                </a:lnTo>
                <a:lnTo>
                  <a:pt x="107950" y="3121025"/>
                </a:lnTo>
                <a:lnTo>
                  <a:pt x="127000" y="3160649"/>
                </a:lnTo>
                <a:lnTo>
                  <a:pt x="142875" y="3201924"/>
                </a:lnTo>
                <a:lnTo>
                  <a:pt x="157099" y="3248025"/>
                </a:lnTo>
                <a:lnTo>
                  <a:pt x="168275" y="3300349"/>
                </a:lnTo>
                <a:lnTo>
                  <a:pt x="176149" y="3360674"/>
                </a:lnTo>
                <a:lnTo>
                  <a:pt x="179324" y="3427349"/>
                </a:lnTo>
                <a:lnTo>
                  <a:pt x="176149" y="3497199"/>
                </a:lnTo>
                <a:lnTo>
                  <a:pt x="168275" y="3557524"/>
                </a:lnTo>
                <a:lnTo>
                  <a:pt x="157099" y="3609975"/>
                </a:lnTo>
                <a:lnTo>
                  <a:pt x="142875" y="3655949"/>
                </a:lnTo>
                <a:lnTo>
                  <a:pt x="127000" y="3697224"/>
                </a:lnTo>
                <a:lnTo>
                  <a:pt x="107950" y="3736975"/>
                </a:lnTo>
                <a:lnTo>
                  <a:pt x="69850" y="3811524"/>
                </a:lnTo>
                <a:lnTo>
                  <a:pt x="52324" y="3848100"/>
                </a:lnTo>
                <a:lnTo>
                  <a:pt x="34925" y="3890899"/>
                </a:lnTo>
                <a:lnTo>
                  <a:pt x="20574" y="3935349"/>
                </a:lnTo>
                <a:lnTo>
                  <a:pt x="11049" y="3987800"/>
                </a:lnTo>
                <a:lnTo>
                  <a:pt x="1524" y="4048125"/>
                </a:lnTo>
                <a:lnTo>
                  <a:pt x="0" y="4116324"/>
                </a:lnTo>
                <a:lnTo>
                  <a:pt x="1524" y="4186174"/>
                </a:lnTo>
                <a:lnTo>
                  <a:pt x="11049" y="4244975"/>
                </a:lnTo>
                <a:lnTo>
                  <a:pt x="20574" y="4297299"/>
                </a:lnTo>
                <a:lnTo>
                  <a:pt x="34925" y="4343400"/>
                </a:lnTo>
                <a:lnTo>
                  <a:pt x="52324" y="4386199"/>
                </a:lnTo>
                <a:lnTo>
                  <a:pt x="69850" y="4424299"/>
                </a:lnTo>
                <a:lnTo>
                  <a:pt x="107950" y="4498975"/>
                </a:lnTo>
                <a:lnTo>
                  <a:pt x="127000" y="4537075"/>
                </a:lnTo>
                <a:lnTo>
                  <a:pt x="142875" y="4579874"/>
                </a:lnTo>
                <a:lnTo>
                  <a:pt x="157099" y="4625975"/>
                </a:lnTo>
                <a:lnTo>
                  <a:pt x="168275" y="4678299"/>
                </a:lnTo>
                <a:lnTo>
                  <a:pt x="176149" y="4738624"/>
                </a:lnTo>
                <a:lnTo>
                  <a:pt x="179324" y="4806950"/>
                </a:lnTo>
                <a:lnTo>
                  <a:pt x="176149" y="4875149"/>
                </a:lnTo>
                <a:lnTo>
                  <a:pt x="168275" y="4935474"/>
                </a:lnTo>
                <a:lnTo>
                  <a:pt x="157099" y="4987925"/>
                </a:lnTo>
                <a:lnTo>
                  <a:pt x="142875" y="5033899"/>
                </a:lnTo>
                <a:lnTo>
                  <a:pt x="127000" y="5075174"/>
                </a:lnTo>
                <a:lnTo>
                  <a:pt x="107950" y="5114925"/>
                </a:lnTo>
                <a:lnTo>
                  <a:pt x="88900" y="5149850"/>
                </a:lnTo>
                <a:lnTo>
                  <a:pt x="69850" y="5186299"/>
                </a:lnTo>
                <a:lnTo>
                  <a:pt x="52324" y="5226050"/>
                </a:lnTo>
                <a:lnTo>
                  <a:pt x="34925" y="5268849"/>
                </a:lnTo>
                <a:lnTo>
                  <a:pt x="20574" y="5313299"/>
                </a:lnTo>
                <a:lnTo>
                  <a:pt x="11049" y="5365750"/>
                </a:lnTo>
                <a:lnTo>
                  <a:pt x="1524" y="5426075"/>
                </a:lnTo>
                <a:lnTo>
                  <a:pt x="0" y="5494274"/>
                </a:lnTo>
                <a:lnTo>
                  <a:pt x="1524" y="5562600"/>
                </a:lnTo>
                <a:lnTo>
                  <a:pt x="11049" y="5622925"/>
                </a:lnTo>
                <a:lnTo>
                  <a:pt x="20574" y="5675312"/>
                </a:lnTo>
                <a:lnTo>
                  <a:pt x="34925" y="5721350"/>
                </a:lnTo>
                <a:lnTo>
                  <a:pt x="52324" y="5762625"/>
                </a:lnTo>
                <a:lnTo>
                  <a:pt x="69850" y="5802312"/>
                </a:lnTo>
                <a:lnTo>
                  <a:pt x="88900" y="5840412"/>
                </a:lnTo>
                <a:lnTo>
                  <a:pt x="107950" y="5876925"/>
                </a:lnTo>
                <a:lnTo>
                  <a:pt x="127000" y="5915025"/>
                </a:lnTo>
                <a:lnTo>
                  <a:pt x="142875" y="5956300"/>
                </a:lnTo>
                <a:lnTo>
                  <a:pt x="157099" y="6003925"/>
                </a:lnTo>
                <a:lnTo>
                  <a:pt x="168275" y="6056312"/>
                </a:lnTo>
                <a:lnTo>
                  <a:pt x="176149" y="6113462"/>
                </a:lnTo>
                <a:lnTo>
                  <a:pt x="179324" y="6183312"/>
                </a:lnTo>
                <a:lnTo>
                  <a:pt x="176149" y="6251575"/>
                </a:lnTo>
                <a:lnTo>
                  <a:pt x="168275" y="6311900"/>
                </a:lnTo>
                <a:lnTo>
                  <a:pt x="157099" y="6361112"/>
                </a:lnTo>
                <a:lnTo>
                  <a:pt x="142875" y="6407150"/>
                </a:lnTo>
                <a:lnTo>
                  <a:pt x="127000" y="6448425"/>
                </a:lnTo>
                <a:lnTo>
                  <a:pt x="109474" y="6488112"/>
                </a:lnTo>
                <a:lnTo>
                  <a:pt x="73025" y="6561137"/>
                </a:lnTo>
                <a:lnTo>
                  <a:pt x="53975" y="6597650"/>
                </a:lnTo>
                <a:lnTo>
                  <a:pt x="22225" y="6683375"/>
                </a:lnTo>
                <a:lnTo>
                  <a:pt x="12700" y="6735761"/>
                </a:lnTo>
                <a:lnTo>
                  <a:pt x="4699" y="6791323"/>
                </a:lnTo>
                <a:lnTo>
                  <a:pt x="0" y="6857999"/>
                </a:lnTo>
                <a:lnTo>
                  <a:pt x="4802124" y="6857999"/>
                </a:lnTo>
                <a:lnTo>
                  <a:pt x="4802124" y="0"/>
                </a:lnTo>
                <a:close/>
              </a:path>
            </a:pathLst>
          </a:custGeom>
          <a:solidFill>
            <a:srgbClr val="0A082D"/>
          </a:solidFill>
        </p:spPr>
        <p:txBody>
          <a:bodyPr wrap="square" lIns="0" tIns="0" rIns="0" bIns="0" rtlCol="0"/>
          <a:lstStyle/>
          <a:p>
            <a:endParaRPr/>
          </a:p>
        </p:txBody>
      </p:sp>
      <p:sp>
        <p:nvSpPr>
          <p:cNvPr id="4" name="object 4"/>
          <p:cNvSpPr/>
          <p:nvPr/>
        </p:nvSpPr>
        <p:spPr>
          <a:xfrm>
            <a:off x="0" y="0"/>
            <a:ext cx="212884" cy="6858000"/>
          </a:xfrm>
          <a:custGeom>
            <a:avLst/>
            <a:gdLst/>
            <a:ahLst/>
            <a:cxnLst/>
            <a:rect l="l" t="t" r="r" b="b"/>
            <a:pathLst>
              <a:path w="283845" h="6858000">
                <a:moveTo>
                  <a:pt x="0" y="6858000"/>
                </a:moveTo>
                <a:lnTo>
                  <a:pt x="283464" y="6858000"/>
                </a:lnTo>
                <a:lnTo>
                  <a:pt x="283464" y="0"/>
                </a:lnTo>
                <a:lnTo>
                  <a:pt x="0" y="0"/>
                </a:lnTo>
                <a:lnTo>
                  <a:pt x="0" y="6858000"/>
                </a:lnTo>
                <a:close/>
              </a:path>
            </a:pathLst>
          </a:custGeom>
          <a:solidFill>
            <a:srgbClr val="61B4C5"/>
          </a:solidFill>
        </p:spPr>
        <p:txBody>
          <a:bodyPr wrap="square" lIns="0" tIns="0" rIns="0" bIns="0" rtlCol="0"/>
          <a:lstStyle/>
          <a:p>
            <a:endParaRPr/>
          </a:p>
        </p:txBody>
      </p:sp>
      <p:sp>
        <p:nvSpPr>
          <p:cNvPr id="5" name="object 5"/>
          <p:cNvSpPr txBox="1">
            <a:spLocks noGrp="1"/>
          </p:cNvSpPr>
          <p:nvPr>
            <p:ph type="title"/>
          </p:nvPr>
        </p:nvSpPr>
        <p:spPr>
          <a:xfrm>
            <a:off x="5985033" y="2385517"/>
            <a:ext cx="2902268" cy="2782172"/>
          </a:xfrm>
          <a:prstGeom prst="rect">
            <a:avLst/>
          </a:prstGeom>
        </p:spPr>
        <p:txBody>
          <a:bodyPr vert="horz" wrap="square" lIns="0" tIns="12065" rIns="0" bIns="0" rtlCol="0">
            <a:spAutoFit/>
          </a:bodyPr>
          <a:lstStyle/>
          <a:p>
            <a:pPr marL="649605" marR="629920" algn="ctr">
              <a:lnSpc>
                <a:spcPct val="100000"/>
              </a:lnSpc>
              <a:spcBef>
                <a:spcPts val="95"/>
              </a:spcBef>
            </a:pPr>
            <a:r>
              <a:rPr sz="3600" b="1" spc="290">
                <a:solidFill>
                  <a:srgbClr val="61B4C5"/>
                </a:solidFill>
                <a:latin typeface="Arial"/>
                <a:cs typeface="Arial"/>
              </a:rPr>
              <a:t>S</a:t>
            </a:r>
            <a:r>
              <a:rPr lang="en-IN" sz="3600" b="1" spc="-5" dirty="0">
                <a:solidFill>
                  <a:srgbClr val="61B4C5"/>
                </a:solidFill>
                <a:latin typeface="Arial"/>
                <a:cs typeface="Arial"/>
              </a:rPr>
              <a:t>TAR</a:t>
            </a:r>
            <a:r>
              <a:rPr sz="3600" b="1" spc="280">
                <a:solidFill>
                  <a:srgbClr val="61B4C5"/>
                </a:solidFill>
                <a:latin typeface="Arial"/>
                <a:cs typeface="Arial"/>
              </a:rPr>
              <a:t>T</a:t>
            </a:r>
            <a:r>
              <a:rPr lang="en-IN" sz="3600" b="1" spc="280" dirty="0">
                <a:solidFill>
                  <a:srgbClr val="61B4C5"/>
                </a:solidFill>
                <a:latin typeface="Arial"/>
                <a:cs typeface="Arial"/>
              </a:rPr>
              <a:t>    </a:t>
            </a:r>
            <a:r>
              <a:rPr sz="3600" b="1" spc="285">
                <a:solidFill>
                  <a:srgbClr val="61B4C5"/>
                </a:solidFill>
                <a:latin typeface="Arial"/>
                <a:cs typeface="Arial"/>
              </a:rPr>
              <a:t>U</a:t>
            </a:r>
            <a:r>
              <a:rPr sz="3600" b="1" spc="-5">
                <a:solidFill>
                  <a:srgbClr val="61B4C5"/>
                </a:solidFill>
                <a:latin typeface="Arial"/>
                <a:cs typeface="Arial"/>
              </a:rPr>
              <a:t>P  </a:t>
            </a:r>
            <a:r>
              <a:rPr sz="3600" b="1" spc="229" dirty="0">
                <a:solidFill>
                  <a:srgbClr val="61B4C5"/>
                </a:solidFill>
                <a:latin typeface="Arial"/>
                <a:cs typeface="Arial"/>
              </a:rPr>
              <a:t>INDIA</a:t>
            </a:r>
            <a:endParaRPr sz="3600">
              <a:latin typeface="Arial"/>
              <a:cs typeface="Arial"/>
            </a:endParaRPr>
          </a:p>
          <a:p>
            <a:pPr algn="ctr">
              <a:lnSpc>
                <a:spcPct val="100000"/>
              </a:lnSpc>
              <a:spcBef>
                <a:spcPts val="5"/>
              </a:spcBef>
              <a:tabLst>
                <a:tab pos="2350770" algn="l"/>
              </a:tabLst>
            </a:pPr>
            <a:r>
              <a:rPr sz="3600" b="1" spc="285">
                <a:solidFill>
                  <a:srgbClr val="61B4C5"/>
                </a:solidFill>
                <a:latin typeface="Arial"/>
                <a:cs typeface="Arial"/>
              </a:rPr>
              <a:t>ACT</a:t>
            </a:r>
            <a:r>
              <a:rPr sz="3600" b="1" spc="295">
                <a:solidFill>
                  <a:srgbClr val="61B4C5"/>
                </a:solidFill>
                <a:latin typeface="Arial"/>
                <a:cs typeface="Arial"/>
              </a:rPr>
              <a:t>I</a:t>
            </a:r>
            <a:r>
              <a:rPr sz="3600" b="1" spc="290">
                <a:solidFill>
                  <a:srgbClr val="61B4C5"/>
                </a:solidFill>
                <a:latin typeface="Arial"/>
                <a:cs typeface="Arial"/>
              </a:rPr>
              <a:t>O</a:t>
            </a:r>
            <a:r>
              <a:rPr sz="3600" b="1" spc="-5">
                <a:solidFill>
                  <a:srgbClr val="61B4C5"/>
                </a:solidFill>
                <a:latin typeface="Arial"/>
                <a:cs typeface="Arial"/>
              </a:rPr>
              <a:t>N</a:t>
            </a:r>
            <a:br>
              <a:rPr lang="en-IN" sz="3600" b="1" spc="-5" dirty="0">
                <a:solidFill>
                  <a:srgbClr val="61B4C5"/>
                </a:solidFill>
                <a:latin typeface="Arial"/>
                <a:cs typeface="Arial"/>
              </a:rPr>
            </a:br>
            <a:r>
              <a:rPr sz="3600" b="1" spc="290">
                <a:solidFill>
                  <a:srgbClr val="61B4C5"/>
                </a:solidFill>
                <a:latin typeface="Arial"/>
                <a:cs typeface="Arial"/>
              </a:rPr>
              <a:t>P</a:t>
            </a:r>
            <a:r>
              <a:rPr sz="3600" b="1" spc="285">
                <a:solidFill>
                  <a:srgbClr val="61B4C5"/>
                </a:solidFill>
                <a:latin typeface="Arial"/>
                <a:cs typeface="Arial"/>
              </a:rPr>
              <a:t>LA</a:t>
            </a:r>
            <a:r>
              <a:rPr sz="3600" b="1" spc="-5">
                <a:solidFill>
                  <a:srgbClr val="61B4C5"/>
                </a:solidFill>
                <a:latin typeface="Arial"/>
                <a:cs typeface="Arial"/>
              </a:rPr>
              <a:t>N</a:t>
            </a:r>
            <a:endParaRPr sz="3600">
              <a:latin typeface="Arial"/>
              <a:cs typeface="Arial"/>
            </a:endParaRPr>
          </a:p>
        </p:txBody>
      </p:sp>
      <p:sp>
        <p:nvSpPr>
          <p:cNvPr id="6" name="object 6"/>
          <p:cNvSpPr/>
          <p:nvPr/>
        </p:nvSpPr>
        <p:spPr>
          <a:xfrm>
            <a:off x="221742" y="0"/>
            <a:ext cx="5207514" cy="685799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182624"/>
            <a:ext cx="8931593" cy="5675630"/>
          </a:xfrm>
          <a:custGeom>
            <a:avLst/>
            <a:gdLst/>
            <a:ahLst/>
            <a:cxnLst/>
            <a:rect l="l" t="t" r="r" b="b"/>
            <a:pathLst>
              <a:path w="11908790" h="5675630">
                <a:moveTo>
                  <a:pt x="0" y="5675375"/>
                </a:moveTo>
                <a:lnTo>
                  <a:pt x="11908536" y="5675375"/>
                </a:lnTo>
                <a:lnTo>
                  <a:pt x="11908536" y="0"/>
                </a:lnTo>
                <a:lnTo>
                  <a:pt x="0" y="0"/>
                </a:lnTo>
                <a:lnTo>
                  <a:pt x="0" y="5675375"/>
                </a:lnTo>
                <a:close/>
              </a:path>
            </a:pathLst>
          </a:custGeom>
          <a:solidFill>
            <a:srgbClr val="F3F3F1"/>
          </a:solidFill>
        </p:spPr>
        <p:txBody>
          <a:bodyPr wrap="square" lIns="0" tIns="0" rIns="0" bIns="0" rtlCol="0"/>
          <a:lstStyle/>
          <a:p>
            <a:endParaRPr/>
          </a:p>
        </p:txBody>
      </p:sp>
      <p:sp>
        <p:nvSpPr>
          <p:cNvPr id="3" name="object 3"/>
          <p:cNvSpPr/>
          <p:nvPr/>
        </p:nvSpPr>
        <p:spPr>
          <a:xfrm>
            <a:off x="0" y="0"/>
            <a:ext cx="664369" cy="6858000"/>
          </a:xfrm>
          <a:custGeom>
            <a:avLst/>
            <a:gdLst/>
            <a:ahLst/>
            <a:cxnLst/>
            <a:rect l="l" t="t" r="r" b="b"/>
            <a:pathLst>
              <a:path w="885825" h="6858000">
                <a:moveTo>
                  <a:pt x="709307" y="0"/>
                </a:moveTo>
                <a:lnTo>
                  <a:pt x="0" y="0"/>
                </a:lnTo>
                <a:lnTo>
                  <a:pt x="0" y="6857999"/>
                </a:lnTo>
                <a:lnTo>
                  <a:pt x="709307" y="6857999"/>
                </a:lnTo>
                <a:lnTo>
                  <a:pt x="710895" y="6789736"/>
                </a:lnTo>
                <a:lnTo>
                  <a:pt x="718832" y="6729412"/>
                </a:lnTo>
                <a:lnTo>
                  <a:pt x="729932" y="6677025"/>
                </a:lnTo>
                <a:lnTo>
                  <a:pt x="744220" y="6630987"/>
                </a:lnTo>
                <a:lnTo>
                  <a:pt x="760082" y="6589712"/>
                </a:lnTo>
                <a:lnTo>
                  <a:pt x="779132" y="6553200"/>
                </a:lnTo>
                <a:lnTo>
                  <a:pt x="817206" y="6477000"/>
                </a:lnTo>
                <a:lnTo>
                  <a:pt x="833081" y="6440487"/>
                </a:lnTo>
                <a:lnTo>
                  <a:pt x="848944" y="6399212"/>
                </a:lnTo>
                <a:lnTo>
                  <a:pt x="864819" y="6353175"/>
                </a:lnTo>
                <a:lnTo>
                  <a:pt x="875919" y="6300787"/>
                </a:lnTo>
                <a:lnTo>
                  <a:pt x="882269" y="6240462"/>
                </a:lnTo>
                <a:lnTo>
                  <a:pt x="885444" y="6172200"/>
                </a:lnTo>
                <a:lnTo>
                  <a:pt x="882269" y="6103937"/>
                </a:lnTo>
                <a:lnTo>
                  <a:pt x="875919" y="6043612"/>
                </a:lnTo>
                <a:lnTo>
                  <a:pt x="864819" y="5991225"/>
                </a:lnTo>
                <a:lnTo>
                  <a:pt x="848944" y="5945187"/>
                </a:lnTo>
                <a:lnTo>
                  <a:pt x="833081" y="5903912"/>
                </a:lnTo>
                <a:lnTo>
                  <a:pt x="817206" y="5867400"/>
                </a:lnTo>
                <a:lnTo>
                  <a:pt x="779132" y="5791200"/>
                </a:lnTo>
                <a:lnTo>
                  <a:pt x="760082" y="5754687"/>
                </a:lnTo>
                <a:lnTo>
                  <a:pt x="744220" y="5713412"/>
                </a:lnTo>
                <a:lnTo>
                  <a:pt x="729932" y="5667375"/>
                </a:lnTo>
                <a:lnTo>
                  <a:pt x="718832" y="5614987"/>
                </a:lnTo>
                <a:lnTo>
                  <a:pt x="710895" y="5554599"/>
                </a:lnTo>
                <a:lnTo>
                  <a:pt x="709307" y="5486400"/>
                </a:lnTo>
                <a:lnTo>
                  <a:pt x="710895" y="5418074"/>
                </a:lnTo>
                <a:lnTo>
                  <a:pt x="718832" y="5357749"/>
                </a:lnTo>
                <a:lnTo>
                  <a:pt x="729932" y="5305425"/>
                </a:lnTo>
                <a:lnTo>
                  <a:pt x="744220" y="5259324"/>
                </a:lnTo>
                <a:lnTo>
                  <a:pt x="760082" y="5218049"/>
                </a:lnTo>
                <a:lnTo>
                  <a:pt x="779132" y="5181600"/>
                </a:lnTo>
                <a:lnTo>
                  <a:pt x="817206" y="5105400"/>
                </a:lnTo>
                <a:lnTo>
                  <a:pt x="833081" y="5068824"/>
                </a:lnTo>
                <a:lnTo>
                  <a:pt x="848944" y="5027549"/>
                </a:lnTo>
                <a:lnTo>
                  <a:pt x="864819" y="4981575"/>
                </a:lnTo>
                <a:lnTo>
                  <a:pt x="875919" y="4929124"/>
                </a:lnTo>
                <a:lnTo>
                  <a:pt x="882269" y="4868799"/>
                </a:lnTo>
                <a:lnTo>
                  <a:pt x="885444" y="4800600"/>
                </a:lnTo>
                <a:lnTo>
                  <a:pt x="882269" y="4732274"/>
                </a:lnTo>
                <a:lnTo>
                  <a:pt x="875919" y="4671949"/>
                </a:lnTo>
                <a:lnTo>
                  <a:pt x="864819" y="4619625"/>
                </a:lnTo>
                <a:lnTo>
                  <a:pt x="848944" y="4573524"/>
                </a:lnTo>
                <a:lnTo>
                  <a:pt x="833081" y="4532249"/>
                </a:lnTo>
                <a:lnTo>
                  <a:pt x="817206" y="4495800"/>
                </a:lnTo>
                <a:lnTo>
                  <a:pt x="779132" y="4419600"/>
                </a:lnTo>
                <a:lnTo>
                  <a:pt x="760082" y="4383024"/>
                </a:lnTo>
                <a:lnTo>
                  <a:pt x="744220" y="4341749"/>
                </a:lnTo>
                <a:lnTo>
                  <a:pt x="729932" y="4295775"/>
                </a:lnTo>
                <a:lnTo>
                  <a:pt x="718832" y="4243324"/>
                </a:lnTo>
                <a:lnTo>
                  <a:pt x="710895" y="4182999"/>
                </a:lnTo>
                <a:lnTo>
                  <a:pt x="709307" y="4114800"/>
                </a:lnTo>
                <a:lnTo>
                  <a:pt x="710895" y="4046474"/>
                </a:lnTo>
                <a:lnTo>
                  <a:pt x="718832" y="3986149"/>
                </a:lnTo>
                <a:lnTo>
                  <a:pt x="729932" y="3933825"/>
                </a:lnTo>
                <a:lnTo>
                  <a:pt x="744220" y="3887724"/>
                </a:lnTo>
                <a:lnTo>
                  <a:pt x="760082" y="3846449"/>
                </a:lnTo>
                <a:lnTo>
                  <a:pt x="779132" y="3810000"/>
                </a:lnTo>
                <a:lnTo>
                  <a:pt x="817206" y="3733800"/>
                </a:lnTo>
                <a:lnTo>
                  <a:pt x="833081" y="3697224"/>
                </a:lnTo>
                <a:lnTo>
                  <a:pt x="848944" y="3655949"/>
                </a:lnTo>
                <a:lnTo>
                  <a:pt x="864819" y="3609975"/>
                </a:lnTo>
                <a:lnTo>
                  <a:pt x="875919" y="3557524"/>
                </a:lnTo>
                <a:lnTo>
                  <a:pt x="882269" y="3497199"/>
                </a:lnTo>
                <a:lnTo>
                  <a:pt x="885444" y="3427349"/>
                </a:lnTo>
                <a:lnTo>
                  <a:pt x="882269" y="3360674"/>
                </a:lnTo>
                <a:lnTo>
                  <a:pt x="875919" y="3300349"/>
                </a:lnTo>
                <a:lnTo>
                  <a:pt x="864819" y="3248025"/>
                </a:lnTo>
                <a:lnTo>
                  <a:pt x="848944" y="3201924"/>
                </a:lnTo>
                <a:lnTo>
                  <a:pt x="833081" y="3160649"/>
                </a:lnTo>
                <a:lnTo>
                  <a:pt x="817206" y="3124200"/>
                </a:lnTo>
                <a:lnTo>
                  <a:pt x="779132" y="3048000"/>
                </a:lnTo>
                <a:lnTo>
                  <a:pt x="760082" y="3011424"/>
                </a:lnTo>
                <a:lnTo>
                  <a:pt x="744220" y="2970149"/>
                </a:lnTo>
                <a:lnTo>
                  <a:pt x="729932" y="2924175"/>
                </a:lnTo>
                <a:lnTo>
                  <a:pt x="718832" y="2871724"/>
                </a:lnTo>
                <a:lnTo>
                  <a:pt x="710895" y="2811399"/>
                </a:lnTo>
                <a:lnTo>
                  <a:pt x="709307" y="2743200"/>
                </a:lnTo>
                <a:lnTo>
                  <a:pt x="710895" y="2674874"/>
                </a:lnTo>
                <a:lnTo>
                  <a:pt x="718832" y="2614549"/>
                </a:lnTo>
                <a:lnTo>
                  <a:pt x="729932" y="2562225"/>
                </a:lnTo>
                <a:lnTo>
                  <a:pt x="744220" y="2516124"/>
                </a:lnTo>
                <a:lnTo>
                  <a:pt x="760082" y="2474849"/>
                </a:lnTo>
                <a:lnTo>
                  <a:pt x="779132" y="2438400"/>
                </a:lnTo>
                <a:lnTo>
                  <a:pt x="817206" y="2362200"/>
                </a:lnTo>
                <a:lnTo>
                  <a:pt x="833081" y="2325624"/>
                </a:lnTo>
                <a:lnTo>
                  <a:pt x="848944" y="2284349"/>
                </a:lnTo>
                <a:lnTo>
                  <a:pt x="864819" y="2238375"/>
                </a:lnTo>
                <a:lnTo>
                  <a:pt x="875919" y="2185924"/>
                </a:lnTo>
                <a:lnTo>
                  <a:pt x="882269" y="2125599"/>
                </a:lnTo>
                <a:lnTo>
                  <a:pt x="885444" y="2057400"/>
                </a:lnTo>
                <a:lnTo>
                  <a:pt x="882269" y="1989074"/>
                </a:lnTo>
                <a:lnTo>
                  <a:pt x="875919" y="1928749"/>
                </a:lnTo>
                <a:lnTo>
                  <a:pt x="864819" y="1876425"/>
                </a:lnTo>
                <a:lnTo>
                  <a:pt x="848944" y="1830324"/>
                </a:lnTo>
                <a:lnTo>
                  <a:pt x="833081" y="1789049"/>
                </a:lnTo>
                <a:lnTo>
                  <a:pt x="817206" y="1752600"/>
                </a:lnTo>
                <a:lnTo>
                  <a:pt x="779132" y="1676400"/>
                </a:lnTo>
                <a:lnTo>
                  <a:pt x="760082" y="1639824"/>
                </a:lnTo>
                <a:lnTo>
                  <a:pt x="744220" y="1598549"/>
                </a:lnTo>
                <a:lnTo>
                  <a:pt x="729932" y="1552575"/>
                </a:lnTo>
                <a:lnTo>
                  <a:pt x="718832" y="1500124"/>
                </a:lnTo>
                <a:lnTo>
                  <a:pt x="710895" y="1439799"/>
                </a:lnTo>
                <a:lnTo>
                  <a:pt x="709307" y="1371600"/>
                </a:lnTo>
                <a:lnTo>
                  <a:pt x="710895" y="1303274"/>
                </a:lnTo>
                <a:lnTo>
                  <a:pt x="718832" y="1242949"/>
                </a:lnTo>
                <a:lnTo>
                  <a:pt x="729932" y="1190625"/>
                </a:lnTo>
                <a:lnTo>
                  <a:pt x="744220" y="1144524"/>
                </a:lnTo>
                <a:lnTo>
                  <a:pt x="760082" y="1103249"/>
                </a:lnTo>
                <a:lnTo>
                  <a:pt x="779132" y="1066800"/>
                </a:lnTo>
                <a:lnTo>
                  <a:pt x="817206" y="990600"/>
                </a:lnTo>
                <a:lnTo>
                  <a:pt x="833081" y="954024"/>
                </a:lnTo>
                <a:lnTo>
                  <a:pt x="848944" y="912749"/>
                </a:lnTo>
                <a:lnTo>
                  <a:pt x="864819" y="866775"/>
                </a:lnTo>
                <a:lnTo>
                  <a:pt x="875919" y="814324"/>
                </a:lnTo>
                <a:lnTo>
                  <a:pt x="882269" y="753999"/>
                </a:lnTo>
                <a:lnTo>
                  <a:pt x="885444" y="685800"/>
                </a:lnTo>
                <a:lnTo>
                  <a:pt x="882269" y="617474"/>
                </a:lnTo>
                <a:lnTo>
                  <a:pt x="875919" y="557149"/>
                </a:lnTo>
                <a:lnTo>
                  <a:pt x="864819" y="504825"/>
                </a:lnTo>
                <a:lnTo>
                  <a:pt x="848944" y="458724"/>
                </a:lnTo>
                <a:lnTo>
                  <a:pt x="833081" y="417449"/>
                </a:lnTo>
                <a:lnTo>
                  <a:pt x="817206" y="381000"/>
                </a:lnTo>
                <a:lnTo>
                  <a:pt x="779132" y="304800"/>
                </a:lnTo>
                <a:lnTo>
                  <a:pt x="760082" y="268224"/>
                </a:lnTo>
                <a:lnTo>
                  <a:pt x="744220" y="226949"/>
                </a:lnTo>
                <a:lnTo>
                  <a:pt x="729932" y="180975"/>
                </a:lnTo>
                <a:lnTo>
                  <a:pt x="718832" y="128524"/>
                </a:lnTo>
                <a:lnTo>
                  <a:pt x="710895" y="68199"/>
                </a:lnTo>
                <a:lnTo>
                  <a:pt x="709307" y="0"/>
                </a:lnTo>
                <a:close/>
              </a:path>
            </a:pathLst>
          </a:custGeom>
          <a:solidFill>
            <a:srgbClr val="0A082D"/>
          </a:solidFill>
        </p:spPr>
        <p:txBody>
          <a:bodyPr wrap="square" lIns="0" tIns="0" rIns="0" bIns="0" rtlCol="0"/>
          <a:lstStyle/>
          <a:p>
            <a:endParaRPr/>
          </a:p>
        </p:txBody>
      </p:sp>
      <p:sp>
        <p:nvSpPr>
          <p:cNvPr id="4" name="object 4"/>
          <p:cNvSpPr/>
          <p:nvPr/>
        </p:nvSpPr>
        <p:spPr>
          <a:xfrm>
            <a:off x="8931402" y="1182624"/>
            <a:ext cx="212884" cy="5675630"/>
          </a:xfrm>
          <a:custGeom>
            <a:avLst/>
            <a:gdLst/>
            <a:ahLst/>
            <a:cxnLst/>
            <a:rect l="l" t="t" r="r" b="b"/>
            <a:pathLst>
              <a:path w="283845" h="5675630">
                <a:moveTo>
                  <a:pt x="0" y="5675375"/>
                </a:moveTo>
                <a:lnTo>
                  <a:pt x="283464" y="5675375"/>
                </a:lnTo>
                <a:lnTo>
                  <a:pt x="283464" y="0"/>
                </a:lnTo>
                <a:lnTo>
                  <a:pt x="0" y="0"/>
                </a:lnTo>
                <a:lnTo>
                  <a:pt x="0" y="5675375"/>
                </a:lnTo>
                <a:close/>
              </a:path>
            </a:pathLst>
          </a:custGeom>
          <a:solidFill>
            <a:srgbClr val="61B4C5"/>
          </a:solidFill>
        </p:spPr>
        <p:txBody>
          <a:bodyPr wrap="square" lIns="0" tIns="0" rIns="0" bIns="0" rtlCol="0"/>
          <a:lstStyle/>
          <a:p>
            <a:endParaRPr/>
          </a:p>
        </p:txBody>
      </p:sp>
      <p:sp>
        <p:nvSpPr>
          <p:cNvPr id="5" name="object 5"/>
          <p:cNvSpPr/>
          <p:nvPr/>
        </p:nvSpPr>
        <p:spPr>
          <a:xfrm>
            <a:off x="0" y="1"/>
            <a:ext cx="9144000" cy="1183005"/>
          </a:xfrm>
          <a:custGeom>
            <a:avLst/>
            <a:gdLst/>
            <a:ahLst/>
            <a:cxnLst/>
            <a:rect l="l" t="t" r="r" b="b"/>
            <a:pathLst>
              <a:path w="12192000" h="1183005">
                <a:moveTo>
                  <a:pt x="0" y="1182624"/>
                </a:moveTo>
                <a:lnTo>
                  <a:pt x="12192000" y="1182624"/>
                </a:lnTo>
                <a:lnTo>
                  <a:pt x="12192000" y="0"/>
                </a:lnTo>
                <a:lnTo>
                  <a:pt x="0" y="0"/>
                </a:lnTo>
                <a:lnTo>
                  <a:pt x="0" y="1182624"/>
                </a:lnTo>
                <a:close/>
              </a:path>
            </a:pathLst>
          </a:custGeom>
          <a:solidFill>
            <a:srgbClr val="0D1B37"/>
          </a:solidFill>
        </p:spPr>
        <p:txBody>
          <a:bodyPr wrap="square" lIns="0" tIns="0" rIns="0" bIns="0" rtlCol="0"/>
          <a:lstStyle/>
          <a:p>
            <a:endParaRPr/>
          </a:p>
        </p:txBody>
      </p:sp>
      <p:sp>
        <p:nvSpPr>
          <p:cNvPr id="6" name="object 6"/>
          <p:cNvSpPr/>
          <p:nvPr/>
        </p:nvSpPr>
        <p:spPr>
          <a:xfrm>
            <a:off x="4571" y="1"/>
            <a:ext cx="0" cy="1183005"/>
          </a:xfrm>
          <a:custGeom>
            <a:avLst/>
            <a:gdLst/>
            <a:ahLst/>
            <a:cxnLst/>
            <a:rect l="l" t="t" r="r" b="b"/>
            <a:pathLst>
              <a:path h="1183005">
                <a:moveTo>
                  <a:pt x="0" y="0"/>
                </a:moveTo>
                <a:lnTo>
                  <a:pt x="0" y="1182624"/>
                </a:lnTo>
              </a:path>
            </a:pathLst>
          </a:custGeom>
          <a:ln w="12192">
            <a:solidFill>
              <a:srgbClr val="468391"/>
            </a:solidFill>
          </a:ln>
        </p:spPr>
        <p:txBody>
          <a:bodyPr wrap="square" lIns="0" tIns="0" rIns="0" bIns="0" rtlCol="0"/>
          <a:lstStyle/>
          <a:p>
            <a:endParaRPr/>
          </a:p>
        </p:txBody>
      </p:sp>
      <p:sp>
        <p:nvSpPr>
          <p:cNvPr id="7" name="object 7"/>
          <p:cNvSpPr/>
          <p:nvPr/>
        </p:nvSpPr>
        <p:spPr>
          <a:xfrm>
            <a:off x="9144" y="1176527"/>
            <a:ext cx="9134951" cy="0"/>
          </a:xfrm>
          <a:custGeom>
            <a:avLst/>
            <a:gdLst/>
            <a:ahLst/>
            <a:cxnLst/>
            <a:rect l="l" t="t" r="r" b="b"/>
            <a:pathLst>
              <a:path w="12179935">
                <a:moveTo>
                  <a:pt x="0" y="0"/>
                </a:moveTo>
                <a:lnTo>
                  <a:pt x="12179808" y="0"/>
                </a:lnTo>
              </a:path>
            </a:pathLst>
          </a:custGeom>
          <a:ln w="12191">
            <a:solidFill>
              <a:srgbClr val="468391"/>
            </a:solidFill>
          </a:ln>
        </p:spPr>
        <p:txBody>
          <a:bodyPr wrap="square" lIns="0" tIns="0" rIns="0" bIns="0" rtlCol="0"/>
          <a:lstStyle/>
          <a:p>
            <a:endParaRPr/>
          </a:p>
        </p:txBody>
      </p:sp>
      <p:sp>
        <p:nvSpPr>
          <p:cNvPr id="8" name="object 8"/>
          <p:cNvSpPr/>
          <p:nvPr/>
        </p:nvSpPr>
        <p:spPr>
          <a:xfrm>
            <a:off x="9144" y="6095"/>
            <a:ext cx="9134951" cy="0"/>
          </a:xfrm>
          <a:custGeom>
            <a:avLst/>
            <a:gdLst/>
            <a:ahLst/>
            <a:cxnLst/>
            <a:rect l="l" t="t" r="r" b="b"/>
            <a:pathLst>
              <a:path w="12179935">
                <a:moveTo>
                  <a:pt x="0" y="0"/>
                </a:moveTo>
                <a:lnTo>
                  <a:pt x="12179808" y="0"/>
                </a:lnTo>
              </a:path>
            </a:pathLst>
          </a:custGeom>
          <a:ln w="12192">
            <a:solidFill>
              <a:srgbClr val="468391"/>
            </a:solidFill>
          </a:ln>
        </p:spPr>
        <p:txBody>
          <a:bodyPr wrap="square" lIns="0" tIns="0" rIns="0" bIns="0" rtlCol="0"/>
          <a:lstStyle/>
          <a:p>
            <a:endParaRPr/>
          </a:p>
        </p:txBody>
      </p:sp>
      <p:sp>
        <p:nvSpPr>
          <p:cNvPr id="9" name="object 9"/>
          <p:cNvSpPr txBox="1">
            <a:spLocks noGrp="1"/>
          </p:cNvSpPr>
          <p:nvPr>
            <p:ph type="title"/>
          </p:nvPr>
        </p:nvSpPr>
        <p:spPr>
          <a:xfrm>
            <a:off x="1229963" y="102820"/>
            <a:ext cx="6886575" cy="1859483"/>
          </a:xfrm>
          <a:prstGeom prst="rect">
            <a:avLst/>
          </a:prstGeom>
        </p:spPr>
        <p:txBody>
          <a:bodyPr vert="horz" wrap="square" lIns="0" tIns="12700" rIns="0" bIns="0" rtlCol="0">
            <a:spAutoFit/>
          </a:bodyPr>
          <a:lstStyle/>
          <a:p>
            <a:pPr marL="12700">
              <a:lnSpc>
                <a:spcPct val="100000"/>
              </a:lnSpc>
              <a:spcBef>
                <a:spcPts val="100"/>
              </a:spcBef>
            </a:pPr>
            <a:r>
              <a:rPr sz="6000">
                <a:solidFill>
                  <a:srgbClr val="FFFFFF"/>
                </a:solidFill>
              </a:rPr>
              <a:t>Best </a:t>
            </a:r>
            <a:r>
              <a:rPr lang="en-IN" sz="6000" spc="-10" dirty="0">
                <a:solidFill>
                  <a:srgbClr val="FFFFFF"/>
                </a:solidFill>
              </a:rPr>
              <a:t>start-up</a:t>
            </a:r>
            <a:r>
              <a:rPr sz="6000" spc="-10">
                <a:solidFill>
                  <a:srgbClr val="FFFFFF"/>
                </a:solidFill>
              </a:rPr>
              <a:t>s </a:t>
            </a:r>
            <a:r>
              <a:rPr sz="6000" spc="-5" dirty="0">
                <a:solidFill>
                  <a:srgbClr val="FFFFFF"/>
                </a:solidFill>
              </a:rPr>
              <a:t>in India –They </a:t>
            </a:r>
            <a:r>
              <a:rPr sz="6000" spc="-10" dirty="0">
                <a:solidFill>
                  <a:srgbClr val="FFFFFF"/>
                </a:solidFill>
              </a:rPr>
              <a:t>are</a:t>
            </a:r>
            <a:r>
              <a:rPr sz="6000" spc="70" dirty="0">
                <a:solidFill>
                  <a:srgbClr val="FFFFFF"/>
                </a:solidFill>
              </a:rPr>
              <a:t> </a:t>
            </a:r>
            <a:r>
              <a:rPr sz="6000" spc="-5" dirty="0">
                <a:solidFill>
                  <a:srgbClr val="FFFFFF"/>
                </a:solidFill>
              </a:rPr>
              <a:t>young</a:t>
            </a:r>
            <a:endParaRPr sz="6000"/>
          </a:p>
        </p:txBody>
      </p:sp>
      <p:sp>
        <p:nvSpPr>
          <p:cNvPr id="10" name="object 10"/>
          <p:cNvSpPr/>
          <p:nvPr/>
        </p:nvSpPr>
        <p:spPr>
          <a:xfrm>
            <a:off x="2482596" y="1438655"/>
            <a:ext cx="1259586" cy="579120"/>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6065902" y="1438655"/>
            <a:ext cx="1332737" cy="749808"/>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7647813" y="1249680"/>
            <a:ext cx="1136141" cy="1135380"/>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856106" y="1438655"/>
            <a:ext cx="1303020" cy="579120"/>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3907916" y="1277111"/>
            <a:ext cx="2117979" cy="1042415"/>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856106" y="2866645"/>
            <a:ext cx="1307592" cy="2619755"/>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6112764" y="2795017"/>
            <a:ext cx="1352169" cy="2691383"/>
          </a:xfrm>
          <a:prstGeom prst="rect">
            <a:avLst/>
          </a:prstGeom>
          <a:blipFill>
            <a:blip r:embed="rId8" cstate="print"/>
            <a:stretch>
              <a:fillRect/>
            </a:stretch>
          </a:blipFill>
        </p:spPr>
        <p:txBody>
          <a:bodyPr wrap="square" lIns="0" tIns="0" rIns="0" bIns="0" rtlCol="0"/>
          <a:lstStyle/>
          <a:p>
            <a:endParaRPr/>
          </a:p>
        </p:txBody>
      </p:sp>
      <p:sp>
        <p:nvSpPr>
          <p:cNvPr id="17" name="object 17"/>
          <p:cNvSpPr/>
          <p:nvPr/>
        </p:nvSpPr>
        <p:spPr>
          <a:xfrm>
            <a:off x="2446020" y="2819400"/>
            <a:ext cx="1461896" cy="2667000"/>
          </a:xfrm>
          <a:prstGeom prst="rect">
            <a:avLst/>
          </a:prstGeom>
          <a:blipFill>
            <a:blip r:embed="rId9" cstate="print"/>
            <a:stretch>
              <a:fillRect/>
            </a:stretch>
          </a:blipFill>
        </p:spPr>
        <p:txBody>
          <a:bodyPr wrap="square" lIns="0" tIns="0" rIns="0" bIns="0" rtlCol="0"/>
          <a:lstStyle/>
          <a:p>
            <a:endParaRPr/>
          </a:p>
        </p:txBody>
      </p:sp>
      <p:sp>
        <p:nvSpPr>
          <p:cNvPr id="18" name="object 18"/>
          <p:cNvSpPr/>
          <p:nvPr/>
        </p:nvSpPr>
        <p:spPr>
          <a:xfrm>
            <a:off x="4061078" y="2830067"/>
            <a:ext cx="1900809" cy="2656331"/>
          </a:xfrm>
          <a:prstGeom prst="rect">
            <a:avLst/>
          </a:prstGeom>
          <a:blipFill>
            <a:blip r:embed="rId10" cstate="print"/>
            <a:stretch>
              <a:fillRect/>
            </a:stretch>
          </a:blipFill>
        </p:spPr>
        <p:txBody>
          <a:bodyPr wrap="square" lIns="0" tIns="0" rIns="0" bIns="0" rtlCol="0"/>
          <a:lstStyle/>
          <a:p>
            <a:endParaRPr/>
          </a:p>
        </p:txBody>
      </p:sp>
      <p:sp>
        <p:nvSpPr>
          <p:cNvPr id="19" name="object 19"/>
          <p:cNvSpPr/>
          <p:nvPr/>
        </p:nvSpPr>
        <p:spPr>
          <a:xfrm>
            <a:off x="7647812" y="2778251"/>
            <a:ext cx="1215009" cy="2708148"/>
          </a:xfrm>
          <a:prstGeom prst="rect">
            <a:avLst/>
          </a:prstGeom>
          <a:blipFill>
            <a:blip r:embed="rId11" cstate="print"/>
            <a:stretch>
              <a:fillRect/>
            </a:stretch>
          </a:blipFill>
        </p:spPr>
        <p:txBody>
          <a:bodyPr wrap="square" lIns="0" tIns="0" rIns="0" bIns="0" rtlCol="0"/>
          <a:lstStyle/>
          <a:p>
            <a:endParaRPr/>
          </a:p>
        </p:txBody>
      </p:sp>
      <p:sp>
        <p:nvSpPr>
          <p:cNvPr id="20" name="object 20"/>
          <p:cNvSpPr txBox="1"/>
          <p:nvPr/>
        </p:nvSpPr>
        <p:spPr>
          <a:xfrm>
            <a:off x="1057846" y="5890971"/>
            <a:ext cx="869633" cy="751488"/>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132952"/>
                </a:solidFill>
                <a:latin typeface="Arial"/>
                <a:cs typeface="Arial"/>
              </a:rPr>
              <a:t>Age </a:t>
            </a:r>
            <a:r>
              <a:rPr sz="2400" dirty="0">
                <a:solidFill>
                  <a:srgbClr val="132952"/>
                </a:solidFill>
                <a:latin typeface="Arial"/>
                <a:cs typeface="Arial"/>
              </a:rPr>
              <a:t>:</a:t>
            </a:r>
            <a:r>
              <a:rPr sz="2400" spc="-70" dirty="0">
                <a:solidFill>
                  <a:srgbClr val="132952"/>
                </a:solidFill>
                <a:latin typeface="Arial"/>
                <a:cs typeface="Arial"/>
              </a:rPr>
              <a:t> </a:t>
            </a:r>
            <a:r>
              <a:rPr sz="2400" spc="-10" dirty="0">
                <a:solidFill>
                  <a:srgbClr val="132952"/>
                </a:solidFill>
                <a:latin typeface="Arial"/>
                <a:cs typeface="Arial"/>
              </a:rPr>
              <a:t>37</a:t>
            </a:r>
            <a:endParaRPr sz="2400">
              <a:latin typeface="Arial"/>
              <a:cs typeface="Arial"/>
            </a:endParaRPr>
          </a:p>
        </p:txBody>
      </p:sp>
      <p:sp>
        <p:nvSpPr>
          <p:cNvPr id="21" name="object 21"/>
          <p:cNvSpPr txBox="1"/>
          <p:nvPr/>
        </p:nvSpPr>
        <p:spPr>
          <a:xfrm>
            <a:off x="2762725" y="5890971"/>
            <a:ext cx="869633" cy="751488"/>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132952"/>
                </a:solidFill>
                <a:latin typeface="Arial"/>
                <a:cs typeface="Arial"/>
              </a:rPr>
              <a:t>Age </a:t>
            </a:r>
            <a:r>
              <a:rPr sz="2400" dirty="0">
                <a:solidFill>
                  <a:srgbClr val="132952"/>
                </a:solidFill>
                <a:latin typeface="Arial"/>
                <a:cs typeface="Arial"/>
              </a:rPr>
              <a:t>:</a:t>
            </a:r>
            <a:r>
              <a:rPr sz="2400" spc="-70" dirty="0">
                <a:solidFill>
                  <a:srgbClr val="132952"/>
                </a:solidFill>
                <a:latin typeface="Arial"/>
                <a:cs typeface="Arial"/>
              </a:rPr>
              <a:t> </a:t>
            </a:r>
            <a:r>
              <a:rPr sz="2400" spc="-10" dirty="0">
                <a:solidFill>
                  <a:srgbClr val="132952"/>
                </a:solidFill>
                <a:latin typeface="Arial"/>
                <a:cs typeface="Arial"/>
              </a:rPr>
              <a:t>35</a:t>
            </a:r>
            <a:endParaRPr sz="2400">
              <a:latin typeface="Arial"/>
              <a:cs typeface="Arial"/>
            </a:endParaRPr>
          </a:p>
        </p:txBody>
      </p:sp>
      <p:sp>
        <p:nvSpPr>
          <p:cNvPr id="22" name="object 22"/>
          <p:cNvSpPr txBox="1"/>
          <p:nvPr/>
        </p:nvSpPr>
        <p:spPr>
          <a:xfrm>
            <a:off x="4550378" y="5859576"/>
            <a:ext cx="869633" cy="751488"/>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132952"/>
                </a:solidFill>
                <a:latin typeface="Arial"/>
                <a:cs typeface="Arial"/>
              </a:rPr>
              <a:t>Age </a:t>
            </a:r>
            <a:r>
              <a:rPr sz="2400" dirty="0">
                <a:solidFill>
                  <a:srgbClr val="132952"/>
                </a:solidFill>
                <a:latin typeface="Arial"/>
                <a:cs typeface="Arial"/>
              </a:rPr>
              <a:t>:</a:t>
            </a:r>
            <a:r>
              <a:rPr sz="2400" spc="-70" dirty="0">
                <a:solidFill>
                  <a:srgbClr val="132952"/>
                </a:solidFill>
                <a:latin typeface="Arial"/>
                <a:cs typeface="Arial"/>
              </a:rPr>
              <a:t> </a:t>
            </a:r>
            <a:r>
              <a:rPr sz="2400" spc="-10" dirty="0">
                <a:solidFill>
                  <a:srgbClr val="132952"/>
                </a:solidFill>
                <a:latin typeface="Arial"/>
                <a:cs typeface="Arial"/>
              </a:rPr>
              <a:t>31</a:t>
            </a:r>
            <a:endParaRPr sz="2400">
              <a:latin typeface="Arial"/>
              <a:cs typeface="Arial"/>
            </a:endParaRPr>
          </a:p>
        </p:txBody>
      </p:sp>
      <p:sp>
        <p:nvSpPr>
          <p:cNvPr id="23" name="object 23"/>
          <p:cNvSpPr txBox="1"/>
          <p:nvPr/>
        </p:nvSpPr>
        <p:spPr>
          <a:xfrm>
            <a:off x="6424898" y="5875426"/>
            <a:ext cx="869633" cy="751488"/>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132952"/>
                </a:solidFill>
                <a:latin typeface="Arial"/>
                <a:cs typeface="Arial"/>
              </a:rPr>
              <a:t>Age </a:t>
            </a:r>
            <a:r>
              <a:rPr sz="2400" dirty="0">
                <a:solidFill>
                  <a:srgbClr val="132952"/>
                </a:solidFill>
                <a:latin typeface="Arial"/>
                <a:cs typeface="Arial"/>
              </a:rPr>
              <a:t>:</a:t>
            </a:r>
            <a:r>
              <a:rPr sz="2400" spc="-70" dirty="0">
                <a:solidFill>
                  <a:srgbClr val="132952"/>
                </a:solidFill>
                <a:latin typeface="Arial"/>
                <a:cs typeface="Arial"/>
              </a:rPr>
              <a:t> </a:t>
            </a:r>
            <a:r>
              <a:rPr sz="2400" spc="-10" dirty="0">
                <a:solidFill>
                  <a:srgbClr val="132952"/>
                </a:solidFill>
                <a:latin typeface="Arial"/>
                <a:cs typeface="Arial"/>
              </a:rPr>
              <a:t>28</a:t>
            </a:r>
            <a:endParaRPr sz="2400">
              <a:latin typeface="Arial"/>
              <a:cs typeface="Arial"/>
            </a:endParaRPr>
          </a:p>
        </p:txBody>
      </p:sp>
      <p:sp>
        <p:nvSpPr>
          <p:cNvPr id="24" name="object 24"/>
          <p:cNvSpPr txBox="1"/>
          <p:nvPr/>
        </p:nvSpPr>
        <p:spPr>
          <a:xfrm>
            <a:off x="7957185" y="5890971"/>
            <a:ext cx="869633" cy="751488"/>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132952"/>
                </a:solidFill>
                <a:latin typeface="Arial"/>
                <a:cs typeface="Arial"/>
              </a:rPr>
              <a:t>Age </a:t>
            </a:r>
            <a:r>
              <a:rPr sz="2400" dirty="0">
                <a:solidFill>
                  <a:srgbClr val="132952"/>
                </a:solidFill>
                <a:latin typeface="Arial"/>
                <a:cs typeface="Arial"/>
              </a:rPr>
              <a:t>:</a:t>
            </a:r>
            <a:r>
              <a:rPr sz="2400" spc="-70" dirty="0">
                <a:solidFill>
                  <a:srgbClr val="132952"/>
                </a:solidFill>
                <a:latin typeface="Arial"/>
                <a:cs typeface="Arial"/>
              </a:rPr>
              <a:t> </a:t>
            </a:r>
            <a:r>
              <a:rPr sz="2400" spc="-10" dirty="0">
                <a:solidFill>
                  <a:srgbClr val="132952"/>
                </a:solidFill>
                <a:latin typeface="Arial"/>
                <a:cs typeface="Arial"/>
              </a:rPr>
              <a:t>21</a:t>
            </a:r>
            <a:endParaRPr sz="24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215106"/>
          </a:xfrm>
        </p:spPr>
        <p:txBody>
          <a:bodyPr>
            <a:normAutofit fontScale="92500" lnSpcReduction="10000"/>
          </a:bodyPr>
          <a:lstStyle/>
          <a:p>
            <a:r>
              <a:rPr lang="en-IN" dirty="0">
                <a:solidFill>
                  <a:srgbClr val="FF0000"/>
                </a:solidFill>
              </a:rPr>
              <a:t>TOPICS COVERED:</a:t>
            </a:r>
          </a:p>
          <a:p>
            <a:r>
              <a:rPr lang="en-IN" dirty="0">
                <a:solidFill>
                  <a:srgbClr val="FF0000"/>
                </a:solidFill>
              </a:rPr>
              <a:t> Definition of a start up, </a:t>
            </a:r>
          </a:p>
          <a:p>
            <a:r>
              <a:rPr lang="en-IN" dirty="0">
                <a:solidFill>
                  <a:srgbClr val="FF0000"/>
                </a:solidFill>
              </a:rPr>
              <a:t>features of a start up, </a:t>
            </a:r>
          </a:p>
          <a:p>
            <a:r>
              <a:rPr lang="en-IN" dirty="0">
                <a:solidFill>
                  <a:srgbClr val="FF0000"/>
                </a:solidFill>
              </a:rPr>
              <a:t>Lifecycle of a start up</a:t>
            </a:r>
          </a:p>
          <a:p>
            <a:r>
              <a:rPr lang="en-IN" dirty="0">
                <a:solidFill>
                  <a:srgbClr val="FF0000"/>
                </a:solidFill>
              </a:rPr>
              <a:t>difference between a start up and small business</a:t>
            </a:r>
          </a:p>
          <a:p>
            <a:r>
              <a:rPr lang="en-IN" dirty="0">
                <a:solidFill>
                  <a:srgbClr val="FF0000"/>
                </a:solidFill>
              </a:rPr>
              <a:t> issues &amp; challenges , opportunities for a start-up</a:t>
            </a:r>
          </a:p>
          <a:p>
            <a:r>
              <a:rPr lang="en-IN" dirty="0">
                <a:solidFill>
                  <a:srgbClr val="FF0000"/>
                </a:solidFill>
              </a:rPr>
              <a:t>Entrepreneur &amp; Intrapreneur</a:t>
            </a:r>
          </a:p>
          <a:p>
            <a:r>
              <a:rPr lang="en-IN" dirty="0">
                <a:solidFill>
                  <a:srgbClr val="FF0000"/>
                </a:solidFill>
              </a:rPr>
              <a:t>Formation of a start-up</a:t>
            </a:r>
          </a:p>
          <a:p>
            <a:r>
              <a:rPr lang="en-IN" dirty="0">
                <a:solidFill>
                  <a:srgbClr val="FF0000"/>
                </a:solidFill>
              </a:rPr>
              <a:t>Idea generation for </a:t>
            </a:r>
            <a:r>
              <a:rPr lang="en-IN">
                <a:solidFill>
                  <a:srgbClr val="FF0000"/>
                </a:solidFill>
              </a:rPr>
              <a:t>a start-up -sources </a:t>
            </a:r>
            <a:r>
              <a:rPr lang="en-IN" dirty="0">
                <a:solidFill>
                  <a:srgbClr val="FF0000"/>
                </a:solidFill>
              </a:rPr>
              <a:t>&amp; techniques</a:t>
            </a:r>
          </a:p>
          <a:p>
            <a:r>
              <a:rPr lang="en-IN" dirty="0">
                <a:solidFill>
                  <a:srgbClr val="FF0000"/>
                </a:solidFill>
              </a:rPr>
              <a:t>Success factors for a start-up</a:t>
            </a:r>
          </a:p>
          <a:p>
            <a:r>
              <a:rPr lang="en-IN" dirty="0">
                <a:solidFill>
                  <a:srgbClr val="FF0000"/>
                </a:solidFill>
              </a:rPr>
              <a:t>Scaling-up process</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7546B-81C7-4CFA-A29A-3B2132AC34ED}"/>
              </a:ext>
            </a:extLst>
          </p:cNvPr>
          <p:cNvSpPr>
            <a:spLocks noGrp="1"/>
          </p:cNvSpPr>
          <p:nvPr>
            <p:ph type="title"/>
          </p:nvPr>
        </p:nvSpPr>
        <p:spPr>
          <a:xfrm>
            <a:off x="457200" y="125760"/>
            <a:ext cx="8229600" cy="638944"/>
          </a:xfrm>
        </p:spPr>
        <p:txBody>
          <a:bodyPr>
            <a:normAutofit fontScale="90000"/>
          </a:bodyPr>
          <a:lstStyle/>
          <a:p>
            <a:r>
              <a:rPr lang="en-IN" dirty="0"/>
              <a:t>Start-up lifecycle</a:t>
            </a:r>
          </a:p>
        </p:txBody>
      </p:sp>
      <p:pic>
        <p:nvPicPr>
          <p:cNvPr id="5" name="Content Placeholder 4" descr="A screenshot of a cell phone&#10;&#10;Description automatically generated">
            <a:extLst>
              <a:ext uri="{FF2B5EF4-FFF2-40B4-BE49-F238E27FC236}">
                <a16:creationId xmlns:a16="http://schemas.microsoft.com/office/drawing/2014/main" id="{2899E636-9378-4593-920D-D54F4A2CC61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2166"/>
          <a:stretch/>
        </p:blipFill>
        <p:spPr>
          <a:xfrm>
            <a:off x="0" y="980728"/>
            <a:ext cx="9144000" cy="5751512"/>
          </a:xfrm>
        </p:spPr>
      </p:pic>
    </p:spTree>
    <p:extLst>
      <p:ext uri="{BB962C8B-B14F-4D97-AF65-F5344CB8AC3E}">
        <p14:creationId xmlns:p14="http://schemas.microsoft.com/office/powerpoint/2010/main" val="262543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80C3E3-007D-4DDB-B2D0-A3A2E4BE0390}"/>
              </a:ext>
            </a:extLst>
          </p:cNvPr>
          <p:cNvSpPr>
            <a:spLocks noGrp="1"/>
          </p:cNvSpPr>
          <p:nvPr>
            <p:ph type="title"/>
          </p:nvPr>
        </p:nvSpPr>
        <p:spPr/>
        <p:txBody>
          <a:bodyPr>
            <a:normAutofit fontScale="90000"/>
          </a:bodyPr>
          <a:lstStyle/>
          <a:p>
            <a:r>
              <a:rPr lang="en-IN" sz="3200" dirty="0">
                <a:solidFill>
                  <a:srgbClr val="FF0000"/>
                </a:solidFill>
              </a:rPr>
              <a:t>(</a:t>
            </a:r>
            <a:r>
              <a:rPr lang="en-IN" sz="3200" dirty="0" err="1">
                <a:solidFill>
                  <a:srgbClr val="FF0000"/>
                </a:solidFill>
              </a:rPr>
              <a:t>i</a:t>
            </a:r>
            <a:r>
              <a:rPr lang="en-IN" sz="3200" dirty="0">
                <a:solidFill>
                  <a:srgbClr val="FF0000"/>
                </a:solidFill>
              </a:rPr>
              <a:t>) Bootstrapping/ Self-funding  stage:</a:t>
            </a:r>
          </a:p>
        </p:txBody>
      </p:sp>
      <p:sp>
        <p:nvSpPr>
          <p:cNvPr id="5" name="Content Placeholder 4">
            <a:extLst>
              <a:ext uri="{FF2B5EF4-FFF2-40B4-BE49-F238E27FC236}">
                <a16:creationId xmlns:a16="http://schemas.microsoft.com/office/drawing/2014/main" id="{1B9438CB-E88E-48BA-8096-FE30EA0CAF2D}"/>
              </a:ext>
            </a:extLst>
          </p:cNvPr>
          <p:cNvSpPr>
            <a:spLocks noGrp="1"/>
          </p:cNvSpPr>
          <p:nvPr>
            <p:ph idx="1"/>
          </p:nvPr>
        </p:nvSpPr>
        <p:spPr/>
        <p:txBody>
          <a:bodyPr>
            <a:normAutofit/>
          </a:bodyPr>
          <a:lstStyle/>
          <a:p>
            <a:r>
              <a:rPr lang="en-IN" dirty="0"/>
              <a:t>The purpose of this stage is to position the venture for growth by demonstrating product feasibility, cash management capability, team building and management, and </a:t>
            </a:r>
            <a:r>
              <a:rPr lang="en-IN"/>
              <a:t>customer acceptance. </a:t>
            </a:r>
            <a:r>
              <a:rPr lang="en-IN" dirty="0"/>
              <a:t>Moreover, </a:t>
            </a:r>
            <a:r>
              <a:rPr lang="en-IN" dirty="0">
                <a:solidFill>
                  <a:srgbClr val="FF0000"/>
                </a:solidFill>
              </a:rPr>
              <a:t>angel investors </a:t>
            </a:r>
            <a:r>
              <a:rPr lang="en-IN" dirty="0"/>
              <a:t>are more likely to invest in this stage. </a:t>
            </a:r>
          </a:p>
        </p:txBody>
      </p:sp>
      <p:sp>
        <p:nvSpPr>
          <p:cNvPr id="6" name="Text Placeholder 5">
            <a:extLst>
              <a:ext uri="{FF2B5EF4-FFF2-40B4-BE49-F238E27FC236}">
                <a16:creationId xmlns:a16="http://schemas.microsoft.com/office/drawing/2014/main" id="{7EB4E832-3999-4958-A7D2-E05A0BECC76A}"/>
              </a:ext>
            </a:extLst>
          </p:cNvPr>
          <p:cNvSpPr>
            <a:spLocks noGrp="1"/>
          </p:cNvSpPr>
          <p:nvPr>
            <p:ph type="body" sz="half" idx="2"/>
          </p:nvPr>
        </p:nvSpPr>
        <p:spPr/>
        <p:txBody>
          <a:bodyPr>
            <a:normAutofit/>
          </a:bodyPr>
          <a:lstStyle/>
          <a:p>
            <a:r>
              <a:rPr lang="en-IN" sz="2000" dirty="0"/>
              <a:t>In this very early stage, the entrepreneur himself/herself initiates a set of activities to turn his/her idea into a profitable business. However, he/she considers a higher risk or even uncertainty level, continues working on the new venture idea, makes a team, uses personal funds, and asks family members and friends for their investment in the idea. </a:t>
            </a:r>
          </a:p>
        </p:txBody>
      </p:sp>
    </p:spTree>
    <p:extLst>
      <p:ext uri="{BB962C8B-B14F-4D97-AF65-F5344CB8AC3E}">
        <p14:creationId xmlns:p14="http://schemas.microsoft.com/office/powerpoint/2010/main" val="4024273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106C8-EBCD-4850-B9C6-E511270EE115}"/>
              </a:ext>
            </a:extLst>
          </p:cNvPr>
          <p:cNvSpPr>
            <a:spLocks noGrp="1"/>
          </p:cNvSpPr>
          <p:nvPr>
            <p:ph type="title"/>
          </p:nvPr>
        </p:nvSpPr>
        <p:spPr/>
        <p:txBody>
          <a:bodyPr>
            <a:normAutofit/>
          </a:bodyPr>
          <a:lstStyle/>
          <a:p>
            <a:r>
              <a:rPr lang="en-IN" sz="3200" dirty="0">
                <a:solidFill>
                  <a:srgbClr val="FF0000"/>
                </a:solidFill>
              </a:rPr>
              <a:t>(II) SEED STAGE</a:t>
            </a:r>
          </a:p>
        </p:txBody>
      </p:sp>
      <p:sp>
        <p:nvSpPr>
          <p:cNvPr id="3" name="Content Placeholder 2">
            <a:extLst>
              <a:ext uri="{FF2B5EF4-FFF2-40B4-BE49-F238E27FC236}">
                <a16:creationId xmlns:a16="http://schemas.microsoft.com/office/drawing/2014/main" id="{900B2CD9-55F0-4647-AE10-3F181892A530}"/>
              </a:ext>
            </a:extLst>
          </p:cNvPr>
          <p:cNvSpPr>
            <a:spLocks noGrp="1"/>
          </p:cNvSpPr>
          <p:nvPr>
            <p:ph idx="1"/>
          </p:nvPr>
        </p:nvSpPr>
        <p:spPr/>
        <p:txBody>
          <a:bodyPr>
            <a:normAutofit fontScale="92500" lnSpcReduction="10000"/>
          </a:bodyPr>
          <a:lstStyle/>
          <a:p>
            <a:r>
              <a:rPr lang="en-IN" dirty="0"/>
              <a:t>A great number of start-ups fail in this stage. Since they could not find support mechanisms and in best case they would turn to a low profit company with a low rate of success. On the other hand, those who succeed in receiving support would have a higher chance of becoming profitable companies. It goes without saying that valuation is normally done at the end of this stage. </a:t>
            </a:r>
          </a:p>
        </p:txBody>
      </p:sp>
      <p:sp>
        <p:nvSpPr>
          <p:cNvPr id="4" name="Text Placeholder 3">
            <a:extLst>
              <a:ext uri="{FF2B5EF4-FFF2-40B4-BE49-F238E27FC236}">
                <a16:creationId xmlns:a16="http://schemas.microsoft.com/office/drawing/2014/main" id="{FCDAFDAA-0597-455B-8B7F-20CD824126A3}"/>
              </a:ext>
            </a:extLst>
          </p:cNvPr>
          <p:cNvSpPr>
            <a:spLocks noGrp="1"/>
          </p:cNvSpPr>
          <p:nvPr>
            <p:ph type="body" sz="half" idx="2"/>
          </p:nvPr>
        </p:nvSpPr>
        <p:spPr/>
        <p:txBody>
          <a:bodyPr>
            <a:normAutofit/>
          </a:bodyPr>
          <a:lstStyle/>
          <a:p>
            <a:r>
              <a:rPr lang="en-IN" sz="2400" dirty="0"/>
              <a:t>This stage is characterized by team work, prototype development, entry into market, valuation of the venture, seeking for support mechanisms such as </a:t>
            </a:r>
            <a:r>
              <a:rPr lang="en-IN" sz="2400" dirty="0">
                <a:solidFill>
                  <a:srgbClr val="FF0000"/>
                </a:solidFill>
              </a:rPr>
              <a:t>accelerators and incubators,</a:t>
            </a:r>
            <a:r>
              <a:rPr lang="en-IN" sz="2400" dirty="0"/>
              <a:t> and average investments to grow the start-up. </a:t>
            </a:r>
          </a:p>
        </p:txBody>
      </p:sp>
    </p:spTree>
    <p:extLst>
      <p:ext uri="{BB962C8B-B14F-4D97-AF65-F5344CB8AC3E}">
        <p14:creationId xmlns:p14="http://schemas.microsoft.com/office/powerpoint/2010/main" val="1394824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6157B-BE30-4118-85FC-321A2FA08E15}"/>
              </a:ext>
            </a:extLst>
          </p:cNvPr>
          <p:cNvSpPr>
            <a:spLocks noGrp="1"/>
          </p:cNvSpPr>
          <p:nvPr>
            <p:ph type="title"/>
          </p:nvPr>
        </p:nvSpPr>
        <p:spPr/>
        <p:txBody>
          <a:bodyPr>
            <a:normAutofit/>
          </a:bodyPr>
          <a:lstStyle/>
          <a:p>
            <a:r>
              <a:rPr lang="en-IN" sz="3200" dirty="0">
                <a:solidFill>
                  <a:srgbClr val="FF0000"/>
                </a:solidFill>
              </a:rPr>
              <a:t>(iii) Creation stage:</a:t>
            </a:r>
          </a:p>
        </p:txBody>
      </p:sp>
      <p:sp>
        <p:nvSpPr>
          <p:cNvPr id="3" name="Content Placeholder 2">
            <a:extLst>
              <a:ext uri="{FF2B5EF4-FFF2-40B4-BE49-F238E27FC236}">
                <a16:creationId xmlns:a16="http://schemas.microsoft.com/office/drawing/2014/main" id="{51C21A86-511E-43DE-9DFC-E2AC66BE2700}"/>
              </a:ext>
            </a:extLst>
          </p:cNvPr>
          <p:cNvSpPr>
            <a:spLocks noGrp="1"/>
          </p:cNvSpPr>
          <p:nvPr>
            <p:ph idx="1"/>
          </p:nvPr>
        </p:nvSpPr>
        <p:spPr/>
        <p:txBody>
          <a:bodyPr/>
          <a:lstStyle/>
          <a:p>
            <a:r>
              <a:rPr lang="en-IN" dirty="0"/>
              <a:t>At the end of this stage, organization/firm is formed and corporate finance is considered as the main choice for financing the firm. </a:t>
            </a:r>
            <a:r>
              <a:rPr lang="en-IN" dirty="0">
                <a:solidFill>
                  <a:srgbClr val="FF0000"/>
                </a:solidFill>
              </a:rPr>
              <a:t>Venture capitals </a:t>
            </a:r>
            <a:r>
              <a:rPr lang="en-IN" dirty="0"/>
              <a:t>could facilitate the creation stage, by funding the venture. </a:t>
            </a:r>
          </a:p>
        </p:txBody>
      </p:sp>
      <p:sp>
        <p:nvSpPr>
          <p:cNvPr id="4" name="Text Placeholder 3">
            <a:extLst>
              <a:ext uri="{FF2B5EF4-FFF2-40B4-BE49-F238E27FC236}">
                <a16:creationId xmlns:a16="http://schemas.microsoft.com/office/drawing/2014/main" id="{EF0C3016-371F-44FD-9039-7737A0C619A4}"/>
              </a:ext>
            </a:extLst>
          </p:cNvPr>
          <p:cNvSpPr>
            <a:spLocks noGrp="1"/>
          </p:cNvSpPr>
          <p:nvPr>
            <p:ph type="body" sz="half" idx="2"/>
          </p:nvPr>
        </p:nvSpPr>
        <p:spPr/>
        <p:txBody>
          <a:bodyPr>
            <a:normAutofit/>
          </a:bodyPr>
          <a:lstStyle/>
          <a:p>
            <a:r>
              <a:rPr lang="en-IN" sz="2800" dirty="0"/>
              <a:t>This stage occurs when the company sells its products, enters into market, and hires first employees. </a:t>
            </a:r>
          </a:p>
        </p:txBody>
      </p:sp>
    </p:spTree>
    <p:extLst>
      <p:ext uri="{BB962C8B-B14F-4D97-AF65-F5344CB8AC3E}">
        <p14:creationId xmlns:p14="http://schemas.microsoft.com/office/powerpoint/2010/main" val="3055732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CHARACTERISTICS/FEATURES OF A START UP</a:t>
            </a:r>
          </a:p>
        </p:txBody>
      </p:sp>
      <p:sp>
        <p:nvSpPr>
          <p:cNvPr id="3" name="Content Placeholder 2"/>
          <p:cNvSpPr>
            <a:spLocks noGrp="1"/>
          </p:cNvSpPr>
          <p:nvPr>
            <p:ph idx="1"/>
          </p:nvPr>
        </p:nvSpPr>
        <p:spPr/>
        <p:txBody>
          <a:bodyPr>
            <a:normAutofit fontScale="92500" lnSpcReduction="20000"/>
          </a:bodyPr>
          <a:lstStyle/>
          <a:p>
            <a:r>
              <a:rPr lang="en-IN" dirty="0"/>
              <a:t>Small scale organization </a:t>
            </a:r>
          </a:p>
          <a:p>
            <a:r>
              <a:rPr lang="en-IN" dirty="0"/>
              <a:t>Technology driven</a:t>
            </a:r>
          </a:p>
          <a:p>
            <a:r>
              <a:rPr lang="en-IN" dirty="0"/>
              <a:t>Young age </a:t>
            </a:r>
          </a:p>
          <a:p>
            <a:r>
              <a:rPr lang="en-IN" dirty="0"/>
              <a:t>Passionate About Disruption</a:t>
            </a:r>
          </a:p>
          <a:p>
            <a:r>
              <a:rPr lang="en-IN" dirty="0"/>
              <a:t>Have Product-Market Fit</a:t>
            </a:r>
          </a:p>
          <a:p>
            <a:r>
              <a:rPr lang="en-IN" dirty="0"/>
              <a:t>Informal &amp; Simple structure </a:t>
            </a:r>
          </a:p>
          <a:p>
            <a:r>
              <a:rPr lang="en-IN" dirty="0"/>
              <a:t>Few differentiation </a:t>
            </a:r>
          </a:p>
          <a:p>
            <a:r>
              <a:rPr lang="en-IN" dirty="0"/>
              <a:t>Centralized Ownership </a:t>
            </a:r>
          </a:p>
          <a:p>
            <a:r>
              <a:rPr lang="en-IN" dirty="0"/>
              <a:t>Owner-manager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Continues.....</a:t>
            </a:r>
          </a:p>
        </p:txBody>
      </p:sp>
      <p:sp>
        <p:nvSpPr>
          <p:cNvPr id="3" name="Content Placeholder 2"/>
          <p:cNvSpPr>
            <a:spLocks noGrp="1"/>
          </p:cNvSpPr>
          <p:nvPr>
            <p:ph idx="1"/>
          </p:nvPr>
        </p:nvSpPr>
        <p:spPr>
          <a:xfrm>
            <a:off x="457200" y="1268760"/>
            <a:ext cx="8229600" cy="4857403"/>
          </a:xfrm>
        </p:spPr>
        <p:txBody>
          <a:bodyPr>
            <a:normAutofit fontScale="92500" lnSpcReduction="20000"/>
          </a:bodyPr>
          <a:lstStyle/>
          <a:p>
            <a:r>
              <a:rPr lang="en-IN" dirty="0"/>
              <a:t> Intuitive decision making </a:t>
            </a:r>
          </a:p>
          <a:p>
            <a:r>
              <a:rPr lang="en-IN" dirty="0"/>
              <a:t>Direct supervision </a:t>
            </a:r>
          </a:p>
          <a:p>
            <a:r>
              <a:rPr lang="en-IN" dirty="0"/>
              <a:t>Strategy &amp; Innovation </a:t>
            </a:r>
          </a:p>
          <a:p>
            <a:r>
              <a:rPr lang="en-IN" dirty="0"/>
              <a:t>Niche marketing strategy </a:t>
            </a:r>
          </a:p>
          <a:p>
            <a:r>
              <a:rPr lang="en-IN" dirty="0"/>
              <a:t>Prefer risky decision than the secure one</a:t>
            </a:r>
          </a:p>
          <a:p>
            <a:r>
              <a:rPr lang="en-IN" dirty="0"/>
              <a:t> Fast innovation </a:t>
            </a:r>
          </a:p>
          <a:p>
            <a:r>
              <a:rPr lang="en-IN" dirty="0"/>
              <a:t>First mover or second mover</a:t>
            </a:r>
          </a:p>
          <a:p>
            <a:r>
              <a:rPr lang="en-IN" dirty="0"/>
              <a:t> Lack of product research</a:t>
            </a:r>
          </a:p>
          <a:p>
            <a:r>
              <a:rPr lang="en-IN" dirty="0"/>
              <a:t> Financial Funding from personal savings or from relative</a:t>
            </a:r>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DIFFERENCE BETWEEN A START-UP &amp; SMALL BUSINESS</a:t>
            </a:r>
          </a:p>
        </p:txBody>
      </p:sp>
      <p:sp>
        <p:nvSpPr>
          <p:cNvPr id="3" name="Content Placeholder 2"/>
          <p:cNvSpPr>
            <a:spLocks noGrp="1"/>
          </p:cNvSpPr>
          <p:nvPr>
            <p:ph idx="1"/>
          </p:nvPr>
        </p:nvSpPr>
        <p:spPr/>
        <p:txBody>
          <a:bodyPr/>
          <a:lstStyle/>
          <a:p>
            <a:r>
              <a:rPr lang="en-IN" dirty="0"/>
              <a:t>A start-up venture is often misunderstood for simply a small new business. The truth is, there is a significant difference between a small business vs. start-up.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76322" y="233172"/>
            <a:ext cx="1761649" cy="1306195"/>
          </a:xfrm>
          <a:custGeom>
            <a:avLst/>
            <a:gdLst/>
            <a:ahLst/>
            <a:cxnLst/>
            <a:rect l="l" t="t" r="r" b="b"/>
            <a:pathLst>
              <a:path w="2348865" h="1306195">
                <a:moveTo>
                  <a:pt x="2217928" y="0"/>
                </a:moveTo>
                <a:lnTo>
                  <a:pt x="130555" y="0"/>
                </a:lnTo>
                <a:lnTo>
                  <a:pt x="79724" y="10255"/>
                </a:lnTo>
                <a:lnTo>
                  <a:pt x="38226" y="38226"/>
                </a:lnTo>
                <a:lnTo>
                  <a:pt x="10255" y="79724"/>
                </a:lnTo>
                <a:lnTo>
                  <a:pt x="0" y="130555"/>
                </a:lnTo>
                <a:lnTo>
                  <a:pt x="0" y="1175512"/>
                </a:lnTo>
                <a:lnTo>
                  <a:pt x="10255" y="1226343"/>
                </a:lnTo>
                <a:lnTo>
                  <a:pt x="38226" y="1267840"/>
                </a:lnTo>
                <a:lnTo>
                  <a:pt x="79724" y="1295812"/>
                </a:lnTo>
                <a:lnTo>
                  <a:pt x="130555" y="1306067"/>
                </a:lnTo>
                <a:lnTo>
                  <a:pt x="2217928" y="1306067"/>
                </a:lnTo>
                <a:lnTo>
                  <a:pt x="2268759" y="1295812"/>
                </a:lnTo>
                <a:lnTo>
                  <a:pt x="2310256" y="1267840"/>
                </a:lnTo>
                <a:lnTo>
                  <a:pt x="2338228" y="1226343"/>
                </a:lnTo>
                <a:lnTo>
                  <a:pt x="2348483" y="1175512"/>
                </a:lnTo>
                <a:lnTo>
                  <a:pt x="2348483" y="130555"/>
                </a:lnTo>
                <a:lnTo>
                  <a:pt x="2338228" y="79724"/>
                </a:lnTo>
                <a:lnTo>
                  <a:pt x="2310256" y="38226"/>
                </a:lnTo>
                <a:lnTo>
                  <a:pt x="2268759" y="10255"/>
                </a:lnTo>
                <a:lnTo>
                  <a:pt x="2217928" y="0"/>
                </a:lnTo>
                <a:close/>
              </a:path>
            </a:pathLst>
          </a:custGeom>
          <a:solidFill>
            <a:srgbClr val="CCCED4">
              <a:alpha val="90194"/>
            </a:srgbClr>
          </a:solidFill>
        </p:spPr>
        <p:txBody>
          <a:bodyPr wrap="square" lIns="0" tIns="0" rIns="0" bIns="0" rtlCol="0"/>
          <a:lstStyle/>
          <a:p>
            <a:endParaRPr/>
          </a:p>
        </p:txBody>
      </p:sp>
      <p:sp>
        <p:nvSpPr>
          <p:cNvPr id="3" name="object 3"/>
          <p:cNvSpPr/>
          <p:nvPr/>
        </p:nvSpPr>
        <p:spPr>
          <a:xfrm>
            <a:off x="2576322" y="233172"/>
            <a:ext cx="1761649" cy="1306195"/>
          </a:xfrm>
          <a:custGeom>
            <a:avLst/>
            <a:gdLst/>
            <a:ahLst/>
            <a:cxnLst/>
            <a:rect l="l" t="t" r="r" b="b"/>
            <a:pathLst>
              <a:path w="2348865" h="1306195">
                <a:moveTo>
                  <a:pt x="2217928" y="0"/>
                </a:moveTo>
                <a:lnTo>
                  <a:pt x="130682" y="0"/>
                </a:lnTo>
                <a:lnTo>
                  <a:pt x="117348" y="634"/>
                </a:lnTo>
                <a:lnTo>
                  <a:pt x="79755" y="10286"/>
                </a:lnTo>
                <a:lnTo>
                  <a:pt x="38353" y="38226"/>
                </a:lnTo>
                <a:lnTo>
                  <a:pt x="10287" y="79882"/>
                </a:lnTo>
                <a:lnTo>
                  <a:pt x="634" y="117348"/>
                </a:lnTo>
                <a:lnTo>
                  <a:pt x="0" y="130682"/>
                </a:lnTo>
                <a:lnTo>
                  <a:pt x="0" y="1175512"/>
                </a:lnTo>
                <a:lnTo>
                  <a:pt x="5841" y="1214374"/>
                </a:lnTo>
                <a:lnTo>
                  <a:pt x="29844" y="1258569"/>
                </a:lnTo>
                <a:lnTo>
                  <a:pt x="68325" y="1290319"/>
                </a:lnTo>
                <a:lnTo>
                  <a:pt x="104266" y="1303401"/>
                </a:lnTo>
                <a:lnTo>
                  <a:pt x="130682" y="1306067"/>
                </a:lnTo>
                <a:lnTo>
                  <a:pt x="2217928" y="1306067"/>
                </a:lnTo>
                <a:lnTo>
                  <a:pt x="2256790" y="1300099"/>
                </a:lnTo>
                <a:lnTo>
                  <a:pt x="2272715" y="1293876"/>
                </a:lnTo>
                <a:lnTo>
                  <a:pt x="130682" y="1293876"/>
                </a:lnTo>
                <a:lnTo>
                  <a:pt x="117982" y="1293240"/>
                </a:lnTo>
                <a:lnTo>
                  <a:pt x="73659" y="1279398"/>
                </a:lnTo>
                <a:lnTo>
                  <a:pt x="38862" y="1250314"/>
                </a:lnTo>
                <a:lnTo>
                  <a:pt x="17399" y="1210182"/>
                </a:lnTo>
                <a:lnTo>
                  <a:pt x="12191" y="130682"/>
                </a:lnTo>
                <a:lnTo>
                  <a:pt x="12826" y="117982"/>
                </a:lnTo>
                <a:lnTo>
                  <a:pt x="26796" y="73659"/>
                </a:lnTo>
                <a:lnTo>
                  <a:pt x="55752" y="38734"/>
                </a:lnTo>
                <a:lnTo>
                  <a:pt x="96012" y="17399"/>
                </a:lnTo>
                <a:lnTo>
                  <a:pt x="131317" y="12192"/>
                </a:lnTo>
                <a:lnTo>
                  <a:pt x="2272715" y="12192"/>
                </a:lnTo>
                <a:lnTo>
                  <a:pt x="2268728" y="10286"/>
                </a:lnTo>
                <a:lnTo>
                  <a:pt x="2256790" y="5969"/>
                </a:lnTo>
                <a:lnTo>
                  <a:pt x="2244216" y="2667"/>
                </a:lnTo>
                <a:lnTo>
                  <a:pt x="2231263" y="634"/>
                </a:lnTo>
                <a:lnTo>
                  <a:pt x="2217928" y="0"/>
                </a:lnTo>
                <a:close/>
              </a:path>
              <a:path w="2348865" h="1306195">
                <a:moveTo>
                  <a:pt x="2272715" y="12192"/>
                </a:moveTo>
                <a:lnTo>
                  <a:pt x="2217928" y="12192"/>
                </a:lnTo>
                <a:lnTo>
                  <a:pt x="2230628" y="12826"/>
                </a:lnTo>
                <a:lnTo>
                  <a:pt x="2242439" y="14731"/>
                </a:lnTo>
                <a:lnTo>
                  <a:pt x="2284603" y="32766"/>
                </a:lnTo>
                <a:lnTo>
                  <a:pt x="2316479" y="64897"/>
                </a:lnTo>
                <a:lnTo>
                  <a:pt x="2334005" y="107314"/>
                </a:lnTo>
                <a:lnTo>
                  <a:pt x="2336291" y="1175512"/>
                </a:lnTo>
                <a:lnTo>
                  <a:pt x="2335656" y="1188212"/>
                </a:lnTo>
                <a:lnTo>
                  <a:pt x="2321814" y="1232535"/>
                </a:lnTo>
                <a:lnTo>
                  <a:pt x="2292857" y="1267205"/>
                </a:lnTo>
                <a:lnTo>
                  <a:pt x="2252599" y="1288668"/>
                </a:lnTo>
                <a:lnTo>
                  <a:pt x="2217292" y="1293876"/>
                </a:lnTo>
                <a:lnTo>
                  <a:pt x="2272715" y="1293876"/>
                </a:lnTo>
                <a:lnTo>
                  <a:pt x="2310256" y="1267840"/>
                </a:lnTo>
                <a:lnTo>
                  <a:pt x="2338196" y="1226312"/>
                </a:lnTo>
                <a:lnTo>
                  <a:pt x="2347849" y="1188847"/>
                </a:lnTo>
                <a:lnTo>
                  <a:pt x="2348483" y="1175512"/>
                </a:lnTo>
                <a:lnTo>
                  <a:pt x="2348483" y="130682"/>
                </a:lnTo>
                <a:lnTo>
                  <a:pt x="2342515" y="91821"/>
                </a:lnTo>
                <a:lnTo>
                  <a:pt x="2318639" y="47498"/>
                </a:lnTo>
                <a:lnTo>
                  <a:pt x="2280157" y="15748"/>
                </a:lnTo>
                <a:lnTo>
                  <a:pt x="2272715" y="12192"/>
                </a:lnTo>
                <a:close/>
              </a:path>
            </a:pathLst>
          </a:custGeom>
          <a:solidFill>
            <a:srgbClr val="CCCED4">
              <a:alpha val="90194"/>
            </a:srgbClr>
          </a:solidFill>
        </p:spPr>
        <p:txBody>
          <a:bodyPr wrap="square" lIns="0" tIns="0" rIns="0" bIns="0" rtlCol="0"/>
          <a:lstStyle/>
          <a:p>
            <a:endParaRPr/>
          </a:p>
        </p:txBody>
      </p:sp>
      <p:sp>
        <p:nvSpPr>
          <p:cNvPr id="4" name="object 4"/>
          <p:cNvSpPr/>
          <p:nvPr/>
        </p:nvSpPr>
        <p:spPr>
          <a:xfrm>
            <a:off x="5121783" y="173737"/>
            <a:ext cx="1761649" cy="1304925"/>
          </a:xfrm>
          <a:custGeom>
            <a:avLst/>
            <a:gdLst/>
            <a:ahLst/>
            <a:cxnLst/>
            <a:rect l="l" t="t" r="r" b="b"/>
            <a:pathLst>
              <a:path w="2348865" h="1304925">
                <a:moveTo>
                  <a:pt x="2218054" y="0"/>
                </a:moveTo>
                <a:lnTo>
                  <a:pt x="130428" y="0"/>
                </a:lnTo>
                <a:lnTo>
                  <a:pt x="79670" y="10253"/>
                </a:lnTo>
                <a:lnTo>
                  <a:pt x="38211" y="38211"/>
                </a:lnTo>
                <a:lnTo>
                  <a:pt x="10253" y="79670"/>
                </a:lnTo>
                <a:lnTo>
                  <a:pt x="0" y="130429"/>
                </a:lnTo>
                <a:lnTo>
                  <a:pt x="0" y="1174115"/>
                </a:lnTo>
                <a:lnTo>
                  <a:pt x="10253" y="1224873"/>
                </a:lnTo>
                <a:lnTo>
                  <a:pt x="38211" y="1266332"/>
                </a:lnTo>
                <a:lnTo>
                  <a:pt x="79670" y="1294290"/>
                </a:lnTo>
                <a:lnTo>
                  <a:pt x="130428" y="1304544"/>
                </a:lnTo>
                <a:lnTo>
                  <a:pt x="2218054" y="1304544"/>
                </a:lnTo>
                <a:lnTo>
                  <a:pt x="2268813" y="1294290"/>
                </a:lnTo>
                <a:lnTo>
                  <a:pt x="2310272" y="1266332"/>
                </a:lnTo>
                <a:lnTo>
                  <a:pt x="2338230" y="1224873"/>
                </a:lnTo>
                <a:lnTo>
                  <a:pt x="2348483" y="1174115"/>
                </a:lnTo>
                <a:lnTo>
                  <a:pt x="2348483" y="130429"/>
                </a:lnTo>
                <a:lnTo>
                  <a:pt x="2338230" y="79670"/>
                </a:lnTo>
                <a:lnTo>
                  <a:pt x="2310272" y="38211"/>
                </a:lnTo>
                <a:lnTo>
                  <a:pt x="2268813" y="10253"/>
                </a:lnTo>
                <a:lnTo>
                  <a:pt x="2218054" y="0"/>
                </a:lnTo>
                <a:close/>
              </a:path>
            </a:pathLst>
          </a:custGeom>
          <a:solidFill>
            <a:srgbClr val="DFE8D1">
              <a:alpha val="90194"/>
            </a:srgbClr>
          </a:solidFill>
        </p:spPr>
        <p:txBody>
          <a:bodyPr wrap="square" lIns="0" tIns="0" rIns="0" bIns="0" rtlCol="0"/>
          <a:lstStyle/>
          <a:p>
            <a:endParaRPr/>
          </a:p>
        </p:txBody>
      </p:sp>
      <p:sp>
        <p:nvSpPr>
          <p:cNvPr id="5" name="object 5"/>
          <p:cNvSpPr/>
          <p:nvPr/>
        </p:nvSpPr>
        <p:spPr>
          <a:xfrm>
            <a:off x="5121783" y="173737"/>
            <a:ext cx="1761649" cy="1304925"/>
          </a:xfrm>
          <a:custGeom>
            <a:avLst/>
            <a:gdLst/>
            <a:ahLst/>
            <a:cxnLst/>
            <a:rect l="l" t="t" r="r" b="b"/>
            <a:pathLst>
              <a:path w="2348865" h="1304925">
                <a:moveTo>
                  <a:pt x="2218054" y="0"/>
                </a:moveTo>
                <a:lnTo>
                  <a:pt x="130428" y="0"/>
                </a:lnTo>
                <a:lnTo>
                  <a:pt x="117094" y="635"/>
                </a:lnTo>
                <a:lnTo>
                  <a:pt x="79755" y="10287"/>
                </a:lnTo>
                <a:lnTo>
                  <a:pt x="38226" y="38354"/>
                </a:lnTo>
                <a:lnTo>
                  <a:pt x="10286" y="79756"/>
                </a:lnTo>
                <a:lnTo>
                  <a:pt x="634" y="117094"/>
                </a:lnTo>
                <a:lnTo>
                  <a:pt x="0" y="130556"/>
                </a:lnTo>
                <a:lnTo>
                  <a:pt x="0" y="1174115"/>
                </a:lnTo>
                <a:lnTo>
                  <a:pt x="5841" y="1212850"/>
                </a:lnTo>
                <a:lnTo>
                  <a:pt x="29845" y="1257046"/>
                </a:lnTo>
                <a:lnTo>
                  <a:pt x="68325" y="1288796"/>
                </a:lnTo>
                <a:lnTo>
                  <a:pt x="104139" y="1301877"/>
                </a:lnTo>
                <a:lnTo>
                  <a:pt x="130428" y="1304544"/>
                </a:lnTo>
                <a:lnTo>
                  <a:pt x="2218054" y="1304544"/>
                </a:lnTo>
                <a:lnTo>
                  <a:pt x="2256789" y="1298575"/>
                </a:lnTo>
                <a:lnTo>
                  <a:pt x="2272842" y="1292352"/>
                </a:lnTo>
                <a:lnTo>
                  <a:pt x="130428" y="1292352"/>
                </a:lnTo>
                <a:lnTo>
                  <a:pt x="117728" y="1291717"/>
                </a:lnTo>
                <a:lnTo>
                  <a:pt x="73532" y="1277874"/>
                </a:lnTo>
                <a:lnTo>
                  <a:pt x="38734" y="1248918"/>
                </a:lnTo>
                <a:lnTo>
                  <a:pt x="17399" y="1208786"/>
                </a:lnTo>
                <a:lnTo>
                  <a:pt x="12191" y="130556"/>
                </a:lnTo>
                <a:lnTo>
                  <a:pt x="12826" y="117729"/>
                </a:lnTo>
                <a:lnTo>
                  <a:pt x="26670" y="73533"/>
                </a:lnTo>
                <a:lnTo>
                  <a:pt x="55752" y="38735"/>
                </a:lnTo>
                <a:lnTo>
                  <a:pt x="95884" y="17399"/>
                </a:lnTo>
                <a:lnTo>
                  <a:pt x="131063" y="12192"/>
                </a:lnTo>
                <a:lnTo>
                  <a:pt x="2272842" y="12192"/>
                </a:lnTo>
                <a:lnTo>
                  <a:pt x="2268854" y="10287"/>
                </a:lnTo>
                <a:lnTo>
                  <a:pt x="2256789" y="5969"/>
                </a:lnTo>
                <a:lnTo>
                  <a:pt x="2244344" y="2667"/>
                </a:lnTo>
                <a:lnTo>
                  <a:pt x="2231389" y="635"/>
                </a:lnTo>
                <a:lnTo>
                  <a:pt x="2218054" y="0"/>
                </a:lnTo>
                <a:close/>
              </a:path>
              <a:path w="2348865" h="1304925">
                <a:moveTo>
                  <a:pt x="2272842" y="12192"/>
                </a:moveTo>
                <a:lnTo>
                  <a:pt x="2218054" y="12192"/>
                </a:lnTo>
                <a:lnTo>
                  <a:pt x="2230754" y="12827"/>
                </a:lnTo>
                <a:lnTo>
                  <a:pt x="2242565" y="14732"/>
                </a:lnTo>
                <a:lnTo>
                  <a:pt x="2284603" y="32639"/>
                </a:lnTo>
                <a:lnTo>
                  <a:pt x="2316479" y="64897"/>
                </a:lnTo>
                <a:lnTo>
                  <a:pt x="2334005" y="107315"/>
                </a:lnTo>
                <a:lnTo>
                  <a:pt x="2336291" y="1174115"/>
                </a:lnTo>
                <a:lnTo>
                  <a:pt x="2335656" y="1186815"/>
                </a:lnTo>
                <a:lnTo>
                  <a:pt x="2321813" y="1231138"/>
                </a:lnTo>
                <a:lnTo>
                  <a:pt x="2292857" y="1265682"/>
                </a:lnTo>
                <a:lnTo>
                  <a:pt x="2252726" y="1287145"/>
                </a:lnTo>
                <a:lnTo>
                  <a:pt x="2217420" y="1292352"/>
                </a:lnTo>
                <a:lnTo>
                  <a:pt x="2272842" y="1292352"/>
                </a:lnTo>
                <a:lnTo>
                  <a:pt x="2310256" y="1266317"/>
                </a:lnTo>
                <a:lnTo>
                  <a:pt x="2338197" y="1224915"/>
                </a:lnTo>
                <a:lnTo>
                  <a:pt x="2347849" y="1187450"/>
                </a:lnTo>
                <a:lnTo>
                  <a:pt x="2348483" y="1174115"/>
                </a:lnTo>
                <a:lnTo>
                  <a:pt x="2348483" y="130556"/>
                </a:lnTo>
                <a:lnTo>
                  <a:pt x="2342514" y="91694"/>
                </a:lnTo>
                <a:lnTo>
                  <a:pt x="2318638" y="47498"/>
                </a:lnTo>
                <a:lnTo>
                  <a:pt x="2280284" y="15748"/>
                </a:lnTo>
                <a:lnTo>
                  <a:pt x="2272842" y="12192"/>
                </a:lnTo>
                <a:close/>
              </a:path>
            </a:pathLst>
          </a:custGeom>
          <a:solidFill>
            <a:srgbClr val="DFE8D1">
              <a:alpha val="90194"/>
            </a:srgbClr>
          </a:solidFill>
        </p:spPr>
        <p:txBody>
          <a:bodyPr wrap="square" lIns="0" tIns="0" rIns="0" bIns="0" rtlCol="0"/>
          <a:lstStyle/>
          <a:p>
            <a:endParaRPr/>
          </a:p>
        </p:txBody>
      </p:sp>
      <p:sp>
        <p:nvSpPr>
          <p:cNvPr id="6" name="object 6"/>
          <p:cNvSpPr/>
          <p:nvPr/>
        </p:nvSpPr>
        <p:spPr>
          <a:xfrm>
            <a:off x="4362832" y="5721096"/>
            <a:ext cx="733901" cy="980440"/>
          </a:xfrm>
          <a:custGeom>
            <a:avLst/>
            <a:gdLst/>
            <a:ahLst/>
            <a:cxnLst/>
            <a:rect l="l" t="t" r="r" b="b"/>
            <a:pathLst>
              <a:path w="978534" h="980440">
                <a:moveTo>
                  <a:pt x="489203" y="0"/>
                </a:moveTo>
                <a:lnTo>
                  <a:pt x="0" y="979931"/>
                </a:lnTo>
                <a:lnTo>
                  <a:pt x="978408" y="979931"/>
                </a:lnTo>
                <a:lnTo>
                  <a:pt x="489203" y="0"/>
                </a:lnTo>
                <a:close/>
              </a:path>
            </a:pathLst>
          </a:custGeom>
          <a:solidFill>
            <a:srgbClr val="EAD2D2">
              <a:alpha val="90194"/>
            </a:srgbClr>
          </a:solidFill>
        </p:spPr>
        <p:txBody>
          <a:bodyPr wrap="square" lIns="0" tIns="0" rIns="0" bIns="0" rtlCol="0"/>
          <a:lstStyle/>
          <a:p>
            <a:endParaRPr/>
          </a:p>
        </p:txBody>
      </p:sp>
      <p:sp>
        <p:nvSpPr>
          <p:cNvPr id="7" name="object 7"/>
          <p:cNvSpPr/>
          <p:nvPr/>
        </p:nvSpPr>
        <p:spPr>
          <a:xfrm>
            <a:off x="4362832" y="5721097"/>
            <a:ext cx="733901" cy="985519"/>
          </a:xfrm>
          <a:custGeom>
            <a:avLst/>
            <a:gdLst/>
            <a:ahLst/>
            <a:cxnLst/>
            <a:rect l="l" t="t" r="r" b="b"/>
            <a:pathLst>
              <a:path w="978534" h="985520">
                <a:moveTo>
                  <a:pt x="482383" y="13663"/>
                </a:moveTo>
                <a:lnTo>
                  <a:pt x="3369" y="973182"/>
                </a:lnTo>
                <a:lnTo>
                  <a:pt x="10921" y="985380"/>
                </a:lnTo>
                <a:lnTo>
                  <a:pt x="489203" y="27326"/>
                </a:lnTo>
                <a:lnTo>
                  <a:pt x="482383" y="13663"/>
                </a:lnTo>
                <a:close/>
              </a:path>
              <a:path w="978534" h="985520">
                <a:moveTo>
                  <a:pt x="496024" y="13663"/>
                </a:moveTo>
                <a:lnTo>
                  <a:pt x="489203" y="27326"/>
                </a:lnTo>
                <a:lnTo>
                  <a:pt x="967486" y="985380"/>
                </a:lnTo>
                <a:lnTo>
                  <a:pt x="975038" y="973182"/>
                </a:lnTo>
                <a:lnTo>
                  <a:pt x="496024" y="13663"/>
                </a:lnTo>
                <a:close/>
              </a:path>
              <a:path w="978534" h="985520">
                <a:moveTo>
                  <a:pt x="3369" y="973182"/>
                </a:moveTo>
                <a:lnTo>
                  <a:pt x="0" y="979931"/>
                </a:lnTo>
                <a:lnTo>
                  <a:pt x="7548" y="979931"/>
                </a:lnTo>
                <a:lnTo>
                  <a:pt x="3369" y="973182"/>
                </a:lnTo>
                <a:close/>
              </a:path>
              <a:path w="978534" h="985520">
                <a:moveTo>
                  <a:pt x="958679" y="967739"/>
                </a:moveTo>
                <a:lnTo>
                  <a:pt x="19728" y="967739"/>
                </a:lnTo>
                <a:lnTo>
                  <a:pt x="13641" y="979931"/>
                </a:lnTo>
                <a:lnTo>
                  <a:pt x="964766" y="979931"/>
                </a:lnTo>
                <a:lnTo>
                  <a:pt x="958679" y="967739"/>
                </a:lnTo>
                <a:close/>
              </a:path>
              <a:path w="978534" h="985520">
                <a:moveTo>
                  <a:pt x="975038" y="973182"/>
                </a:moveTo>
                <a:lnTo>
                  <a:pt x="970859" y="979931"/>
                </a:lnTo>
                <a:lnTo>
                  <a:pt x="978408" y="979931"/>
                </a:lnTo>
                <a:lnTo>
                  <a:pt x="975038" y="973182"/>
                </a:lnTo>
                <a:close/>
              </a:path>
              <a:path w="978534" h="985520">
                <a:moveTo>
                  <a:pt x="6086" y="967739"/>
                </a:moveTo>
                <a:lnTo>
                  <a:pt x="0" y="967739"/>
                </a:lnTo>
                <a:lnTo>
                  <a:pt x="3369" y="973182"/>
                </a:lnTo>
                <a:lnTo>
                  <a:pt x="6086" y="967739"/>
                </a:lnTo>
                <a:close/>
              </a:path>
              <a:path w="978534" h="985520">
                <a:moveTo>
                  <a:pt x="978408" y="967739"/>
                </a:moveTo>
                <a:lnTo>
                  <a:pt x="972321" y="967739"/>
                </a:lnTo>
                <a:lnTo>
                  <a:pt x="975038" y="973182"/>
                </a:lnTo>
                <a:lnTo>
                  <a:pt x="978408" y="967739"/>
                </a:lnTo>
                <a:close/>
              </a:path>
              <a:path w="978534" h="985520">
                <a:moveTo>
                  <a:pt x="489203" y="0"/>
                </a:moveTo>
                <a:lnTo>
                  <a:pt x="482383" y="13663"/>
                </a:lnTo>
                <a:lnTo>
                  <a:pt x="489203" y="27326"/>
                </a:lnTo>
                <a:lnTo>
                  <a:pt x="496024" y="13663"/>
                </a:lnTo>
                <a:lnTo>
                  <a:pt x="489203" y="0"/>
                </a:lnTo>
                <a:close/>
              </a:path>
              <a:path w="978534" h="985520">
                <a:moveTo>
                  <a:pt x="486484" y="5448"/>
                </a:moveTo>
                <a:lnTo>
                  <a:pt x="478281" y="5448"/>
                </a:lnTo>
                <a:lnTo>
                  <a:pt x="482383" y="13663"/>
                </a:lnTo>
                <a:lnTo>
                  <a:pt x="486484" y="5448"/>
                </a:lnTo>
                <a:close/>
              </a:path>
              <a:path w="978534" h="985520">
                <a:moveTo>
                  <a:pt x="500125" y="5448"/>
                </a:moveTo>
                <a:lnTo>
                  <a:pt x="491923" y="5448"/>
                </a:lnTo>
                <a:lnTo>
                  <a:pt x="496024" y="13663"/>
                </a:lnTo>
                <a:lnTo>
                  <a:pt x="500125" y="5448"/>
                </a:lnTo>
                <a:close/>
              </a:path>
            </a:pathLst>
          </a:custGeom>
          <a:solidFill>
            <a:srgbClr val="EAD2D2">
              <a:alpha val="90194"/>
            </a:srgbClr>
          </a:solidFill>
        </p:spPr>
        <p:txBody>
          <a:bodyPr wrap="square" lIns="0" tIns="0" rIns="0" bIns="0" rtlCol="0"/>
          <a:lstStyle/>
          <a:p>
            <a:endParaRPr/>
          </a:p>
        </p:txBody>
      </p:sp>
      <p:sp>
        <p:nvSpPr>
          <p:cNvPr id="8" name="object 8"/>
          <p:cNvSpPr/>
          <p:nvPr/>
        </p:nvSpPr>
        <p:spPr>
          <a:xfrm>
            <a:off x="2520791" y="5097272"/>
            <a:ext cx="4418171" cy="820419"/>
          </a:xfrm>
          <a:custGeom>
            <a:avLst/>
            <a:gdLst/>
            <a:ahLst/>
            <a:cxnLst/>
            <a:rect l="l" t="t" r="r" b="b"/>
            <a:pathLst>
              <a:path w="5890895" h="820420">
                <a:moveTo>
                  <a:pt x="28575" y="0"/>
                </a:moveTo>
                <a:lnTo>
                  <a:pt x="0" y="409955"/>
                </a:lnTo>
                <a:lnTo>
                  <a:pt x="5861685" y="819835"/>
                </a:lnTo>
                <a:lnTo>
                  <a:pt x="5890387" y="409955"/>
                </a:lnTo>
                <a:lnTo>
                  <a:pt x="28575" y="0"/>
                </a:lnTo>
                <a:close/>
              </a:path>
            </a:pathLst>
          </a:custGeom>
          <a:solidFill>
            <a:srgbClr val="DD9E9E"/>
          </a:solidFill>
        </p:spPr>
        <p:txBody>
          <a:bodyPr wrap="square" lIns="0" tIns="0" rIns="0" bIns="0" rtlCol="0"/>
          <a:lstStyle/>
          <a:p>
            <a:endParaRPr/>
          </a:p>
        </p:txBody>
      </p:sp>
      <p:sp>
        <p:nvSpPr>
          <p:cNvPr id="9" name="object 9"/>
          <p:cNvSpPr/>
          <p:nvPr/>
        </p:nvSpPr>
        <p:spPr>
          <a:xfrm>
            <a:off x="2520791" y="5097272"/>
            <a:ext cx="4418171" cy="820419"/>
          </a:xfrm>
          <a:custGeom>
            <a:avLst/>
            <a:gdLst/>
            <a:ahLst/>
            <a:cxnLst/>
            <a:rect l="l" t="t" r="r" b="b"/>
            <a:pathLst>
              <a:path w="5890895" h="820420">
                <a:moveTo>
                  <a:pt x="5862571" y="807176"/>
                </a:moveTo>
                <a:lnTo>
                  <a:pt x="5848985" y="818946"/>
                </a:lnTo>
                <a:lnTo>
                  <a:pt x="5861685" y="819835"/>
                </a:lnTo>
                <a:lnTo>
                  <a:pt x="5862571" y="807176"/>
                </a:lnTo>
                <a:close/>
              </a:path>
              <a:path w="5890895" h="820420">
                <a:moveTo>
                  <a:pt x="13462" y="398135"/>
                </a:moveTo>
                <a:lnTo>
                  <a:pt x="12573" y="410835"/>
                </a:lnTo>
                <a:lnTo>
                  <a:pt x="5848971" y="818946"/>
                </a:lnTo>
                <a:lnTo>
                  <a:pt x="5849871" y="806285"/>
                </a:lnTo>
                <a:lnTo>
                  <a:pt x="13462" y="398135"/>
                </a:lnTo>
                <a:close/>
              </a:path>
              <a:path w="5890895" h="820420">
                <a:moveTo>
                  <a:pt x="5849871" y="806285"/>
                </a:moveTo>
                <a:lnTo>
                  <a:pt x="5848985" y="818946"/>
                </a:lnTo>
                <a:lnTo>
                  <a:pt x="5862571" y="807173"/>
                </a:lnTo>
                <a:lnTo>
                  <a:pt x="5849871" y="806285"/>
                </a:lnTo>
                <a:close/>
              </a:path>
              <a:path w="5890895" h="820420">
                <a:moveTo>
                  <a:pt x="5876797" y="421767"/>
                </a:moveTo>
                <a:lnTo>
                  <a:pt x="5849871" y="806285"/>
                </a:lnTo>
                <a:lnTo>
                  <a:pt x="5862571" y="807173"/>
                </a:lnTo>
                <a:lnTo>
                  <a:pt x="5889493" y="422655"/>
                </a:lnTo>
                <a:lnTo>
                  <a:pt x="5876797" y="421767"/>
                </a:lnTo>
                <a:close/>
              </a:path>
              <a:path w="5890895" h="820420">
                <a:moveTo>
                  <a:pt x="5877686" y="409067"/>
                </a:moveTo>
                <a:lnTo>
                  <a:pt x="5876797" y="421767"/>
                </a:lnTo>
                <a:lnTo>
                  <a:pt x="5889497" y="422655"/>
                </a:lnTo>
                <a:lnTo>
                  <a:pt x="5877686" y="409067"/>
                </a:lnTo>
                <a:close/>
              </a:path>
              <a:path w="5890895" h="820420">
                <a:moveTo>
                  <a:pt x="5877687" y="409067"/>
                </a:moveTo>
                <a:lnTo>
                  <a:pt x="5889497" y="422655"/>
                </a:lnTo>
                <a:lnTo>
                  <a:pt x="5890387" y="409955"/>
                </a:lnTo>
                <a:lnTo>
                  <a:pt x="5877687" y="409067"/>
                </a:lnTo>
                <a:close/>
              </a:path>
              <a:path w="5890895" h="820420">
                <a:moveTo>
                  <a:pt x="41286" y="888"/>
                </a:moveTo>
                <a:lnTo>
                  <a:pt x="40385" y="13588"/>
                </a:lnTo>
                <a:lnTo>
                  <a:pt x="5876797" y="421767"/>
                </a:lnTo>
                <a:lnTo>
                  <a:pt x="5877675" y="409066"/>
                </a:lnTo>
                <a:lnTo>
                  <a:pt x="41286" y="888"/>
                </a:lnTo>
                <a:close/>
              </a:path>
              <a:path w="5890895" h="820420">
                <a:moveTo>
                  <a:pt x="889" y="397255"/>
                </a:moveTo>
                <a:lnTo>
                  <a:pt x="12573" y="410835"/>
                </a:lnTo>
                <a:lnTo>
                  <a:pt x="13462" y="398135"/>
                </a:lnTo>
                <a:lnTo>
                  <a:pt x="889" y="397255"/>
                </a:lnTo>
                <a:close/>
              </a:path>
              <a:path w="5890895" h="820420">
                <a:moveTo>
                  <a:pt x="27689" y="12700"/>
                </a:moveTo>
                <a:lnTo>
                  <a:pt x="0" y="409955"/>
                </a:lnTo>
                <a:lnTo>
                  <a:pt x="12564" y="410834"/>
                </a:lnTo>
                <a:lnTo>
                  <a:pt x="889" y="397255"/>
                </a:lnTo>
                <a:lnTo>
                  <a:pt x="13524" y="397255"/>
                </a:lnTo>
                <a:lnTo>
                  <a:pt x="40385" y="13588"/>
                </a:lnTo>
                <a:lnTo>
                  <a:pt x="27689" y="12700"/>
                </a:lnTo>
                <a:close/>
              </a:path>
              <a:path w="5890895" h="820420">
                <a:moveTo>
                  <a:pt x="13524" y="397255"/>
                </a:moveTo>
                <a:lnTo>
                  <a:pt x="889" y="397255"/>
                </a:lnTo>
                <a:lnTo>
                  <a:pt x="13462" y="398135"/>
                </a:lnTo>
                <a:lnTo>
                  <a:pt x="13524" y="397255"/>
                </a:lnTo>
                <a:close/>
              </a:path>
              <a:path w="5890895" h="820420">
                <a:moveTo>
                  <a:pt x="41275" y="888"/>
                </a:moveTo>
                <a:lnTo>
                  <a:pt x="27689" y="12700"/>
                </a:lnTo>
                <a:lnTo>
                  <a:pt x="40385" y="13588"/>
                </a:lnTo>
                <a:lnTo>
                  <a:pt x="41275" y="888"/>
                </a:lnTo>
                <a:close/>
              </a:path>
              <a:path w="5890895" h="820420">
                <a:moveTo>
                  <a:pt x="28575" y="0"/>
                </a:moveTo>
                <a:lnTo>
                  <a:pt x="27690" y="12696"/>
                </a:lnTo>
                <a:lnTo>
                  <a:pt x="41275" y="888"/>
                </a:lnTo>
                <a:lnTo>
                  <a:pt x="28575" y="0"/>
                </a:lnTo>
                <a:close/>
              </a:path>
            </a:pathLst>
          </a:custGeom>
          <a:solidFill>
            <a:srgbClr val="EEE7D1">
              <a:alpha val="90194"/>
            </a:srgbClr>
          </a:solidFill>
        </p:spPr>
        <p:txBody>
          <a:bodyPr wrap="square" lIns="0" tIns="0" rIns="0" bIns="0" rtlCol="0"/>
          <a:lstStyle/>
          <a:p>
            <a:endParaRPr/>
          </a:p>
        </p:txBody>
      </p:sp>
      <p:sp>
        <p:nvSpPr>
          <p:cNvPr id="10" name="object 10"/>
          <p:cNvSpPr/>
          <p:nvPr/>
        </p:nvSpPr>
        <p:spPr>
          <a:xfrm>
            <a:off x="5155025" y="1882776"/>
            <a:ext cx="1919954" cy="3552063"/>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2633947" y="4098416"/>
            <a:ext cx="1792796" cy="1228470"/>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2811970" y="1886839"/>
            <a:ext cx="1792700" cy="1228598"/>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5154930" y="445008"/>
            <a:ext cx="1671066" cy="769620"/>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2606040" y="384047"/>
            <a:ext cx="1693926" cy="934212"/>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2674810" y="2988692"/>
            <a:ext cx="1792700" cy="1228471"/>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63750" y="233172"/>
            <a:ext cx="1762601" cy="1306195"/>
          </a:xfrm>
          <a:custGeom>
            <a:avLst/>
            <a:gdLst/>
            <a:ahLst/>
            <a:cxnLst/>
            <a:rect l="l" t="t" r="r" b="b"/>
            <a:pathLst>
              <a:path w="2350135" h="1306195">
                <a:moveTo>
                  <a:pt x="2219452" y="0"/>
                </a:moveTo>
                <a:lnTo>
                  <a:pt x="130555" y="0"/>
                </a:lnTo>
                <a:lnTo>
                  <a:pt x="79724" y="10255"/>
                </a:lnTo>
                <a:lnTo>
                  <a:pt x="38226" y="38226"/>
                </a:lnTo>
                <a:lnTo>
                  <a:pt x="10255" y="79724"/>
                </a:lnTo>
                <a:lnTo>
                  <a:pt x="0" y="130555"/>
                </a:lnTo>
                <a:lnTo>
                  <a:pt x="0" y="1175512"/>
                </a:lnTo>
                <a:lnTo>
                  <a:pt x="10255" y="1226343"/>
                </a:lnTo>
                <a:lnTo>
                  <a:pt x="38226" y="1267840"/>
                </a:lnTo>
                <a:lnTo>
                  <a:pt x="79724" y="1295812"/>
                </a:lnTo>
                <a:lnTo>
                  <a:pt x="130555" y="1306067"/>
                </a:lnTo>
                <a:lnTo>
                  <a:pt x="2219452" y="1306067"/>
                </a:lnTo>
                <a:lnTo>
                  <a:pt x="2270283" y="1295812"/>
                </a:lnTo>
                <a:lnTo>
                  <a:pt x="2311780" y="1267840"/>
                </a:lnTo>
                <a:lnTo>
                  <a:pt x="2339752" y="1226343"/>
                </a:lnTo>
                <a:lnTo>
                  <a:pt x="2350007" y="1175512"/>
                </a:lnTo>
                <a:lnTo>
                  <a:pt x="2350007" y="130555"/>
                </a:lnTo>
                <a:lnTo>
                  <a:pt x="2339752" y="79724"/>
                </a:lnTo>
                <a:lnTo>
                  <a:pt x="2311780" y="38226"/>
                </a:lnTo>
                <a:lnTo>
                  <a:pt x="2270283" y="10255"/>
                </a:lnTo>
                <a:lnTo>
                  <a:pt x="2219452" y="0"/>
                </a:lnTo>
                <a:close/>
              </a:path>
            </a:pathLst>
          </a:custGeom>
          <a:solidFill>
            <a:srgbClr val="CCCED4">
              <a:alpha val="90194"/>
            </a:srgbClr>
          </a:solidFill>
        </p:spPr>
        <p:txBody>
          <a:bodyPr wrap="square" lIns="0" tIns="0" rIns="0" bIns="0" rtlCol="0"/>
          <a:lstStyle/>
          <a:p>
            <a:endParaRPr/>
          </a:p>
        </p:txBody>
      </p:sp>
      <p:sp>
        <p:nvSpPr>
          <p:cNvPr id="3" name="object 3"/>
          <p:cNvSpPr/>
          <p:nvPr/>
        </p:nvSpPr>
        <p:spPr>
          <a:xfrm>
            <a:off x="2563750" y="233172"/>
            <a:ext cx="1762601" cy="1306195"/>
          </a:xfrm>
          <a:custGeom>
            <a:avLst/>
            <a:gdLst/>
            <a:ahLst/>
            <a:cxnLst/>
            <a:rect l="l" t="t" r="r" b="b"/>
            <a:pathLst>
              <a:path w="2350135" h="1306195">
                <a:moveTo>
                  <a:pt x="2219452" y="0"/>
                </a:moveTo>
                <a:lnTo>
                  <a:pt x="130682" y="0"/>
                </a:lnTo>
                <a:lnTo>
                  <a:pt x="117347" y="634"/>
                </a:lnTo>
                <a:lnTo>
                  <a:pt x="79755" y="10286"/>
                </a:lnTo>
                <a:lnTo>
                  <a:pt x="38226" y="38226"/>
                </a:lnTo>
                <a:lnTo>
                  <a:pt x="10287" y="79882"/>
                </a:lnTo>
                <a:lnTo>
                  <a:pt x="634" y="117348"/>
                </a:lnTo>
                <a:lnTo>
                  <a:pt x="0" y="130682"/>
                </a:lnTo>
                <a:lnTo>
                  <a:pt x="0" y="1175512"/>
                </a:lnTo>
                <a:lnTo>
                  <a:pt x="5841" y="1214374"/>
                </a:lnTo>
                <a:lnTo>
                  <a:pt x="29844" y="1258569"/>
                </a:lnTo>
                <a:lnTo>
                  <a:pt x="68325" y="1290319"/>
                </a:lnTo>
                <a:lnTo>
                  <a:pt x="104266" y="1303401"/>
                </a:lnTo>
                <a:lnTo>
                  <a:pt x="130682" y="1306067"/>
                </a:lnTo>
                <a:lnTo>
                  <a:pt x="2219452" y="1306067"/>
                </a:lnTo>
                <a:lnTo>
                  <a:pt x="2258314" y="1300099"/>
                </a:lnTo>
                <a:lnTo>
                  <a:pt x="2274239" y="1293876"/>
                </a:lnTo>
                <a:lnTo>
                  <a:pt x="130682" y="1293876"/>
                </a:lnTo>
                <a:lnTo>
                  <a:pt x="117982" y="1293240"/>
                </a:lnTo>
                <a:lnTo>
                  <a:pt x="73659" y="1279398"/>
                </a:lnTo>
                <a:lnTo>
                  <a:pt x="38862" y="1250314"/>
                </a:lnTo>
                <a:lnTo>
                  <a:pt x="17398" y="1210182"/>
                </a:lnTo>
                <a:lnTo>
                  <a:pt x="12191" y="130682"/>
                </a:lnTo>
                <a:lnTo>
                  <a:pt x="12826" y="117982"/>
                </a:lnTo>
                <a:lnTo>
                  <a:pt x="26796" y="73659"/>
                </a:lnTo>
                <a:lnTo>
                  <a:pt x="55752" y="38734"/>
                </a:lnTo>
                <a:lnTo>
                  <a:pt x="96012" y="17399"/>
                </a:lnTo>
                <a:lnTo>
                  <a:pt x="131317" y="12192"/>
                </a:lnTo>
                <a:lnTo>
                  <a:pt x="2274239" y="12192"/>
                </a:lnTo>
                <a:lnTo>
                  <a:pt x="2270252" y="10286"/>
                </a:lnTo>
                <a:lnTo>
                  <a:pt x="2258314" y="5969"/>
                </a:lnTo>
                <a:lnTo>
                  <a:pt x="2245741" y="2667"/>
                </a:lnTo>
                <a:lnTo>
                  <a:pt x="2232787" y="634"/>
                </a:lnTo>
                <a:lnTo>
                  <a:pt x="2219452" y="0"/>
                </a:lnTo>
                <a:close/>
              </a:path>
              <a:path w="2350135" h="1306195">
                <a:moveTo>
                  <a:pt x="2274239" y="12192"/>
                </a:moveTo>
                <a:lnTo>
                  <a:pt x="2219452" y="12192"/>
                </a:lnTo>
                <a:lnTo>
                  <a:pt x="2232152" y="12826"/>
                </a:lnTo>
                <a:lnTo>
                  <a:pt x="2243963" y="14731"/>
                </a:lnTo>
                <a:lnTo>
                  <a:pt x="2286127" y="32766"/>
                </a:lnTo>
                <a:lnTo>
                  <a:pt x="2318004" y="64897"/>
                </a:lnTo>
                <a:lnTo>
                  <a:pt x="2335529" y="107314"/>
                </a:lnTo>
                <a:lnTo>
                  <a:pt x="2337816" y="1175512"/>
                </a:lnTo>
                <a:lnTo>
                  <a:pt x="2337180" y="1188212"/>
                </a:lnTo>
                <a:lnTo>
                  <a:pt x="2323338" y="1232535"/>
                </a:lnTo>
                <a:lnTo>
                  <a:pt x="2294381" y="1267205"/>
                </a:lnTo>
                <a:lnTo>
                  <a:pt x="2254122" y="1288668"/>
                </a:lnTo>
                <a:lnTo>
                  <a:pt x="2218816" y="1293876"/>
                </a:lnTo>
                <a:lnTo>
                  <a:pt x="2274239" y="1293876"/>
                </a:lnTo>
                <a:lnTo>
                  <a:pt x="2311780" y="1267840"/>
                </a:lnTo>
                <a:lnTo>
                  <a:pt x="2339720" y="1226312"/>
                </a:lnTo>
                <a:lnTo>
                  <a:pt x="2349372" y="1188847"/>
                </a:lnTo>
                <a:lnTo>
                  <a:pt x="2350007" y="1175512"/>
                </a:lnTo>
                <a:lnTo>
                  <a:pt x="2350007" y="130682"/>
                </a:lnTo>
                <a:lnTo>
                  <a:pt x="2344039" y="91821"/>
                </a:lnTo>
                <a:lnTo>
                  <a:pt x="2320163" y="47498"/>
                </a:lnTo>
                <a:lnTo>
                  <a:pt x="2281681" y="15748"/>
                </a:lnTo>
                <a:lnTo>
                  <a:pt x="2274239" y="12192"/>
                </a:lnTo>
                <a:close/>
              </a:path>
            </a:pathLst>
          </a:custGeom>
          <a:solidFill>
            <a:srgbClr val="CCCED4">
              <a:alpha val="90194"/>
            </a:srgbClr>
          </a:solidFill>
        </p:spPr>
        <p:txBody>
          <a:bodyPr wrap="square" lIns="0" tIns="0" rIns="0" bIns="0" rtlCol="0"/>
          <a:lstStyle/>
          <a:p>
            <a:endParaRPr/>
          </a:p>
        </p:txBody>
      </p:sp>
      <p:sp>
        <p:nvSpPr>
          <p:cNvPr id="4" name="object 4"/>
          <p:cNvSpPr/>
          <p:nvPr/>
        </p:nvSpPr>
        <p:spPr>
          <a:xfrm>
            <a:off x="5109211" y="173737"/>
            <a:ext cx="1762601" cy="1304925"/>
          </a:xfrm>
          <a:custGeom>
            <a:avLst/>
            <a:gdLst/>
            <a:ahLst/>
            <a:cxnLst/>
            <a:rect l="l" t="t" r="r" b="b"/>
            <a:pathLst>
              <a:path w="2350134" h="1304925">
                <a:moveTo>
                  <a:pt x="2219579" y="0"/>
                </a:moveTo>
                <a:lnTo>
                  <a:pt x="130428" y="0"/>
                </a:lnTo>
                <a:lnTo>
                  <a:pt x="79670" y="10253"/>
                </a:lnTo>
                <a:lnTo>
                  <a:pt x="38211" y="38211"/>
                </a:lnTo>
                <a:lnTo>
                  <a:pt x="10253" y="79670"/>
                </a:lnTo>
                <a:lnTo>
                  <a:pt x="0" y="130429"/>
                </a:lnTo>
                <a:lnTo>
                  <a:pt x="0" y="1174115"/>
                </a:lnTo>
                <a:lnTo>
                  <a:pt x="10253" y="1224873"/>
                </a:lnTo>
                <a:lnTo>
                  <a:pt x="38211" y="1266332"/>
                </a:lnTo>
                <a:lnTo>
                  <a:pt x="79670" y="1294290"/>
                </a:lnTo>
                <a:lnTo>
                  <a:pt x="130428" y="1304544"/>
                </a:lnTo>
                <a:lnTo>
                  <a:pt x="2219579" y="1304544"/>
                </a:lnTo>
                <a:lnTo>
                  <a:pt x="2270337" y="1294290"/>
                </a:lnTo>
                <a:lnTo>
                  <a:pt x="2311796" y="1266332"/>
                </a:lnTo>
                <a:lnTo>
                  <a:pt x="2339754" y="1224873"/>
                </a:lnTo>
                <a:lnTo>
                  <a:pt x="2350008" y="1174115"/>
                </a:lnTo>
                <a:lnTo>
                  <a:pt x="2350008" y="130429"/>
                </a:lnTo>
                <a:lnTo>
                  <a:pt x="2339754" y="79670"/>
                </a:lnTo>
                <a:lnTo>
                  <a:pt x="2311796" y="38211"/>
                </a:lnTo>
                <a:lnTo>
                  <a:pt x="2270337" y="10253"/>
                </a:lnTo>
                <a:lnTo>
                  <a:pt x="2219579" y="0"/>
                </a:lnTo>
                <a:close/>
              </a:path>
            </a:pathLst>
          </a:custGeom>
          <a:solidFill>
            <a:srgbClr val="DFE8D1">
              <a:alpha val="90194"/>
            </a:srgbClr>
          </a:solidFill>
        </p:spPr>
        <p:txBody>
          <a:bodyPr wrap="square" lIns="0" tIns="0" rIns="0" bIns="0" rtlCol="0"/>
          <a:lstStyle/>
          <a:p>
            <a:endParaRPr/>
          </a:p>
        </p:txBody>
      </p:sp>
      <p:sp>
        <p:nvSpPr>
          <p:cNvPr id="5" name="object 5"/>
          <p:cNvSpPr/>
          <p:nvPr/>
        </p:nvSpPr>
        <p:spPr>
          <a:xfrm>
            <a:off x="5109211" y="173737"/>
            <a:ext cx="1762601" cy="1304925"/>
          </a:xfrm>
          <a:custGeom>
            <a:avLst/>
            <a:gdLst/>
            <a:ahLst/>
            <a:cxnLst/>
            <a:rect l="l" t="t" r="r" b="b"/>
            <a:pathLst>
              <a:path w="2350134" h="1304925">
                <a:moveTo>
                  <a:pt x="2219579" y="0"/>
                </a:moveTo>
                <a:lnTo>
                  <a:pt x="130428" y="0"/>
                </a:lnTo>
                <a:lnTo>
                  <a:pt x="117094" y="635"/>
                </a:lnTo>
                <a:lnTo>
                  <a:pt x="79755" y="10287"/>
                </a:lnTo>
                <a:lnTo>
                  <a:pt x="38226" y="38354"/>
                </a:lnTo>
                <a:lnTo>
                  <a:pt x="10287" y="79756"/>
                </a:lnTo>
                <a:lnTo>
                  <a:pt x="635" y="117094"/>
                </a:lnTo>
                <a:lnTo>
                  <a:pt x="0" y="130556"/>
                </a:lnTo>
                <a:lnTo>
                  <a:pt x="0" y="1174115"/>
                </a:lnTo>
                <a:lnTo>
                  <a:pt x="5842" y="1212850"/>
                </a:lnTo>
                <a:lnTo>
                  <a:pt x="29845" y="1257046"/>
                </a:lnTo>
                <a:lnTo>
                  <a:pt x="68325" y="1288796"/>
                </a:lnTo>
                <a:lnTo>
                  <a:pt x="104140" y="1301877"/>
                </a:lnTo>
                <a:lnTo>
                  <a:pt x="130428" y="1304544"/>
                </a:lnTo>
                <a:lnTo>
                  <a:pt x="2219579" y="1304544"/>
                </a:lnTo>
                <a:lnTo>
                  <a:pt x="2258314" y="1298575"/>
                </a:lnTo>
                <a:lnTo>
                  <a:pt x="2274366" y="1292352"/>
                </a:lnTo>
                <a:lnTo>
                  <a:pt x="130428" y="1292352"/>
                </a:lnTo>
                <a:lnTo>
                  <a:pt x="117728" y="1291717"/>
                </a:lnTo>
                <a:lnTo>
                  <a:pt x="73533" y="1277874"/>
                </a:lnTo>
                <a:lnTo>
                  <a:pt x="38735" y="1248918"/>
                </a:lnTo>
                <a:lnTo>
                  <a:pt x="17399" y="1208786"/>
                </a:lnTo>
                <a:lnTo>
                  <a:pt x="12192" y="130556"/>
                </a:lnTo>
                <a:lnTo>
                  <a:pt x="12826" y="117729"/>
                </a:lnTo>
                <a:lnTo>
                  <a:pt x="26670" y="73533"/>
                </a:lnTo>
                <a:lnTo>
                  <a:pt x="55752" y="38735"/>
                </a:lnTo>
                <a:lnTo>
                  <a:pt x="95885" y="17399"/>
                </a:lnTo>
                <a:lnTo>
                  <a:pt x="131064" y="12192"/>
                </a:lnTo>
                <a:lnTo>
                  <a:pt x="2274366" y="12192"/>
                </a:lnTo>
                <a:lnTo>
                  <a:pt x="2270379" y="10287"/>
                </a:lnTo>
                <a:lnTo>
                  <a:pt x="2258314" y="5969"/>
                </a:lnTo>
                <a:lnTo>
                  <a:pt x="2245868" y="2667"/>
                </a:lnTo>
                <a:lnTo>
                  <a:pt x="2232914" y="635"/>
                </a:lnTo>
                <a:lnTo>
                  <a:pt x="2219579" y="0"/>
                </a:lnTo>
                <a:close/>
              </a:path>
              <a:path w="2350134" h="1304925">
                <a:moveTo>
                  <a:pt x="2274366" y="12192"/>
                </a:moveTo>
                <a:lnTo>
                  <a:pt x="2219579" y="12192"/>
                </a:lnTo>
                <a:lnTo>
                  <a:pt x="2232279" y="12827"/>
                </a:lnTo>
                <a:lnTo>
                  <a:pt x="2244090" y="14732"/>
                </a:lnTo>
                <a:lnTo>
                  <a:pt x="2286127" y="32639"/>
                </a:lnTo>
                <a:lnTo>
                  <a:pt x="2318004" y="64897"/>
                </a:lnTo>
                <a:lnTo>
                  <a:pt x="2335529" y="107315"/>
                </a:lnTo>
                <a:lnTo>
                  <a:pt x="2337816" y="1174115"/>
                </a:lnTo>
                <a:lnTo>
                  <a:pt x="2337180" y="1186815"/>
                </a:lnTo>
                <a:lnTo>
                  <a:pt x="2323338" y="1231138"/>
                </a:lnTo>
                <a:lnTo>
                  <a:pt x="2294381" y="1265682"/>
                </a:lnTo>
                <a:lnTo>
                  <a:pt x="2254250" y="1287145"/>
                </a:lnTo>
                <a:lnTo>
                  <a:pt x="2218944" y="1292352"/>
                </a:lnTo>
                <a:lnTo>
                  <a:pt x="2274366" y="1292352"/>
                </a:lnTo>
                <a:lnTo>
                  <a:pt x="2311780" y="1266317"/>
                </a:lnTo>
                <a:lnTo>
                  <a:pt x="2339721" y="1224915"/>
                </a:lnTo>
                <a:lnTo>
                  <a:pt x="2349373" y="1187450"/>
                </a:lnTo>
                <a:lnTo>
                  <a:pt x="2350008" y="1174115"/>
                </a:lnTo>
                <a:lnTo>
                  <a:pt x="2350008" y="130556"/>
                </a:lnTo>
                <a:lnTo>
                  <a:pt x="2344039" y="91694"/>
                </a:lnTo>
                <a:lnTo>
                  <a:pt x="2320163" y="47498"/>
                </a:lnTo>
                <a:lnTo>
                  <a:pt x="2281809" y="15748"/>
                </a:lnTo>
                <a:lnTo>
                  <a:pt x="2274366" y="12192"/>
                </a:lnTo>
                <a:close/>
              </a:path>
            </a:pathLst>
          </a:custGeom>
          <a:solidFill>
            <a:srgbClr val="DFE8D1">
              <a:alpha val="90194"/>
            </a:srgbClr>
          </a:solidFill>
        </p:spPr>
        <p:txBody>
          <a:bodyPr wrap="square" lIns="0" tIns="0" rIns="0" bIns="0" rtlCol="0"/>
          <a:lstStyle/>
          <a:p>
            <a:endParaRPr/>
          </a:p>
        </p:txBody>
      </p:sp>
      <p:sp>
        <p:nvSpPr>
          <p:cNvPr id="6" name="object 6"/>
          <p:cNvSpPr/>
          <p:nvPr/>
        </p:nvSpPr>
        <p:spPr>
          <a:xfrm>
            <a:off x="4350258" y="5721096"/>
            <a:ext cx="735330" cy="980440"/>
          </a:xfrm>
          <a:custGeom>
            <a:avLst/>
            <a:gdLst/>
            <a:ahLst/>
            <a:cxnLst/>
            <a:rect l="l" t="t" r="r" b="b"/>
            <a:pathLst>
              <a:path w="980440" h="980440">
                <a:moveTo>
                  <a:pt x="489965" y="0"/>
                </a:moveTo>
                <a:lnTo>
                  <a:pt x="0" y="979931"/>
                </a:lnTo>
                <a:lnTo>
                  <a:pt x="979931" y="979931"/>
                </a:lnTo>
                <a:lnTo>
                  <a:pt x="489965" y="0"/>
                </a:lnTo>
                <a:close/>
              </a:path>
            </a:pathLst>
          </a:custGeom>
          <a:solidFill>
            <a:srgbClr val="EAD2D2">
              <a:alpha val="90194"/>
            </a:srgbClr>
          </a:solidFill>
        </p:spPr>
        <p:txBody>
          <a:bodyPr wrap="square" lIns="0" tIns="0" rIns="0" bIns="0" rtlCol="0"/>
          <a:lstStyle/>
          <a:p>
            <a:endParaRPr/>
          </a:p>
        </p:txBody>
      </p:sp>
      <p:sp>
        <p:nvSpPr>
          <p:cNvPr id="7" name="object 7"/>
          <p:cNvSpPr/>
          <p:nvPr/>
        </p:nvSpPr>
        <p:spPr>
          <a:xfrm>
            <a:off x="4350258" y="5721097"/>
            <a:ext cx="735330" cy="985519"/>
          </a:xfrm>
          <a:custGeom>
            <a:avLst/>
            <a:gdLst/>
            <a:ahLst/>
            <a:cxnLst/>
            <a:rect l="l" t="t" r="r" b="b"/>
            <a:pathLst>
              <a:path w="980440" h="985520">
                <a:moveTo>
                  <a:pt x="483142" y="13646"/>
                </a:moveTo>
                <a:lnTo>
                  <a:pt x="3372" y="973186"/>
                </a:lnTo>
                <a:lnTo>
                  <a:pt x="10921" y="985380"/>
                </a:lnTo>
                <a:lnTo>
                  <a:pt x="489965" y="27292"/>
                </a:lnTo>
                <a:lnTo>
                  <a:pt x="483142" y="13646"/>
                </a:lnTo>
                <a:close/>
              </a:path>
              <a:path w="980440" h="985520">
                <a:moveTo>
                  <a:pt x="496789" y="13646"/>
                </a:moveTo>
                <a:lnTo>
                  <a:pt x="489965" y="27292"/>
                </a:lnTo>
                <a:lnTo>
                  <a:pt x="969009" y="985380"/>
                </a:lnTo>
                <a:lnTo>
                  <a:pt x="976559" y="973186"/>
                </a:lnTo>
                <a:lnTo>
                  <a:pt x="496789" y="13646"/>
                </a:lnTo>
                <a:close/>
              </a:path>
              <a:path w="980440" h="985520">
                <a:moveTo>
                  <a:pt x="3372" y="973186"/>
                </a:moveTo>
                <a:lnTo>
                  <a:pt x="0" y="979931"/>
                </a:lnTo>
                <a:lnTo>
                  <a:pt x="7548" y="979931"/>
                </a:lnTo>
                <a:lnTo>
                  <a:pt x="3372" y="973186"/>
                </a:lnTo>
                <a:close/>
              </a:path>
              <a:path w="980440" h="985520">
                <a:moveTo>
                  <a:pt x="960189" y="967739"/>
                </a:moveTo>
                <a:lnTo>
                  <a:pt x="19742" y="967739"/>
                </a:lnTo>
                <a:lnTo>
                  <a:pt x="13646" y="979931"/>
                </a:lnTo>
                <a:lnTo>
                  <a:pt x="966285" y="979931"/>
                </a:lnTo>
                <a:lnTo>
                  <a:pt x="960189" y="967739"/>
                </a:lnTo>
                <a:close/>
              </a:path>
              <a:path w="980440" h="985520">
                <a:moveTo>
                  <a:pt x="976559" y="973186"/>
                </a:moveTo>
                <a:lnTo>
                  <a:pt x="972383" y="979931"/>
                </a:lnTo>
                <a:lnTo>
                  <a:pt x="979931" y="979931"/>
                </a:lnTo>
                <a:lnTo>
                  <a:pt x="976559" y="973186"/>
                </a:lnTo>
                <a:close/>
              </a:path>
              <a:path w="980440" h="985520">
                <a:moveTo>
                  <a:pt x="6096" y="967739"/>
                </a:moveTo>
                <a:lnTo>
                  <a:pt x="0" y="967739"/>
                </a:lnTo>
                <a:lnTo>
                  <a:pt x="3372" y="973186"/>
                </a:lnTo>
                <a:lnTo>
                  <a:pt x="6096" y="967739"/>
                </a:lnTo>
                <a:close/>
              </a:path>
              <a:path w="980440" h="985520">
                <a:moveTo>
                  <a:pt x="979931" y="967739"/>
                </a:moveTo>
                <a:lnTo>
                  <a:pt x="973835" y="967739"/>
                </a:lnTo>
                <a:lnTo>
                  <a:pt x="976559" y="973186"/>
                </a:lnTo>
                <a:lnTo>
                  <a:pt x="979931" y="967739"/>
                </a:lnTo>
                <a:close/>
              </a:path>
              <a:path w="980440" h="985520">
                <a:moveTo>
                  <a:pt x="489965" y="0"/>
                </a:moveTo>
                <a:lnTo>
                  <a:pt x="483142" y="13646"/>
                </a:lnTo>
                <a:lnTo>
                  <a:pt x="489965" y="27292"/>
                </a:lnTo>
                <a:lnTo>
                  <a:pt x="496789" y="13646"/>
                </a:lnTo>
                <a:lnTo>
                  <a:pt x="489965" y="0"/>
                </a:lnTo>
                <a:close/>
              </a:path>
              <a:path w="980440" h="985520">
                <a:moveTo>
                  <a:pt x="487241" y="5448"/>
                </a:moveTo>
                <a:lnTo>
                  <a:pt x="479043" y="5448"/>
                </a:lnTo>
                <a:lnTo>
                  <a:pt x="483142" y="13646"/>
                </a:lnTo>
                <a:lnTo>
                  <a:pt x="487241" y="5448"/>
                </a:lnTo>
                <a:close/>
              </a:path>
              <a:path w="980440" h="985520">
                <a:moveTo>
                  <a:pt x="500888" y="5448"/>
                </a:moveTo>
                <a:lnTo>
                  <a:pt x="492690" y="5448"/>
                </a:lnTo>
                <a:lnTo>
                  <a:pt x="496789" y="13646"/>
                </a:lnTo>
                <a:lnTo>
                  <a:pt x="500888" y="5448"/>
                </a:lnTo>
                <a:close/>
              </a:path>
            </a:pathLst>
          </a:custGeom>
          <a:solidFill>
            <a:srgbClr val="EAD2D2">
              <a:alpha val="90194"/>
            </a:srgbClr>
          </a:solidFill>
        </p:spPr>
        <p:txBody>
          <a:bodyPr wrap="square" lIns="0" tIns="0" rIns="0" bIns="0" rtlCol="0"/>
          <a:lstStyle/>
          <a:p>
            <a:endParaRPr/>
          </a:p>
        </p:txBody>
      </p:sp>
      <p:sp>
        <p:nvSpPr>
          <p:cNvPr id="8" name="object 8"/>
          <p:cNvSpPr/>
          <p:nvPr/>
        </p:nvSpPr>
        <p:spPr>
          <a:xfrm>
            <a:off x="2508980" y="5097272"/>
            <a:ext cx="4417695" cy="820419"/>
          </a:xfrm>
          <a:custGeom>
            <a:avLst/>
            <a:gdLst/>
            <a:ahLst/>
            <a:cxnLst/>
            <a:rect l="l" t="t" r="r" b="b"/>
            <a:pathLst>
              <a:path w="5890259" h="820420">
                <a:moveTo>
                  <a:pt x="28575" y="0"/>
                </a:moveTo>
                <a:lnTo>
                  <a:pt x="0" y="409955"/>
                </a:lnTo>
                <a:lnTo>
                  <a:pt x="5861685" y="819835"/>
                </a:lnTo>
                <a:lnTo>
                  <a:pt x="5890260" y="409955"/>
                </a:lnTo>
                <a:lnTo>
                  <a:pt x="28575" y="0"/>
                </a:lnTo>
                <a:close/>
              </a:path>
            </a:pathLst>
          </a:custGeom>
          <a:solidFill>
            <a:srgbClr val="DD9E9E">
              <a:alpha val="90194"/>
            </a:srgbClr>
          </a:solidFill>
        </p:spPr>
        <p:txBody>
          <a:bodyPr wrap="square" lIns="0" tIns="0" rIns="0" bIns="0" rtlCol="0"/>
          <a:lstStyle/>
          <a:p>
            <a:endParaRPr/>
          </a:p>
        </p:txBody>
      </p:sp>
      <p:sp>
        <p:nvSpPr>
          <p:cNvPr id="9" name="object 9"/>
          <p:cNvSpPr/>
          <p:nvPr/>
        </p:nvSpPr>
        <p:spPr>
          <a:xfrm>
            <a:off x="2508980" y="5097272"/>
            <a:ext cx="4417695" cy="820419"/>
          </a:xfrm>
          <a:custGeom>
            <a:avLst/>
            <a:gdLst/>
            <a:ahLst/>
            <a:cxnLst/>
            <a:rect l="l" t="t" r="r" b="b"/>
            <a:pathLst>
              <a:path w="5890259" h="820420">
                <a:moveTo>
                  <a:pt x="5862567" y="807179"/>
                </a:moveTo>
                <a:lnTo>
                  <a:pt x="5848997" y="818948"/>
                </a:lnTo>
                <a:lnTo>
                  <a:pt x="5861685" y="819835"/>
                </a:lnTo>
                <a:lnTo>
                  <a:pt x="5862567" y="807179"/>
                </a:lnTo>
                <a:close/>
              </a:path>
              <a:path w="5890259" h="820420">
                <a:moveTo>
                  <a:pt x="5849872" y="806285"/>
                </a:moveTo>
                <a:lnTo>
                  <a:pt x="5848997" y="818948"/>
                </a:lnTo>
                <a:lnTo>
                  <a:pt x="5862567" y="807173"/>
                </a:lnTo>
                <a:lnTo>
                  <a:pt x="5849872" y="806285"/>
                </a:lnTo>
                <a:close/>
              </a:path>
              <a:path w="5890259" h="820420">
                <a:moveTo>
                  <a:pt x="13462" y="398135"/>
                </a:moveTo>
                <a:lnTo>
                  <a:pt x="12573" y="410835"/>
                </a:lnTo>
                <a:lnTo>
                  <a:pt x="5848985" y="818947"/>
                </a:lnTo>
                <a:lnTo>
                  <a:pt x="5849872" y="806285"/>
                </a:lnTo>
                <a:lnTo>
                  <a:pt x="13462" y="398135"/>
                </a:lnTo>
                <a:close/>
              </a:path>
              <a:path w="5890259" h="820420">
                <a:moveTo>
                  <a:pt x="5876797" y="421776"/>
                </a:moveTo>
                <a:lnTo>
                  <a:pt x="5849872" y="806285"/>
                </a:lnTo>
                <a:lnTo>
                  <a:pt x="5862567" y="807173"/>
                </a:lnTo>
                <a:lnTo>
                  <a:pt x="5889374" y="422655"/>
                </a:lnTo>
                <a:lnTo>
                  <a:pt x="5876797" y="421776"/>
                </a:lnTo>
                <a:close/>
              </a:path>
              <a:path w="5890259" h="820420">
                <a:moveTo>
                  <a:pt x="5877686" y="409076"/>
                </a:moveTo>
                <a:lnTo>
                  <a:pt x="5876797" y="421776"/>
                </a:lnTo>
                <a:lnTo>
                  <a:pt x="5889370" y="422655"/>
                </a:lnTo>
                <a:lnTo>
                  <a:pt x="5877686" y="409076"/>
                </a:lnTo>
                <a:close/>
              </a:path>
              <a:path w="5890259" h="820420">
                <a:moveTo>
                  <a:pt x="5877695" y="409077"/>
                </a:moveTo>
                <a:lnTo>
                  <a:pt x="5889370" y="422655"/>
                </a:lnTo>
                <a:lnTo>
                  <a:pt x="5890260" y="409955"/>
                </a:lnTo>
                <a:lnTo>
                  <a:pt x="5877695" y="409077"/>
                </a:lnTo>
                <a:close/>
              </a:path>
              <a:path w="5890259" h="820420">
                <a:moveTo>
                  <a:pt x="41286" y="888"/>
                </a:moveTo>
                <a:lnTo>
                  <a:pt x="40385" y="13588"/>
                </a:lnTo>
                <a:lnTo>
                  <a:pt x="5876797" y="421776"/>
                </a:lnTo>
                <a:lnTo>
                  <a:pt x="5877686" y="409076"/>
                </a:lnTo>
                <a:lnTo>
                  <a:pt x="41286" y="888"/>
                </a:lnTo>
                <a:close/>
              </a:path>
              <a:path w="5890259" h="820420">
                <a:moveTo>
                  <a:pt x="888" y="397255"/>
                </a:moveTo>
                <a:lnTo>
                  <a:pt x="12573" y="410835"/>
                </a:lnTo>
                <a:lnTo>
                  <a:pt x="13462" y="398135"/>
                </a:lnTo>
                <a:lnTo>
                  <a:pt x="888" y="397255"/>
                </a:lnTo>
                <a:close/>
              </a:path>
              <a:path w="5890259" h="820420">
                <a:moveTo>
                  <a:pt x="27689" y="12700"/>
                </a:moveTo>
                <a:lnTo>
                  <a:pt x="0" y="409955"/>
                </a:lnTo>
                <a:lnTo>
                  <a:pt x="12564" y="410834"/>
                </a:lnTo>
                <a:lnTo>
                  <a:pt x="888" y="397255"/>
                </a:lnTo>
                <a:lnTo>
                  <a:pt x="13524" y="397255"/>
                </a:lnTo>
                <a:lnTo>
                  <a:pt x="40385" y="13588"/>
                </a:lnTo>
                <a:lnTo>
                  <a:pt x="27689" y="12700"/>
                </a:lnTo>
                <a:close/>
              </a:path>
              <a:path w="5890259" h="820420">
                <a:moveTo>
                  <a:pt x="13524" y="397255"/>
                </a:moveTo>
                <a:lnTo>
                  <a:pt x="888" y="397255"/>
                </a:lnTo>
                <a:lnTo>
                  <a:pt x="13462" y="398135"/>
                </a:lnTo>
                <a:lnTo>
                  <a:pt x="13524" y="397255"/>
                </a:lnTo>
                <a:close/>
              </a:path>
              <a:path w="5890259" h="820420">
                <a:moveTo>
                  <a:pt x="41275" y="888"/>
                </a:moveTo>
                <a:lnTo>
                  <a:pt x="27689" y="12700"/>
                </a:lnTo>
                <a:lnTo>
                  <a:pt x="40385" y="13588"/>
                </a:lnTo>
                <a:lnTo>
                  <a:pt x="41275" y="888"/>
                </a:lnTo>
                <a:close/>
              </a:path>
              <a:path w="5890259" h="820420">
                <a:moveTo>
                  <a:pt x="28575" y="0"/>
                </a:moveTo>
                <a:lnTo>
                  <a:pt x="27690" y="12696"/>
                </a:lnTo>
                <a:lnTo>
                  <a:pt x="41275" y="888"/>
                </a:lnTo>
                <a:lnTo>
                  <a:pt x="28575" y="0"/>
                </a:lnTo>
                <a:close/>
              </a:path>
            </a:pathLst>
          </a:custGeom>
          <a:solidFill>
            <a:srgbClr val="EEE7D1">
              <a:alpha val="90194"/>
            </a:srgbClr>
          </a:solidFill>
        </p:spPr>
        <p:txBody>
          <a:bodyPr wrap="square" lIns="0" tIns="0" rIns="0" bIns="0" rtlCol="0"/>
          <a:lstStyle/>
          <a:p>
            <a:endParaRPr/>
          </a:p>
        </p:txBody>
      </p:sp>
      <p:sp>
        <p:nvSpPr>
          <p:cNvPr id="10" name="object 10"/>
          <p:cNvSpPr/>
          <p:nvPr/>
        </p:nvSpPr>
        <p:spPr>
          <a:xfrm>
            <a:off x="5143214" y="1882776"/>
            <a:ext cx="1920049" cy="3552063"/>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2622138" y="2796539"/>
            <a:ext cx="1856422" cy="2403348"/>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2577465" y="556259"/>
            <a:ext cx="1681353" cy="742188"/>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5426964" y="0"/>
            <a:ext cx="1228725" cy="1638300"/>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3200" dirty="0"/>
              <a:t>1. INNOVATION</a:t>
            </a:r>
          </a:p>
        </p:txBody>
      </p:sp>
      <p:sp>
        <p:nvSpPr>
          <p:cNvPr id="5" name="Content Placeholder 4"/>
          <p:cNvSpPr>
            <a:spLocks noGrp="1"/>
          </p:cNvSpPr>
          <p:nvPr>
            <p:ph sz="half" idx="1"/>
          </p:nvPr>
        </p:nvSpPr>
        <p:spPr/>
        <p:txBody>
          <a:bodyPr>
            <a:normAutofit fontScale="92500" lnSpcReduction="20000"/>
          </a:bodyPr>
          <a:lstStyle/>
          <a:p>
            <a:r>
              <a:rPr lang="en-IN" b="1" dirty="0"/>
              <a:t>Small business</a:t>
            </a:r>
            <a:r>
              <a:rPr lang="en-IN" dirty="0"/>
              <a:t> does not make any claims as to uniqueness. Your business is one out of many businesses alike (for example, hairdressing salon, restaurant, law office, blog/video blog etc.). Starting a business, you may easily follow out-of-the-box solutions.</a:t>
            </a:r>
            <a:br>
              <a:rPr lang="en-IN" dirty="0"/>
            </a:br>
            <a:endParaRPr lang="en-IN" dirty="0"/>
          </a:p>
        </p:txBody>
      </p:sp>
      <p:sp>
        <p:nvSpPr>
          <p:cNvPr id="6" name="Content Placeholder 5"/>
          <p:cNvSpPr>
            <a:spLocks noGrp="1"/>
          </p:cNvSpPr>
          <p:nvPr>
            <p:ph sz="half" idx="2"/>
          </p:nvPr>
        </p:nvSpPr>
        <p:spPr/>
        <p:txBody>
          <a:bodyPr>
            <a:normAutofit fontScale="92500" lnSpcReduction="20000"/>
          </a:bodyPr>
          <a:lstStyle/>
          <a:p>
            <a:r>
              <a:rPr lang="en-IN" dirty="0"/>
              <a:t>Innovations are the most important things for a</a:t>
            </a:r>
            <a:r>
              <a:rPr lang="en-IN" b="1" dirty="0"/>
              <a:t> start-up</a:t>
            </a:r>
            <a:r>
              <a:rPr lang="en-IN" dirty="0"/>
              <a:t>. start-ups are meant to create something new and to improve what already exists. For instance, one may develop a new class of goods (wearable device), a new business model (</a:t>
            </a:r>
            <a:r>
              <a:rPr lang="en-IN" dirty="0" err="1"/>
              <a:t>Airbnb</a:t>
            </a:r>
            <a:r>
              <a:rPr lang="en-IN" dirty="0"/>
              <a:t>) or a technology no one knows as of yet (3D printing).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the term- START-UP</a:t>
            </a:r>
          </a:p>
        </p:txBody>
      </p:sp>
      <p:sp>
        <p:nvSpPr>
          <p:cNvPr id="3" name="Content Placeholder 2"/>
          <p:cNvSpPr>
            <a:spLocks noGrp="1"/>
          </p:cNvSpPr>
          <p:nvPr>
            <p:ph idx="1"/>
          </p:nvPr>
        </p:nvSpPr>
        <p:spPr/>
        <p:txBody>
          <a:bodyPr/>
          <a:lstStyle/>
          <a:p>
            <a:r>
              <a:rPr lang="en-IN" dirty="0"/>
              <a:t>The term "</a:t>
            </a:r>
            <a:r>
              <a:rPr lang="en-IN" b="1" dirty="0"/>
              <a:t>start-up</a:t>
            </a:r>
            <a:r>
              <a:rPr lang="en-IN" dirty="0"/>
              <a:t>” has gained a lot of popularity these days. More and more individuals are interested in becoming </a:t>
            </a:r>
            <a:r>
              <a:rPr lang="en-IN" b="1" dirty="0"/>
              <a:t>entrepreneurs</a:t>
            </a:r>
            <a:r>
              <a:rPr lang="en-IN" dirty="0"/>
              <a:t> and therefore open their </a:t>
            </a:r>
            <a:r>
              <a:rPr lang="en-IN" b="1" dirty="0"/>
              <a:t>own business</a:t>
            </a:r>
            <a:r>
              <a:rPr lang="en-IN" dirty="0"/>
              <a:t>. Therefore, there are also more entities interested in helping </a:t>
            </a:r>
            <a:r>
              <a:rPr lang="en-IN" b="1" dirty="0"/>
              <a:t>new businesses</a:t>
            </a:r>
            <a:r>
              <a:rPr lang="en-IN"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a:xfrm>
            <a:off x="500034" y="857232"/>
            <a:ext cx="8229600" cy="1214446"/>
          </a:xfrm>
        </p:spPr>
        <p:txBody>
          <a:bodyPr>
            <a:noAutofit/>
          </a:bodyPr>
          <a:lstStyle/>
          <a:p>
            <a:r>
              <a:rPr lang="en-IN" sz="3600" b="1" dirty="0"/>
              <a:t>2. Scopes</a:t>
            </a:r>
            <a:br>
              <a:rPr lang="en-IN" sz="3600" dirty="0"/>
            </a:br>
            <a:r>
              <a:rPr lang="en-IN" sz="3600" dirty="0"/>
              <a:t>To what scopes your business will come up to?</a:t>
            </a:r>
            <a:br>
              <a:rPr lang="en-IN" sz="3600" dirty="0"/>
            </a:br>
            <a:endParaRPr lang="en-IN" sz="3600" dirty="0"/>
          </a:p>
        </p:txBody>
      </p:sp>
      <p:sp>
        <p:nvSpPr>
          <p:cNvPr id="8" name="Content Placeholder 7"/>
          <p:cNvSpPr>
            <a:spLocks noGrp="1"/>
          </p:cNvSpPr>
          <p:nvPr>
            <p:ph sz="half" idx="1"/>
          </p:nvPr>
        </p:nvSpPr>
        <p:spPr>
          <a:xfrm>
            <a:off x="500034" y="2143116"/>
            <a:ext cx="4038600" cy="4525963"/>
          </a:xfrm>
        </p:spPr>
        <p:txBody>
          <a:bodyPr>
            <a:normAutofit lnSpcReduction="10000"/>
          </a:bodyPr>
          <a:lstStyle/>
          <a:p>
            <a:r>
              <a:rPr lang="en-IN" b="1" dirty="0"/>
              <a:t>Small business</a:t>
            </a:r>
            <a:r>
              <a:rPr lang="en-IN" dirty="0"/>
              <a:t> makes progress within limits established by a businessperson oneself. In other words, you put limitations on the growth of the company and focus on service of a certain circle of customers.</a:t>
            </a:r>
            <a:br>
              <a:rPr lang="en-IN" dirty="0"/>
            </a:br>
            <a:endParaRPr lang="en-IN" dirty="0"/>
          </a:p>
        </p:txBody>
      </p:sp>
      <p:sp>
        <p:nvSpPr>
          <p:cNvPr id="9" name="Content Placeholder 8"/>
          <p:cNvSpPr>
            <a:spLocks noGrp="1"/>
          </p:cNvSpPr>
          <p:nvPr>
            <p:ph sz="half" idx="2"/>
          </p:nvPr>
        </p:nvSpPr>
        <p:spPr>
          <a:xfrm>
            <a:off x="4857752" y="2071678"/>
            <a:ext cx="4038600" cy="4525963"/>
          </a:xfrm>
        </p:spPr>
        <p:txBody>
          <a:bodyPr>
            <a:normAutofit lnSpcReduction="10000"/>
          </a:bodyPr>
          <a:lstStyle/>
          <a:p>
            <a:r>
              <a:rPr lang="en-IN" b="1" dirty="0"/>
              <a:t>A start-up</a:t>
            </a:r>
            <a:r>
              <a:rPr lang="en-IN" dirty="0"/>
              <a:t>, as a rule, does not put any limitations on its growth and focused on winning over as much market share as possible. You are ready to increase your influence until you become a leader in the industry.</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857232"/>
            <a:ext cx="8229600" cy="1143000"/>
          </a:xfrm>
        </p:spPr>
        <p:txBody>
          <a:bodyPr>
            <a:noAutofit/>
          </a:bodyPr>
          <a:lstStyle/>
          <a:p>
            <a:r>
              <a:rPr lang="en-IN" sz="3600" dirty="0"/>
              <a:t>3. </a:t>
            </a:r>
            <a:r>
              <a:rPr lang="en-IN" sz="3600" b="1" dirty="0"/>
              <a:t>Rate of growth</a:t>
            </a:r>
            <a:br>
              <a:rPr lang="en-IN" sz="3600" dirty="0"/>
            </a:br>
            <a:r>
              <a:rPr lang="en-IN" sz="3600" dirty="0"/>
              <a:t>How fast will your business grow?</a:t>
            </a:r>
            <a:br>
              <a:rPr lang="en-IN" sz="3600" dirty="0"/>
            </a:br>
            <a:endParaRPr lang="en-IN" sz="3600" dirty="0"/>
          </a:p>
        </p:txBody>
      </p:sp>
      <p:sp>
        <p:nvSpPr>
          <p:cNvPr id="3" name="Content Placeholder 2"/>
          <p:cNvSpPr>
            <a:spLocks noGrp="1"/>
          </p:cNvSpPr>
          <p:nvPr>
            <p:ph sz="half" idx="1"/>
          </p:nvPr>
        </p:nvSpPr>
        <p:spPr>
          <a:xfrm>
            <a:off x="500034" y="2071678"/>
            <a:ext cx="4038600" cy="4525963"/>
          </a:xfrm>
        </p:spPr>
        <p:txBody>
          <a:bodyPr>
            <a:normAutofit/>
          </a:bodyPr>
          <a:lstStyle/>
          <a:p>
            <a:r>
              <a:rPr lang="en-IN" b="1" dirty="0"/>
              <a:t>Small business</a:t>
            </a:r>
            <a:r>
              <a:rPr lang="en-IN" dirty="0"/>
              <a:t>, of course, should grow fast but a high-priority task is to make a profit. When a business opens benefits, its growth happens as and when necessary.</a:t>
            </a:r>
          </a:p>
          <a:p>
            <a:endParaRPr lang="en-IN" dirty="0"/>
          </a:p>
        </p:txBody>
      </p:sp>
      <p:sp>
        <p:nvSpPr>
          <p:cNvPr id="4" name="Content Placeholder 3"/>
          <p:cNvSpPr>
            <a:spLocks noGrp="1"/>
          </p:cNvSpPr>
          <p:nvPr>
            <p:ph sz="half" idx="2"/>
          </p:nvPr>
        </p:nvSpPr>
        <p:spPr>
          <a:xfrm>
            <a:off x="4643438" y="2071678"/>
            <a:ext cx="4038600" cy="4525963"/>
          </a:xfrm>
        </p:spPr>
        <p:txBody>
          <a:bodyPr>
            <a:normAutofit/>
          </a:bodyPr>
          <a:lstStyle/>
          <a:p>
            <a:r>
              <a:rPr lang="en-IN" b="1" dirty="0"/>
              <a:t>start-up</a:t>
            </a:r>
            <a:r>
              <a:rPr lang="en-IN" dirty="0"/>
              <a:t> should always grow and within the shortest possible time creating a reproducible business model. You should be able to reproduce the success of the company worldwide.</a:t>
            </a:r>
          </a:p>
          <a:p>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71480"/>
            <a:ext cx="8229600" cy="1143000"/>
          </a:xfrm>
        </p:spPr>
        <p:txBody>
          <a:bodyPr>
            <a:noAutofit/>
          </a:bodyPr>
          <a:lstStyle/>
          <a:p>
            <a:r>
              <a:rPr lang="en-IN" sz="3600" dirty="0"/>
              <a:t>4. </a:t>
            </a:r>
            <a:r>
              <a:rPr lang="en-IN" sz="3600" b="1" dirty="0"/>
              <a:t>Profit</a:t>
            </a:r>
            <a:br>
              <a:rPr lang="en-IN" sz="3600" dirty="0"/>
            </a:br>
            <a:r>
              <a:rPr lang="en-IN" sz="3600" dirty="0"/>
              <a:t>How soon business will be paid off and how much it is possible to earn?</a:t>
            </a:r>
            <a:br>
              <a:rPr lang="en-IN" sz="3600" dirty="0"/>
            </a:br>
            <a:endParaRPr lang="en-IN" sz="3600" dirty="0"/>
          </a:p>
        </p:txBody>
      </p:sp>
      <p:sp>
        <p:nvSpPr>
          <p:cNvPr id="3" name="Content Placeholder 2"/>
          <p:cNvSpPr>
            <a:spLocks noGrp="1"/>
          </p:cNvSpPr>
          <p:nvPr>
            <p:ph sz="half" idx="1"/>
          </p:nvPr>
        </p:nvSpPr>
        <p:spPr>
          <a:xfrm>
            <a:off x="500034" y="2071678"/>
            <a:ext cx="4038600" cy="4525963"/>
          </a:xfrm>
        </p:spPr>
        <p:txBody>
          <a:bodyPr>
            <a:normAutofit fontScale="92500" lnSpcReduction="20000"/>
          </a:bodyPr>
          <a:lstStyle/>
          <a:p>
            <a:r>
              <a:rPr lang="en-IN" b="1" dirty="0"/>
              <a:t>Small business</a:t>
            </a:r>
            <a:r>
              <a:rPr lang="en-IN" dirty="0"/>
              <a:t> is focused on getting earnings and, if possible, a profit from the very first day. A closing gain of the company depends on a chief`s appetites let alone plans for business expansion.</a:t>
            </a:r>
          </a:p>
          <a:p>
            <a:endParaRPr lang="en-IN" dirty="0"/>
          </a:p>
        </p:txBody>
      </p:sp>
      <p:sp>
        <p:nvSpPr>
          <p:cNvPr id="4" name="Content Placeholder 3"/>
          <p:cNvSpPr>
            <a:spLocks noGrp="1"/>
          </p:cNvSpPr>
          <p:nvPr>
            <p:ph sz="half" idx="2"/>
          </p:nvPr>
        </p:nvSpPr>
        <p:spPr>
          <a:xfrm>
            <a:off x="4643438" y="2071678"/>
            <a:ext cx="4038600" cy="4525963"/>
          </a:xfrm>
        </p:spPr>
        <p:txBody>
          <a:bodyPr>
            <a:normAutofit fontScale="92500" lnSpcReduction="20000"/>
          </a:bodyPr>
          <a:lstStyle/>
          <a:p>
            <a:r>
              <a:rPr lang="en-IN" dirty="0"/>
              <a:t>It might take months or even years for a </a:t>
            </a:r>
            <a:r>
              <a:rPr lang="en-IN" b="1" dirty="0"/>
              <a:t>start-up</a:t>
            </a:r>
            <a:r>
              <a:rPr lang="en-IN" dirty="0"/>
              <a:t> to gain first cents. A top target is to create a product, which consumers will like and will take on a market. If this aim will be achieved, profit of the company will be millions. (For instance, present evaluation of Uber company is 50 billion dollars).</a:t>
            </a:r>
          </a:p>
          <a:p>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928670"/>
          </a:xfrm>
        </p:spPr>
        <p:txBody>
          <a:bodyPr>
            <a:noAutofit/>
          </a:bodyPr>
          <a:lstStyle/>
          <a:p>
            <a:r>
              <a:rPr lang="en-IN" sz="3600" b="1" dirty="0"/>
              <a:t>5. Finance</a:t>
            </a:r>
            <a:br>
              <a:rPr lang="en-IN" sz="3600" dirty="0"/>
            </a:br>
            <a:r>
              <a:rPr lang="en-IN" sz="3600" dirty="0"/>
              <a:t>How </a:t>
            </a:r>
            <a:r>
              <a:rPr lang="en-IN" sz="2800" dirty="0"/>
              <a:t>much</a:t>
            </a:r>
            <a:r>
              <a:rPr lang="en-IN" sz="3600" dirty="0"/>
              <a:t> are you to invest?</a:t>
            </a:r>
            <a:br>
              <a:rPr lang="en-IN" sz="3600" dirty="0"/>
            </a:br>
            <a:endParaRPr lang="en-IN" sz="3600" dirty="0"/>
          </a:p>
        </p:txBody>
      </p:sp>
      <p:sp>
        <p:nvSpPr>
          <p:cNvPr id="3" name="Content Placeholder 2"/>
          <p:cNvSpPr>
            <a:spLocks noGrp="1"/>
          </p:cNvSpPr>
          <p:nvPr>
            <p:ph sz="half" idx="1"/>
          </p:nvPr>
        </p:nvSpPr>
        <p:spPr>
          <a:xfrm>
            <a:off x="428596" y="1285860"/>
            <a:ext cx="4038600" cy="4525963"/>
          </a:xfrm>
        </p:spPr>
        <p:txBody>
          <a:bodyPr>
            <a:noAutofit/>
          </a:bodyPr>
          <a:lstStyle/>
          <a:p>
            <a:r>
              <a:rPr lang="en-IN" sz="2400" b="1" dirty="0"/>
              <a:t>Small business</a:t>
            </a:r>
            <a:r>
              <a:rPr lang="en-IN" sz="2400" dirty="0"/>
              <a:t>. In order to start one’s own business, as a rule, private savings, investments on the part of one`s family, friends, banking credits and/or investor funds will do. However, your goal is to be self-sufficient, which is why you need to be attentive when it comes to contracting debts as long as all this money are to be returned someday with interest.</a:t>
            </a:r>
          </a:p>
          <a:p>
            <a:endParaRPr lang="en-IN" sz="2400" dirty="0"/>
          </a:p>
        </p:txBody>
      </p:sp>
      <p:sp>
        <p:nvSpPr>
          <p:cNvPr id="4" name="Content Placeholder 3"/>
          <p:cNvSpPr>
            <a:spLocks noGrp="1"/>
          </p:cNvSpPr>
          <p:nvPr>
            <p:ph sz="half" idx="2"/>
          </p:nvPr>
        </p:nvSpPr>
        <p:spPr>
          <a:xfrm>
            <a:off x="4643438" y="1142984"/>
            <a:ext cx="4038600" cy="5500702"/>
          </a:xfrm>
        </p:spPr>
        <p:txBody>
          <a:bodyPr>
            <a:noAutofit/>
          </a:bodyPr>
          <a:lstStyle/>
          <a:p>
            <a:r>
              <a:rPr lang="en-IN" sz="2400" b="1" dirty="0"/>
              <a:t>start-up</a:t>
            </a:r>
            <a:r>
              <a:rPr lang="en-IN" sz="2400" dirty="0"/>
              <a:t>. Many projects are run by private means or with the help of family members and close ones. However, Financial borrowings from </a:t>
            </a:r>
            <a:r>
              <a:rPr lang="en-IN" sz="2400" dirty="0">
                <a:hlinkClick r:id="rId2"/>
              </a:rPr>
              <a:t>business angels</a:t>
            </a:r>
            <a:r>
              <a:rPr lang="en-IN" sz="2400" dirty="0"/>
              <a:t>, </a:t>
            </a:r>
            <a:r>
              <a:rPr lang="en-IN" sz="2400" dirty="0">
                <a:hlinkClick r:id="rId3"/>
              </a:rPr>
              <a:t>venture capitals</a:t>
            </a:r>
            <a:r>
              <a:rPr lang="en-IN" sz="2400" dirty="0"/>
              <a:t>, and investors remain the most common version. </a:t>
            </a:r>
          </a:p>
          <a:p>
            <a:r>
              <a:rPr lang="en-IN" sz="2400" dirty="0"/>
              <a:t>start-up should reach out the stage of development, which is why it requires additional capital before the company begins making profits.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642918"/>
            <a:ext cx="8229600" cy="1143000"/>
          </a:xfrm>
        </p:spPr>
        <p:txBody>
          <a:bodyPr>
            <a:noAutofit/>
          </a:bodyPr>
          <a:lstStyle/>
          <a:p>
            <a:r>
              <a:rPr lang="en-IN" sz="3600" dirty="0"/>
              <a:t>6. </a:t>
            </a:r>
            <a:r>
              <a:rPr lang="en-IN" sz="3600" b="1" dirty="0"/>
              <a:t>Technologies</a:t>
            </a:r>
            <a:br>
              <a:rPr lang="en-IN" sz="3600" dirty="0"/>
            </a:br>
            <a:r>
              <a:rPr lang="en-IN" sz="3600" dirty="0"/>
              <a:t>Are there any technologies used running a business?</a:t>
            </a:r>
            <a:br>
              <a:rPr lang="en-IN" sz="3600" dirty="0"/>
            </a:br>
            <a:endParaRPr lang="en-IN" sz="3600" dirty="0"/>
          </a:p>
        </p:txBody>
      </p:sp>
      <p:sp>
        <p:nvSpPr>
          <p:cNvPr id="3" name="Content Placeholder 2"/>
          <p:cNvSpPr>
            <a:spLocks noGrp="1"/>
          </p:cNvSpPr>
          <p:nvPr>
            <p:ph sz="half" idx="1"/>
          </p:nvPr>
        </p:nvSpPr>
        <p:spPr>
          <a:xfrm>
            <a:off x="428596" y="2000240"/>
            <a:ext cx="4038600" cy="4525963"/>
          </a:xfrm>
        </p:spPr>
        <p:txBody>
          <a:bodyPr>
            <a:normAutofit fontScale="92500"/>
          </a:bodyPr>
          <a:lstStyle/>
          <a:p>
            <a:r>
              <a:rPr lang="en-IN" b="1" dirty="0"/>
              <a:t>Small business</a:t>
            </a:r>
            <a:r>
              <a:rPr lang="en-IN" dirty="0"/>
              <a:t>. There are no special technologies required. There are many out-of-box technological solutions, which are to be applied to achieve main business goals. Technologies in the sphere of marketing, accountant`s solutions, etc.</a:t>
            </a:r>
          </a:p>
          <a:p>
            <a:endParaRPr lang="en-IN" dirty="0"/>
          </a:p>
        </p:txBody>
      </p:sp>
      <p:sp>
        <p:nvSpPr>
          <p:cNvPr id="4" name="Content Placeholder 3"/>
          <p:cNvSpPr>
            <a:spLocks noGrp="1"/>
          </p:cNvSpPr>
          <p:nvPr>
            <p:ph sz="half" idx="2"/>
          </p:nvPr>
        </p:nvSpPr>
        <p:spPr>
          <a:xfrm>
            <a:off x="4643438" y="2000240"/>
            <a:ext cx="4038600" cy="4525963"/>
          </a:xfrm>
        </p:spPr>
        <p:txBody>
          <a:bodyPr>
            <a:normAutofit fontScale="92500"/>
          </a:bodyPr>
          <a:lstStyle/>
          <a:p>
            <a:r>
              <a:rPr lang="en-IN" b="1" dirty="0"/>
              <a:t>start-up</a:t>
            </a:r>
            <a:r>
              <a:rPr lang="en-IN" dirty="0"/>
              <a:t>. </a:t>
            </a:r>
            <a:r>
              <a:rPr lang="en-IN" dirty="0">
                <a:hlinkClick r:id="rId2"/>
              </a:rPr>
              <a:t>Technologies</a:t>
            </a:r>
            <a:r>
              <a:rPr lang="en-IN" dirty="0"/>
              <a:t> are oftentimes the main product of start-up. But even if it is not so, start-up cannot help but using new technologies to achieve fast growth and scale-up.</a:t>
            </a:r>
          </a:p>
          <a:p>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00042"/>
            <a:ext cx="8229600" cy="1143000"/>
          </a:xfrm>
        </p:spPr>
        <p:txBody>
          <a:bodyPr>
            <a:normAutofit fontScale="90000"/>
          </a:bodyPr>
          <a:lstStyle/>
          <a:p>
            <a:r>
              <a:rPr lang="en-IN" dirty="0"/>
              <a:t>7. </a:t>
            </a:r>
            <a:r>
              <a:rPr lang="en-IN" b="1" dirty="0"/>
              <a:t>Lifecycle</a:t>
            </a:r>
            <a:br>
              <a:rPr lang="en-IN" dirty="0"/>
            </a:br>
            <a:r>
              <a:rPr lang="en-IN" dirty="0"/>
              <a:t>For how long will your business run?</a:t>
            </a:r>
            <a:br>
              <a:rPr lang="en-IN" dirty="0"/>
            </a:br>
            <a:endParaRPr lang="en-IN" dirty="0"/>
          </a:p>
        </p:txBody>
      </p:sp>
      <p:sp>
        <p:nvSpPr>
          <p:cNvPr id="3" name="Content Placeholder 2"/>
          <p:cNvSpPr>
            <a:spLocks noGrp="1"/>
          </p:cNvSpPr>
          <p:nvPr>
            <p:ph sz="half" idx="1"/>
          </p:nvPr>
        </p:nvSpPr>
        <p:spPr>
          <a:xfrm>
            <a:off x="428596" y="2000240"/>
            <a:ext cx="4038600" cy="4525963"/>
          </a:xfrm>
        </p:spPr>
        <p:txBody>
          <a:bodyPr>
            <a:normAutofit/>
          </a:bodyPr>
          <a:lstStyle/>
          <a:p>
            <a:r>
              <a:rPr lang="en-IN" b="1" dirty="0"/>
              <a:t>Small business</a:t>
            </a:r>
            <a:r>
              <a:rPr lang="en-IN" dirty="0"/>
              <a:t>. 32% of enterprises are shut down in the first three years, which is not bad comparing to start-ups…</a:t>
            </a:r>
          </a:p>
          <a:p>
            <a:endParaRPr lang="en-IN" dirty="0"/>
          </a:p>
        </p:txBody>
      </p:sp>
      <p:sp>
        <p:nvSpPr>
          <p:cNvPr id="4" name="Content Placeholder 3"/>
          <p:cNvSpPr>
            <a:spLocks noGrp="1"/>
          </p:cNvSpPr>
          <p:nvPr>
            <p:ph sz="half" idx="2"/>
          </p:nvPr>
        </p:nvSpPr>
        <p:spPr>
          <a:xfrm>
            <a:off x="4643438" y="2000240"/>
            <a:ext cx="4038600" cy="4525963"/>
          </a:xfrm>
        </p:spPr>
        <p:txBody>
          <a:bodyPr>
            <a:normAutofit/>
          </a:bodyPr>
          <a:lstStyle/>
          <a:p>
            <a:r>
              <a:rPr lang="en-IN" b="1" dirty="0"/>
              <a:t>start-up</a:t>
            </a:r>
            <a:r>
              <a:rPr lang="en-IN" dirty="0"/>
              <a:t>. 92% of enterprises are shut down during the first three years.</a:t>
            </a:r>
          </a:p>
          <a:p>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642918"/>
            <a:ext cx="8229600" cy="1143000"/>
          </a:xfrm>
        </p:spPr>
        <p:txBody>
          <a:bodyPr>
            <a:normAutofit fontScale="90000"/>
          </a:bodyPr>
          <a:lstStyle/>
          <a:p>
            <a:r>
              <a:rPr lang="en-IN" dirty="0"/>
              <a:t>8. </a:t>
            </a:r>
            <a:r>
              <a:rPr lang="en-IN" b="1" dirty="0"/>
              <a:t>Team and management </a:t>
            </a:r>
            <a:br>
              <a:rPr lang="en-IN" b="1" dirty="0"/>
            </a:br>
            <a:r>
              <a:rPr lang="en-IN" dirty="0"/>
              <a:t>How many workers are to hire?</a:t>
            </a:r>
            <a:br>
              <a:rPr lang="en-IN" dirty="0"/>
            </a:br>
            <a:endParaRPr lang="en-IN" dirty="0"/>
          </a:p>
        </p:txBody>
      </p:sp>
      <p:sp>
        <p:nvSpPr>
          <p:cNvPr id="3" name="Content Placeholder 2"/>
          <p:cNvSpPr>
            <a:spLocks noGrp="1"/>
          </p:cNvSpPr>
          <p:nvPr>
            <p:ph sz="half" idx="1"/>
          </p:nvPr>
        </p:nvSpPr>
        <p:spPr>
          <a:xfrm>
            <a:off x="428596" y="2332037"/>
            <a:ext cx="4038600" cy="4525963"/>
          </a:xfrm>
        </p:spPr>
        <p:txBody>
          <a:bodyPr>
            <a:normAutofit fontScale="92500" lnSpcReduction="10000"/>
          </a:bodyPr>
          <a:lstStyle/>
          <a:p>
            <a:r>
              <a:rPr lang="en-IN" dirty="0"/>
              <a:t>For a </a:t>
            </a:r>
            <a:r>
              <a:rPr lang="en-IN" b="1" dirty="0"/>
              <a:t>small business</a:t>
            </a:r>
            <a:r>
              <a:rPr lang="en-IN" dirty="0"/>
              <a:t> as many workers are usually hired, as needed so a company operate within the established limitations of growth.</a:t>
            </a:r>
          </a:p>
          <a:p>
            <a:endParaRPr lang="en-IN" dirty="0"/>
          </a:p>
        </p:txBody>
      </p:sp>
      <p:sp>
        <p:nvSpPr>
          <p:cNvPr id="4" name="Content Placeholder 3"/>
          <p:cNvSpPr>
            <a:spLocks noGrp="1"/>
          </p:cNvSpPr>
          <p:nvPr>
            <p:ph sz="half" idx="2"/>
          </p:nvPr>
        </p:nvSpPr>
        <p:spPr>
          <a:xfrm>
            <a:off x="4786314" y="2332037"/>
            <a:ext cx="4038600" cy="4525963"/>
          </a:xfrm>
        </p:spPr>
        <p:txBody>
          <a:bodyPr>
            <a:normAutofit fontScale="92500" lnSpcReduction="10000"/>
          </a:bodyPr>
          <a:lstStyle/>
          <a:p>
            <a:r>
              <a:rPr lang="en-IN" b="1" dirty="0"/>
              <a:t>start-up</a:t>
            </a:r>
            <a:r>
              <a:rPr lang="en-IN" dirty="0"/>
              <a:t> manager should develop a leader and managing qualities from the very beginning as long as start-up should grow as fast as possible. As the company develops, you are to work with increasing amount of staff, investors, directors, and other concerned parties.</a:t>
            </a:r>
          </a:p>
          <a:p>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42852"/>
            <a:ext cx="8229600" cy="1143000"/>
          </a:xfrm>
        </p:spPr>
        <p:txBody>
          <a:bodyPr>
            <a:noAutofit/>
          </a:bodyPr>
          <a:lstStyle/>
          <a:p>
            <a:r>
              <a:rPr lang="en-IN" sz="2800" dirty="0"/>
              <a:t>9. </a:t>
            </a:r>
            <a:r>
              <a:rPr lang="en-IN" sz="2800" b="1" dirty="0"/>
              <a:t>Way of life</a:t>
            </a:r>
            <a:br>
              <a:rPr lang="en-IN" sz="2800" dirty="0"/>
            </a:br>
            <a:r>
              <a:rPr lang="en-IN" sz="2800" dirty="0"/>
              <a:t>How your work and private life will be combined?</a:t>
            </a:r>
            <a:br>
              <a:rPr lang="en-IN" sz="2800" dirty="0"/>
            </a:br>
            <a:endParaRPr lang="en-IN" sz="2800" dirty="0"/>
          </a:p>
        </p:txBody>
      </p:sp>
      <p:sp>
        <p:nvSpPr>
          <p:cNvPr id="3" name="Content Placeholder 2"/>
          <p:cNvSpPr>
            <a:spLocks noGrp="1"/>
          </p:cNvSpPr>
          <p:nvPr>
            <p:ph sz="half" idx="1"/>
          </p:nvPr>
        </p:nvSpPr>
        <p:spPr>
          <a:xfrm>
            <a:off x="457200" y="1357298"/>
            <a:ext cx="4038600" cy="5286412"/>
          </a:xfrm>
        </p:spPr>
        <p:txBody>
          <a:bodyPr>
            <a:normAutofit fontScale="85000" lnSpcReduction="10000"/>
          </a:bodyPr>
          <a:lstStyle/>
          <a:p>
            <a:r>
              <a:rPr lang="en-IN" b="1" dirty="0"/>
              <a:t>Small business</a:t>
            </a:r>
            <a:r>
              <a:rPr lang="en-IN" dirty="0"/>
              <a:t>, compared to start-ups, takes less of a risk and duties. Which makes it to where it is possible to combine work and personal life well enough. At the same time, a life of a businessperson is full of calls unknown for those who work 9AM-6PM. Thus, in a very elementary stage, any business will require high efforts. But in time work and personal life ratio has to </a:t>
            </a:r>
            <a:r>
              <a:rPr lang="en-IN" dirty="0" err="1"/>
              <a:t>to</a:t>
            </a:r>
            <a:r>
              <a:rPr lang="en-IN" dirty="0"/>
              <a:t> be balanced.</a:t>
            </a:r>
          </a:p>
          <a:p>
            <a:endParaRPr lang="en-IN" dirty="0"/>
          </a:p>
        </p:txBody>
      </p:sp>
      <p:sp>
        <p:nvSpPr>
          <p:cNvPr id="4" name="Content Placeholder 3"/>
          <p:cNvSpPr>
            <a:spLocks noGrp="1"/>
          </p:cNvSpPr>
          <p:nvPr>
            <p:ph sz="half" idx="2"/>
          </p:nvPr>
        </p:nvSpPr>
        <p:spPr>
          <a:xfrm>
            <a:off x="4648200" y="1428736"/>
            <a:ext cx="4038600" cy="5072098"/>
          </a:xfrm>
        </p:spPr>
        <p:txBody>
          <a:bodyPr>
            <a:normAutofit fontScale="85000" lnSpcReduction="10000"/>
          </a:bodyPr>
          <a:lstStyle/>
          <a:p>
            <a:r>
              <a:rPr lang="en-IN" b="1" dirty="0"/>
              <a:t>start-up</a:t>
            </a:r>
            <a:r>
              <a:rPr lang="en-IN" dirty="0"/>
              <a:t>. If there are investors` funds, the company will start making a profit earlier. Considering it, there is no time to lose. There are people next to you who wait until you create something unbelievable. So, a balance between work and personal life is out of the question. Work, work and work again!</a:t>
            </a:r>
          </a:p>
          <a:p>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10. </a:t>
            </a:r>
            <a:r>
              <a:rPr lang="en-IN" b="1" dirty="0"/>
              <a:t>Exit strategy </a:t>
            </a:r>
            <a:br>
              <a:rPr lang="en-IN" dirty="0"/>
            </a:br>
            <a:r>
              <a:rPr lang="en-IN" dirty="0"/>
              <a:t>What your business will end up with?</a:t>
            </a:r>
            <a:br>
              <a:rPr lang="en-IN" dirty="0"/>
            </a:br>
            <a:endParaRPr lang="en-IN" dirty="0"/>
          </a:p>
        </p:txBody>
      </p:sp>
      <p:sp>
        <p:nvSpPr>
          <p:cNvPr id="3" name="Content Placeholder 2"/>
          <p:cNvSpPr>
            <a:spLocks noGrp="1"/>
          </p:cNvSpPr>
          <p:nvPr>
            <p:ph sz="half" idx="1"/>
          </p:nvPr>
        </p:nvSpPr>
        <p:spPr>
          <a:xfrm>
            <a:off x="428596" y="1714488"/>
            <a:ext cx="4038600" cy="4525963"/>
          </a:xfrm>
        </p:spPr>
        <p:txBody>
          <a:bodyPr>
            <a:normAutofit/>
          </a:bodyPr>
          <a:lstStyle/>
          <a:p>
            <a:r>
              <a:rPr lang="en-IN" dirty="0"/>
              <a:t>And the last one but not least in our list of main differences between start-ups and small business is exit strategy.</a:t>
            </a:r>
          </a:p>
          <a:p>
            <a:r>
              <a:rPr lang="en-IN" b="1" dirty="0"/>
              <a:t>Small business</a:t>
            </a:r>
            <a:r>
              <a:rPr lang="en-IN" dirty="0"/>
              <a:t>. Two versions here: make it a family business or to sell it.</a:t>
            </a:r>
          </a:p>
          <a:p>
            <a:endParaRPr lang="en-IN" dirty="0"/>
          </a:p>
        </p:txBody>
      </p:sp>
      <p:sp>
        <p:nvSpPr>
          <p:cNvPr id="4" name="Content Placeholder 3"/>
          <p:cNvSpPr>
            <a:spLocks noGrp="1"/>
          </p:cNvSpPr>
          <p:nvPr>
            <p:ph sz="half" idx="2"/>
          </p:nvPr>
        </p:nvSpPr>
        <p:spPr>
          <a:xfrm>
            <a:off x="4786314" y="1785926"/>
            <a:ext cx="4038600" cy="4525963"/>
          </a:xfrm>
        </p:spPr>
        <p:txBody>
          <a:bodyPr>
            <a:normAutofit/>
          </a:bodyPr>
          <a:lstStyle/>
          <a:p>
            <a:r>
              <a:rPr lang="en-IN" b="1" dirty="0"/>
              <a:t>start-up</a:t>
            </a:r>
            <a:r>
              <a:rPr lang="en-IN" dirty="0"/>
              <a:t>. Usually moves towards next stage via a large deal on sale or IPO – Initial public offering.</a:t>
            </a:r>
          </a:p>
          <a:p>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19E636-DD03-4D01-AF10-8E9BB177E611}"/>
              </a:ext>
            </a:extLst>
          </p:cNvPr>
          <p:cNvSpPr>
            <a:spLocks noGrp="1"/>
          </p:cNvSpPr>
          <p:nvPr>
            <p:ph type="title"/>
          </p:nvPr>
        </p:nvSpPr>
        <p:spPr/>
        <p:txBody>
          <a:bodyPr/>
          <a:lstStyle/>
          <a:p>
            <a:r>
              <a:rPr lang="en-IN" dirty="0"/>
              <a:t>Importance of a start-up</a:t>
            </a:r>
          </a:p>
        </p:txBody>
      </p:sp>
      <p:sp>
        <p:nvSpPr>
          <p:cNvPr id="6" name="Content Placeholder 5">
            <a:extLst>
              <a:ext uri="{FF2B5EF4-FFF2-40B4-BE49-F238E27FC236}">
                <a16:creationId xmlns:a16="http://schemas.microsoft.com/office/drawing/2014/main" id="{3BB02556-67A7-4C01-A558-C30BAC7A757F}"/>
              </a:ext>
            </a:extLst>
          </p:cNvPr>
          <p:cNvSpPr>
            <a:spLocks noGrp="1"/>
          </p:cNvSpPr>
          <p:nvPr>
            <p:ph idx="1"/>
          </p:nvPr>
        </p:nvSpPr>
        <p:spPr/>
        <p:txBody>
          <a:bodyPr/>
          <a:lstStyle/>
          <a:p>
            <a:pPr marL="514350" indent="-514350">
              <a:buFont typeface="+mj-lt"/>
              <a:buAutoNum type="arabicPeriod"/>
            </a:pPr>
            <a:r>
              <a:rPr lang="en-US" b="1" dirty="0"/>
              <a:t>Innovations </a:t>
            </a:r>
            <a:endParaRPr lang="en-IN" dirty="0"/>
          </a:p>
          <a:p>
            <a:pPr marL="514350" indent="-514350">
              <a:buFont typeface="+mj-lt"/>
              <a:buAutoNum type="arabicPeriod"/>
            </a:pPr>
            <a:r>
              <a:rPr lang="en-US" b="1" dirty="0"/>
              <a:t>New jobs and economic growth</a:t>
            </a:r>
            <a:r>
              <a:rPr lang="en-US" dirty="0"/>
              <a:t> </a:t>
            </a:r>
          </a:p>
          <a:p>
            <a:pPr marL="514350" indent="-514350">
              <a:buFont typeface="+mj-lt"/>
              <a:buAutoNum type="arabicPeriod"/>
            </a:pPr>
            <a:r>
              <a:rPr lang="en-US" b="1" dirty="0"/>
              <a:t>Bringing new competitive dynamics into the economic system </a:t>
            </a:r>
            <a:endParaRPr lang="en-IN" dirty="0"/>
          </a:p>
          <a:p>
            <a:pPr marL="514350" indent="-514350">
              <a:buFont typeface="+mj-lt"/>
              <a:buAutoNum type="arabicPeriod"/>
            </a:pPr>
            <a:r>
              <a:rPr lang="en-US" b="1" dirty="0"/>
              <a:t>Promoting the research-innovation system</a:t>
            </a:r>
          </a:p>
          <a:p>
            <a:pPr marL="514350" indent="-514350">
              <a:buFont typeface="+mj-lt"/>
              <a:buAutoNum type="arabicPeriod"/>
            </a:pPr>
            <a:r>
              <a:rPr lang="en-US" b="1" dirty="0"/>
              <a:t>Bringing the values of proactivity into the society</a:t>
            </a:r>
            <a:r>
              <a:rPr lang="en-US" dirty="0"/>
              <a:t> </a:t>
            </a:r>
            <a:endParaRPr lang="en-IN" dirty="0"/>
          </a:p>
          <a:p>
            <a:pPr marL="514350" indent="-514350">
              <a:buFont typeface="+mj-lt"/>
              <a:buAutoNum type="arabicPeriod"/>
            </a:pPr>
            <a:endParaRPr lang="en-IN" dirty="0"/>
          </a:p>
          <a:p>
            <a:pPr marL="0" indent="0">
              <a:buNone/>
            </a:pPr>
            <a:endParaRPr lang="en-IN" dirty="0"/>
          </a:p>
        </p:txBody>
      </p:sp>
    </p:spTree>
    <p:extLst>
      <p:ext uri="{BB962C8B-B14F-4D97-AF65-F5344CB8AC3E}">
        <p14:creationId xmlns:p14="http://schemas.microsoft.com/office/powerpoint/2010/main" val="2841399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3652" y="294844"/>
            <a:ext cx="5895499" cy="2044149"/>
          </a:xfrm>
          <a:prstGeom prst="rect">
            <a:avLst/>
          </a:prstGeom>
        </p:spPr>
        <p:txBody>
          <a:bodyPr vert="horz" wrap="square" lIns="0" tIns="12700" rIns="0" bIns="0" rtlCol="0">
            <a:spAutoFit/>
          </a:bodyPr>
          <a:lstStyle/>
          <a:p>
            <a:pPr marL="12700">
              <a:lnSpc>
                <a:spcPct val="100000"/>
              </a:lnSpc>
              <a:spcBef>
                <a:spcPts val="100"/>
              </a:spcBef>
            </a:pPr>
            <a:r>
              <a:rPr sz="6600" spc="170" dirty="0">
                <a:solidFill>
                  <a:srgbClr val="0A082D"/>
                </a:solidFill>
              </a:rPr>
              <a:t>EQUATION </a:t>
            </a:r>
            <a:r>
              <a:rPr sz="6600" spc="100" dirty="0">
                <a:solidFill>
                  <a:srgbClr val="0A082D"/>
                </a:solidFill>
              </a:rPr>
              <a:t>OF </a:t>
            </a:r>
            <a:r>
              <a:rPr sz="6600">
                <a:solidFill>
                  <a:srgbClr val="0A082D"/>
                </a:solidFill>
              </a:rPr>
              <a:t>A</a:t>
            </a:r>
            <a:r>
              <a:rPr sz="6600" spc="825">
                <a:solidFill>
                  <a:srgbClr val="0A082D"/>
                </a:solidFill>
              </a:rPr>
              <a:t> </a:t>
            </a:r>
            <a:r>
              <a:rPr lang="en-IN" sz="6600" spc="165" dirty="0">
                <a:solidFill>
                  <a:srgbClr val="0A082D"/>
                </a:solidFill>
              </a:rPr>
              <a:t>start-up</a:t>
            </a:r>
            <a:endParaRPr sz="6600"/>
          </a:p>
        </p:txBody>
      </p:sp>
      <p:sp>
        <p:nvSpPr>
          <p:cNvPr id="3" name="object 3"/>
          <p:cNvSpPr/>
          <p:nvPr/>
        </p:nvSpPr>
        <p:spPr>
          <a:xfrm>
            <a:off x="214282" y="2786058"/>
            <a:ext cx="1428760" cy="1278890"/>
          </a:xfrm>
          <a:custGeom>
            <a:avLst/>
            <a:gdLst/>
            <a:ahLst/>
            <a:cxnLst/>
            <a:rect l="l" t="t" r="r" b="b"/>
            <a:pathLst>
              <a:path w="1280160" h="1278889">
                <a:moveTo>
                  <a:pt x="640079" y="0"/>
                </a:moveTo>
                <a:lnTo>
                  <a:pt x="592310" y="1753"/>
                </a:lnTo>
                <a:lnTo>
                  <a:pt x="545494" y="6932"/>
                </a:lnTo>
                <a:lnTo>
                  <a:pt x="499755" y="15412"/>
                </a:lnTo>
                <a:lnTo>
                  <a:pt x="455217" y="27070"/>
                </a:lnTo>
                <a:lnTo>
                  <a:pt x="412003" y="41781"/>
                </a:lnTo>
                <a:lnTo>
                  <a:pt x="370239" y="59423"/>
                </a:lnTo>
                <a:lnTo>
                  <a:pt x="330046" y="79872"/>
                </a:lnTo>
                <a:lnTo>
                  <a:pt x="291550" y="103004"/>
                </a:lnTo>
                <a:lnTo>
                  <a:pt x="254874" y="128695"/>
                </a:lnTo>
                <a:lnTo>
                  <a:pt x="220141" y="156822"/>
                </a:lnTo>
                <a:lnTo>
                  <a:pt x="187475" y="187261"/>
                </a:lnTo>
                <a:lnTo>
                  <a:pt x="157001" y="219888"/>
                </a:lnTo>
                <a:lnTo>
                  <a:pt x="128842" y="254580"/>
                </a:lnTo>
                <a:lnTo>
                  <a:pt x="103121" y="291213"/>
                </a:lnTo>
                <a:lnTo>
                  <a:pt x="79963" y="329664"/>
                </a:lnTo>
                <a:lnTo>
                  <a:pt x="59490" y="369808"/>
                </a:lnTo>
                <a:lnTo>
                  <a:pt x="41828" y="411523"/>
                </a:lnTo>
                <a:lnTo>
                  <a:pt x="27100" y="454683"/>
                </a:lnTo>
                <a:lnTo>
                  <a:pt x="15429" y="499167"/>
                </a:lnTo>
                <a:lnTo>
                  <a:pt x="6940" y="544850"/>
                </a:lnTo>
                <a:lnTo>
                  <a:pt x="1755" y="591608"/>
                </a:lnTo>
                <a:lnTo>
                  <a:pt x="0" y="639317"/>
                </a:lnTo>
                <a:lnTo>
                  <a:pt x="1755" y="687027"/>
                </a:lnTo>
                <a:lnTo>
                  <a:pt x="6940" y="733785"/>
                </a:lnTo>
                <a:lnTo>
                  <a:pt x="15429" y="779468"/>
                </a:lnTo>
                <a:lnTo>
                  <a:pt x="27100" y="823952"/>
                </a:lnTo>
                <a:lnTo>
                  <a:pt x="41828" y="867112"/>
                </a:lnTo>
                <a:lnTo>
                  <a:pt x="59490" y="908827"/>
                </a:lnTo>
                <a:lnTo>
                  <a:pt x="79963" y="948971"/>
                </a:lnTo>
                <a:lnTo>
                  <a:pt x="103121" y="987422"/>
                </a:lnTo>
                <a:lnTo>
                  <a:pt x="128842" y="1024055"/>
                </a:lnTo>
                <a:lnTo>
                  <a:pt x="157001" y="1058747"/>
                </a:lnTo>
                <a:lnTo>
                  <a:pt x="187475" y="1091374"/>
                </a:lnTo>
                <a:lnTo>
                  <a:pt x="220141" y="1121813"/>
                </a:lnTo>
                <a:lnTo>
                  <a:pt x="254874" y="1149940"/>
                </a:lnTo>
                <a:lnTo>
                  <a:pt x="291550" y="1175631"/>
                </a:lnTo>
                <a:lnTo>
                  <a:pt x="330046" y="1198763"/>
                </a:lnTo>
                <a:lnTo>
                  <a:pt x="370239" y="1219212"/>
                </a:lnTo>
                <a:lnTo>
                  <a:pt x="412003" y="1236854"/>
                </a:lnTo>
                <a:lnTo>
                  <a:pt x="455217" y="1251565"/>
                </a:lnTo>
                <a:lnTo>
                  <a:pt x="499755" y="1263223"/>
                </a:lnTo>
                <a:lnTo>
                  <a:pt x="545494" y="1271703"/>
                </a:lnTo>
                <a:lnTo>
                  <a:pt x="592310" y="1276882"/>
                </a:lnTo>
                <a:lnTo>
                  <a:pt x="640079" y="1278636"/>
                </a:lnTo>
                <a:lnTo>
                  <a:pt x="687857" y="1276882"/>
                </a:lnTo>
                <a:lnTo>
                  <a:pt x="734680" y="1271703"/>
                </a:lnTo>
                <a:lnTo>
                  <a:pt x="780424" y="1263223"/>
                </a:lnTo>
                <a:lnTo>
                  <a:pt x="824966" y="1251565"/>
                </a:lnTo>
                <a:lnTo>
                  <a:pt x="868181" y="1236854"/>
                </a:lnTo>
                <a:lnTo>
                  <a:pt x="909948" y="1219212"/>
                </a:lnTo>
                <a:lnTo>
                  <a:pt x="950141" y="1198763"/>
                </a:lnTo>
                <a:lnTo>
                  <a:pt x="988637" y="1175631"/>
                </a:lnTo>
                <a:lnTo>
                  <a:pt x="1025313" y="1149940"/>
                </a:lnTo>
                <a:lnTo>
                  <a:pt x="1060044" y="1121813"/>
                </a:lnTo>
                <a:lnTo>
                  <a:pt x="1092707" y="1091374"/>
                </a:lnTo>
                <a:lnTo>
                  <a:pt x="1123179" y="1058747"/>
                </a:lnTo>
                <a:lnTo>
                  <a:pt x="1151336" y="1024055"/>
                </a:lnTo>
                <a:lnTo>
                  <a:pt x="1177054" y="987422"/>
                </a:lnTo>
                <a:lnTo>
                  <a:pt x="1200210" y="948971"/>
                </a:lnTo>
                <a:lnTo>
                  <a:pt x="1220679" y="908827"/>
                </a:lnTo>
                <a:lnTo>
                  <a:pt x="1238338" y="867112"/>
                </a:lnTo>
                <a:lnTo>
                  <a:pt x="1253064" y="823952"/>
                </a:lnTo>
                <a:lnTo>
                  <a:pt x="1264733" y="779468"/>
                </a:lnTo>
                <a:lnTo>
                  <a:pt x="1273221" y="733785"/>
                </a:lnTo>
                <a:lnTo>
                  <a:pt x="1278404" y="687027"/>
                </a:lnTo>
                <a:lnTo>
                  <a:pt x="1280159" y="639317"/>
                </a:lnTo>
                <a:lnTo>
                  <a:pt x="1278404" y="591608"/>
                </a:lnTo>
                <a:lnTo>
                  <a:pt x="1273221" y="544850"/>
                </a:lnTo>
                <a:lnTo>
                  <a:pt x="1264733" y="499167"/>
                </a:lnTo>
                <a:lnTo>
                  <a:pt x="1253064" y="454683"/>
                </a:lnTo>
                <a:lnTo>
                  <a:pt x="1238338" y="411523"/>
                </a:lnTo>
                <a:lnTo>
                  <a:pt x="1220679" y="369808"/>
                </a:lnTo>
                <a:lnTo>
                  <a:pt x="1200210" y="329664"/>
                </a:lnTo>
                <a:lnTo>
                  <a:pt x="1177054" y="291213"/>
                </a:lnTo>
                <a:lnTo>
                  <a:pt x="1151336" y="254580"/>
                </a:lnTo>
                <a:lnTo>
                  <a:pt x="1123179" y="219888"/>
                </a:lnTo>
                <a:lnTo>
                  <a:pt x="1092708" y="187261"/>
                </a:lnTo>
                <a:lnTo>
                  <a:pt x="1060044" y="156822"/>
                </a:lnTo>
                <a:lnTo>
                  <a:pt x="1025313" y="128695"/>
                </a:lnTo>
                <a:lnTo>
                  <a:pt x="988637" y="103004"/>
                </a:lnTo>
                <a:lnTo>
                  <a:pt x="950141" y="79872"/>
                </a:lnTo>
                <a:lnTo>
                  <a:pt x="909948" y="59423"/>
                </a:lnTo>
                <a:lnTo>
                  <a:pt x="868181" y="41781"/>
                </a:lnTo>
                <a:lnTo>
                  <a:pt x="824966" y="27070"/>
                </a:lnTo>
                <a:lnTo>
                  <a:pt x="780424" y="15412"/>
                </a:lnTo>
                <a:lnTo>
                  <a:pt x="734680" y="6932"/>
                </a:lnTo>
                <a:lnTo>
                  <a:pt x="687857" y="1753"/>
                </a:lnTo>
                <a:lnTo>
                  <a:pt x="640079" y="0"/>
                </a:lnTo>
                <a:close/>
              </a:path>
            </a:pathLst>
          </a:custGeom>
          <a:solidFill>
            <a:srgbClr val="1B376D"/>
          </a:solidFill>
        </p:spPr>
        <p:txBody>
          <a:bodyPr wrap="square" lIns="0" tIns="0" rIns="0" bIns="0" rtlCol="0"/>
          <a:lstStyle/>
          <a:p>
            <a:endParaRPr/>
          </a:p>
        </p:txBody>
      </p:sp>
      <p:sp>
        <p:nvSpPr>
          <p:cNvPr id="4" name="object 4"/>
          <p:cNvSpPr/>
          <p:nvPr/>
        </p:nvSpPr>
        <p:spPr>
          <a:xfrm>
            <a:off x="214282" y="2714620"/>
            <a:ext cx="1432781" cy="1439803"/>
          </a:xfrm>
          <a:custGeom>
            <a:avLst/>
            <a:gdLst/>
            <a:ahLst/>
            <a:cxnLst/>
            <a:rect l="l" t="t" r="r" b="b"/>
            <a:pathLst>
              <a:path w="1280160" h="1270000">
                <a:moveTo>
                  <a:pt x="607441" y="1257300"/>
                </a:moveTo>
                <a:lnTo>
                  <a:pt x="511047" y="1257300"/>
                </a:lnTo>
                <a:lnTo>
                  <a:pt x="542670" y="1270000"/>
                </a:lnTo>
                <a:lnTo>
                  <a:pt x="639826" y="1270000"/>
                </a:lnTo>
                <a:lnTo>
                  <a:pt x="607441" y="1257300"/>
                </a:lnTo>
                <a:close/>
              </a:path>
              <a:path w="1280160" h="1270000">
                <a:moveTo>
                  <a:pt x="769112" y="1257300"/>
                </a:moveTo>
                <a:lnTo>
                  <a:pt x="672084" y="1257300"/>
                </a:lnTo>
                <a:lnTo>
                  <a:pt x="639826" y="1270000"/>
                </a:lnTo>
                <a:lnTo>
                  <a:pt x="737615" y="1270000"/>
                </a:lnTo>
                <a:lnTo>
                  <a:pt x="769112" y="1257300"/>
                </a:lnTo>
                <a:close/>
              </a:path>
              <a:path w="1280160" h="1270000">
                <a:moveTo>
                  <a:pt x="453135" y="1231900"/>
                </a:moveTo>
                <a:lnTo>
                  <a:pt x="419988" y="1231900"/>
                </a:lnTo>
                <a:lnTo>
                  <a:pt x="449706" y="1244600"/>
                </a:lnTo>
                <a:lnTo>
                  <a:pt x="480187" y="1257300"/>
                </a:lnTo>
                <a:lnTo>
                  <a:pt x="513206" y="1257300"/>
                </a:lnTo>
                <a:lnTo>
                  <a:pt x="453135" y="1231900"/>
                </a:lnTo>
                <a:close/>
              </a:path>
              <a:path w="1280160" h="1270000">
                <a:moveTo>
                  <a:pt x="860170" y="1231900"/>
                </a:moveTo>
                <a:lnTo>
                  <a:pt x="826643" y="1231900"/>
                </a:lnTo>
                <a:lnTo>
                  <a:pt x="766444" y="1257300"/>
                </a:lnTo>
                <a:lnTo>
                  <a:pt x="800100" y="1257300"/>
                </a:lnTo>
                <a:lnTo>
                  <a:pt x="860170" y="1231900"/>
                </a:lnTo>
                <a:close/>
              </a:path>
              <a:path w="1280160" h="1270000">
                <a:moveTo>
                  <a:pt x="544703" y="12700"/>
                </a:moveTo>
                <a:lnTo>
                  <a:pt x="480059" y="12700"/>
                </a:lnTo>
                <a:lnTo>
                  <a:pt x="449706" y="25400"/>
                </a:lnTo>
                <a:lnTo>
                  <a:pt x="390906" y="50800"/>
                </a:lnTo>
                <a:lnTo>
                  <a:pt x="334987" y="76200"/>
                </a:lnTo>
                <a:lnTo>
                  <a:pt x="282219" y="101600"/>
                </a:lnTo>
                <a:lnTo>
                  <a:pt x="257073" y="127000"/>
                </a:lnTo>
                <a:lnTo>
                  <a:pt x="232981" y="139700"/>
                </a:lnTo>
                <a:lnTo>
                  <a:pt x="209740" y="165100"/>
                </a:lnTo>
                <a:lnTo>
                  <a:pt x="187451" y="190500"/>
                </a:lnTo>
                <a:lnTo>
                  <a:pt x="166306" y="203200"/>
                </a:lnTo>
                <a:lnTo>
                  <a:pt x="127165" y="254000"/>
                </a:lnTo>
                <a:lnTo>
                  <a:pt x="92671" y="304800"/>
                </a:lnTo>
                <a:lnTo>
                  <a:pt x="63157" y="355600"/>
                </a:lnTo>
                <a:lnTo>
                  <a:pt x="50291" y="393700"/>
                </a:lnTo>
                <a:lnTo>
                  <a:pt x="38862" y="419100"/>
                </a:lnTo>
                <a:lnTo>
                  <a:pt x="28765" y="444500"/>
                </a:lnTo>
                <a:lnTo>
                  <a:pt x="20192" y="482600"/>
                </a:lnTo>
                <a:lnTo>
                  <a:pt x="13055" y="508000"/>
                </a:lnTo>
                <a:lnTo>
                  <a:pt x="7327" y="533400"/>
                </a:lnTo>
                <a:lnTo>
                  <a:pt x="3327" y="571500"/>
                </a:lnTo>
                <a:lnTo>
                  <a:pt x="850" y="609600"/>
                </a:lnTo>
                <a:lnTo>
                  <a:pt x="0" y="635000"/>
                </a:lnTo>
                <a:lnTo>
                  <a:pt x="762" y="673100"/>
                </a:lnTo>
                <a:lnTo>
                  <a:pt x="3238" y="698500"/>
                </a:lnTo>
                <a:lnTo>
                  <a:pt x="7327" y="736600"/>
                </a:lnTo>
                <a:lnTo>
                  <a:pt x="12953" y="762000"/>
                </a:lnTo>
                <a:lnTo>
                  <a:pt x="20104" y="800100"/>
                </a:lnTo>
                <a:lnTo>
                  <a:pt x="28765" y="825500"/>
                </a:lnTo>
                <a:lnTo>
                  <a:pt x="38862" y="850900"/>
                </a:lnTo>
                <a:lnTo>
                  <a:pt x="50291" y="889000"/>
                </a:lnTo>
                <a:lnTo>
                  <a:pt x="77254" y="939800"/>
                </a:lnTo>
                <a:lnTo>
                  <a:pt x="109347" y="990600"/>
                </a:lnTo>
                <a:lnTo>
                  <a:pt x="146202" y="1041400"/>
                </a:lnTo>
                <a:lnTo>
                  <a:pt x="187451" y="1092200"/>
                </a:lnTo>
                <a:lnTo>
                  <a:pt x="209740" y="1104900"/>
                </a:lnTo>
                <a:lnTo>
                  <a:pt x="232981" y="1130300"/>
                </a:lnTo>
                <a:lnTo>
                  <a:pt x="257073" y="1143000"/>
                </a:lnTo>
                <a:lnTo>
                  <a:pt x="282219" y="1168400"/>
                </a:lnTo>
                <a:lnTo>
                  <a:pt x="308228" y="1181100"/>
                </a:lnTo>
                <a:lnTo>
                  <a:pt x="334987" y="1193800"/>
                </a:lnTo>
                <a:lnTo>
                  <a:pt x="362584" y="1219200"/>
                </a:lnTo>
                <a:lnTo>
                  <a:pt x="390906" y="1231900"/>
                </a:lnTo>
                <a:lnTo>
                  <a:pt x="423925" y="1231900"/>
                </a:lnTo>
                <a:lnTo>
                  <a:pt x="395350" y="1219200"/>
                </a:lnTo>
                <a:lnTo>
                  <a:pt x="340537" y="1193800"/>
                </a:lnTo>
                <a:lnTo>
                  <a:pt x="314312" y="1168400"/>
                </a:lnTo>
                <a:lnTo>
                  <a:pt x="288772" y="1155700"/>
                </a:lnTo>
                <a:lnTo>
                  <a:pt x="264121" y="1143000"/>
                </a:lnTo>
                <a:lnTo>
                  <a:pt x="240537" y="1117600"/>
                </a:lnTo>
                <a:lnTo>
                  <a:pt x="217716" y="1104900"/>
                </a:lnTo>
                <a:lnTo>
                  <a:pt x="195846" y="1079500"/>
                </a:lnTo>
                <a:lnTo>
                  <a:pt x="175132" y="1054100"/>
                </a:lnTo>
                <a:lnTo>
                  <a:pt x="155435" y="1041400"/>
                </a:lnTo>
                <a:lnTo>
                  <a:pt x="136728" y="1016000"/>
                </a:lnTo>
                <a:lnTo>
                  <a:pt x="102946" y="965200"/>
                </a:lnTo>
                <a:lnTo>
                  <a:pt x="74002" y="914400"/>
                </a:lnTo>
                <a:lnTo>
                  <a:pt x="61391" y="876300"/>
                </a:lnTo>
                <a:lnTo>
                  <a:pt x="50203" y="850900"/>
                </a:lnTo>
                <a:lnTo>
                  <a:pt x="40309" y="825500"/>
                </a:lnTo>
                <a:lnTo>
                  <a:pt x="31826" y="787400"/>
                </a:lnTo>
                <a:lnTo>
                  <a:pt x="24828" y="762000"/>
                </a:lnTo>
                <a:lnTo>
                  <a:pt x="19342" y="736600"/>
                </a:lnTo>
                <a:lnTo>
                  <a:pt x="15328" y="698500"/>
                </a:lnTo>
                <a:lnTo>
                  <a:pt x="12915" y="673100"/>
                </a:lnTo>
                <a:lnTo>
                  <a:pt x="12191" y="635000"/>
                </a:lnTo>
                <a:lnTo>
                  <a:pt x="13042" y="609600"/>
                </a:lnTo>
                <a:lnTo>
                  <a:pt x="15493" y="571500"/>
                </a:lnTo>
                <a:lnTo>
                  <a:pt x="19431" y="546100"/>
                </a:lnTo>
                <a:lnTo>
                  <a:pt x="25044" y="508000"/>
                </a:lnTo>
                <a:lnTo>
                  <a:pt x="32067" y="482600"/>
                </a:lnTo>
                <a:lnTo>
                  <a:pt x="40500" y="444500"/>
                </a:lnTo>
                <a:lnTo>
                  <a:pt x="50406" y="419100"/>
                </a:lnTo>
                <a:lnTo>
                  <a:pt x="74256" y="368300"/>
                </a:lnTo>
                <a:lnTo>
                  <a:pt x="103238" y="317500"/>
                </a:lnTo>
                <a:lnTo>
                  <a:pt x="137096" y="266700"/>
                </a:lnTo>
                <a:lnTo>
                  <a:pt x="175526" y="215900"/>
                </a:lnTo>
                <a:lnTo>
                  <a:pt x="218135" y="177800"/>
                </a:lnTo>
                <a:lnTo>
                  <a:pt x="240957" y="152400"/>
                </a:lnTo>
                <a:lnTo>
                  <a:pt x="264617" y="139700"/>
                </a:lnTo>
                <a:lnTo>
                  <a:pt x="289267" y="114300"/>
                </a:lnTo>
                <a:lnTo>
                  <a:pt x="314807" y="101600"/>
                </a:lnTo>
                <a:lnTo>
                  <a:pt x="368172" y="76200"/>
                </a:lnTo>
                <a:lnTo>
                  <a:pt x="453644" y="38100"/>
                </a:lnTo>
                <a:lnTo>
                  <a:pt x="483362" y="25400"/>
                </a:lnTo>
                <a:lnTo>
                  <a:pt x="513841" y="25400"/>
                </a:lnTo>
                <a:lnTo>
                  <a:pt x="544703" y="12700"/>
                </a:lnTo>
                <a:close/>
              </a:path>
              <a:path w="1280160" h="1270000">
                <a:moveTo>
                  <a:pt x="800100" y="12700"/>
                </a:moveTo>
                <a:lnTo>
                  <a:pt x="736092" y="12700"/>
                </a:lnTo>
                <a:lnTo>
                  <a:pt x="766952" y="25400"/>
                </a:lnTo>
                <a:lnTo>
                  <a:pt x="797306" y="25400"/>
                </a:lnTo>
                <a:lnTo>
                  <a:pt x="856361" y="50800"/>
                </a:lnTo>
                <a:lnTo>
                  <a:pt x="912621" y="76200"/>
                </a:lnTo>
                <a:lnTo>
                  <a:pt x="965962" y="101600"/>
                </a:lnTo>
                <a:lnTo>
                  <a:pt x="1016000" y="139700"/>
                </a:lnTo>
                <a:lnTo>
                  <a:pt x="1039749" y="152400"/>
                </a:lnTo>
                <a:lnTo>
                  <a:pt x="1062482" y="177800"/>
                </a:lnTo>
                <a:lnTo>
                  <a:pt x="1084326" y="190500"/>
                </a:lnTo>
                <a:lnTo>
                  <a:pt x="1105027" y="215900"/>
                </a:lnTo>
                <a:lnTo>
                  <a:pt x="1143381" y="266700"/>
                </a:lnTo>
                <a:lnTo>
                  <a:pt x="1177163" y="317500"/>
                </a:lnTo>
                <a:lnTo>
                  <a:pt x="1206119" y="368300"/>
                </a:lnTo>
                <a:lnTo>
                  <a:pt x="1229995" y="419100"/>
                </a:lnTo>
                <a:lnTo>
                  <a:pt x="1248283" y="482600"/>
                </a:lnTo>
                <a:lnTo>
                  <a:pt x="1255395" y="508000"/>
                </a:lnTo>
                <a:lnTo>
                  <a:pt x="1260856" y="546100"/>
                </a:lnTo>
                <a:lnTo>
                  <a:pt x="1264665" y="571500"/>
                </a:lnTo>
                <a:lnTo>
                  <a:pt x="1267206" y="609600"/>
                </a:lnTo>
                <a:lnTo>
                  <a:pt x="1267078" y="673100"/>
                </a:lnTo>
                <a:lnTo>
                  <a:pt x="1260728" y="736600"/>
                </a:lnTo>
                <a:lnTo>
                  <a:pt x="1255140" y="762000"/>
                </a:lnTo>
                <a:lnTo>
                  <a:pt x="1248156" y="800100"/>
                </a:lnTo>
                <a:lnTo>
                  <a:pt x="1239646" y="825500"/>
                </a:lnTo>
                <a:lnTo>
                  <a:pt x="1229740" y="850900"/>
                </a:lnTo>
                <a:lnTo>
                  <a:pt x="1218564" y="876300"/>
                </a:lnTo>
                <a:lnTo>
                  <a:pt x="1205864" y="914400"/>
                </a:lnTo>
                <a:lnTo>
                  <a:pt x="1176908" y="965200"/>
                </a:lnTo>
                <a:lnTo>
                  <a:pt x="1143127" y="1016000"/>
                </a:lnTo>
                <a:lnTo>
                  <a:pt x="1104645" y="1054100"/>
                </a:lnTo>
                <a:lnTo>
                  <a:pt x="1083818" y="1079500"/>
                </a:lnTo>
                <a:lnTo>
                  <a:pt x="1062101" y="1104900"/>
                </a:lnTo>
                <a:lnTo>
                  <a:pt x="1039240" y="1117600"/>
                </a:lnTo>
                <a:lnTo>
                  <a:pt x="1015492" y="1143000"/>
                </a:lnTo>
                <a:lnTo>
                  <a:pt x="990981" y="1155700"/>
                </a:lnTo>
                <a:lnTo>
                  <a:pt x="965453" y="1168400"/>
                </a:lnTo>
                <a:lnTo>
                  <a:pt x="939038" y="1193800"/>
                </a:lnTo>
                <a:lnTo>
                  <a:pt x="912113" y="1206500"/>
                </a:lnTo>
                <a:lnTo>
                  <a:pt x="884301" y="1219200"/>
                </a:lnTo>
                <a:lnTo>
                  <a:pt x="855726" y="1231900"/>
                </a:lnTo>
                <a:lnTo>
                  <a:pt x="889253" y="1231900"/>
                </a:lnTo>
                <a:lnTo>
                  <a:pt x="917575" y="1219200"/>
                </a:lnTo>
                <a:lnTo>
                  <a:pt x="945133" y="1193800"/>
                </a:lnTo>
                <a:lnTo>
                  <a:pt x="972057" y="1181100"/>
                </a:lnTo>
                <a:lnTo>
                  <a:pt x="997965" y="1168400"/>
                </a:lnTo>
                <a:lnTo>
                  <a:pt x="1023112" y="1143000"/>
                </a:lnTo>
                <a:lnTo>
                  <a:pt x="1047242" y="1130300"/>
                </a:lnTo>
                <a:lnTo>
                  <a:pt x="1070483" y="1104900"/>
                </a:lnTo>
                <a:lnTo>
                  <a:pt x="1092708" y="1092200"/>
                </a:lnTo>
                <a:lnTo>
                  <a:pt x="1113789" y="1066800"/>
                </a:lnTo>
                <a:lnTo>
                  <a:pt x="1153033" y="1016000"/>
                </a:lnTo>
                <a:lnTo>
                  <a:pt x="1187450" y="965200"/>
                </a:lnTo>
                <a:lnTo>
                  <a:pt x="1217040" y="914400"/>
                </a:lnTo>
                <a:lnTo>
                  <a:pt x="1241298" y="850900"/>
                </a:lnTo>
                <a:lnTo>
                  <a:pt x="1251331" y="825500"/>
                </a:lnTo>
                <a:lnTo>
                  <a:pt x="1259967" y="800100"/>
                </a:lnTo>
                <a:lnTo>
                  <a:pt x="1267206" y="762000"/>
                </a:lnTo>
                <a:lnTo>
                  <a:pt x="1272794" y="736600"/>
                </a:lnTo>
                <a:lnTo>
                  <a:pt x="1276858" y="698500"/>
                </a:lnTo>
                <a:lnTo>
                  <a:pt x="1279270" y="673100"/>
                </a:lnTo>
                <a:lnTo>
                  <a:pt x="1280159" y="635000"/>
                </a:lnTo>
                <a:lnTo>
                  <a:pt x="1279270" y="609600"/>
                </a:lnTo>
                <a:lnTo>
                  <a:pt x="1276858" y="571500"/>
                </a:lnTo>
                <a:lnTo>
                  <a:pt x="1272794" y="533400"/>
                </a:lnTo>
                <a:lnTo>
                  <a:pt x="1267206" y="508000"/>
                </a:lnTo>
                <a:lnTo>
                  <a:pt x="1259967" y="482600"/>
                </a:lnTo>
                <a:lnTo>
                  <a:pt x="1251331" y="444500"/>
                </a:lnTo>
                <a:lnTo>
                  <a:pt x="1241298" y="419100"/>
                </a:lnTo>
                <a:lnTo>
                  <a:pt x="1229868" y="393700"/>
                </a:lnTo>
                <a:lnTo>
                  <a:pt x="1217040" y="355600"/>
                </a:lnTo>
                <a:lnTo>
                  <a:pt x="1187450" y="304800"/>
                </a:lnTo>
                <a:lnTo>
                  <a:pt x="1153033" y="254000"/>
                </a:lnTo>
                <a:lnTo>
                  <a:pt x="1113789" y="203200"/>
                </a:lnTo>
                <a:lnTo>
                  <a:pt x="1092708" y="190500"/>
                </a:lnTo>
                <a:lnTo>
                  <a:pt x="1070483" y="165100"/>
                </a:lnTo>
                <a:lnTo>
                  <a:pt x="1047242" y="139700"/>
                </a:lnTo>
                <a:lnTo>
                  <a:pt x="1023112" y="127000"/>
                </a:lnTo>
                <a:lnTo>
                  <a:pt x="997965" y="101600"/>
                </a:lnTo>
                <a:lnTo>
                  <a:pt x="945133" y="76200"/>
                </a:lnTo>
                <a:lnTo>
                  <a:pt x="889253" y="50800"/>
                </a:lnTo>
                <a:lnTo>
                  <a:pt x="830452" y="25400"/>
                </a:lnTo>
                <a:lnTo>
                  <a:pt x="800100" y="12700"/>
                </a:lnTo>
                <a:close/>
              </a:path>
              <a:path w="1280160" h="1270000">
                <a:moveTo>
                  <a:pt x="737615" y="0"/>
                </a:moveTo>
                <a:lnTo>
                  <a:pt x="542544" y="0"/>
                </a:lnTo>
                <a:lnTo>
                  <a:pt x="511047" y="12700"/>
                </a:lnTo>
                <a:lnTo>
                  <a:pt x="769112" y="12700"/>
                </a:lnTo>
                <a:lnTo>
                  <a:pt x="737615" y="0"/>
                </a:lnTo>
                <a:close/>
              </a:path>
            </a:pathLst>
          </a:custGeom>
          <a:solidFill>
            <a:srgbClr val="FFFFFF"/>
          </a:solidFill>
        </p:spPr>
        <p:txBody>
          <a:bodyPr wrap="square" lIns="0" tIns="0" rIns="0" bIns="0" rtlCol="0"/>
          <a:lstStyle/>
          <a:p>
            <a:endParaRPr/>
          </a:p>
        </p:txBody>
      </p:sp>
      <p:sp>
        <p:nvSpPr>
          <p:cNvPr id="5" name="object 5"/>
          <p:cNvSpPr txBox="1"/>
          <p:nvPr/>
        </p:nvSpPr>
        <p:spPr>
          <a:xfrm>
            <a:off x="500034" y="3000372"/>
            <a:ext cx="1143008" cy="526426"/>
          </a:xfrm>
          <a:prstGeom prst="rect">
            <a:avLst/>
          </a:prstGeom>
        </p:spPr>
        <p:txBody>
          <a:bodyPr vert="horz" wrap="square" lIns="0" tIns="49530" rIns="0" bIns="0" rtlCol="0">
            <a:spAutoFit/>
          </a:bodyPr>
          <a:lstStyle/>
          <a:p>
            <a:pPr marL="12065" marR="5080" indent="4445" algn="ctr">
              <a:lnSpc>
                <a:spcPct val="86400"/>
              </a:lnSpc>
              <a:spcBef>
                <a:spcPts val="390"/>
              </a:spcBef>
            </a:pPr>
            <a:r>
              <a:rPr spc="-5">
                <a:solidFill>
                  <a:srgbClr val="FFFFFF"/>
                </a:solidFill>
                <a:latin typeface="Arial"/>
                <a:cs typeface="Arial"/>
              </a:rPr>
              <a:t>New  B</a:t>
            </a:r>
            <a:r>
              <a:rPr spc="-15">
                <a:solidFill>
                  <a:srgbClr val="FFFFFF"/>
                </a:solidFill>
                <a:latin typeface="Arial"/>
                <a:cs typeface="Arial"/>
              </a:rPr>
              <a:t>u</a:t>
            </a:r>
            <a:r>
              <a:rPr spc="-5">
                <a:solidFill>
                  <a:srgbClr val="FFFFFF"/>
                </a:solidFill>
                <a:latin typeface="Arial"/>
                <a:cs typeface="Arial"/>
              </a:rPr>
              <a:t>si</a:t>
            </a:r>
            <a:r>
              <a:rPr spc="-15">
                <a:solidFill>
                  <a:srgbClr val="FFFFFF"/>
                </a:solidFill>
                <a:latin typeface="Arial"/>
                <a:cs typeface="Arial"/>
              </a:rPr>
              <a:t>n</a:t>
            </a:r>
            <a:r>
              <a:rPr spc="-5">
                <a:solidFill>
                  <a:srgbClr val="FFFFFF"/>
                </a:solidFill>
                <a:latin typeface="Arial"/>
                <a:cs typeface="Arial"/>
              </a:rPr>
              <a:t>es</a:t>
            </a:r>
            <a:r>
              <a:rPr>
                <a:solidFill>
                  <a:srgbClr val="FFFFFF"/>
                </a:solidFill>
                <a:latin typeface="Arial"/>
                <a:cs typeface="Arial"/>
              </a:rPr>
              <a:t>s</a:t>
            </a:r>
            <a:endParaRPr>
              <a:latin typeface="Arial"/>
              <a:cs typeface="Arial"/>
            </a:endParaRPr>
          </a:p>
        </p:txBody>
      </p:sp>
      <p:sp>
        <p:nvSpPr>
          <p:cNvPr id="6" name="object 6"/>
          <p:cNvSpPr/>
          <p:nvPr/>
        </p:nvSpPr>
        <p:spPr>
          <a:xfrm>
            <a:off x="1937195" y="3602229"/>
            <a:ext cx="130969" cy="186055"/>
          </a:xfrm>
          <a:custGeom>
            <a:avLst/>
            <a:gdLst/>
            <a:ahLst/>
            <a:cxnLst/>
            <a:rect l="l" t="t" r="r" b="b"/>
            <a:pathLst>
              <a:path w="174625" h="186054">
                <a:moveTo>
                  <a:pt x="174244" y="0"/>
                </a:moveTo>
                <a:lnTo>
                  <a:pt x="0" y="0"/>
                </a:lnTo>
                <a:lnTo>
                  <a:pt x="0" y="185547"/>
                </a:lnTo>
                <a:lnTo>
                  <a:pt x="174244" y="185547"/>
                </a:lnTo>
                <a:lnTo>
                  <a:pt x="174244" y="0"/>
                </a:lnTo>
                <a:close/>
              </a:path>
            </a:pathLst>
          </a:custGeom>
          <a:solidFill>
            <a:srgbClr val="1B376D"/>
          </a:solidFill>
        </p:spPr>
        <p:txBody>
          <a:bodyPr wrap="square" lIns="0" tIns="0" rIns="0" bIns="0" rtlCol="0"/>
          <a:lstStyle/>
          <a:p>
            <a:endParaRPr/>
          </a:p>
        </p:txBody>
      </p:sp>
      <p:sp>
        <p:nvSpPr>
          <p:cNvPr id="7" name="object 7"/>
          <p:cNvSpPr/>
          <p:nvPr/>
        </p:nvSpPr>
        <p:spPr>
          <a:xfrm>
            <a:off x="1785918" y="3429000"/>
            <a:ext cx="408623" cy="174625"/>
          </a:xfrm>
          <a:custGeom>
            <a:avLst/>
            <a:gdLst/>
            <a:ahLst/>
            <a:cxnLst/>
            <a:rect l="l" t="t" r="r" b="b"/>
            <a:pathLst>
              <a:path w="544830" h="174625">
                <a:moveTo>
                  <a:pt x="544321" y="0"/>
                </a:moveTo>
                <a:lnTo>
                  <a:pt x="0" y="0"/>
                </a:lnTo>
                <a:lnTo>
                  <a:pt x="0" y="174243"/>
                </a:lnTo>
                <a:lnTo>
                  <a:pt x="544321" y="174243"/>
                </a:lnTo>
                <a:lnTo>
                  <a:pt x="544321" y="0"/>
                </a:lnTo>
                <a:close/>
              </a:path>
            </a:pathLst>
          </a:custGeom>
          <a:solidFill>
            <a:srgbClr val="1B376D"/>
          </a:solidFill>
        </p:spPr>
        <p:txBody>
          <a:bodyPr wrap="square" lIns="0" tIns="0" rIns="0" bIns="0" rtlCol="0"/>
          <a:lstStyle/>
          <a:p>
            <a:endParaRPr/>
          </a:p>
        </p:txBody>
      </p:sp>
      <p:sp>
        <p:nvSpPr>
          <p:cNvPr id="8" name="object 8"/>
          <p:cNvSpPr/>
          <p:nvPr/>
        </p:nvSpPr>
        <p:spPr>
          <a:xfrm>
            <a:off x="1937195" y="3242437"/>
            <a:ext cx="130969" cy="186055"/>
          </a:xfrm>
          <a:custGeom>
            <a:avLst/>
            <a:gdLst/>
            <a:ahLst/>
            <a:cxnLst/>
            <a:rect l="l" t="t" r="r" b="b"/>
            <a:pathLst>
              <a:path w="174625" h="186054">
                <a:moveTo>
                  <a:pt x="174244" y="0"/>
                </a:moveTo>
                <a:lnTo>
                  <a:pt x="0" y="0"/>
                </a:lnTo>
                <a:lnTo>
                  <a:pt x="0" y="185547"/>
                </a:lnTo>
                <a:lnTo>
                  <a:pt x="174244" y="185547"/>
                </a:lnTo>
                <a:lnTo>
                  <a:pt x="174244" y="0"/>
                </a:lnTo>
                <a:close/>
              </a:path>
            </a:pathLst>
          </a:custGeom>
          <a:solidFill>
            <a:srgbClr val="1B376D"/>
          </a:solidFill>
        </p:spPr>
        <p:txBody>
          <a:bodyPr wrap="square" lIns="0" tIns="0" rIns="0" bIns="0" rtlCol="0"/>
          <a:lstStyle/>
          <a:p>
            <a:endParaRPr/>
          </a:p>
        </p:txBody>
      </p:sp>
      <p:sp>
        <p:nvSpPr>
          <p:cNvPr id="9" name="object 9"/>
          <p:cNvSpPr/>
          <p:nvPr/>
        </p:nvSpPr>
        <p:spPr>
          <a:xfrm>
            <a:off x="2214546" y="2875788"/>
            <a:ext cx="1214446" cy="1278890"/>
          </a:xfrm>
          <a:custGeom>
            <a:avLst/>
            <a:gdLst/>
            <a:ahLst/>
            <a:cxnLst/>
            <a:rect l="l" t="t" r="r" b="b"/>
            <a:pathLst>
              <a:path w="1280160" h="1278889">
                <a:moveTo>
                  <a:pt x="640079" y="0"/>
                </a:moveTo>
                <a:lnTo>
                  <a:pt x="592302" y="1753"/>
                </a:lnTo>
                <a:lnTo>
                  <a:pt x="545479" y="6932"/>
                </a:lnTo>
                <a:lnTo>
                  <a:pt x="499735" y="15412"/>
                </a:lnTo>
                <a:lnTo>
                  <a:pt x="455193" y="27070"/>
                </a:lnTo>
                <a:lnTo>
                  <a:pt x="411978" y="41781"/>
                </a:lnTo>
                <a:lnTo>
                  <a:pt x="370211" y="59423"/>
                </a:lnTo>
                <a:lnTo>
                  <a:pt x="330018" y="79872"/>
                </a:lnTo>
                <a:lnTo>
                  <a:pt x="291522" y="103004"/>
                </a:lnTo>
                <a:lnTo>
                  <a:pt x="254846" y="128695"/>
                </a:lnTo>
                <a:lnTo>
                  <a:pt x="220115" y="156822"/>
                </a:lnTo>
                <a:lnTo>
                  <a:pt x="187452" y="187261"/>
                </a:lnTo>
                <a:lnTo>
                  <a:pt x="156980" y="219888"/>
                </a:lnTo>
                <a:lnTo>
                  <a:pt x="128823" y="254580"/>
                </a:lnTo>
                <a:lnTo>
                  <a:pt x="103105" y="291213"/>
                </a:lnTo>
                <a:lnTo>
                  <a:pt x="79949" y="329664"/>
                </a:lnTo>
                <a:lnTo>
                  <a:pt x="59480" y="369808"/>
                </a:lnTo>
                <a:lnTo>
                  <a:pt x="41821" y="411523"/>
                </a:lnTo>
                <a:lnTo>
                  <a:pt x="27095" y="454683"/>
                </a:lnTo>
                <a:lnTo>
                  <a:pt x="15426" y="499167"/>
                </a:lnTo>
                <a:lnTo>
                  <a:pt x="6938" y="544850"/>
                </a:lnTo>
                <a:lnTo>
                  <a:pt x="1755" y="591608"/>
                </a:lnTo>
                <a:lnTo>
                  <a:pt x="0" y="639317"/>
                </a:lnTo>
                <a:lnTo>
                  <a:pt x="1755" y="687027"/>
                </a:lnTo>
                <a:lnTo>
                  <a:pt x="6938" y="733785"/>
                </a:lnTo>
                <a:lnTo>
                  <a:pt x="15426" y="779468"/>
                </a:lnTo>
                <a:lnTo>
                  <a:pt x="27095" y="823952"/>
                </a:lnTo>
                <a:lnTo>
                  <a:pt x="41821" y="867112"/>
                </a:lnTo>
                <a:lnTo>
                  <a:pt x="59480" y="908827"/>
                </a:lnTo>
                <a:lnTo>
                  <a:pt x="79949" y="948971"/>
                </a:lnTo>
                <a:lnTo>
                  <a:pt x="103105" y="987422"/>
                </a:lnTo>
                <a:lnTo>
                  <a:pt x="128823" y="1024055"/>
                </a:lnTo>
                <a:lnTo>
                  <a:pt x="156980" y="1058747"/>
                </a:lnTo>
                <a:lnTo>
                  <a:pt x="187452" y="1091374"/>
                </a:lnTo>
                <a:lnTo>
                  <a:pt x="220115" y="1121813"/>
                </a:lnTo>
                <a:lnTo>
                  <a:pt x="254846" y="1149940"/>
                </a:lnTo>
                <a:lnTo>
                  <a:pt x="291522" y="1175631"/>
                </a:lnTo>
                <a:lnTo>
                  <a:pt x="330018" y="1198763"/>
                </a:lnTo>
                <a:lnTo>
                  <a:pt x="370211" y="1219212"/>
                </a:lnTo>
                <a:lnTo>
                  <a:pt x="411978" y="1236854"/>
                </a:lnTo>
                <a:lnTo>
                  <a:pt x="455193" y="1251565"/>
                </a:lnTo>
                <a:lnTo>
                  <a:pt x="499735" y="1263223"/>
                </a:lnTo>
                <a:lnTo>
                  <a:pt x="545479" y="1271703"/>
                </a:lnTo>
                <a:lnTo>
                  <a:pt x="592302" y="1276882"/>
                </a:lnTo>
                <a:lnTo>
                  <a:pt x="640079" y="1278636"/>
                </a:lnTo>
                <a:lnTo>
                  <a:pt x="687857" y="1276882"/>
                </a:lnTo>
                <a:lnTo>
                  <a:pt x="734680" y="1271703"/>
                </a:lnTo>
                <a:lnTo>
                  <a:pt x="780424" y="1263223"/>
                </a:lnTo>
                <a:lnTo>
                  <a:pt x="824966" y="1251565"/>
                </a:lnTo>
                <a:lnTo>
                  <a:pt x="868181" y="1236854"/>
                </a:lnTo>
                <a:lnTo>
                  <a:pt x="909948" y="1219212"/>
                </a:lnTo>
                <a:lnTo>
                  <a:pt x="950141" y="1198763"/>
                </a:lnTo>
                <a:lnTo>
                  <a:pt x="988637" y="1175631"/>
                </a:lnTo>
                <a:lnTo>
                  <a:pt x="1025313" y="1149940"/>
                </a:lnTo>
                <a:lnTo>
                  <a:pt x="1060044" y="1121813"/>
                </a:lnTo>
                <a:lnTo>
                  <a:pt x="1092708" y="1091374"/>
                </a:lnTo>
                <a:lnTo>
                  <a:pt x="1123179" y="1058747"/>
                </a:lnTo>
                <a:lnTo>
                  <a:pt x="1151336" y="1024055"/>
                </a:lnTo>
                <a:lnTo>
                  <a:pt x="1177054" y="987422"/>
                </a:lnTo>
                <a:lnTo>
                  <a:pt x="1200210" y="948971"/>
                </a:lnTo>
                <a:lnTo>
                  <a:pt x="1220679" y="908827"/>
                </a:lnTo>
                <a:lnTo>
                  <a:pt x="1238338" y="867112"/>
                </a:lnTo>
                <a:lnTo>
                  <a:pt x="1253064" y="823952"/>
                </a:lnTo>
                <a:lnTo>
                  <a:pt x="1264733" y="779468"/>
                </a:lnTo>
                <a:lnTo>
                  <a:pt x="1273221" y="733785"/>
                </a:lnTo>
                <a:lnTo>
                  <a:pt x="1278404" y="687027"/>
                </a:lnTo>
                <a:lnTo>
                  <a:pt x="1280160" y="639317"/>
                </a:lnTo>
                <a:lnTo>
                  <a:pt x="1278404" y="591608"/>
                </a:lnTo>
                <a:lnTo>
                  <a:pt x="1273221" y="544850"/>
                </a:lnTo>
                <a:lnTo>
                  <a:pt x="1264733" y="499167"/>
                </a:lnTo>
                <a:lnTo>
                  <a:pt x="1253064" y="454683"/>
                </a:lnTo>
                <a:lnTo>
                  <a:pt x="1238338" y="411523"/>
                </a:lnTo>
                <a:lnTo>
                  <a:pt x="1220679" y="369808"/>
                </a:lnTo>
                <a:lnTo>
                  <a:pt x="1200210" y="329664"/>
                </a:lnTo>
                <a:lnTo>
                  <a:pt x="1177054" y="291213"/>
                </a:lnTo>
                <a:lnTo>
                  <a:pt x="1151336" y="254580"/>
                </a:lnTo>
                <a:lnTo>
                  <a:pt x="1123179" y="219888"/>
                </a:lnTo>
                <a:lnTo>
                  <a:pt x="1092708" y="187261"/>
                </a:lnTo>
                <a:lnTo>
                  <a:pt x="1060044" y="156822"/>
                </a:lnTo>
                <a:lnTo>
                  <a:pt x="1025313" y="128695"/>
                </a:lnTo>
                <a:lnTo>
                  <a:pt x="988637" y="103004"/>
                </a:lnTo>
                <a:lnTo>
                  <a:pt x="950141" y="79872"/>
                </a:lnTo>
                <a:lnTo>
                  <a:pt x="909948" y="59423"/>
                </a:lnTo>
                <a:lnTo>
                  <a:pt x="868181" y="41781"/>
                </a:lnTo>
                <a:lnTo>
                  <a:pt x="824966" y="27070"/>
                </a:lnTo>
                <a:lnTo>
                  <a:pt x="780424" y="15412"/>
                </a:lnTo>
                <a:lnTo>
                  <a:pt x="734680" y="6932"/>
                </a:lnTo>
                <a:lnTo>
                  <a:pt x="687857" y="1753"/>
                </a:lnTo>
                <a:lnTo>
                  <a:pt x="640079" y="0"/>
                </a:lnTo>
                <a:close/>
              </a:path>
            </a:pathLst>
          </a:custGeom>
          <a:solidFill>
            <a:srgbClr val="9EBD54"/>
          </a:solidFill>
        </p:spPr>
        <p:txBody>
          <a:bodyPr wrap="square" lIns="0" tIns="0" rIns="0" bIns="0" rtlCol="0"/>
          <a:lstStyle/>
          <a:p>
            <a:endParaRPr/>
          </a:p>
        </p:txBody>
      </p:sp>
      <p:sp>
        <p:nvSpPr>
          <p:cNvPr id="10" name="object 10"/>
          <p:cNvSpPr/>
          <p:nvPr/>
        </p:nvSpPr>
        <p:spPr>
          <a:xfrm>
            <a:off x="2214546" y="2786058"/>
            <a:ext cx="1214446" cy="1368365"/>
          </a:xfrm>
          <a:custGeom>
            <a:avLst/>
            <a:gdLst/>
            <a:ahLst/>
            <a:cxnLst/>
            <a:rect l="l" t="t" r="r" b="b"/>
            <a:pathLst>
              <a:path w="1280160" h="1270000">
                <a:moveTo>
                  <a:pt x="607440" y="1257300"/>
                </a:moveTo>
                <a:lnTo>
                  <a:pt x="511048" y="1257300"/>
                </a:lnTo>
                <a:lnTo>
                  <a:pt x="542671" y="1270000"/>
                </a:lnTo>
                <a:lnTo>
                  <a:pt x="639826" y="1270000"/>
                </a:lnTo>
                <a:lnTo>
                  <a:pt x="607440" y="1257300"/>
                </a:lnTo>
                <a:close/>
              </a:path>
              <a:path w="1280160" h="1270000">
                <a:moveTo>
                  <a:pt x="769112" y="1257300"/>
                </a:moveTo>
                <a:lnTo>
                  <a:pt x="672084" y="1257300"/>
                </a:lnTo>
                <a:lnTo>
                  <a:pt x="639826" y="1270000"/>
                </a:lnTo>
                <a:lnTo>
                  <a:pt x="737615" y="1270000"/>
                </a:lnTo>
                <a:lnTo>
                  <a:pt x="769112" y="1257300"/>
                </a:lnTo>
                <a:close/>
              </a:path>
              <a:path w="1280160" h="1270000">
                <a:moveTo>
                  <a:pt x="453136" y="1231900"/>
                </a:moveTo>
                <a:lnTo>
                  <a:pt x="419988" y="1231900"/>
                </a:lnTo>
                <a:lnTo>
                  <a:pt x="449707" y="1244600"/>
                </a:lnTo>
                <a:lnTo>
                  <a:pt x="480187" y="1257300"/>
                </a:lnTo>
                <a:lnTo>
                  <a:pt x="513207" y="1257300"/>
                </a:lnTo>
                <a:lnTo>
                  <a:pt x="453136" y="1231900"/>
                </a:lnTo>
                <a:close/>
              </a:path>
              <a:path w="1280160" h="1270000">
                <a:moveTo>
                  <a:pt x="860171" y="1231900"/>
                </a:moveTo>
                <a:lnTo>
                  <a:pt x="826642" y="1231900"/>
                </a:lnTo>
                <a:lnTo>
                  <a:pt x="766445" y="1257300"/>
                </a:lnTo>
                <a:lnTo>
                  <a:pt x="800100" y="1257300"/>
                </a:lnTo>
                <a:lnTo>
                  <a:pt x="860171" y="1231900"/>
                </a:lnTo>
                <a:close/>
              </a:path>
              <a:path w="1280160" h="1270000">
                <a:moveTo>
                  <a:pt x="544702" y="12700"/>
                </a:moveTo>
                <a:lnTo>
                  <a:pt x="480060" y="12700"/>
                </a:lnTo>
                <a:lnTo>
                  <a:pt x="449707" y="25400"/>
                </a:lnTo>
                <a:lnTo>
                  <a:pt x="390905" y="50800"/>
                </a:lnTo>
                <a:lnTo>
                  <a:pt x="335025" y="76200"/>
                </a:lnTo>
                <a:lnTo>
                  <a:pt x="282193" y="101600"/>
                </a:lnTo>
                <a:lnTo>
                  <a:pt x="257048" y="127000"/>
                </a:lnTo>
                <a:lnTo>
                  <a:pt x="232917" y="139700"/>
                </a:lnTo>
                <a:lnTo>
                  <a:pt x="209676" y="165100"/>
                </a:lnTo>
                <a:lnTo>
                  <a:pt x="187451" y="190500"/>
                </a:lnTo>
                <a:lnTo>
                  <a:pt x="166242" y="203200"/>
                </a:lnTo>
                <a:lnTo>
                  <a:pt x="127126" y="254000"/>
                </a:lnTo>
                <a:lnTo>
                  <a:pt x="92710" y="304800"/>
                </a:lnTo>
                <a:lnTo>
                  <a:pt x="63118" y="355600"/>
                </a:lnTo>
                <a:lnTo>
                  <a:pt x="50292" y="393700"/>
                </a:lnTo>
                <a:lnTo>
                  <a:pt x="38862" y="419100"/>
                </a:lnTo>
                <a:lnTo>
                  <a:pt x="28701" y="444500"/>
                </a:lnTo>
                <a:lnTo>
                  <a:pt x="20193" y="482600"/>
                </a:lnTo>
                <a:lnTo>
                  <a:pt x="13081" y="508000"/>
                </a:lnTo>
                <a:lnTo>
                  <a:pt x="7365" y="533400"/>
                </a:lnTo>
                <a:lnTo>
                  <a:pt x="3301" y="571500"/>
                </a:lnTo>
                <a:lnTo>
                  <a:pt x="888" y="609600"/>
                </a:lnTo>
                <a:lnTo>
                  <a:pt x="0" y="635000"/>
                </a:lnTo>
                <a:lnTo>
                  <a:pt x="762" y="673100"/>
                </a:lnTo>
                <a:lnTo>
                  <a:pt x="3175" y="698500"/>
                </a:lnTo>
                <a:lnTo>
                  <a:pt x="7365" y="736600"/>
                </a:lnTo>
                <a:lnTo>
                  <a:pt x="12954" y="762000"/>
                </a:lnTo>
                <a:lnTo>
                  <a:pt x="20065" y="800100"/>
                </a:lnTo>
                <a:lnTo>
                  <a:pt x="28701" y="825500"/>
                </a:lnTo>
                <a:lnTo>
                  <a:pt x="38862" y="850900"/>
                </a:lnTo>
                <a:lnTo>
                  <a:pt x="50292" y="889000"/>
                </a:lnTo>
                <a:lnTo>
                  <a:pt x="77215" y="939800"/>
                </a:lnTo>
                <a:lnTo>
                  <a:pt x="109347" y="990600"/>
                </a:lnTo>
                <a:lnTo>
                  <a:pt x="146176" y="1041400"/>
                </a:lnTo>
                <a:lnTo>
                  <a:pt x="187451" y="1092200"/>
                </a:lnTo>
                <a:lnTo>
                  <a:pt x="209676" y="1104900"/>
                </a:lnTo>
                <a:lnTo>
                  <a:pt x="232917" y="1130300"/>
                </a:lnTo>
                <a:lnTo>
                  <a:pt x="257048" y="1143000"/>
                </a:lnTo>
                <a:lnTo>
                  <a:pt x="282193" y="1168400"/>
                </a:lnTo>
                <a:lnTo>
                  <a:pt x="308228" y="1181100"/>
                </a:lnTo>
                <a:lnTo>
                  <a:pt x="335025" y="1193800"/>
                </a:lnTo>
                <a:lnTo>
                  <a:pt x="362585" y="1219200"/>
                </a:lnTo>
                <a:lnTo>
                  <a:pt x="390905" y="1231900"/>
                </a:lnTo>
                <a:lnTo>
                  <a:pt x="423925" y="1231900"/>
                </a:lnTo>
                <a:lnTo>
                  <a:pt x="395350" y="1219200"/>
                </a:lnTo>
                <a:lnTo>
                  <a:pt x="340487" y="1193800"/>
                </a:lnTo>
                <a:lnTo>
                  <a:pt x="314325" y="1168400"/>
                </a:lnTo>
                <a:lnTo>
                  <a:pt x="288798" y="1155700"/>
                </a:lnTo>
                <a:lnTo>
                  <a:pt x="264160" y="1143000"/>
                </a:lnTo>
                <a:lnTo>
                  <a:pt x="240537" y="1117600"/>
                </a:lnTo>
                <a:lnTo>
                  <a:pt x="217677" y="1104900"/>
                </a:lnTo>
                <a:lnTo>
                  <a:pt x="195834" y="1079500"/>
                </a:lnTo>
                <a:lnTo>
                  <a:pt x="175133" y="1054100"/>
                </a:lnTo>
                <a:lnTo>
                  <a:pt x="155448" y="1041400"/>
                </a:lnTo>
                <a:lnTo>
                  <a:pt x="136778" y="1016000"/>
                </a:lnTo>
                <a:lnTo>
                  <a:pt x="102996" y="965200"/>
                </a:lnTo>
                <a:lnTo>
                  <a:pt x="74040" y="914400"/>
                </a:lnTo>
                <a:lnTo>
                  <a:pt x="61340" y="876300"/>
                </a:lnTo>
                <a:lnTo>
                  <a:pt x="50164" y="850900"/>
                </a:lnTo>
                <a:lnTo>
                  <a:pt x="40258" y="825500"/>
                </a:lnTo>
                <a:lnTo>
                  <a:pt x="31876" y="787400"/>
                </a:lnTo>
                <a:lnTo>
                  <a:pt x="24892" y="762000"/>
                </a:lnTo>
                <a:lnTo>
                  <a:pt x="19304" y="736600"/>
                </a:lnTo>
                <a:lnTo>
                  <a:pt x="15367" y="698500"/>
                </a:lnTo>
                <a:lnTo>
                  <a:pt x="12954" y="673100"/>
                </a:lnTo>
                <a:lnTo>
                  <a:pt x="12192" y="635000"/>
                </a:lnTo>
                <a:lnTo>
                  <a:pt x="13081" y="609600"/>
                </a:lnTo>
                <a:lnTo>
                  <a:pt x="15493" y="571500"/>
                </a:lnTo>
                <a:lnTo>
                  <a:pt x="19431" y="546100"/>
                </a:lnTo>
                <a:lnTo>
                  <a:pt x="25018" y="508000"/>
                </a:lnTo>
                <a:lnTo>
                  <a:pt x="32131" y="482600"/>
                </a:lnTo>
                <a:lnTo>
                  <a:pt x="40512" y="444500"/>
                </a:lnTo>
                <a:lnTo>
                  <a:pt x="50418" y="419100"/>
                </a:lnTo>
                <a:lnTo>
                  <a:pt x="74294" y="368300"/>
                </a:lnTo>
                <a:lnTo>
                  <a:pt x="103250" y="317500"/>
                </a:lnTo>
                <a:lnTo>
                  <a:pt x="137033" y="266700"/>
                </a:lnTo>
                <a:lnTo>
                  <a:pt x="175513" y="215900"/>
                </a:lnTo>
                <a:lnTo>
                  <a:pt x="218186" y="177800"/>
                </a:lnTo>
                <a:lnTo>
                  <a:pt x="240918" y="152400"/>
                </a:lnTo>
                <a:lnTo>
                  <a:pt x="264667" y="139700"/>
                </a:lnTo>
                <a:lnTo>
                  <a:pt x="289305" y="114300"/>
                </a:lnTo>
                <a:lnTo>
                  <a:pt x="314833" y="101600"/>
                </a:lnTo>
                <a:lnTo>
                  <a:pt x="368173" y="76200"/>
                </a:lnTo>
                <a:lnTo>
                  <a:pt x="453643" y="38100"/>
                </a:lnTo>
                <a:lnTo>
                  <a:pt x="483362" y="25400"/>
                </a:lnTo>
                <a:lnTo>
                  <a:pt x="513841" y="25400"/>
                </a:lnTo>
                <a:lnTo>
                  <a:pt x="544702" y="12700"/>
                </a:lnTo>
                <a:close/>
              </a:path>
              <a:path w="1280160" h="1270000">
                <a:moveTo>
                  <a:pt x="800100" y="12700"/>
                </a:moveTo>
                <a:lnTo>
                  <a:pt x="736091" y="12700"/>
                </a:lnTo>
                <a:lnTo>
                  <a:pt x="766952" y="25400"/>
                </a:lnTo>
                <a:lnTo>
                  <a:pt x="797305" y="25400"/>
                </a:lnTo>
                <a:lnTo>
                  <a:pt x="856361" y="50800"/>
                </a:lnTo>
                <a:lnTo>
                  <a:pt x="912622" y="76200"/>
                </a:lnTo>
                <a:lnTo>
                  <a:pt x="965962" y="101600"/>
                </a:lnTo>
                <a:lnTo>
                  <a:pt x="1016000" y="139700"/>
                </a:lnTo>
                <a:lnTo>
                  <a:pt x="1039749" y="152400"/>
                </a:lnTo>
                <a:lnTo>
                  <a:pt x="1062482" y="177800"/>
                </a:lnTo>
                <a:lnTo>
                  <a:pt x="1084326" y="190500"/>
                </a:lnTo>
                <a:lnTo>
                  <a:pt x="1105027" y="215900"/>
                </a:lnTo>
                <a:lnTo>
                  <a:pt x="1143380" y="266700"/>
                </a:lnTo>
                <a:lnTo>
                  <a:pt x="1177163" y="317500"/>
                </a:lnTo>
                <a:lnTo>
                  <a:pt x="1206118" y="368300"/>
                </a:lnTo>
                <a:lnTo>
                  <a:pt x="1229995" y="419100"/>
                </a:lnTo>
                <a:lnTo>
                  <a:pt x="1248283" y="482600"/>
                </a:lnTo>
                <a:lnTo>
                  <a:pt x="1255395" y="508000"/>
                </a:lnTo>
                <a:lnTo>
                  <a:pt x="1260855" y="546100"/>
                </a:lnTo>
                <a:lnTo>
                  <a:pt x="1264665" y="571500"/>
                </a:lnTo>
                <a:lnTo>
                  <a:pt x="1267205" y="609600"/>
                </a:lnTo>
                <a:lnTo>
                  <a:pt x="1267078" y="673100"/>
                </a:lnTo>
                <a:lnTo>
                  <a:pt x="1260728" y="736600"/>
                </a:lnTo>
                <a:lnTo>
                  <a:pt x="1255140" y="762000"/>
                </a:lnTo>
                <a:lnTo>
                  <a:pt x="1248155" y="800100"/>
                </a:lnTo>
                <a:lnTo>
                  <a:pt x="1239647" y="825500"/>
                </a:lnTo>
                <a:lnTo>
                  <a:pt x="1229740" y="850900"/>
                </a:lnTo>
                <a:lnTo>
                  <a:pt x="1218564" y="876300"/>
                </a:lnTo>
                <a:lnTo>
                  <a:pt x="1205864" y="914400"/>
                </a:lnTo>
                <a:lnTo>
                  <a:pt x="1176909" y="965200"/>
                </a:lnTo>
                <a:lnTo>
                  <a:pt x="1143127" y="1016000"/>
                </a:lnTo>
                <a:lnTo>
                  <a:pt x="1104646" y="1054100"/>
                </a:lnTo>
                <a:lnTo>
                  <a:pt x="1083817" y="1079500"/>
                </a:lnTo>
                <a:lnTo>
                  <a:pt x="1062101" y="1104900"/>
                </a:lnTo>
                <a:lnTo>
                  <a:pt x="1039240" y="1117600"/>
                </a:lnTo>
                <a:lnTo>
                  <a:pt x="1015491" y="1143000"/>
                </a:lnTo>
                <a:lnTo>
                  <a:pt x="990980" y="1155700"/>
                </a:lnTo>
                <a:lnTo>
                  <a:pt x="965453" y="1168400"/>
                </a:lnTo>
                <a:lnTo>
                  <a:pt x="939038" y="1193800"/>
                </a:lnTo>
                <a:lnTo>
                  <a:pt x="912113" y="1206500"/>
                </a:lnTo>
                <a:lnTo>
                  <a:pt x="884301" y="1219200"/>
                </a:lnTo>
                <a:lnTo>
                  <a:pt x="855726" y="1231900"/>
                </a:lnTo>
                <a:lnTo>
                  <a:pt x="889253" y="1231900"/>
                </a:lnTo>
                <a:lnTo>
                  <a:pt x="917575" y="1219200"/>
                </a:lnTo>
                <a:lnTo>
                  <a:pt x="945134" y="1193800"/>
                </a:lnTo>
                <a:lnTo>
                  <a:pt x="972058" y="1181100"/>
                </a:lnTo>
                <a:lnTo>
                  <a:pt x="997965" y="1168400"/>
                </a:lnTo>
                <a:lnTo>
                  <a:pt x="1023112" y="1143000"/>
                </a:lnTo>
                <a:lnTo>
                  <a:pt x="1047241" y="1130300"/>
                </a:lnTo>
                <a:lnTo>
                  <a:pt x="1070483" y="1104900"/>
                </a:lnTo>
                <a:lnTo>
                  <a:pt x="1092708" y="1092200"/>
                </a:lnTo>
                <a:lnTo>
                  <a:pt x="1113789" y="1066800"/>
                </a:lnTo>
                <a:lnTo>
                  <a:pt x="1153033" y="1016000"/>
                </a:lnTo>
                <a:lnTo>
                  <a:pt x="1187450" y="965200"/>
                </a:lnTo>
                <a:lnTo>
                  <a:pt x="1217040" y="914400"/>
                </a:lnTo>
                <a:lnTo>
                  <a:pt x="1241298" y="850900"/>
                </a:lnTo>
                <a:lnTo>
                  <a:pt x="1251330" y="825500"/>
                </a:lnTo>
                <a:lnTo>
                  <a:pt x="1259966" y="800100"/>
                </a:lnTo>
                <a:lnTo>
                  <a:pt x="1267205" y="762000"/>
                </a:lnTo>
                <a:lnTo>
                  <a:pt x="1272793" y="736600"/>
                </a:lnTo>
                <a:lnTo>
                  <a:pt x="1276858" y="698500"/>
                </a:lnTo>
                <a:lnTo>
                  <a:pt x="1279271" y="673100"/>
                </a:lnTo>
                <a:lnTo>
                  <a:pt x="1280160" y="635000"/>
                </a:lnTo>
                <a:lnTo>
                  <a:pt x="1279271" y="609600"/>
                </a:lnTo>
                <a:lnTo>
                  <a:pt x="1276858" y="571500"/>
                </a:lnTo>
                <a:lnTo>
                  <a:pt x="1272793" y="533400"/>
                </a:lnTo>
                <a:lnTo>
                  <a:pt x="1267205" y="508000"/>
                </a:lnTo>
                <a:lnTo>
                  <a:pt x="1259966" y="482600"/>
                </a:lnTo>
                <a:lnTo>
                  <a:pt x="1251330" y="444500"/>
                </a:lnTo>
                <a:lnTo>
                  <a:pt x="1241298" y="419100"/>
                </a:lnTo>
                <a:lnTo>
                  <a:pt x="1229867" y="393700"/>
                </a:lnTo>
                <a:lnTo>
                  <a:pt x="1217040" y="355600"/>
                </a:lnTo>
                <a:lnTo>
                  <a:pt x="1187450" y="304800"/>
                </a:lnTo>
                <a:lnTo>
                  <a:pt x="1153033" y="254000"/>
                </a:lnTo>
                <a:lnTo>
                  <a:pt x="1113789" y="203200"/>
                </a:lnTo>
                <a:lnTo>
                  <a:pt x="1092708" y="190500"/>
                </a:lnTo>
                <a:lnTo>
                  <a:pt x="1070483" y="165100"/>
                </a:lnTo>
                <a:lnTo>
                  <a:pt x="1047241" y="139700"/>
                </a:lnTo>
                <a:lnTo>
                  <a:pt x="1023112" y="127000"/>
                </a:lnTo>
                <a:lnTo>
                  <a:pt x="997965" y="101600"/>
                </a:lnTo>
                <a:lnTo>
                  <a:pt x="945134" y="76200"/>
                </a:lnTo>
                <a:lnTo>
                  <a:pt x="889253" y="50800"/>
                </a:lnTo>
                <a:lnTo>
                  <a:pt x="830452" y="25400"/>
                </a:lnTo>
                <a:lnTo>
                  <a:pt x="800100" y="12700"/>
                </a:lnTo>
                <a:close/>
              </a:path>
              <a:path w="1280160" h="1270000">
                <a:moveTo>
                  <a:pt x="737615" y="0"/>
                </a:moveTo>
                <a:lnTo>
                  <a:pt x="542543" y="0"/>
                </a:lnTo>
                <a:lnTo>
                  <a:pt x="511048" y="12700"/>
                </a:lnTo>
                <a:lnTo>
                  <a:pt x="769112" y="12700"/>
                </a:lnTo>
                <a:lnTo>
                  <a:pt x="737615" y="0"/>
                </a:lnTo>
                <a:close/>
              </a:path>
            </a:pathLst>
          </a:custGeom>
          <a:solidFill>
            <a:srgbClr val="FFFFFF"/>
          </a:solidFill>
        </p:spPr>
        <p:txBody>
          <a:bodyPr wrap="square" lIns="0" tIns="0" rIns="0" bIns="0" rtlCol="0"/>
          <a:lstStyle/>
          <a:p>
            <a:endParaRPr/>
          </a:p>
        </p:txBody>
      </p:sp>
      <p:sp>
        <p:nvSpPr>
          <p:cNvPr id="11" name="object 11"/>
          <p:cNvSpPr txBox="1"/>
          <p:nvPr/>
        </p:nvSpPr>
        <p:spPr>
          <a:xfrm>
            <a:off x="2285984" y="3286124"/>
            <a:ext cx="1071570" cy="290464"/>
          </a:xfrm>
          <a:prstGeom prst="rect">
            <a:avLst/>
          </a:prstGeom>
        </p:spPr>
        <p:txBody>
          <a:bodyPr vert="horz" wrap="square" lIns="0" tIns="13335" rIns="0" bIns="0" rtlCol="0">
            <a:spAutoFit/>
          </a:bodyPr>
          <a:lstStyle/>
          <a:p>
            <a:pPr marL="12700">
              <a:lnSpc>
                <a:spcPct val="100000"/>
              </a:lnSpc>
              <a:spcBef>
                <a:spcPts val="105"/>
              </a:spcBef>
            </a:pPr>
            <a:r>
              <a:rPr spc="-5" dirty="0">
                <a:solidFill>
                  <a:schemeClr val="bg1"/>
                </a:solidFill>
                <a:latin typeface="Arial"/>
                <a:cs typeface="Arial"/>
              </a:rPr>
              <a:t>Innovation</a:t>
            </a:r>
            <a:endParaRPr>
              <a:solidFill>
                <a:schemeClr val="bg1"/>
              </a:solidFill>
              <a:latin typeface="Arial"/>
              <a:cs typeface="Arial"/>
            </a:endParaRPr>
          </a:p>
        </p:txBody>
      </p:sp>
      <p:sp>
        <p:nvSpPr>
          <p:cNvPr id="12" name="object 12"/>
          <p:cNvSpPr/>
          <p:nvPr/>
        </p:nvSpPr>
        <p:spPr>
          <a:xfrm>
            <a:off x="3608261" y="3602229"/>
            <a:ext cx="130969" cy="186055"/>
          </a:xfrm>
          <a:custGeom>
            <a:avLst/>
            <a:gdLst/>
            <a:ahLst/>
            <a:cxnLst/>
            <a:rect l="l" t="t" r="r" b="b"/>
            <a:pathLst>
              <a:path w="174625" h="186054">
                <a:moveTo>
                  <a:pt x="174244" y="0"/>
                </a:moveTo>
                <a:lnTo>
                  <a:pt x="0" y="0"/>
                </a:lnTo>
                <a:lnTo>
                  <a:pt x="0" y="185547"/>
                </a:lnTo>
                <a:lnTo>
                  <a:pt x="174244" y="185547"/>
                </a:lnTo>
                <a:lnTo>
                  <a:pt x="174244" y="0"/>
                </a:lnTo>
                <a:close/>
              </a:path>
            </a:pathLst>
          </a:custGeom>
          <a:solidFill>
            <a:srgbClr val="9EBD54"/>
          </a:solidFill>
        </p:spPr>
        <p:txBody>
          <a:bodyPr wrap="square" lIns="0" tIns="0" rIns="0" bIns="0" rtlCol="0"/>
          <a:lstStyle/>
          <a:p>
            <a:endParaRPr/>
          </a:p>
        </p:txBody>
      </p:sp>
      <p:sp>
        <p:nvSpPr>
          <p:cNvPr id="13" name="object 13"/>
          <p:cNvSpPr/>
          <p:nvPr/>
        </p:nvSpPr>
        <p:spPr>
          <a:xfrm>
            <a:off x="3469481" y="3427985"/>
            <a:ext cx="408623" cy="174625"/>
          </a:xfrm>
          <a:custGeom>
            <a:avLst/>
            <a:gdLst/>
            <a:ahLst/>
            <a:cxnLst/>
            <a:rect l="l" t="t" r="r" b="b"/>
            <a:pathLst>
              <a:path w="544829" h="174625">
                <a:moveTo>
                  <a:pt x="544322" y="0"/>
                </a:moveTo>
                <a:lnTo>
                  <a:pt x="0" y="0"/>
                </a:lnTo>
                <a:lnTo>
                  <a:pt x="0" y="174243"/>
                </a:lnTo>
                <a:lnTo>
                  <a:pt x="544322" y="174243"/>
                </a:lnTo>
                <a:lnTo>
                  <a:pt x="544322" y="0"/>
                </a:lnTo>
                <a:close/>
              </a:path>
            </a:pathLst>
          </a:custGeom>
          <a:solidFill>
            <a:srgbClr val="9EBD54"/>
          </a:solidFill>
        </p:spPr>
        <p:txBody>
          <a:bodyPr wrap="square" lIns="0" tIns="0" rIns="0" bIns="0" rtlCol="0"/>
          <a:lstStyle/>
          <a:p>
            <a:endParaRPr/>
          </a:p>
        </p:txBody>
      </p:sp>
      <p:sp>
        <p:nvSpPr>
          <p:cNvPr id="14" name="object 14"/>
          <p:cNvSpPr/>
          <p:nvPr/>
        </p:nvSpPr>
        <p:spPr>
          <a:xfrm>
            <a:off x="3608261" y="3242437"/>
            <a:ext cx="130969" cy="186055"/>
          </a:xfrm>
          <a:custGeom>
            <a:avLst/>
            <a:gdLst/>
            <a:ahLst/>
            <a:cxnLst/>
            <a:rect l="l" t="t" r="r" b="b"/>
            <a:pathLst>
              <a:path w="174625" h="186054">
                <a:moveTo>
                  <a:pt x="174244" y="0"/>
                </a:moveTo>
                <a:lnTo>
                  <a:pt x="0" y="0"/>
                </a:lnTo>
                <a:lnTo>
                  <a:pt x="0" y="185547"/>
                </a:lnTo>
                <a:lnTo>
                  <a:pt x="174244" y="185547"/>
                </a:lnTo>
                <a:lnTo>
                  <a:pt x="174244" y="0"/>
                </a:lnTo>
                <a:close/>
              </a:path>
            </a:pathLst>
          </a:custGeom>
          <a:solidFill>
            <a:srgbClr val="9EBD54"/>
          </a:solidFill>
        </p:spPr>
        <p:txBody>
          <a:bodyPr wrap="square" lIns="0" tIns="0" rIns="0" bIns="0" rtlCol="0"/>
          <a:lstStyle/>
          <a:p>
            <a:endParaRPr/>
          </a:p>
        </p:txBody>
      </p:sp>
      <p:sp>
        <p:nvSpPr>
          <p:cNvPr id="15" name="object 15"/>
          <p:cNvSpPr/>
          <p:nvPr/>
        </p:nvSpPr>
        <p:spPr>
          <a:xfrm>
            <a:off x="3929058" y="2875788"/>
            <a:ext cx="1285884" cy="1278890"/>
          </a:xfrm>
          <a:custGeom>
            <a:avLst/>
            <a:gdLst/>
            <a:ahLst/>
            <a:cxnLst/>
            <a:rect l="l" t="t" r="r" b="b"/>
            <a:pathLst>
              <a:path w="1278890" h="1278889">
                <a:moveTo>
                  <a:pt x="639317" y="0"/>
                </a:moveTo>
                <a:lnTo>
                  <a:pt x="591608" y="1753"/>
                </a:lnTo>
                <a:lnTo>
                  <a:pt x="544850" y="6932"/>
                </a:lnTo>
                <a:lnTo>
                  <a:pt x="499167" y="15412"/>
                </a:lnTo>
                <a:lnTo>
                  <a:pt x="454683" y="27070"/>
                </a:lnTo>
                <a:lnTo>
                  <a:pt x="411523" y="41781"/>
                </a:lnTo>
                <a:lnTo>
                  <a:pt x="369808" y="59423"/>
                </a:lnTo>
                <a:lnTo>
                  <a:pt x="329664" y="79872"/>
                </a:lnTo>
                <a:lnTo>
                  <a:pt x="291213" y="103004"/>
                </a:lnTo>
                <a:lnTo>
                  <a:pt x="254580" y="128695"/>
                </a:lnTo>
                <a:lnTo>
                  <a:pt x="219888" y="156822"/>
                </a:lnTo>
                <a:lnTo>
                  <a:pt x="187261" y="187261"/>
                </a:lnTo>
                <a:lnTo>
                  <a:pt x="156822" y="219888"/>
                </a:lnTo>
                <a:lnTo>
                  <a:pt x="128695" y="254580"/>
                </a:lnTo>
                <a:lnTo>
                  <a:pt x="103004" y="291213"/>
                </a:lnTo>
                <a:lnTo>
                  <a:pt x="79872" y="329664"/>
                </a:lnTo>
                <a:lnTo>
                  <a:pt x="59423" y="369808"/>
                </a:lnTo>
                <a:lnTo>
                  <a:pt x="41781" y="411523"/>
                </a:lnTo>
                <a:lnTo>
                  <a:pt x="27070" y="454683"/>
                </a:lnTo>
                <a:lnTo>
                  <a:pt x="15412" y="499167"/>
                </a:lnTo>
                <a:lnTo>
                  <a:pt x="6932" y="544850"/>
                </a:lnTo>
                <a:lnTo>
                  <a:pt x="1753" y="591608"/>
                </a:lnTo>
                <a:lnTo>
                  <a:pt x="0" y="639317"/>
                </a:lnTo>
                <a:lnTo>
                  <a:pt x="1753" y="687027"/>
                </a:lnTo>
                <a:lnTo>
                  <a:pt x="6932" y="733785"/>
                </a:lnTo>
                <a:lnTo>
                  <a:pt x="15412" y="779468"/>
                </a:lnTo>
                <a:lnTo>
                  <a:pt x="27070" y="823952"/>
                </a:lnTo>
                <a:lnTo>
                  <a:pt x="41781" y="867112"/>
                </a:lnTo>
                <a:lnTo>
                  <a:pt x="59423" y="908827"/>
                </a:lnTo>
                <a:lnTo>
                  <a:pt x="79872" y="948971"/>
                </a:lnTo>
                <a:lnTo>
                  <a:pt x="103004" y="987422"/>
                </a:lnTo>
                <a:lnTo>
                  <a:pt x="128695" y="1024055"/>
                </a:lnTo>
                <a:lnTo>
                  <a:pt x="156822" y="1058747"/>
                </a:lnTo>
                <a:lnTo>
                  <a:pt x="187261" y="1091374"/>
                </a:lnTo>
                <a:lnTo>
                  <a:pt x="219888" y="1121813"/>
                </a:lnTo>
                <a:lnTo>
                  <a:pt x="254580" y="1149940"/>
                </a:lnTo>
                <a:lnTo>
                  <a:pt x="291213" y="1175631"/>
                </a:lnTo>
                <a:lnTo>
                  <a:pt x="329664" y="1198763"/>
                </a:lnTo>
                <a:lnTo>
                  <a:pt x="369808" y="1219212"/>
                </a:lnTo>
                <a:lnTo>
                  <a:pt x="411523" y="1236854"/>
                </a:lnTo>
                <a:lnTo>
                  <a:pt x="454683" y="1251565"/>
                </a:lnTo>
                <a:lnTo>
                  <a:pt x="499167" y="1263223"/>
                </a:lnTo>
                <a:lnTo>
                  <a:pt x="544850" y="1271703"/>
                </a:lnTo>
                <a:lnTo>
                  <a:pt x="591608" y="1276882"/>
                </a:lnTo>
                <a:lnTo>
                  <a:pt x="639317" y="1278636"/>
                </a:lnTo>
                <a:lnTo>
                  <a:pt x="687027" y="1276882"/>
                </a:lnTo>
                <a:lnTo>
                  <a:pt x="733785" y="1271703"/>
                </a:lnTo>
                <a:lnTo>
                  <a:pt x="779468" y="1263223"/>
                </a:lnTo>
                <a:lnTo>
                  <a:pt x="823952" y="1251565"/>
                </a:lnTo>
                <a:lnTo>
                  <a:pt x="867112" y="1236854"/>
                </a:lnTo>
                <a:lnTo>
                  <a:pt x="908827" y="1219212"/>
                </a:lnTo>
                <a:lnTo>
                  <a:pt x="948971" y="1198763"/>
                </a:lnTo>
                <a:lnTo>
                  <a:pt x="987422" y="1175631"/>
                </a:lnTo>
                <a:lnTo>
                  <a:pt x="1024055" y="1149940"/>
                </a:lnTo>
                <a:lnTo>
                  <a:pt x="1058747" y="1121813"/>
                </a:lnTo>
                <a:lnTo>
                  <a:pt x="1091374" y="1091374"/>
                </a:lnTo>
                <a:lnTo>
                  <a:pt x="1121813" y="1058747"/>
                </a:lnTo>
                <a:lnTo>
                  <a:pt x="1149940" y="1024055"/>
                </a:lnTo>
                <a:lnTo>
                  <a:pt x="1175631" y="987422"/>
                </a:lnTo>
                <a:lnTo>
                  <a:pt x="1198763" y="948971"/>
                </a:lnTo>
                <a:lnTo>
                  <a:pt x="1219212" y="908827"/>
                </a:lnTo>
                <a:lnTo>
                  <a:pt x="1236854" y="867112"/>
                </a:lnTo>
                <a:lnTo>
                  <a:pt x="1251565" y="823952"/>
                </a:lnTo>
                <a:lnTo>
                  <a:pt x="1263223" y="779468"/>
                </a:lnTo>
                <a:lnTo>
                  <a:pt x="1271703" y="733785"/>
                </a:lnTo>
                <a:lnTo>
                  <a:pt x="1276882" y="687027"/>
                </a:lnTo>
                <a:lnTo>
                  <a:pt x="1278635" y="639317"/>
                </a:lnTo>
                <a:lnTo>
                  <a:pt x="1276882" y="591608"/>
                </a:lnTo>
                <a:lnTo>
                  <a:pt x="1271703" y="544850"/>
                </a:lnTo>
                <a:lnTo>
                  <a:pt x="1263223" y="499167"/>
                </a:lnTo>
                <a:lnTo>
                  <a:pt x="1251565" y="454683"/>
                </a:lnTo>
                <a:lnTo>
                  <a:pt x="1236854" y="411523"/>
                </a:lnTo>
                <a:lnTo>
                  <a:pt x="1219212" y="369808"/>
                </a:lnTo>
                <a:lnTo>
                  <a:pt x="1198763" y="329664"/>
                </a:lnTo>
                <a:lnTo>
                  <a:pt x="1175631" y="291213"/>
                </a:lnTo>
                <a:lnTo>
                  <a:pt x="1149940" y="254580"/>
                </a:lnTo>
                <a:lnTo>
                  <a:pt x="1121813" y="219888"/>
                </a:lnTo>
                <a:lnTo>
                  <a:pt x="1091374" y="187261"/>
                </a:lnTo>
                <a:lnTo>
                  <a:pt x="1058747" y="156822"/>
                </a:lnTo>
                <a:lnTo>
                  <a:pt x="1024055" y="128695"/>
                </a:lnTo>
                <a:lnTo>
                  <a:pt x="987422" y="103004"/>
                </a:lnTo>
                <a:lnTo>
                  <a:pt x="948971" y="79872"/>
                </a:lnTo>
                <a:lnTo>
                  <a:pt x="908827" y="59423"/>
                </a:lnTo>
                <a:lnTo>
                  <a:pt x="867112" y="41781"/>
                </a:lnTo>
                <a:lnTo>
                  <a:pt x="823952" y="27070"/>
                </a:lnTo>
                <a:lnTo>
                  <a:pt x="779468" y="15412"/>
                </a:lnTo>
                <a:lnTo>
                  <a:pt x="733785" y="6932"/>
                </a:lnTo>
                <a:lnTo>
                  <a:pt x="687027" y="1753"/>
                </a:lnTo>
                <a:lnTo>
                  <a:pt x="639317" y="0"/>
                </a:lnTo>
                <a:close/>
              </a:path>
            </a:pathLst>
          </a:custGeom>
          <a:solidFill>
            <a:srgbClr val="C55E5E"/>
          </a:solidFill>
        </p:spPr>
        <p:txBody>
          <a:bodyPr wrap="square" lIns="0" tIns="0" rIns="0" bIns="0" rtlCol="0"/>
          <a:lstStyle/>
          <a:p>
            <a:endParaRPr/>
          </a:p>
        </p:txBody>
      </p:sp>
      <p:sp>
        <p:nvSpPr>
          <p:cNvPr id="16" name="object 16"/>
          <p:cNvSpPr/>
          <p:nvPr/>
        </p:nvSpPr>
        <p:spPr>
          <a:xfrm>
            <a:off x="3857620" y="2884423"/>
            <a:ext cx="1357322" cy="1270000"/>
          </a:xfrm>
          <a:custGeom>
            <a:avLst/>
            <a:gdLst/>
            <a:ahLst/>
            <a:cxnLst/>
            <a:rect l="l" t="t" r="r" b="b"/>
            <a:pathLst>
              <a:path w="1278890" h="1270000">
                <a:moveTo>
                  <a:pt x="606805" y="1257300"/>
                </a:moveTo>
                <a:lnTo>
                  <a:pt x="510539" y="1257300"/>
                </a:lnTo>
                <a:lnTo>
                  <a:pt x="541909" y="1270000"/>
                </a:lnTo>
                <a:lnTo>
                  <a:pt x="638937" y="1270000"/>
                </a:lnTo>
                <a:lnTo>
                  <a:pt x="606805" y="1257300"/>
                </a:lnTo>
                <a:close/>
              </a:path>
              <a:path w="1278890" h="1270000">
                <a:moveTo>
                  <a:pt x="768096" y="1257300"/>
                </a:moveTo>
                <a:lnTo>
                  <a:pt x="671195" y="1257300"/>
                </a:lnTo>
                <a:lnTo>
                  <a:pt x="638937" y="1270000"/>
                </a:lnTo>
                <a:lnTo>
                  <a:pt x="736600" y="1270000"/>
                </a:lnTo>
                <a:lnTo>
                  <a:pt x="768096" y="1257300"/>
                </a:lnTo>
                <a:close/>
              </a:path>
              <a:path w="1278890" h="1270000">
                <a:moveTo>
                  <a:pt x="452500" y="1231900"/>
                </a:moveTo>
                <a:lnTo>
                  <a:pt x="419608" y="1231900"/>
                </a:lnTo>
                <a:lnTo>
                  <a:pt x="449199" y="1244600"/>
                </a:lnTo>
                <a:lnTo>
                  <a:pt x="479551" y="1257300"/>
                </a:lnTo>
                <a:lnTo>
                  <a:pt x="512699" y="1257300"/>
                </a:lnTo>
                <a:lnTo>
                  <a:pt x="452500" y="1231900"/>
                </a:lnTo>
                <a:close/>
              </a:path>
              <a:path w="1278890" h="1270000">
                <a:moveTo>
                  <a:pt x="859154" y="1231900"/>
                </a:moveTo>
                <a:lnTo>
                  <a:pt x="825500" y="1231900"/>
                </a:lnTo>
                <a:lnTo>
                  <a:pt x="795781" y="1244600"/>
                </a:lnTo>
                <a:lnTo>
                  <a:pt x="765301" y="1257300"/>
                </a:lnTo>
                <a:lnTo>
                  <a:pt x="799084" y="1257300"/>
                </a:lnTo>
                <a:lnTo>
                  <a:pt x="859154" y="1231900"/>
                </a:lnTo>
                <a:close/>
              </a:path>
              <a:path w="1278890" h="1270000">
                <a:moveTo>
                  <a:pt x="544067" y="12700"/>
                </a:moveTo>
                <a:lnTo>
                  <a:pt x="479551" y="12700"/>
                </a:lnTo>
                <a:lnTo>
                  <a:pt x="449199" y="25400"/>
                </a:lnTo>
                <a:lnTo>
                  <a:pt x="362076" y="63500"/>
                </a:lnTo>
                <a:lnTo>
                  <a:pt x="307848" y="88900"/>
                </a:lnTo>
                <a:lnTo>
                  <a:pt x="256921" y="127000"/>
                </a:lnTo>
                <a:lnTo>
                  <a:pt x="232663" y="139700"/>
                </a:lnTo>
                <a:lnTo>
                  <a:pt x="209423" y="165100"/>
                </a:lnTo>
                <a:lnTo>
                  <a:pt x="187198" y="190500"/>
                </a:lnTo>
                <a:lnTo>
                  <a:pt x="166115" y="203200"/>
                </a:lnTo>
                <a:lnTo>
                  <a:pt x="127000" y="254000"/>
                </a:lnTo>
                <a:lnTo>
                  <a:pt x="92583" y="304800"/>
                </a:lnTo>
                <a:lnTo>
                  <a:pt x="62991" y="355600"/>
                </a:lnTo>
                <a:lnTo>
                  <a:pt x="50291" y="393700"/>
                </a:lnTo>
                <a:lnTo>
                  <a:pt x="38735" y="419100"/>
                </a:lnTo>
                <a:lnTo>
                  <a:pt x="28701" y="444500"/>
                </a:lnTo>
                <a:lnTo>
                  <a:pt x="20065" y="482600"/>
                </a:lnTo>
                <a:lnTo>
                  <a:pt x="12953" y="508000"/>
                </a:lnTo>
                <a:lnTo>
                  <a:pt x="7365" y="533400"/>
                </a:lnTo>
                <a:lnTo>
                  <a:pt x="3301" y="571500"/>
                </a:lnTo>
                <a:lnTo>
                  <a:pt x="888" y="609600"/>
                </a:lnTo>
                <a:lnTo>
                  <a:pt x="0" y="635000"/>
                </a:lnTo>
                <a:lnTo>
                  <a:pt x="888" y="673100"/>
                </a:lnTo>
                <a:lnTo>
                  <a:pt x="3301" y="698500"/>
                </a:lnTo>
                <a:lnTo>
                  <a:pt x="7365" y="736600"/>
                </a:lnTo>
                <a:lnTo>
                  <a:pt x="12953" y="762000"/>
                </a:lnTo>
                <a:lnTo>
                  <a:pt x="20065" y="800100"/>
                </a:lnTo>
                <a:lnTo>
                  <a:pt x="28701" y="825500"/>
                </a:lnTo>
                <a:lnTo>
                  <a:pt x="38735" y="850900"/>
                </a:lnTo>
                <a:lnTo>
                  <a:pt x="50291" y="889000"/>
                </a:lnTo>
                <a:lnTo>
                  <a:pt x="77088" y="939800"/>
                </a:lnTo>
                <a:lnTo>
                  <a:pt x="109220" y="990600"/>
                </a:lnTo>
                <a:lnTo>
                  <a:pt x="146050" y="1041400"/>
                </a:lnTo>
                <a:lnTo>
                  <a:pt x="187198" y="1092200"/>
                </a:lnTo>
                <a:lnTo>
                  <a:pt x="209423" y="1104900"/>
                </a:lnTo>
                <a:lnTo>
                  <a:pt x="232663" y="1130300"/>
                </a:lnTo>
                <a:lnTo>
                  <a:pt x="256921" y="1143000"/>
                </a:lnTo>
                <a:lnTo>
                  <a:pt x="281939" y="1168400"/>
                </a:lnTo>
                <a:lnTo>
                  <a:pt x="307848" y="1181100"/>
                </a:lnTo>
                <a:lnTo>
                  <a:pt x="334645" y="1193800"/>
                </a:lnTo>
                <a:lnTo>
                  <a:pt x="362076" y="1219200"/>
                </a:lnTo>
                <a:lnTo>
                  <a:pt x="390525" y="1231900"/>
                </a:lnTo>
                <a:lnTo>
                  <a:pt x="423417" y="1231900"/>
                </a:lnTo>
                <a:lnTo>
                  <a:pt x="394970" y="1219200"/>
                </a:lnTo>
                <a:lnTo>
                  <a:pt x="367156" y="1206500"/>
                </a:lnTo>
                <a:lnTo>
                  <a:pt x="340233" y="1193800"/>
                </a:lnTo>
                <a:lnTo>
                  <a:pt x="313943" y="1168400"/>
                </a:lnTo>
                <a:lnTo>
                  <a:pt x="288543" y="1155700"/>
                </a:lnTo>
                <a:lnTo>
                  <a:pt x="263905" y="1143000"/>
                </a:lnTo>
                <a:lnTo>
                  <a:pt x="240284" y="1117600"/>
                </a:lnTo>
                <a:lnTo>
                  <a:pt x="217424" y="1104900"/>
                </a:lnTo>
                <a:lnTo>
                  <a:pt x="195706" y="1079500"/>
                </a:lnTo>
                <a:lnTo>
                  <a:pt x="174878" y="1054100"/>
                </a:lnTo>
                <a:lnTo>
                  <a:pt x="155193" y="1041400"/>
                </a:lnTo>
                <a:lnTo>
                  <a:pt x="119125" y="990600"/>
                </a:lnTo>
                <a:lnTo>
                  <a:pt x="87756" y="939800"/>
                </a:lnTo>
                <a:lnTo>
                  <a:pt x="61340" y="876300"/>
                </a:lnTo>
                <a:lnTo>
                  <a:pt x="50037" y="850900"/>
                </a:lnTo>
                <a:lnTo>
                  <a:pt x="40259" y="825500"/>
                </a:lnTo>
                <a:lnTo>
                  <a:pt x="31876" y="787400"/>
                </a:lnTo>
                <a:lnTo>
                  <a:pt x="24891" y="762000"/>
                </a:lnTo>
                <a:lnTo>
                  <a:pt x="19303" y="736600"/>
                </a:lnTo>
                <a:lnTo>
                  <a:pt x="12953" y="673100"/>
                </a:lnTo>
                <a:lnTo>
                  <a:pt x="12191" y="635000"/>
                </a:lnTo>
                <a:lnTo>
                  <a:pt x="13080" y="609600"/>
                </a:lnTo>
                <a:lnTo>
                  <a:pt x="15493" y="571500"/>
                </a:lnTo>
                <a:lnTo>
                  <a:pt x="19430" y="546100"/>
                </a:lnTo>
                <a:lnTo>
                  <a:pt x="24891" y="508000"/>
                </a:lnTo>
                <a:lnTo>
                  <a:pt x="32003" y="482600"/>
                </a:lnTo>
                <a:lnTo>
                  <a:pt x="40512" y="444500"/>
                </a:lnTo>
                <a:lnTo>
                  <a:pt x="50291" y="419100"/>
                </a:lnTo>
                <a:lnTo>
                  <a:pt x="74167" y="368300"/>
                </a:lnTo>
                <a:lnTo>
                  <a:pt x="103124" y="317500"/>
                </a:lnTo>
                <a:lnTo>
                  <a:pt x="137033" y="266700"/>
                </a:lnTo>
                <a:lnTo>
                  <a:pt x="175387" y="215900"/>
                </a:lnTo>
                <a:lnTo>
                  <a:pt x="217804" y="177800"/>
                </a:lnTo>
                <a:lnTo>
                  <a:pt x="240664" y="152400"/>
                </a:lnTo>
                <a:lnTo>
                  <a:pt x="264413" y="139700"/>
                </a:lnTo>
                <a:lnTo>
                  <a:pt x="289051" y="114300"/>
                </a:lnTo>
                <a:lnTo>
                  <a:pt x="314451" y="101600"/>
                </a:lnTo>
                <a:lnTo>
                  <a:pt x="367664" y="76200"/>
                </a:lnTo>
                <a:lnTo>
                  <a:pt x="453136" y="38100"/>
                </a:lnTo>
                <a:lnTo>
                  <a:pt x="482980" y="25400"/>
                </a:lnTo>
                <a:lnTo>
                  <a:pt x="513334" y="25400"/>
                </a:lnTo>
                <a:lnTo>
                  <a:pt x="544067" y="12700"/>
                </a:lnTo>
                <a:close/>
              </a:path>
              <a:path w="1278890" h="1270000">
                <a:moveTo>
                  <a:pt x="799084" y="12700"/>
                </a:moveTo>
                <a:lnTo>
                  <a:pt x="735202" y="12700"/>
                </a:lnTo>
                <a:lnTo>
                  <a:pt x="766063" y="25400"/>
                </a:lnTo>
                <a:lnTo>
                  <a:pt x="796289" y="25400"/>
                </a:lnTo>
                <a:lnTo>
                  <a:pt x="826135" y="38100"/>
                </a:lnTo>
                <a:lnTo>
                  <a:pt x="883665" y="63500"/>
                </a:lnTo>
                <a:lnTo>
                  <a:pt x="938402" y="88900"/>
                </a:lnTo>
                <a:lnTo>
                  <a:pt x="990218" y="114300"/>
                </a:lnTo>
                <a:lnTo>
                  <a:pt x="1014729" y="139700"/>
                </a:lnTo>
                <a:lnTo>
                  <a:pt x="1038351" y="152400"/>
                </a:lnTo>
                <a:lnTo>
                  <a:pt x="1061212" y="177800"/>
                </a:lnTo>
                <a:lnTo>
                  <a:pt x="1082928" y="190500"/>
                </a:lnTo>
                <a:lnTo>
                  <a:pt x="1103629" y="215900"/>
                </a:lnTo>
                <a:lnTo>
                  <a:pt x="1142110" y="266700"/>
                </a:lnTo>
                <a:lnTo>
                  <a:pt x="1175766" y="317500"/>
                </a:lnTo>
                <a:lnTo>
                  <a:pt x="1204722" y="368300"/>
                </a:lnTo>
                <a:lnTo>
                  <a:pt x="1228598" y="419100"/>
                </a:lnTo>
                <a:lnTo>
                  <a:pt x="1246758" y="482600"/>
                </a:lnTo>
                <a:lnTo>
                  <a:pt x="1253744" y="508000"/>
                </a:lnTo>
                <a:lnTo>
                  <a:pt x="1259204" y="546100"/>
                </a:lnTo>
                <a:lnTo>
                  <a:pt x="1263269" y="571500"/>
                </a:lnTo>
                <a:lnTo>
                  <a:pt x="1265681" y="609600"/>
                </a:lnTo>
                <a:lnTo>
                  <a:pt x="1265554" y="673100"/>
                </a:lnTo>
                <a:lnTo>
                  <a:pt x="1259204" y="736600"/>
                </a:lnTo>
                <a:lnTo>
                  <a:pt x="1253617" y="762000"/>
                </a:lnTo>
                <a:lnTo>
                  <a:pt x="1246631" y="800100"/>
                </a:lnTo>
                <a:lnTo>
                  <a:pt x="1238123" y="825500"/>
                </a:lnTo>
                <a:lnTo>
                  <a:pt x="1228344" y="850900"/>
                </a:lnTo>
                <a:lnTo>
                  <a:pt x="1217041" y="876300"/>
                </a:lnTo>
                <a:lnTo>
                  <a:pt x="1204468" y="914400"/>
                </a:lnTo>
                <a:lnTo>
                  <a:pt x="1175511" y="965200"/>
                </a:lnTo>
                <a:lnTo>
                  <a:pt x="1141729" y="1016000"/>
                </a:lnTo>
                <a:lnTo>
                  <a:pt x="1103249" y="1054100"/>
                </a:lnTo>
                <a:lnTo>
                  <a:pt x="1082548" y="1079500"/>
                </a:lnTo>
                <a:lnTo>
                  <a:pt x="1060830" y="1104900"/>
                </a:lnTo>
                <a:lnTo>
                  <a:pt x="1037971" y="1117600"/>
                </a:lnTo>
                <a:lnTo>
                  <a:pt x="1014222" y="1143000"/>
                </a:lnTo>
                <a:lnTo>
                  <a:pt x="989711" y="1155700"/>
                </a:lnTo>
                <a:lnTo>
                  <a:pt x="964184" y="1168400"/>
                </a:lnTo>
                <a:lnTo>
                  <a:pt x="937895" y="1193800"/>
                </a:lnTo>
                <a:lnTo>
                  <a:pt x="910971" y="1206500"/>
                </a:lnTo>
                <a:lnTo>
                  <a:pt x="883158" y="1219200"/>
                </a:lnTo>
                <a:lnTo>
                  <a:pt x="854710" y="1231900"/>
                </a:lnTo>
                <a:lnTo>
                  <a:pt x="888238" y="1231900"/>
                </a:lnTo>
                <a:lnTo>
                  <a:pt x="916431" y="1219200"/>
                </a:lnTo>
                <a:lnTo>
                  <a:pt x="943990" y="1193800"/>
                </a:lnTo>
                <a:lnTo>
                  <a:pt x="970788" y="1181100"/>
                </a:lnTo>
                <a:lnTo>
                  <a:pt x="996823" y="1168400"/>
                </a:lnTo>
                <a:lnTo>
                  <a:pt x="1021841" y="1143000"/>
                </a:lnTo>
                <a:lnTo>
                  <a:pt x="1045972" y="1130300"/>
                </a:lnTo>
                <a:lnTo>
                  <a:pt x="1069213" y="1104900"/>
                </a:lnTo>
                <a:lnTo>
                  <a:pt x="1091311" y="1092200"/>
                </a:lnTo>
                <a:lnTo>
                  <a:pt x="1112520" y="1066800"/>
                </a:lnTo>
                <a:lnTo>
                  <a:pt x="1151635" y="1016000"/>
                </a:lnTo>
                <a:lnTo>
                  <a:pt x="1186052" y="965200"/>
                </a:lnTo>
                <a:lnTo>
                  <a:pt x="1215517" y="914400"/>
                </a:lnTo>
                <a:lnTo>
                  <a:pt x="1239901" y="850900"/>
                </a:lnTo>
                <a:lnTo>
                  <a:pt x="1249806" y="825500"/>
                </a:lnTo>
                <a:lnTo>
                  <a:pt x="1258570" y="800100"/>
                </a:lnTo>
                <a:lnTo>
                  <a:pt x="1265681" y="762000"/>
                </a:lnTo>
                <a:lnTo>
                  <a:pt x="1271270" y="736600"/>
                </a:lnTo>
                <a:lnTo>
                  <a:pt x="1275333" y="698500"/>
                </a:lnTo>
                <a:lnTo>
                  <a:pt x="1277747" y="673100"/>
                </a:lnTo>
                <a:lnTo>
                  <a:pt x="1278635" y="635000"/>
                </a:lnTo>
                <a:lnTo>
                  <a:pt x="1277747" y="609600"/>
                </a:lnTo>
                <a:lnTo>
                  <a:pt x="1275333" y="571500"/>
                </a:lnTo>
                <a:lnTo>
                  <a:pt x="1271143" y="533400"/>
                </a:lnTo>
                <a:lnTo>
                  <a:pt x="1265554" y="508000"/>
                </a:lnTo>
                <a:lnTo>
                  <a:pt x="1258443" y="482600"/>
                </a:lnTo>
                <a:lnTo>
                  <a:pt x="1249806" y="444500"/>
                </a:lnTo>
                <a:lnTo>
                  <a:pt x="1239901" y="419100"/>
                </a:lnTo>
                <a:lnTo>
                  <a:pt x="1228344" y="393700"/>
                </a:lnTo>
                <a:lnTo>
                  <a:pt x="1215517" y="355600"/>
                </a:lnTo>
                <a:lnTo>
                  <a:pt x="1186052" y="304800"/>
                </a:lnTo>
                <a:lnTo>
                  <a:pt x="1151635" y="254000"/>
                </a:lnTo>
                <a:lnTo>
                  <a:pt x="1112520" y="203200"/>
                </a:lnTo>
                <a:lnTo>
                  <a:pt x="1091311" y="190500"/>
                </a:lnTo>
                <a:lnTo>
                  <a:pt x="1069213" y="165100"/>
                </a:lnTo>
                <a:lnTo>
                  <a:pt x="1045972" y="139700"/>
                </a:lnTo>
                <a:lnTo>
                  <a:pt x="1021841" y="127000"/>
                </a:lnTo>
                <a:lnTo>
                  <a:pt x="996823" y="101600"/>
                </a:lnTo>
                <a:lnTo>
                  <a:pt x="943990" y="76200"/>
                </a:lnTo>
                <a:lnTo>
                  <a:pt x="888238" y="50800"/>
                </a:lnTo>
                <a:lnTo>
                  <a:pt x="829437" y="25400"/>
                </a:lnTo>
                <a:lnTo>
                  <a:pt x="799084" y="12700"/>
                </a:lnTo>
                <a:close/>
              </a:path>
              <a:path w="1278890" h="1270000">
                <a:moveTo>
                  <a:pt x="736600" y="0"/>
                </a:moveTo>
                <a:lnTo>
                  <a:pt x="541909" y="0"/>
                </a:lnTo>
                <a:lnTo>
                  <a:pt x="510539" y="12700"/>
                </a:lnTo>
                <a:lnTo>
                  <a:pt x="768223" y="12700"/>
                </a:lnTo>
                <a:lnTo>
                  <a:pt x="736600" y="0"/>
                </a:lnTo>
                <a:close/>
              </a:path>
            </a:pathLst>
          </a:custGeom>
          <a:solidFill>
            <a:srgbClr val="FFFFFF"/>
          </a:solidFill>
        </p:spPr>
        <p:txBody>
          <a:bodyPr wrap="square" lIns="0" tIns="0" rIns="0" bIns="0" rtlCol="0"/>
          <a:lstStyle/>
          <a:p>
            <a:endParaRPr/>
          </a:p>
        </p:txBody>
      </p:sp>
      <p:sp>
        <p:nvSpPr>
          <p:cNvPr id="17" name="object 17"/>
          <p:cNvSpPr txBox="1"/>
          <p:nvPr/>
        </p:nvSpPr>
        <p:spPr>
          <a:xfrm>
            <a:off x="4000496" y="3389122"/>
            <a:ext cx="1214445" cy="258404"/>
          </a:xfrm>
          <a:prstGeom prst="rect">
            <a:avLst/>
          </a:prstGeom>
        </p:spPr>
        <p:txBody>
          <a:bodyPr vert="horz" wrap="square" lIns="0" tIns="12065" rIns="0" bIns="0" rtlCol="0">
            <a:spAutoFit/>
          </a:bodyPr>
          <a:lstStyle/>
          <a:p>
            <a:pPr marL="12700">
              <a:lnSpc>
                <a:spcPct val="100000"/>
              </a:lnSpc>
              <a:spcBef>
                <a:spcPts val="95"/>
              </a:spcBef>
            </a:pPr>
            <a:r>
              <a:rPr sz="1600" spc="-20" dirty="0">
                <a:solidFill>
                  <a:srgbClr val="FFFFFF"/>
                </a:solidFill>
                <a:latin typeface="Arial"/>
                <a:cs typeface="Arial"/>
              </a:rPr>
              <a:t>Technology</a:t>
            </a:r>
            <a:endParaRPr sz="1600">
              <a:latin typeface="Arial"/>
              <a:cs typeface="Arial"/>
            </a:endParaRPr>
          </a:p>
        </p:txBody>
      </p:sp>
      <p:sp>
        <p:nvSpPr>
          <p:cNvPr id="18" name="object 18"/>
          <p:cNvSpPr/>
          <p:nvPr/>
        </p:nvSpPr>
        <p:spPr>
          <a:xfrm>
            <a:off x="5279327" y="3602229"/>
            <a:ext cx="130969" cy="186055"/>
          </a:xfrm>
          <a:custGeom>
            <a:avLst/>
            <a:gdLst/>
            <a:ahLst/>
            <a:cxnLst/>
            <a:rect l="l" t="t" r="r" b="b"/>
            <a:pathLst>
              <a:path w="174625" h="186054">
                <a:moveTo>
                  <a:pt x="174244" y="0"/>
                </a:moveTo>
                <a:lnTo>
                  <a:pt x="0" y="0"/>
                </a:lnTo>
                <a:lnTo>
                  <a:pt x="0" y="185547"/>
                </a:lnTo>
                <a:lnTo>
                  <a:pt x="174244" y="185547"/>
                </a:lnTo>
                <a:lnTo>
                  <a:pt x="174244" y="0"/>
                </a:lnTo>
                <a:close/>
              </a:path>
            </a:pathLst>
          </a:custGeom>
          <a:solidFill>
            <a:srgbClr val="C55E5E"/>
          </a:solidFill>
        </p:spPr>
        <p:txBody>
          <a:bodyPr wrap="square" lIns="0" tIns="0" rIns="0" bIns="0" rtlCol="0"/>
          <a:lstStyle/>
          <a:p>
            <a:endParaRPr/>
          </a:p>
        </p:txBody>
      </p:sp>
      <p:sp>
        <p:nvSpPr>
          <p:cNvPr id="19" name="object 19"/>
          <p:cNvSpPr/>
          <p:nvPr/>
        </p:nvSpPr>
        <p:spPr>
          <a:xfrm>
            <a:off x="5140547" y="3427985"/>
            <a:ext cx="408623" cy="174625"/>
          </a:xfrm>
          <a:custGeom>
            <a:avLst/>
            <a:gdLst/>
            <a:ahLst/>
            <a:cxnLst/>
            <a:rect l="l" t="t" r="r" b="b"/>
            <a:pathLst>
              <a:path w="544829" h="174625">
                <a:moveTo>
                  <a:pt x="544321" y="0"/>
                </a:moveTo>
                <a:lnTo>
                  <a:pt x="0" y="0"/>
                </a:lnTo>
                <a:lnTo>
                  <a:pt x="0" y="174243"/>
                </a:lnTo>
                <a:lnTo>
                  <a:pt x="544321" y="174243"/>
                </a:lnTo>
                <a:lnTo>
                  <a:pt x="544321" y="0"/>
                </a:lnTo>
                <a:close/>
              </a:path>
            </a:pathLst>
          </a:custGeom>
          <a:solidFill>
            <a:srgbClr val="C55E5E"/>
          </a:solidFill>
        </p:spPr>
        <p:txBody>
          <a:bodyPr wrap="square" lIns="0" tIns="0" rIns="0" bIns="0" rtlCol="0"/>
          <a:lstStyle/>
          <a:p>
            <a:endParaRPr/>
          </a:p>
        </p:txBody>
      </p:sp>
      <p:sp>
        <p:nvSpPr>
          <p:cNvPr id="20" name="object 20"/>
          <p:cNvSpPr/>
          <p:nvPr/>
        </p:nvSpPr>
        <p:spPr>
          <a:xfrm>
            <a:off x="5279327" y="3242437"/>
            <a:ext cx="130969" cy="186055"/>
          </a:xfrm>
          <a:custGeom>
            <a:avLst/>
            <a:gdLst/>
            <a:ahLst/>
            <a:cxnLst/>
            <a:rect l="l" t="t" r="r" b="b"/>
            <a:pathLst>
              <a:path w="174625" h="186054">
                <a:moveTo>
                  <a:pt x="174244" y="0"/>
                </a:moveTo>
                <a:lnTo>
                  <a:pt x="0" y="0"/>
                </a:lnTo>
                <a:lnTo>
                  <a:pt x="0" y="185547"/>
                </a:lnTo>
                <a:lnTo>
                  <a:pt x="174244" y="185547"/>
                </a:lnTo>
                <a:lnTo>
                  <a:pt x="174244" y="0"/>
                </a:lnTo>
                <a:close/>
              </a:path>
            </a:pathLst>
          </a:custGeom>
          <a:solidFill>
            <a:srgbClr val="C55E5E"/>
          </a:solidFill>
        </p:spPr>
        <p:txBody>
          <a:bodyPr wrap="square" lIns="0" tIns="0" rIns="0" bIns="0" rtlCol="0"/>
          <a:lstStyle/>
          <a:p>
            <a:endParaRPr/>
          </a:p>
        </p:txBody>
      </p:sp>
      <p:sp>
        <p:nvSpPr>
          <p:cNvPr id="21" name="object 21"/>
          <p:cNvSpPr/>
          <p:nvPr/>
        </p:nvSpPr>
        <p:spPr>
          <a:xfrm>
            <a:off x="5572132" y="2875788"/>
            <a:ext cx="1214445" cy="1278890"/>
          </a:xfrm>
          <a:custGeom>
            <a:avLst/>
            <a:gdLst/>
            <a:ahLst/>
            <a:cxnLst/>
            <a:rect l="l" t="t" r="r" b="b"/>
            <a:pathLst>
              <a:path w="1278890" h="1278889">
                <a:moveTo>
                  <a:pt x="639318" y="0"/>
                </a:moveTo>
                <a:lnTo>
                  <a:pt x="591608" y="1753"/>
                </a:lnTo>
                <a:lnTo>
                  <a:pt x="544850" y="6932"/>
                </a:lnTo>
                <a:lnTo>
                  <a:pt x="499167" y="15412"/>
                </a:lnTo>
                <a:lnTo>
                  <a:pt x="454683" y="27070"/>
                </a:lnTo>
                <a:lnTo>
                  <a:pt x="411523" y="41781"/>
                </a:lnTo>
                <a:lnTo>
                  <a:pt x="369808" y="59423"/>
                </a:lnTo>
                <a:lnTo>
                  <a:pt x="329664" y="79872"/>
                </a:lnTo>
                <a:lnTo>
                  <a:pt x="291213" y="103004"/>
                </a:lnTo>
                <a:lnTo>
                  <a:pt x="254580" y="128695"/>
                </a:lnTo>
                <a:lnTo>
                  <a:pt x="219888" y="156822"/>
                </a:lnTo>
                <a:lnTo>
                  <a:pt x="187261" y="187261"/>
                </a:lnTo>
                <a:lnTo>
                  <a:pt x="156822" y="219888"/>
                </a:lnTo>
                <a:lnTo>
                  <a:pt x="128695" y="254580"/>
                </a:lnTo>
                <a:lnTo>
                  <a:pt x="103004" y="291213"/>
                </a:lnTo>
                <a:lnTo>
                  <a:pt x="79872" y="329664"/>
                </a:lnTo>
                <a:lnTo>
                  <a:pt x="59423" y="369808"/>
                </a:lnTo>
                <a:lnTo>
                  <a:pt x="41781" y="411523"/>
                </a:lnTo>
                <a:lnTo>
                  <a:pt x="27070" y="454683"/>
                </a:lnTo>
                <a:lnTo>
                  <a:pt x="15412" y="499167"/>
                </a:lnTo>
                <a:lnTo>
                  <a:pt x="6932" y="544850"/>
                </a:lnTo>
                <a:lnTo>
                  <a:pt x="1753" y="591608"/>
                </a:lnTo>
                <a:lnTo>
                  <a:pt x="0" y="639317"/>
                </a:lnTo>
                <a:lnTo>
                  <a:pt x="1753" y="687027"/>
                </a:lnTo>
                <a:lnTo>
                  <a:pt x="6932" y="733785"/>
                </a:lnTo>
                <a:lnTo>
                  <a:pt x="15412" y="779468"/>
                </a:lnTo>
                <a:lnTo>
                  <a:pt x="27070" y="823952"/>
                </a:lnTo>
                <a:lnTo>
                  <a:pt x="41781" y="867112"/>
                </a:lnTo>
                <a:lnTo>
                  <a:pt x="59423" y="908827"/>
                </a:lnTo>
                <a:lnTo>
                  <a:pt x="79872" y="948971"/>
                </a:lnTo>
                <a:lnTo>
                  <a:pt x="103004" y="987422"/>
                </a:lnTo>
                <a:lnTo>
                  <a:pt x="128695" y="1024055"/>
                </a:lnTo>
                <a:lnTo>
                  <a:pt x="156822" y="1058747"/>
                </a:lnTo>
                <a:lnTo>
                  <a:pt x="187261" y="1091374"/>
                </a:lnTo>
                <a:lnTo>
                  <a:pt x="219888" y="1121813"/>
                </a:lnTo>
                <a:lnTo>
                  <a:pt x="254580" y="1149940"/>
                </a:lnTo>
                <a:lnTo>
                  <a:pt x="291213" y="1175631"/>
                </a:lnTo>
                <a:lnTo>
                  <a:pt x="329664" y="1198763"/>
                </a:lnTo>
                <a:lnTo>
                  <a:pt x="369808" y="1219212"/>
                </a:lnTo>
                <a:lnTo>
                  <a:pt x="411523" y="1236854"/>
                </a:lnTo>
                <a:lnTo>
                  <a:pt x="454683" y="1251565"/>
                </a:lnTo>
                <a:lnTo>
                  <a:pt x="499167" y="1263223"/>
                </a:lnTo>
                <a:lnTo>
                  <a:pt x="544850" y="1271703"/>
                </a:lnTo>
                <a:lnTo>
                  <a:pt x="591608" y="1276882"/>
                </a:lnTo>
                <a:lnTo>
                  <a:pt x="639318" y="1278636"/>
                </a:lnTo>
                <a:lnTo>
                  <a:pt x="687027" y="1276882"/>
                </a:lnTo>
                <a:lnTo>
                  <a:pt x="733785" y="1271703"/>
                </a:lnTo>
                <a:lnTo>
                  <a:pt x="779468" y="1263223"/>
                </a:lnTo>
                <a:lnTo>
                  <a:pt x="823952" y="1251565"/>
                </a:lnTo>
                <a:lnTo>
                  <a:pt x="867112" y="1236854"/>
                </a:lnTo>
                <a:lnTo>
                  <a:pt x="908827" y="1219212"/>
                </a:lnTo>
                <a:lnTo>
                  <a:pt x="948971" y="1198763"/>
                </a:lnTo>
                <a:lnTo>
                  <a:pt x="987422" y="1175631"/>
                </a:lnTo>
                <a:lnTo>
                  <a:pt x="1024055" y="1149940"/>
                </a:lnTo>
                <a:lnTo>
                  <a:pt x="1058747" y="1121813"/>
                </a:lnTo>
                <a:lnTo>
                  <a:pt x="1091374" y="1091374"/>
                </a:lnTo>
                <a:lnTo>
                  <a:pt x="1121813" y="1058747"/>
                </a:lnTo>
                <a:lnTo>
                  <a:pt x="1149940" y="1024055"/>
                </a:lnTo>
                <a:lnTo>
                  <a:pt x="1175631" y="987422"/>
                </a:lnTo>
                <a:lnTo>
                  <a:pt x="1198763" y="948971"/>
                </a:lnTo>
                <a:lnTo>
                  <a:pt x="1219212" y="908827"/>
                </a:lnTo>
                <a:lnTo>
                  <a:pt x="1236854" y="867112"/>
                </a:lnTo>
                <a:lnTo>
                  <a:pt x="1251565" y="823952"/>
                </a:lnTo>
                <a:lnTo>
                  <a:pt x="1263223" y="779468"/>
                </a:lnTo>
                <a:lnTo>
                  <a:pt x="1271703" y="733785"/>
                </a:lnTo>
                <a:lnTo>
                  <a:pt x="1276882" y="687027"/>
                </a:lnTo>
                <a:lnTo>
                  <a:pt x="1278636" y="639317"/>
                </a:lnTo>
                <a:lnTo>
                  <a:pt x="1276882" y="591608"/>
                </a:lnTo>
                <a:lnTo>
                  <a:pt x="1271703" y="544850"/>
                </a:lnTo>
                <a:lnTo>
                  <a:pt x="1263223" y="499167"/>
                </a:lnTo>
                <a:lnTo>
                  <a:pt x="1251565" y="454683"/>
                </a:lnTo>
                <a:lnTo>
                  <a:pt x="1236854" y="411523"/>
                </a:lnTo>
                <a:lnTo>
                  <a:pt x="1219212" y="369808"/>
                </a:lnTo>
                <a:lnTo>
                  <a:pt x="1198763" y="329664"/>
                </a:lnTo>
                <a:lnTo>
                  <a:pt x="1175631" y="291213"/>
                </a:lnTo>
                <a:lnTo>
                  <a:pt x="1149940" y="254580"/>
                </a:lnTo>
                <a:lnTo>
                  <a:pt x="1121813" y="219888"/>
                </a:lnTo>
                <a:lnTo>
                  <a:pt x="1091374" y="187261"/>
                </a:lnTo>
                <a:lnTo>
                  <a:pt x="1058747" y="156822"/>
                </a:lnTo>
                <a:lnTo>
                  <a:pt x="1024055" y="128695"/>
                </a:lnTo>
                <a:lnTo>
                  <a:pt x="987422" y="103004"/>
                </a:lnTo>
                <a:lnTo>
                  <a:pt x="948971" y="79872"/>
                </a:lnTo>
                <a:lnTo>
                  <a:pt x="908827" y="59423"/>
                </a:lnTo>
                <a:lnTo>
                  <a:pt x="867112" y="41781"/>
                </a:lnTo>
                <a:lnTo>
                  <a:pt x="823952" y="27070"/>
                </a:lnTo>
                <a:lnTo>
                  <a:pt x="779468" y="15412"/>
                </a:lnTo>
                <a:lnTo>
                  <a:pt x="733785" y="6932"/>
                </a:lnTo>
                <a:lnTo>
                  <a:pt x="687027" y="1753"/>
                </a:lnTo>
                <a:lnTo>
                  <a:pt x="639318" y="0"/>
                </a:lnTo>
                <a:close/>
              </a:path>
            </a:pathLst>
          </a:custGeom>
          <a:solidFill>
            <a:srgbClr val="D2B954"/>
          </a:solidFill>
        </p:spPr>
        <p:txBody>
          <a:bodyPr wrap="square" lIns="0" tIns="0" rIns="0" bIns="0" rtlCol="0"/>
          <a:lstStyle/>
          <a:p>
            <a:endParaRPr/>
          </a:p>
        </p:txBody>
      </p:sp>
      <p:sp>
        <p:nvSpPr>
          <p:cNvPr id="22" name="object 22"/>
          <p:cNvSpPr/>
          <p:nvPr/>
        </p:nvSpPr>
        <p:spPr>
          <a:xfrm>
            <a:off x="5572132" y="2884423"/>
            <a:ext cx="1285884" cy="1270000"/>
          </a:xfrm>
          <a:custGeom>
            <a:avLst/>
            <a:gdLst/>
            <a:ahLst/>
            <a:cxnLst/>
            <a:rect l="l" t="t" r="r" b="b"/>
            <a:pathLst>
              <a:path w="1278890" h="1270000">
                <a:moveTo>
                  <a:pt x="606806" y="1257300"/>
                </a:moveTo>
                <a:lnTo>
                  <a:pt x="510540" y="1257300"/>
                </a:lnTo>
                <a:lnTo>
                  <a:pt x="541909" y="1270000"/>
                </a:lnTo>
                <a:lnTo>
                  <a:pt x="638937" y="1270000"/>
                </a:lnTo>
                <a:lnTo>
                  <a:pt x="606806" y="1257300"/>
                </a:lnTo>
                <a:close/>
              </a:path>
              <a:path w="1278890" h="1270000">
                <a:moveTo>
                  <a:pt x="768096" y="1257300"/>
                </a:moveTo>
                <a:lnTo>
                  <a:pt x="671195" y="1257300"/>
                </a:lnTo>
                <a:lnTo>
                  <a:pt x="638937" y="1270000"/>
                </a:lnTo>
                <a:lnTo>
                  <a:pt x="736600" y="1270000"/>
                </a:lnTo>
                <a:lnTo>
                  <a:pt x="768096" y="1257300"/>
                </a:lnTo>
                <a:close/>
              </a:path>
              <a:path w="1278890" h="1270000">
                <a:moveTo>
                  <a:pt x="452501" y="1231900"/>
                </a:moveTo>
                <a:lnTo>
                  <a:pt x="419608" y="1231900"/>
                </a:lnTo>
                <a:lnTo>
                  <a:pt x="449199" y="1244600"/>
                </a:lnTo>
                <a:lnTo>
                  <a:pt x="479552" y="1257300"/>
                </a:lnTo>
                <a:lnTo>
                  <a:pt x="512699" y="1257300"/>
                </a:lnTo>
                <a:lnTo>
                  <a:pt x="452501" y="1231900"/>
                </a:lnTo>
                <a:close/>
              </a:path>
              <a:path w="1278890" h="1270000">
                <a:moveTo>
                  <a:pt x="859155" y="1231900"/>
                </a:moveTo>
                <a:lnTo>
                  <a:pt x="825500" y="1231900"/>
                </a:lnTo>
                <a:lnTo>
                  <a:pt x="795782" y="1244600"/>
                </a:lnTo>
                <a:lnTo>
                  <a:pt x="765302" y="1257300"/>
                </a:lnTo>
                <a:lnTo>
                  <a:pt x="799084" y="1257300"/>
                </a:lnTo>
                <a:lnTo>
                  <a:pt x="859155" y="1231900"/>
                </a:lnTo>
                <a:close/>
              </a:path>
              <a:path w="1278890" h="1270000">
                <a:moveTo>
                  <a:pt x="544068" y="12700"/>
                </a:moveTo>
                <a:lnTo>
                  <a:pt x="479552" y="12700"/>
                </a:lnTo>
                <a:lnTo>
                  <a:pt x="449199" y="25400"/>
                </a:lnTo>
                <a:lnTo>
                  <a:pt x="362077" y="63500"/>
                </a:lnTo>
                <a:lnTo>
                  <a:pt x="307848" y="88900"/>
                </a:lnTo>
                <a:lnTo>
                  <a:pt x="256921" y="127000"/>
                </a:lnTo>
                <a:lnTo>
                  <a:pt x="232664" y="139700"/>
                </a:lnTo>
                <a:lnTo>
                  <a:pt x="209423" y="165100"/>
                </a:lnTo>
                <a:lnTo>
                  <a:pt x="187198" y="190500"/>
                </a:lnTo>
                <a:lnTo>
                  <a:pt x="166116" y="203200"/>
                </a:lnTo>
                <a:lnTo>
                  <a:pt x="127000" y="254000"/>
                </a:lnTo>
                <a:lnTo>
                  <a:pt x="92583" y="304800"/>
                </a:lnTo>
                <a:lnTo>
                  <a:pt x="62992" y="355600"/>
                </a:lnTo>
                <a:lnTo>
                  <a:pt x="50292" y="393700"/>
                </a:lnTo>
                <a:lnTo>
                  <a:pt x="38735" y="419100"/>
                </a:lnTo>
                <a:lnTo>
                  <a:pt x="28702" y="444500"/>
                </a:lnTo>
                <a:lnTo>
                  <a:pt x="20066" y="482600"/>
                </a:lnTo>
                <a:lnTo>
                  <a:pt x="12954" y="508000"/>
                </a:lnTo>
                <a:lnTo>
                  <a:pt x="7366" y="533400"/>
                </a:lnTo>
                <a:lnTo>
                  <a:pt x="3302" y="571500"/>
                </a:lnTo>
                <a:lnTo>
                  <a:pt x="889" y="609600"/>
                </a:lnTo>
                <a:lnTo>
                  <a:pt x="0" y="635000"/>
                </a:lnTo>
                <a:lnTo>
                  <a:pt x="889" y="673100"/>
                </a:lnTo>
                <a:lnTo>
                  <a:pt x="3302" y="698500"/>
                </a:lnTo>
                <a:lnTo>
                  <a:pt x="7366" y="736600"/>
                </a:lnTo>
                <a:lnTo>
                  <a:pt x="12954" y="762000"/>
                </a:lnTo>
                <a:lnTo>
                  <a:pt x="20066" y="800100"/>
                </a:lnTo>
                <a:lnTo>
                  <a:pt x="28702" y="825500"/>
                </a:lnTo>
                <a:lnTo>
                  <a:pt x="38735" y="850900"/>
                </a:lnTo>
                <a:lnTo>
                  <a:pt x="50292" y="889000"/>
                </a:lnTo>
                <a:lnTo>
                  <a:pt x="77089" y="939800"/>
                </a:lnTo>
                <a:lnTo>
                  <a:pt x="109220" y="990600"/>
                </a:lnTo>
                <a:lnTo>
                  <a:pt x="146050" y="1041400"/>
                </a:lnTo>
                <a:lnTo>
                  <a:pt x="187198" y="1092200"/>
                </a:lnTo>
                <a:lnTo>
                  <a:pt x="209423" y="1104900"/>
                </a:lnTo>
                <a:lnTo>
                  <a:pt x="232664" y="1130300"/>
                </a:lnTo>
                <a:lnTo>
                  <a:pt x="256921" y="1143000"/>
                </a:lnTo>
                <a:lnTo>
                  <a:pt x="281940" y="1168400"/>
                </a:lnTo>
                <a:lnTo>
                  <a:pt x="307848" y="1181100"/>
                </a:lnTo>
                <a:lnTo>
                  <a:pt x="334645" y="1193800"/>
                </a:lnTo>
                <a:lnTo>
                  <a:pt x="362077" y="1219200"/>
                </a:lnTo>
                <a:lnTo>
                  <a:pt x="390525" y="1231900"/>
                </a:lnTo>
                <a:lnTo>
                  <a:pt x="423418" y="1231900"/>
                </a:lnTo>
                <a:lnTo>
                  <a:pt x="394970" y="1219200"/>
                </a:lnTo>
                <a:lnTo>
                  <a:pt x="367157" y="1206500"/>
                </a:lnTo>
                <a:lnTo>
                  <a:pt x="340106" y="1193800"/>
                </a:lnTo>
                <a:lnTo>
                  <a:pt x="313944" y="1168400"/>
                </a:lnTo>
                <a:lnTo>
                  <a:pt x="288544" y="1155700"/>
                </a:lnTo>
                <a:lnTo>
                  <a:pt x="263906" y="1143000"/>
                </a:lnTo>
                <a:lnTo>
                  <a:pt x="240284" y="1117600"/>
                </a:lnTo>
                <a:lnTo>
                  <a:pt x="217424" y="1104900"/>
                </a:lnTo>
                <a:lnTo>
                  <a:pt x="195707" y="1079500"/>
                </a:lnTo>
                <a:lnTo>
                  <a:pt x="175006" y="1054100"/>
                </a:lnTo>
                <a:lnTo>
                  <a:pt x="155194" y="1041400"/>
                </a:lnTo>
                <a:lnTo>
                  <a:pt x="119126" y="990600"/>
                </a:lnTo>
                <a:lnTo>
                  <a:pt x="87757" y="939800"/>
                </a:lnTo>
                <a:lnTo>
                  <a:pt x="61468" y="876300"/>
                </a:lnTo>
                <a:lnTo>
                  <a:pt x="50038" y="850900"/>
                </a:lnTo>
                <a:lnTo>
                  <a:pt x="40259" y="825500"/>
                </a:lnTo>
                <a:lnTo>
                  <a:pt x="31877" y="787400"/>
                </a:lnTo>
                <a:lnTo>
                  <a:pt x="24892" y="762000"/>
                </a:lnTo>
                <a:lnTo>
                  <a:pt x="19304" y="736600"/>
                </a:lnTo>
                <a:lnTo>
                  <a:pt x="12954" y="673100"/>
                </a:lnTo>
                <a:lnTo>
                  <a:pt x="12192" y="635000"/>
                </a:lnTo>
                <a:lnTo>
                  <a:pt x="13081" y="609600"/>
                </a:lnTo>
                <a:lnTo>
                  <a:pt x="15494" y="571500"/>
                </a:lnTo>
                <a:lnTo>
                  <a:pt x="19431" y="546100"/>
                </a:lnTo>
                <a:lnTo>
                  <a:pt x="24892" y="508000"/>
                </a:lnTo>
                <a:lnTo>
                  <a:pt x="32004" y="482600"/>
                </a:lnTo>
                <a:lnTo>
                  <a:pt x="40513" y="444500"/>
                </a:lnTo>
                <a:lnTo>
                  <a:pt x="50292" y="419100"/>
                </a:lnTo>
                <a:lnTo>
                  <a:pt x="74168" y="368300"/>
                </a:lnTo>
                <a:lnTo>
                  <a:pt x="103124" y="317500"/>
                </a:lnTo>
                <a:lnTo>
                  <a:pt x="137033" y="266700"/>
                </a:lnTo>
                <a:lnTo>
                  <a:pt x="175387" y="215900"/>
                </a:lnTo>
                <a:lnTo>
                  <a:pt x="217805" y="177800"/>
                </a:lnTo>
                <a:lnTo>
                  <a:pt x="240665" y="152400"/>
                </a:lnTo>
                <a:lnTo>
                  <a:pt x="264414" y="139700"/>
                </a:lnTo>
                <a:lnTo>
                  <a:pt x="289052" y="114300"/>
                </a:lnTo>
                <a:lnTo>
                  <a:pt x="314452" y="101600"/>
                </a:lnTo>
                <a:lnTo>
                  <a:pt x="367665" y="76200"/>
                </a:lnTo>
                <a:lnTo>
                  <a:pt x="453136" y="38100"/>
                </a:lnTo>
                <a:lnTo>
                  <a:pt x="482981" y="25400"/>
                </a:lnTo>
                <a:lnTo>
                  <a:pt x="513334" y="25400"/>
                </a:lnTo>
                <a:lnTo>
                  <a:pt x="544068" y="12700"/>
                </a:lnTo>
                <a:close/>
              </a:path>
              <a:path w="1278890" h="1270000">
                <a:moveTo>
                  <a:pt x="799084" y="12700"/>
                </a:moveTo>
                <a:lnTo>
                  <a:pt x="735203" y="12700"/>
                </a:lnTo>
                <a:lnTo>
                  <a:pt x="766064" y="25400"/>
                </a:lnTo>
                <a:lnTo>
                  <a:pt x="796290" y="25400"/>
                </a:lnTo>
                <a:lnTo>
                  <a:pt x="826135" y="38100"/>
                </a:lnTo>
                <a:lnTo>
                  <a:pt x="883666" y="63500"/>
                </a:lnTo>
                <a:lnTo>
                  <a:pt x="938403" y="88900"/>
                </a:lnTo>
                <a:lnTo>
                  <a:pt x="990219" y="114300"/>
                </a:lnTo>
                <a:lnTo>
                  <a:pt x="1014730" y="139700"/>
                </a:lnTo>
                <a:lnTo>
                  <a:pt x="1038352" y="152400"/>
                </a:lnTo>
                <a:lnTo>
                  <a:pt x="1061212" y="177800"/>
                </a:lnTo>
                <a:lnTo>
                  <a:pt x="1082929" y="190500"/>
                </a:lnTo>
                <a:lnTo>
                  <a:pt x="1103630" y="215900"/>
                </a:lnTo>
                <a:lnTo>
                  <a:pt x="1142111" y="266700"/>
                </a:lnTo>
                <a:lnTo>
                  <a:pt x="1175766" y="317500"/>
                </a:lnTo>
                <a:lnTo>
                  <a:pt x="1204722" y="368300"/>
                </a:lnTo>
                <a:lnTo>
                  <a:pt x="1228598" y="419100"/>
                </a:lnTo>
                <a:lnTo>
                  <a:pt x="1246759" y="482600"/>
                </a:lnTo>
                <a:lnTo>
                  <a:pt x="1253744" y="508000"/>
                </a:lnTo>
                <a:lnTo>
                  <a:pt x="1259205" y="546100"/>
                </a:lnTo>
                <a:lnTo>
                  <a:pt x="1263269" y="571500"/>
                </a:lnTo>
                <a:lnTo>
                  <a:pt x="1265682" y="609600"/>
                </a:lnTo>
                <a:lnTo>
                  <a:pt x="1265555" y="673100"/>
                </a:lnTo>
                <a:lnTo>
                  <a:pt x="1259205" y="736600"/>
                </a:lnTo>
                <a:lnTo>
                  <a:pt x="1253617" y="762000"/>
                </a:lnTo>
                <a:lnTo>
                  <a:pt x="1246632" y="800100"/>
                </a:lnTo>
                <a:lnTo>
                  <a:pt x="1238123" y="825500"/>
                </a:lnTo>
                <a:lnTo>
                  <a:pt x="1228344" y="850900"/>
                </a:lnTo>
                <a:lnTo>
                  <a:pt x="1217041" y="876300"/>
                </a:lnTo>
                <a:lnTo>
                  <a:pt x="1204468" y="914400"/>
                </a:lnTo>
                <a:lnTo>
                  <a:pt x="1175512" y="965200"/>
                </a:lnTo>
                <a:lnTo>
                  <a:pt x="1141730" y="1016000"/>
                </a:lnTo>
                <a:lnTo>
                  <a:pt x="1103249" y="1054100"/>
                </a:lnTo>
                <a:lnTo>
                  <a:pt x="1082548" y="1079500"/>
                </a:lnTo>
                <a:lnTo>
                  <a:pt x="1060831" y="1104900"/>
                </a:lnTo>
                <a:lnTo>
                  <a:pt x="1037971" y="1117600"/>
                </a:lnTo>
                <a:lnTo>
                  <a:pt x="1014222" y="1143000"/>
                </a:lnTo>
                <a:lnTo>
                  <a:pt x="989711" y="1155700"/>
                </a:lnTo>
                <a:lnTo>
                  <a:pt x="964184" y="1168400"/>
                </a:lnTo>
                <a:lnTo>
                  <a:pt x="937895" y="1193800"/>
                </a:lnTo>
                <a:lnTo>
                  <a:pt x="910971" y="1206500"/>
                </a:lnTo>
                <a:lnTo>
                  <a:pt x="883158" y="1219200"/>
                </a:lnTo>
                <a:lnTo>
                  <a:pt x="854710" y="1231900"/>
                </a:lnTo>
                <a:lnTo>
                  <a:pt x="888238" y="1231900"/>
                </a:lnTo>
                <a:lnTo>
                  <a:pt x="916432" y="1219200"/>
                </a:lnTo>
                <a:lnTo>
                  <a:pt x="943991" y="1193800"/>
                </a:lnTo>
                <a:lnTo>
                  <a:pt x="970788" y="1181100"/>
                </a:lnTo>
                <a:lnTo>
                  <a:pt x="996823" y="1168400"/>
                </a:lnTo>
                <a:lnTo>
                  <a:pt x="1021842" y="1143000"/>
                </a:lnTo>
                <a:lnTo>
                  <a:pt x="1045972" y="1130300"/>
                </a:lnTo>
                <a:lnTo>
                  <a:pt x="1069213" y="1104900"/>
                </a:lnTo>
                <a:lnTo>
                  <a:pt x="1091438" y="1092200"/>
                </a:lnTo>
                <a:lnTo>
                  <a:pt x="1112520" y="1066800"/>
                </a:lnTo>
                <a:lnTo>
                  <a:pt x="1151636" y="1016000"/>
                </a:lnTo>
                <a:lnTo>
                  <a:pt x="1186053" y="965200"/>
                </a:lnTo>
                <a:lnTo>
                  <a:pt x="1215517" y="914400"/>
                </a:lnTo>
                <a:lnTo>
                  <a:pt x="1239901" y="850900"/>
                </a:lnTo>
                <a:lnTo>
                  <a:pt x="1249807" y="825500"/>
                </a:lnTo>
                <a:lnTo>
                  <a:pt x="1258570" y="800100"/>
                </a:lnTo>
                <a:lnTo>
                  <a:pt x="1265682" y="762000"/>
                </a:lnTo>
                <a:lnTo>
                  <a:pt x="1271270" y="736600"/>
                </a:lnTo>
                <a:lnTo>
                  <a:pt x="1275334" y="698500"/>
                </a:lnTo>
                <a:lnTo>
                  <a:pt x="1277747" y="673100"/>
                </a:lnTo>
                <a:lnTo>
                  <a:pt x="1278636" y="635000"/>
                </a:lnTo>
                <a:lnTo>
                  <a:pt x="1277747" y="609600"/>
                </a:lnTo>
                <a:lnTo>
                  <a:pt x="1275334" y="571500"/>
                </a:lnTo>
                <a:lnTo>
                  <a:pt x="1271143" y="533400"/>
                </a:lnTo>
                <a:lnTo>
                  <a:pt x="1265555" y="508000"/>
                </a:lnTo>
                <a:lnTo>
                  <a:pt x="1258443" y="482600"/>
                </a:lnTo>
                <a:lnTo>
                  <a:pt x="1249807" y="444500"/>
                </a:lnTo>
                <a:lnTo>
                  <a:pt x="1239901" y="419100"/>
                </a:lnTo>
                <a:lnTo>
                  <a:pt x="1228344" y="393700"/>
                </a:lnTo>
                <a:lnTo>
                  <a:pt x="1215517" y="355600"/>
                </a:lnTo>
                <a:lnTo>
                  <a:pt x="1186053" y="304800"/>
                </a:lnTo>
                <a:lnTo>
                  <a:pt x="1151636" y="254000"/>
                </a:lnTo>
                <a:lnTo>
                  <a:pt x="1112520" y="203200"/>
                </a:lnTo>
                <a:lnTo>
                  <a:pt x="1091438" y="190500"/>
                </a:lnTo>
                <a:lnTo>
                  <a:pt x="1069213" y="165100"/>
                </a:lnTo>
                <a:lnTo>
                  <a:pt x="1045972" y="139700"/>
                </a:lnTo>
                <a:lnTo>
                  <a:pt x="1021842" y="127000"/>
                </a:lnTo>
                <a:lnTo>
                  <a:pt x="996823" y="101600"/>
                </a:lnTo>
                <a:lnTo>
                  <a:pt x="943991" y="76200"/>
                </a:lnTo>
                <a:lnTo>
                  <a:pt x="888238" y="50800"/>
                </a:lnTo>
                <a:lnTo>
                  <a:pt x="829437" y="25400"/>
                </a:lnTo>
                <a:lnTo>
                  <a:pt x="799084" y="12700"/>
                </a:lnTo>
                <a:close/>
              </a:path>
              <a:path w="1278890" h="1270000">
                <a:moveTo>
                  <a:pt x="736600" y="0"/>
                </a:moveTo>
                <a:lnTo>
                  <a:pt x="541909" y="0"/>
                </a:lnTo>
                <a:lnTo>
                  <a:pt x="510540" y="12700"/>
                </a:lnTo>
                <a:lnTo>
                  <a:pt x="768223" y="12700"/>
                </a:lnTo>
                <a:lnTo>
                  <a:pt x="736600" y="0"/>
                </a:lnTo>
                <a:close/>
              </a:path>
            </a:pathLst>
          </a:custGeom>
          <a:solidFill>
            <a:srgbClr val="FFFFFF"/>
          </a:solidFill>
        </p:spPr>
        <p:txBody>
          <a:bodyPr wrap="square" lIns="0" tIns="0" rIns="0" bIns="0" rtlCol="0"/>
          <a:lstStyle/>
          <a:p>
            <a:endParaRPr/>
          </a:p>
        </p:txBody>
      </p:sp>
      <p:sp>
        <p:nvSpPr>
          <p:cNvPr id="23" name="object 23"/>
          <p:cNvSpPr txBox="1"/>
          <p:nvPr/>
        </p:nvSpPr>
        <p:spPr>
          <a:xfrm>
            <a:off x="5715008" y="3344036"/>
            <a:ext cx="1000132"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Passion</a:t>
            </a:r>
            <a:endParaRPr sz="1800">
              <a:latin typeface="Arial"/>
              <a:cs typeface="Arial"/>
            </a:endParaRPr>
          </a:p>
        </p:txBody>
      </p:sp>
      <p:sp>
        <p:nvSpPr>
          <p:cNvPr id="24" name="object 24"/>
          <p:cNvSpPr/>
          <p:nvPr/>
        </p:nvSpPr>
        <p:spPr>
          <a:xfrm>
            <a:off x="6811613" y="3296921"/>
            <a:ext cx="408623" cy="174625"/>
          </a:xfrm>
          <a:custGeom>
            <a:avLst/>
            <a:gdLst/>
            <a:ahLst/>
            <a:cxnLst/>
            <a:rect l="l" t="t" r="r" b="b"/>
            <a:pathLst>
              <a:path w="544829" h="174625">
                <a:moveTo>
                  <a:pt x="544322" y="0"/>
                </a:moveTo>
                <a:lnTo>
                  <a:pt x="0" y="0"/>
                </a:lnTo>
                <a:lnTo>
                  <a:pt x="0" y="174497"/>
                </a:lnTo>
                <a:lnTo>
                  <a:pt x="544322" y="174497"/>
                </a:lnTo>
                <a:lnTo>
                  <a:pt x="544322" y="0"/>
                </a:lnTo>
                <a:close/>
              </a:path>
            </a:pathLst>
          </a:custGeom>
          <a:solidFill>
            <a:srgbClr val="D2B954"/>
          </a:solidFill>
        </p:spPr>
        <p:txBody>
          <a:bodyPr wrap="square" lIns="0" tIns="0" rIns="0" bIns="0" rtlCol="0"/>
          <a:lstStyle/>
          <a:p>
            <a:endParaRPr/>
          </a:p>
        </p:txBody>
      </p:sp>
      <p:sp>
        <p:nvSpPr>
          <p:cNvPr id="25" name="object 25"/>
          <p:cNvSpPr/>
          <p:nvPr/>
        </p:nvSpPr>
        <p:spPr>
          <a:xfrm>
            <a:off x="6811613" y="3558795"/>
            <a:ext cx="408623" cy="174625"/>
          </a:xfrm>
          <a:custGeom>
            <a:avLst/>
            <a:gdLst/>
            <a:ahLst/>
            <a:cxnLst/>
            <a:rect l="l" t="t" r="r" b="b"/>
            <a:pathLst>
              <a:path w="544829" h="174625">
                <a:moveTo>
                  <a:pt x="544322" y="0"/>
                </a:moveTo>
                <a:lnTo>
                  <a:pt x="0" y="0"/>
                </a:lnTo>
                <a:lnTo>
                  <a:pt x="0" y="174497"/>
                </a:lnTo>
                <a:lnTo>
                  <a:pt x="544322" y="174497"/>
                </a:lnTo>
                <a:lnTo>
                  <a:pt x="544322" y="0"/>
                </a:lnTo>
                <a:close/>
              </a:path>
            </a:pathLst>
          </a:custGeom>
          <a:solidFill>
            <a:srgbClr val="D2B954"/>
          </a:solidFill>
        </p:spPr>
        <p:txBody>
          <a:bodyPr wrap="square" lIns="0" tIns="0" rIns="0" bIns="0" rtlCol="0"/>
          <a:lstStyle/>
          <a:p>
            <a:endParaRPr/>
          </a:p>
        </p:txBody>
      </p:sp>
      <p:sp>
        <p:nvSpPr>
          <p:cNvPr id="26" name="object 26"/>
          <p:cNvSpPr/>
          <p:nvPr/>
        </p:nvSpPr>
        <p:spPr>
          <a:xfrm>
            <a:off x="7372350" y="2554223"/>
            <a:ext cx="1471136" cy="1923414"/>
          </a:xfrm>
          <a:custGeom>
            <a:avLst/>
            <a:gdLst/>
            <a:ahLst/>
            <a:cxnLst/>
            <a:rect l="l" t="t" r="r" b="b"/>
            <a:pathLst>
              <a:path w="1961515" h="1923414">
                <a:moveTo>
                  <a:pt x="980694" y="0"/>
                </a:moveTo>
                <a:lnTo>
                  <a:pt x="931744" y="1176"/>
                </a:lnTo>
                <a:lnTo>
                  <a:pt x="883416" y="4670"/>
                </a:lnTo>
                <a:lnTo>
                  <a:pt x="835766" y="10426"/>
                </a:lnTo>
                <a:lnTo>
                  <a:pt x="788850" y="18388"/>
                </a:lnTo>
                <a:lnTo>
                  <a:pt x="742724" y="28503"/>
                </a:lnTo>
                <a:lnTo>
                  <a:pt x="697444" y="40714"/>
                </a:lnTo>
                <a:lnTo>
                  <a:pt x="653067" y="54966"/>
                </a:lnTo>
                <a:lnTo>
                  <a:pt x="609648" y="71205"/>
                </a:lnTo>
                <a:lnTo>
                  <a:pt x="567244" y="89375"/>
                </a:lnTo>
                <a:lnTo>
                  <a:pt x="525910" y="109422"/>
                </a:lnTo>
                <a:lnTo>
                  <a:pt x="485704" y="131289"/>
                </a:lnTo>
                <a:lnTo>
                  <a:pt x="446681" y="154923"/>
                </a:lnTo>
                <a:lnTo>
                  <a:pt x="408897" y="180268"/>
                </a:lnTo>
                <a:lnTo>
                  <a:pt x="372409" y="207269"/>
                </a:lnTo>
                <a:lnTo>
                  <a:pt x="337273" y="235870"/>
                </a:lnTo>
                <a:lnTo>
                  <a:pt x="303545" y="266018"/>
                </a:lnTo>
                <a:lnTo>
                  <a:pt x="271280" y="297656"/>
                </a:lnTo>
                <a:lnTo>
                  <a:pt x="240536" y="330729"/>
                </a:lnTo>
                <a:lnTo>
                  <a:pt x="211369" y="365183"/>
                </a:lnTo>
                <a:lnTo>
                  <a:pt x="183833" y="400963"/>
                </a:lnTo>
                <a:lnTo>
                  <a:pt x="157987" y="438013"/>
                </a:lnTo>
                <a:lnTo>
                  <a:pt x="133886" y="476278"/>
                </a:lnTo>
                <a:lnTo>
                  <a:pt x="111585" y="515703"/>
                </a:lnTo>
                <a:lnTo>
                  <a:pt x="91142" y="556233"/>
                </a:lnTo>
                <a:lnTo>
                  <a:pt x="72613" y="597813"/>
                </a:lnTo>
                <a:lnTo>
                  <a:pt x="56053" y="640388"/>
                </a:lnTo>
                <a:lnTo>
                  <a:pt x="41518" y="683903"/>
                </a:lnTo>
                <a:lnTo>
                  <a:pt x="29066" y="728303"/>
                </a:lnTo>
                <a:lnTo>
                  <a:pt x="18752" y="773532"/>
                </a:lnTo>
                <a:lnTo>
                  <a:pt x="10632" y="819536"/>
                </a:lnTo>
                <a:lnTo>
                  <a:pt x="4763" y="866259"/>
                </a:lnTo>
                <a:lnTo>
                  <a:pt x="1200" y="913647"/>
                </a:lnTo>
                <a:lnTo>
                  <a:pt x="0" y="961643"/>
                </a:lnTo>
                <a:lnTo>
                  <a:pt x="1200" y="1009640"/>
                </a:lnTo>
                <a:lnTo>
                  <a:pt x="4763" y="1057028"/>
                </a:lnTo>
                <a:lnTo>
                  <a:pt x="10632" y="1103751"/>
                </a:lnTo>
                <a:lnTo>
                  <a:pt x="18752" y="1149755"/>
                </a:lnTo>
                <a:lnTo>
                  <a:pt x="29066" y="1194984"/>
                </a:lnTo>
                <a:lnTo>
                  <a:pt x="41518" y="1239384"/>
                </a:lnTo>
                <a:lnTo>
                  <a:pt x="56053" y="1282899"/>
                </a:lnTo>
                <a:lnTo>
                  <a:pt x="72613" y="1325474"/>
                </a:lnTo>
                <a:lnTo>
                  <a:pt x="91142" y="1367054"/>
                </a:lnTo>
                <a:lnTo>
                  <a:pt x="111585" y="1407584"/>
                </a:lnTo>
                <a:lnTo>
                  <a:pt x="133886" y="1447009"/>
                </a:lnTo>
                <a:lnTo>
                  <a:pt x="157987" y="1485274"/>
                </a:lnTo>
                <a:lnTo>
                  <a:pt x="183833" y="1522324"/>
                </a:lnTo>
                <a:lnTo>
                  <a:pt x="211369" y="1558104"/>
                </a:lnTo>
                <a:lnTo>
                  <a:pt x="240536" y="1592558"/>
                </a:lnTo>
                <a:lnTo>
                  <a:pt x="271280" y="1625631"/>
                </a:lnTo>
                <a:lnTo>
                  <a:pt x="303545" y="1657269"/>
                </a:lnTo>
                <a:lnTo>
                  <a:pt x="337273" y="1687417"/>
                </a:lnTo>
                <a:lnTo>
                  <a:pt x="372409" y="1716018"/>
                </a:lnTo>
                <a:lnTo>
                  <a:pt x="408897" y="1743019"/>
                </a:lnTo>
                <a:lnTo>
                  <a:pt x="446681" y="1768364"/>
                </a:lnTo>
                <a:lnTo>
                  <a:pt x="485704" y="1791998"/>
                </a:lnTo>
                <a:lnTo>
                  <a:pt x="525910" y="1813865"/>
                </a:lnTo>
                <a:lnTo>
                  <a:pt x="567244" y="1833912"/>
                </a:lnTo>
                <a:lnTo>
                  <a:pt x="609648" y="1852082"/>
                </a:lnTo>
                <a:lnTo>
                  <a:pt x="653067" y="1868321"/>
                </a:lnTo>
                <a:lnTo>
                  <a:pt x="697444" y="1882573"/>
                </a:lnTo>
                <a:lnTo>
                  <a:pt x="742724" y="1894784"/>
                </a:lnTo>
                <a:lnTo>
                  <a:pt x="788850" y="1904899"/>
                </a:lnTo>
                <a:lnTo>
                  <a:pt x="835766" y="1912861"/>
                </a:lnTo>
                <a:lnTo>
                  <a:pt x="883416" y="1918617"/>
                </a:lnTo>
                <a:lnTo>
                  <a:pt x="931744" y="1922111"/>
                </a:lnTo>
                <a:lnTo>
                  <a:pt x="980694" y="1923288"/>
                </a:lnTo>
                <a:lnTo>
                  <a:pt x="1029643" y="1922111"/>
                </a:lnTo>
                <a:lnTo>
                  <a:pt x="1077971" y="1918617"/>
                </a:lnTo>
                <a:lnTo>
                  <a:pt x="1125621" y="1912861"/>
                </a:lnTo>
                <a:lnTo>
                  <a:pt x="1172537" y="1904899"/>
                </a:lnTo>
                <a:lnTo>
                  <a:pt x="1218663" y="1894784"/>
                </a:lnTo>
                <a:lnTo>
                  <a:pt x="1263943" y="1882573"/>
                </a:lnTo>
                <a:lnTo>
                  <a:pt x="1308320" y="1868321"/>
                </a:lnTo>
                <a:lnTo>
                  <a:pt x="1351739" y="1852082"/>
                </a:lnTo>
                <a:lnTo>
                  <a:pt x="1394143" y="1833912"/>
                </a:lnTo>
                <a:lnTo>
                  <a:pt x="1435477" y="1813865"/>
                </a:lnTo>
                <a:lnTo>
                  <a:pt x="1475683" y="1791998"/>
                </a:lnTo>
                <a:lnTo>
                  <a:pt x="1514706" y="1768364"/>
                </a:lnTo>
                <a:lnTo>
                  <a:pt x="1552490" y="1743019"/>
                </a:lnTo>
                <a:lnTo>
                  <a:pt x="1588978" y="1716018"/>
                </a:lnTo>
                <a:lnTo>
                  <a:pt x="1624114" y="1687417"/>
                </a:lnTo>
                <a:lnTo>
                  <a:pt x="1657842" y="1657269"/>
                </a:lnTo>
                <a:lnTo>
                  <a:pt x="1690107" y="1625631"/>
                </a:lnTo>
                <a:lnTo>
                  <a:pt x="1720851" y="1592558"/>
                </a:lnTo>
                <a:lnTo>
                  <a:pt x="1750018" y="1558104"/>
                </a:lnTo>
                <a:lnTo>
                  <a:pt x="1777554" y="1522324"/>
                </a:lnTo>
                <a:lnTo>
                  <a:pt x="1803400" y="1485274"/>
                </a:lnTo>
                <a:lnTo>
                  <a:pt x="1827501" y="1447009"/>
                </a:lnTo>
                <a:lnTo>
                  <a:pt x="1849802" y="1407584"/>
                </a:lnTo>
                <a:lnTo>
                  <a:pt x="1870245" y="1367054"/>
                </a:lnTo>
                <a:lnTo>
                  <a:pt x="1888774" y="1325474"/>
                </a:lnTo>
                <a:lnTo>
                  <a:pt x="1905334" y="1282899"/>
                </a:lnTo>
                <a:lnTo>
                  <a:pt x="1919869" y="1239384"/>
                </a:lnTo>
                <a:lnTo>
                  <a:pt x="1932321" y="1194984"/>
                </a:lnTo>
                <a:lnTo>
                  <a:pt x="1942635" y="1149755"/>
                </a:lnTo>
                <a:lnTo>
                  <a:pt x="1950755" y="1103751"/>
                </a:lnTo>
                <a:lnTo>
                  <a:pt x="1956624" y="1057028"/>
                </a:lnTo>
                <a:lnTo>
                  <a:pt x="1960187" y="1009640"/>
                </a:lnTo>
                <a:lnTo>
                  <a:pt x="1961388" y="961643"/>
                </a:lnTo>
                <a:lnTo>
                  <a:pt x="1960187" y="913647"/>
                </a:lnTo>
                <a:lnTo>
                  <a:pt x="1956624" y="866259"/>
                </a:lnTo>
                <a:lnTo>
                  <a:pt x="1950755" y="819536"/>
                </a:lnTo>
                <a:lnTo>
                  <a:pt x="1942635" y="773532"/>
                </a:lnTo>
                <a:lnTo>
                  <a:pt x="1932321" y="728303"/>
                </a:lnTo>
                <a:lnTo>
                  <a:pt x="1919869" y="683903"/>
                </a:lnTo>
                <a:lnTo>
                  <a:pt x="1905334" y="640388"/>
                </a:lnTo>
                <a:lnTo>
                  <a:pt x="1888774" y="597813"/>
                </a:lnTo>
                <a:lnTo>
                  <a:pt x="1870245" y="556233"/>
                </a:lnTo>
                <a:lnTo>
                  <a:pt x="1849802" y="515703"/>
                </a:lnTo>
                <a:lnTo>
                  <a:pt x="1827501" y="476278"/>
                </a:lnTo>
                <a:lnTo>
                  <a:pt x="1803400" y="438013"/>
                </a:lnTo>
                <a:lnTo>
                  <a:pt x="1777554" y="400963"/>
                </a:lnTo>
                <a:lnTo>
                  <a:pt x="1750018" y="365183"/>
                </a:lnTo>
                <a:lnTo>
                  <a:pt x="1720851" y="330729"/>
                </a:lnTo>
                <a:lnTo>
                  <a:pt x="1690107" y="297656"/>
                </a:lnTo>
                <a:lnTo>
                  <a:pt x="1657842" y="266018"/>
                </a:lnTo>
                <a:lnTo>
                  <a:pt x="1624114" y="235870"/>
                </a:lnTo>
                <a:lnTo>
                  <a:pt x="1588978" y="207269"/>
                </a:lnTo>
                <a:lnTo>
                  <a:pt x="1552490" y="180268"/>
                </a:lnTo>
                <a:lnTo>
                  <a:pt x="1514706" y="154923"/>
                </a:lnTo>
                <a:lnTo>
                  <a:pt x="1475683" y="131289"/>
                </a:lnTo>
                <a:lnTo>
                  <a:pt x="1435477" y="109422"/>
                </a:lnTo>
                <a:lnTo>
                  <a:pt x="1394143" y="89375"/>
                </a:lnTo>
                <a:lnTo>
                  <a:pt x="1351739" y="71205"/>
                </a:lnTo>
                <a:lnTo>
                  <a:pt x="1308320" y="54966"/>
                </a:lnTo>
                <a:lnTo>
                  <a:pt x="1263943" y="40714"/>
                </a:lnTo>
                <a:lnTo>
                  <a:pt x="1218663" y="28503"/>
                </a:lnTo>
                <a:lnTo>
                  <a:pt x="1172537" y="18388"/>
                </a:lnTo>
                <a:lnTo>
                  <a:pt x="1125621" y="10426"/>
                </a:lnTo>
                <a:lnTo>
                  <a:pt x="1077971" y="4670"/>
                </a:lnTo>
                <a:lnTo>
                  <a:pt x="1029643" y="1176"/>
                </a:lnTo>
                <a:lnTo>
                  <a:pt x="980694" y="0"/>
                </a:lnTo>
                <a:close/>
              </a:path>
            </a:pathLst>
          </a:custGeom>
          <a:solidFill>
            <a:srgbClr val="956389"/>
          </a:solidFill>
        </p:spPr>
        <p:txBody>
          <a:bodyPr wrap="square" lIns="0" tIns="0" rIns="0" bIns="0" rtlCol="0"/>
          <a:lstStyle/>
          <a:p>
            <a:endParaRPr/>
          </a:p>
        </p:txBody>
      </p:sp>
      <p:sp>
        <p:nvSpPr>
          <p:cNvPr id="27" name="object 27"/>
          <p:cNvSpPr/>
          <p:nvPr/>
        </p:nvSpPr>
        <p:spPr>
          <a:xfrm>
            <a:off x="7365682" y="2559557"/>
            <a:ext cx="1477804" cy="1917700"/>
          </a:xfrm>
          <a:custGeom>
            <a:avLst/>
            <a:gdLst/>
            <a:ahLst/>
            <a:cxnLst/>
            <a:rect l="l" t="t" r="r" b="b"/>
            <a:pathLst>
              <a:path w="1970404" h="1917700">
                <a:moveTo>
                  <a:pt x="939546" y="1905000"/>
                </a:moveTo>
                <a:lnTo>
                  <a:pt x="815975" y="1905000"/>
                </a:lnTo>
                <a:lnTo>
                  <a:pt x="840232" y="1917700"/>
                </a:lnTo>
                <a:lnTo>
                  <a:pt x="964184" y="1917700"/>
                </a:lnTo>
                <a:lnTo>
                  <a:pt x="939546" y="1905000"/>
                </a:lnTo>
                <a:close/>
              </a:path>
              <a:path w="1970404" h="1917700">
                <a:moveTo>
                  <a:pt x="1163193" y="1905000"/>
                </a:moveTo>
                <a:lnTo>
                  <a:pt x="1039368" y="1905000"/>
                </a:lnTo>
                <a:lnTo>
                  <a:pt x="1014349" y="1917700"/>
                </a:lnTo>
                <a:lnTo>
                  <a:pt x="1138936" y="1917700"/>
                </a:lnTo>
                <a:lnTo>
                  <a:pt x="1163193" y="1905000"/>
                </a:lnTo>
                <a:close/>
              </a:path>
              <a:path w="1970404" h="1917700">
                <a:moveTo>
                  <a:pt x="20828" y="965200"/>
                </a:moveTo>
                <a:lnTo>
                  <a:pt x="8636" y="965200"/>
                </a:lnTo>
                <a:lnTo>
                  <a:pt x="8890" y="990600"/>
                </a:lnTo>
                <a:lnTo>
                  <a:pt x="9779" y="1016000"/>
                </a:lnTo>
                <a:lnTo>
                  <a:pt x="11430" y="1041400"/>
                </a:lnTo>
                <a:lnTo>
                  <a:pt x="13589" y="1066800"/>
                </a:lnTo>
                <a:lnTo>
                  <a:pt x="16510" y="1079500"/>
                </a:lnTo>
                <a:lnTo>
                  <a:pt x="19939" y="1104900"/>
                </a:lnTo>
                <a:lnTo>
                  <a:pt x="28575" y="1155700"/>
                </a:lnTo>
                <a:lnTo>
                  <a:pt x="39497" y="1206500"/>
                </a:lnTo>
                <a:lnTo>
                  <a:pt x="52832" y="1244600"/>
                </a:lnTo>
                <a:lnTo>
                  <a:pt x="68199" y="1295400"/>
                </a:lnTo>
                <a:lnTo>
                  <a:pt x="85851" y="1333500"/>
                </a:lnTo>
                <a:lnTo>
                  <a:pt x="105410" y="1384300"/>
                </a:lnTo>
                <a:lnTo>
                  <a:pt x="127126" y="1422400"/>
                </a:lnTo>
                <a:lnTo>
                  <a:pt x="150749" y="1460500"/>
                </a:lnTo>
                <a:lnTo>
                  <a:pt x="176275" y="1498600"/>
                </a:lnTo>
                <a:lnTo>
                  <a:pt x="203708" y="1536700"/>
                </a:lnTo>
                <a:lnTo>
                  <a:pt x="232791" y="1574800"/>
                </a:lnTo>
                <a:lnTo>
                  <a:pt x="263525" y="1612900"/>
                </a:lnTo>
                <a:lnTo>
                  <a:pt x="296037" y="1638300"/>
                </a:lnTo>
                <a:lnTo>
                  <a:pt x="330200" y="1676400"/>
                </a:lnTo>
                <a:lnTo>
                  <a:pt x="365760" y="1701800"/>
                </a:lnTo>
                <a:lnTo>
                  <a:pt x="402844" y="1727200"/>
                </a:lnTo>
                <a:lnTo>
                  <a:pt x="441198" y="1765300"/>
                </a:lnTo>
                <a:lnTo>
                  <a:pt x="481075" y="1790700"/>
                </a:lnTo>
                <a:lnTo>
                  <a:pt x="522097" y="1803400"/>
                </a:lnTo>
                <a:lnTo>
                  <a:pt x="564388" y="1828800"/>
                </a:lnTo>
                <a:lnTo>
                  <a:pt x="607822" y="1854200"/>
                </a:lnTo>
                <a:lnTo>
                  <a:pt x="652399" y="1866900"/>
                </a:lnTo>
                <a:lnTo>
                  <a:pt x="791972" y="1905000"/>
                </a:lnTo>
                <a:lnTo>
                  <a:pt x="841883" y="1905000"/>
                </a:lnTo>
                <a:lnTo>
                  <a:pt x="818007" y="1892300"/>
                </a:lnTo>
                <a:lnTo>
                  <a:pt x="794131" y="1892300"/>
                </a:lnTo>
                <a:lnTo>
                  <a:pt x="656209" y="1854200"/>
                </a:lnTo>
                <a:lnTo>
                  <a:pt x="612140" y="1841500"/>
                </a:lnTo>
                <a:lnTo>
                  <a:pt x="569341" y="1816100"/>
                </a:lnTo>
                <a:lnTo>
                  <a:pt x="527558" y="1803400"/>
                </a:lnTo>
                <a:lnTo>
                  <a:pt x="487045" y="1778000"/>
                </a:lnTo>
                <a:lnTo>
                  <a:pt x="447675" y="1752600"/>
                </a:lnTo>
                <a:lnTo>
                  <a:pt x="409829" y="1727200"/>
                </a:lnTo>
                <a:lnTo>
                  <a:pt x="373253" y="1689100"/>
                </a:lnTo>
                <a:lnTo>
                  <a:pt x="338074" y="1663700"/>
                </a:lnTo>
                <a:lnTo>
                  <a:pt x="304419" y="1638300"/>
                </a:lnTo>
                <a:lnTo>
                  <a:pt x="272288" y="1600200"/>
                </a:lnTo>
                <a:lnTo>
                  <a:pt x="241935" y="1562100"/>
                </a:lnTo>
                <a:lnTo>
                  <a:pt x="213233" y="1524000"/>
                </a:lnTo>
                <a:lnTo>
                  <a:pt x="186182" y="1498600"/>
                </a:lnTo>
                <a:lnTo>
                  <a:pt x="161036" y="1460500"/>
                </a:lnTo>
                <a:lnTo>
                  <a:pt x="137668" y="1409700"/>
                </a:lnTo>
                <a:lnTo>
                  <a:pt x="116332" y="1371600"/>
                </a:lnTo>
                <a:lnTo>
                  <a:pt x="96900" y="1333500"/>
                </a:lnTo>
                <a:lnTo>
                  <a:pt x="79501" y="1282700"/>
                </a:lnTo>
                <a:lnTo>
                  <a:pt x="64262" y="1244600"/>
                </a:lnTo>
                <a:lnTo>
                  <a:pt x="51308" y="1193800"/>
                </a:lnTo>
                <a:lnTo>
                  <a:pt x="45720" y="1181100"/>
                </a:lnTo>
                <a:lnTo>
                  <a:pt x="40513" y="1155700"/>
                </a:lnTo>
                <a:lnTo>
                  <a:pt x="35941" y="1130300"/>
                </a:lnTo>
                <a:lnTo>
                  <a:pt x="32004" y="1104900"/>
                </a:lnTo>
                <a:lnTo>
                  <a:pt x="28575" y="1079500"/>
                </a:lnTo>
                <a:lnTo>
                  <a:pt x="25781" y="1054100"/>
                </a:lnTo>
                <a:lnTo>
                  <a:pt x="23622" y="1041400"/>
                </a:lnTo>
                <a:lnTo>
                  <a:pt x="21971" y="1016000"/>
                </a:lnTo>
                <a:lnTo>
                  <a:pt x="21082" y="990600"/>
                </a:lnTo>
                <a:lnTo>
                  <a:pt x="20955" y="977900"/>
                </a:lnTo>
                <a:lnTo>
                  <a:pt x="18034" y="977900"/>
                </a:lnTo>
                <a:lnTo>
                  <a:pt x="20838" y="966215"/>
                </a:lnTo>
                <a:lnTo>
                  <a:pt x="20828" y="965200"/>
                </a:lnTo>
                <a:close/>
              </a:path>
              <a:path w="1970404" h="1917700">
                <a:moveTo>
                  <a:pt x="1234694" y="25400"/>
                </a:moveTo>
                <a:lnTo>
                  <a:pt x="1161288" y="25400"/>
                </a:lnTo>
                <a:lnTo>
                  <a:pt x="1185037" y="38100"/>
                </a:lnTo>
                <a:lnTo>
                  <a:pt x="1231900" y="38100"/>
                </a:lnTo>
                <a:lnTo>
                  <a:pt x="1278001" y="50800"/>
                </a:lnTo>
                <a:lnTo>
                  <a:pt x="1322959" y="76200"/>
                </a:lnTo>
                <a:lnTo>
                  <a:pt x="1409827" y="101600"/>
                </a:lnTo>
                <a:lnTo>
                  <a:pt x="1451610" y="127000"/>
                </a:lnTo>
                <a:lnTo>
                  <a:pt x="1492123" y="152400"/>
                </a:lnTo>
                <a:lnTo>
                  <a:pt x="1531493" y="177800"/>
                </a:lnTo>
                <a:lnTo>
                  <a:pt x="1569339" y="203200"/>
                </a:lnTo>
                <a:lnTo>
                  <a:pt x="1605915" y="228600"/>
                </a:lnTo>
                <a:lnTo>
                  <a:pt x="1641094" y="254000"/>
                </a:lnTo>
                <a:lnTo>
                  <a:pt x="1674622" y="292100"/>
                </a:lnTo>
                <a:lnTo>
                  <a:pt x="1706753" y="330200"/>
                </a:lnTo>
                <a:lnTo>
                  <a:pt x="1737106" y="355600"/>
                </a:lnTo>
                <a:lnTo>
                  <a:pt x="1765935" y="393700"/>
                </a:lnTo>
                <a:lnTo>
                  <a:pt x="1792859" y="431800"/>
                </a:lnTo>
                <a:lnTo>
                  <a:pt x="1818005" y="469900"/>
                </a:lnTo>
                <a:lnTo>
                  <a:pt x="1841246" y="508000"/>
                </a:lnTo>
                <a:lnTo>
                  <a:pt x="1862582" y="546100"/>
                </a:lnTo>
                <a:lnTo>
                  <a:pt x="1882013" y="596900"/>
                </a:lnTo>
                <a:lnTo>
                  <a:pt x="1899285" y="635000"/>
                </a:lnTo>
                <a:lnTo>
                  <a:pt x="1914525" y="685800"/>
                </a:lnTo>
                <a:lnTo>
                  <a:pt x="1927352" y="723900"/>
                </a:lnTo>
                <a:lnTo>
                  <a:pt x="1933067" y="749300"/>
                </a:lnTo>
                <a:lnTo>
                  <a:pt x="1938147" y="774700"/>
                </a:lnTo>
                <a:lnTo>
                  <a:pt x="1942719" y="800100"/>
                </a:lnTo>
                <a:lnTo>
                  <a:pt x="1946656" y="812800"/>
                </a:lnTo>
                <a:lnTo>
                  <a:pt x="1952752" y="863600"/>
                </a:lnTo>
                <a:lnTo>
                  <a:pt x="1956435" y="914400"/>
                </a:lnTo>
                <a:lnTo>
                  <a:pt x="1957832" y="990600"/>
                </a:lnTo>
                <a:lnTo>
                  <a:pt x="1956816" y="1016000"/>
                </a:lnTo>
                <a:lnTo>
                  <a:pt x="1955292" y="1041400"/>
                </a:lnTo>
                <a:lnTo>
                  <a:pt x="1953133" y="1054100"/>
                </a:lnTo>
                <a:lnTo>
                  <a:pt x="1950212" y="1079500"/>
                </a:lnTo>
                <a:lnTo>
                  <a:pt x="1942973" y="1130300"/>
                </a:lnTo>
                <a:lnTo>
                  <a:pt x="1933194" y="1181100"/>
                </a:lnTo>
                <a:lnTo>
                  <a:pt x="1927606" y="1193800"/>
                </a:lnTo>
                <a:lnTo>
                  <a:pt x="1914525" y="1244600"/>
                </a:lnTo>
                <a:lnTo>
                  <a:pt x="1899158" y="1295400"/>
                </a:lnTo>
                <a:lnTo>
                  <a:pt x="1881886" y="1333500"/>
                </a:lnTo>
                <a:lnTo>
                  <a:pt x="1862582" y="1371600"/>
                </a:lnTo>
                <a:lnTo>
                  <a:pt x="1841119" y="1409700"/>
                </a:lnTo>
                <a:lnTo>
                  <a:pt x="1817878" y="1460500"/>
                </a:lnTo>
                <a:lnTo>
                  <a:pt x="1792605" y="1498600"/>
                </a:lnTo>
                <a:lnTo>
                  <a:pt x="1765681" y="1536700"/>
                </a:lnTo>
                <a:lnTo>
                  <a:pt x="1736852" y="1562100"/>
                </a:lnTo>
                <a:lnTo>
                  <a:pt x="1706372" y="1600200"/>
                </a:lnTo>
                <a:lnTo>
                  <a:pt x="1674368" y="1638300"/>
                </a:lnTo>
                <a:lnTo>
                  <a:pt x="1640713" y="1663700"/>
                </a:lnTo>
                <a:lnTo>
                  <a:pt x="1605534" y="1689100"/>
                </a:lnTo>
                <a:lnTo>
                  <a:pt x="1568831" y="1727200"/>
                </a:lnTo>
                <a:lnTo>
                  <a:pt x="1530985" y="1752600"/>
                </a:lnTo>
                <a:lnTo>
                  <a:pt x="1491615" y="1778000"/>
                </a:lnTo>
                <a:lnTo>
                  <a:pt x="1451102" y="1803400"/>
                </a:lnTo>
                <a:lnTo>
                  <a:pt x="1409319" y="1816100"/>
                </a:lnTo>
                <a:lnTo>
                  <a:pt x="1366393" y="1841500"/>
                </a:lnTo>
                <a:lnTo>
                  <a:pt x="1322451" y="1854200"/>
                </a:lnTo>
                <a:lnTo>
                  <a:pt x="1184529" y="1892300"/>
                </a:lnTo>
                <a:lnTo>
                  <a:pt x="1161034" y="1892300"/>
                </a:lnTo>
                <a:lnTo>
                  <a:pt x="1136904" y="1905000"/>
                </a:lnTo>
                <a:lnTo>
                  <a:pt x="1187196" y="1905000"/>
                </a:lnTo>
                <a:lnTo>
                  <a:pt x="1326769" y="1866900"/>
                </a:lnTo>
                <a:lnTo>
                  <a:pt x="1371346" y="1854200"/>
                </a:lnTo>
                <a:lnTo>
                  <a:pt x="1414780" y="1828800"/>
                </a:lnTo>
                <a:lnTo>
                  <a:pt x="1457071" y="1803400"/>
                </a:lnTo>
                <a:lnTo>
                  <a:pt x="1498092" y="1790700"/>
                </a:lnTo>
                <a:lnTo>
                  <a:pt x="1537970" y="1765300"/>
                </a:lnTo>
                <a:lnTo>
                  <a:pt x="1576324" y="1727200"/>
                </a:lnTo>
                <a:lnTo>
                  <a:pt x="1613408" y="1701800"/>
                </a:lnTo>
                <a:lnTo>
                  <a:pt x="1648968" y="1676400"/>
                </a:lnTo>
                <a:lnTo>
                  <a:pt x="1683131" y="1638300"/>
                </a:lnTo>
                <a:lnTo>
                  <a:pt x="1715516" y="1612900"/>
                </a:lnTo>
                <a:lnTo>
                  <a:pt x="1746377" y="1574800"/>
                </a:lnTo>
                <a:lnTo>
                  <a:pt x="1775460" y="1536700"/>
                </a:lnTo>
                <a:lnTo>
                  <a:pt x="1802765" y="1498600"/>
                </a:lnTo>
                <a:lnTo>
                  <a:pt x="1828292" y="1460500"/>
                </a:lnTo>
                <a:lnTo>
                  <a:pt x="1851914" y="1422400"/>
                </a:lnTo>
                <a:lnTo>
                  <a:pt x="1873631" y="1384300"/>
                </a:lnTo>
                <a:lnTo>
                  <a:pt x="1893189" y="1333500"/>
                </a:lnTo>
                <a:lnTo>
                  <a:pt x="1910715" y="1295400"/>
                </a:lnTo>
                <a:lnTo>
                  <a:pt x="1926209" y="1244600"/>
                </a:lnTo>
                <a:lnTo>
                  <a:pt x="1939417" y="1206500"/>
                </a:lnTo>
                <a:lnTo>
                  <a:pt x="1945132" y="1181100"/>
                </a:lnTo>
                <a:lnTo>
                  <a:pt x="1950339" y="1155700"/>
                </a:lnTo>
                <a:lnTo>
                  <a:pt x="1954911" y="1130300"/>
                </a:lnTo>
                <a:lnTo>
                  <a:pt x="1958975" y="1104900"/>
                </a:lnTo>
                <a:lnTo>
                  <a:pt x="1962404" y="1079500"/>
                </a:lnTo>
                <a:lnTo>
                  <a:pt x="1965198" y="1066800"/>
                </a:lnTo>
                <a:lnTo>
                  <a:pt x="1967357" y="1041400"/>
                </a:lnTo>
                <a:lnTo>
                  <a:pt x="1969008" y="1016000"/>
                </a:lnTo>
                <a:lnTo>
                  <a:pt x="1970024" y="990600"/>
                </a:lnTo>
                <a:lnTo>
                  <a:pt x="1969516" y="939800"/>
                </a:lnTo>
                <a:lnTo>
                  <a:pt x="1966976" y="889000"/>
                </a:lnTo>
                <a:lnTo>
                  <a:pt x="1962023" y="838200"/>
                </a:lnTo>
                <a:lnTo>
                  <a:pt x="1954657" y="787400"/>
                </a:lnTo>
                <a:lnTo>
                  <a:pt x="1950085" y="774700"/>
                </a:lnTo>
                <a:lnTo>
                  <a:pt x="1944878" y="749300"/>
                </a:lnTo>
                <a:lnTo>
                  <a:pt x="1939163" y="723900"/>
                </a:lnTo>
                <a:lnTo>
                  <a:pt x="1925955" y="673100"/>
                </a:lnTo>
                <a:lnTo>
                  <a:pt x="1910588" y="635000"/>
                </a:lnTo>
                <a:lnTo>
                  <a:pt x="1893062" y="584200"/>
                </a:lnTo>
                <a:lnTo>
                  <a:pt x="1873377" y="546100"/>
                </a:lnTo>
                <a:lnTo>
                  <a:pt x="1851787" y="508000"/>
                </a:lnTo>
                <a:lnTo>
                  <a:pt x="1828165" y="469900"/>
                </a:lnTo>
                <a:lnTo>
                  <a:pt x="1802765" y="419100"/>
                </a:lnTo>
                <a:lnTo>
                  <a:pt x="1775333" y="381000"/>
                </a:lnTo>
                <a:lnTo>
                  <a:pt x="1746250" y="355600"/>
                </a:lnTo>
                <a:lnTo>
                  <a:pt x="1715516" y="317500"/>
                </a:lnTo>
                <a:lnTo>
                  <a:pt x="1683004" y="279400"/>
                </a:lnTo>
                <a:lnTo>
                  <a:pt x="1648968" y="254000"/>
                </a:lnTo>
                <a:lnTo>
                  <a:pt x="1613408" y="215900"/>
                </a:lnTo>
                <a:lnTo>
                  <a:pt x="1576324" y="190500"/>
                </a:lnTo>
                <a:lnTo>
                  <a:pt x="1537970" y="165100"/>
                </a:lnTo>
                <a:lnTo>
                  <a:pt x="1498092" y="139700"/>
                </a:lnTo>
                <a:lnTo>
                  <a:pt x="1457071" y="114300"/>
                </a:lnTo>
                <a:lnTo>
                  <a:pt x="1414780" y="101600"/>
                </a:lnTo>
                <a:lnTo>
                  <a:pt x="1371346" y="76200"/>
                </a:lnTo>
                <a:lnTo>
                  <a:pt x="1326769" y="63500"/>
                </a:lnTo>
                <a:lnTo>
                  <a:pt x="1281176" y="38100"/>
                </a:lnTo>
                <a:lnTo>
                  <a:pt x="1234694" y="25400"/>
                </a:lnTo>
                <a:close/>
              </a:path>
              <a:path w="1970404" h="1917700">
                <a:moveTo>
                  <a:pt x="8636" y="965200"/>
                </a:moveTo>
                <a:lnTo>
                  <a:pt x="0" y="965200"/>
                </a:lnTo>
                <a:lnTo>
                  <a:pt x="3683" y="977900"/>
                </a:lnTo>
                <a:lnTo>
                  <a:pt x="8763" y="977900"/>
                </a:lnTo>
                <a:lnTo>
                  <a:pt x="8636" y="965200"/>
                </a:lnTo>
                <a:close/>
              </a:path>
              <a:path w="1970404" h="1917700">
                <a:moveTo>
                  <a:pt x="20838" y="966215"/>
                </a:moveTo>
                <a:lnTo>
                  <a:pt x="18034" y="977900"/>
                </a:lnTo>
                <a:lnTo>
                  <a:pt x="20955" y="977900"/>
                </a:lnTo>
                <a:lnTo>
                  <a:pt x="20838" y="966215"/>
                </a:lnTo>
                <a:close/>
              </a:path>
              <a:path w="1970404" h="1917700">
                <a:moveTo>
                  <a:pt x="818134" y="25400"/>
                </a:moveTo>
                <a:lnTo>
                  <a:pt x="744347" y="25400"/>
                </a:lnTo>
                <a:lnTo>
                  <a:pt x="697865" y="38100"/>
                </a:lnTo>
                <a:lnTo>
                  <a:pt x="652272" y="63500"/>
                </a:lnTo>
                <a:lnTo>
                  <a:pt x="607822" y="76200"/>
                </a:lnTo>
                <a:lnTo>
                  <a:pt x="564388" y="101600"/>
                </a:lnTo>
                <a:lnTo>
                  <a:pt x="522097" y="114300"/>
                </a:lnTo>
                <a:lnTo>
                  <a:pt x="481075" y="139700"/>
                </a:lnTo>
                <a:lnTo>
                  <a:pt x="441198" y="165100"/>
                </a:lnTo>
                <a:lnTo>
                  <a:pt x="402717" y="190500"/>
                </a:lnTo>
                <a:lnTo>
                  <a:pt x="365760" y="215900"/>
                </a:lnTo>
                <a:lnTo>
                  <a:pt x="330200" y="254000"/>
                </a:lnTo>
                <a:lnTo>
                  <a:pt x="296037" y="279400"/>
                </a:lnTo>
                <a:lnTo>
                  <a:pt x="263651" y="317500"/>
                </a:lnTo>
                <a:lnTo>
                  <a:pt x="232791" y="355600"/>
                </a:lnTo>
                <a:lnTo>
                  <a:pt x="203708" y="393700"/>
                </a:lnTo>
                <a:lnTo>
                  <a:pt x="176275" y="419100"/>
                </a:lnTo>
                <a:lnTo>
                  <a:pt x="150875" y="469900"/>
                </a:lnTo>
                <a:lnTo>
                  <a:pt x="127254" y="508000"/>
                </a:lnTo>
                <a:lnTo>
                  <a:pt x="105537" y="546100"/>
                </a:lnTo>
                <a:lnTo>
                  <a:pt x="85979" y="584200"/>
                </a:lnTo>
                <a:lnTo>
                  <a:pt x="68453" y="635000"/>
                </a:lnTo>
                <a:lnTo>
                  <a:pt x="52959" y="673100"/>
                </a:lnTo>
                <a:lnTo>
                  <a:pt x="39750" y="723900"/>
                </a:lnTo>
                <a:lnTo>
                  <a:pt x="34036" y="749300"/>
                </a:lnTo>
                <a:lnTo>
                  <a:pt x="28829" y="774700"/>
                </a:lnTo>
                <a:lnTo>
                  <a:pt x="24257" y="787400"/>
                </a:lnTo>
                <a:lnTo>
                  <a:pt x="16764" y="838200"/>
                </a:lnTo>
                <a:lnTo>
                  <a:pt x="11684" y="889000"/>
                </a:lnTo>
                <a:lnTo>
                  <a:pt x="9144" y="939800"/>
                </a:lnTo>
                <a:lnTo>
                  <a:pt x="8890" y="965200"/>
                </a:lnTo>
                <a:lnTo>
                  <a:pt x="20828" y="965200"/>
                </a:lnTo>
                <a:lnTo>
                  <a:pt x="20838" y="966215"/>
                </a:lnTo>
                <a:lnTo>
                  <a:pt x="21082" y="965200"/>
                </a:lnTo>
                <a:lnTo>
                  <a:pt x="21336" y="939800"/>
                </a:lnTo>
                <a:lnTo>
                  <a:pt x="22351" y="914400"/>
                </a:lnTo>
                <a:lnTo>
                  <a:pt x="26035" y="863600"/>
                </a:lnTo>
                <a:lnTo>
                  <a:pt x="32258" y="812800"/>
                </a:lnTo>
                <a:lnTo>
                  <a:pt x="36195" y="800100"/>
                </a:lnTo>
                <a:lnTo>
                  <a:pt x="40767" y="774700"/>
                </a:lnTo>
                <a:lnTo>
                  <a:pt x="45974" y="749300"/>
                </a:lnTo>
                <a:lnTo>
                  <a:pt x="51562" y="723900"/>
                </a:lnTo>
                <a:lnTo>
                  <a:pt x="64643" y="685800"/>
                </a:lnTo>
                <a:lnTo>
                  <a:pt x="79883" y="635000"/>
                </a:lnTo>
                <a:lnTo>
                  <a:pt x="97282" y="596900"/>
                </a:lnTo>
                <a:lnTo>
                  <a:pt x="116586" y="546100"/>
                </a:lnTo>
                <a:lnTo>
                  <a:pt x="138049" y="508000"/>
                </a:lnTo>
                <a:lnTo>
                  <a:pt x="161417" y="469900"/>
                </a:lnTo>
                <a:lnTo>
                  <a:pt x="186563" y="431800"/>
                </a:lnTo>
                <a:lnTo>
                  <a:pt x="213487" y="393700"/>
                </a:lnTo>
                <a:lnTo>
                  <a:pt x="242316" y="355600"/>
                </a:lnTo>
                <a:lnTo>
                  <a:pt x="272796" y="330200"/>
                </a:lnTo>
                <a:lnTo>
                  <a:pt x="304800" y="292100"/>
                </a:lnTo>
                <a:lnTo>
                  <a:pt x="338455" y="254000"/>
                </a:lnTo>
                <a:lnTo>
                  <a:pt x="373634" y="228600"/>
                </a:lnTo>
                <a:lnTo>
                  <a:pt x="410210" y="203200"/>
                </a:lnTo>
                <a:lnTo>
                  <a:pt x="448183" y="177800"/>
                </a:lnTo>
                <a:lnTo>
                  <a:pt x="487553" y="152400"/>
                </a:lnTo>
                <a:lnTo>
                  <a:pt x="528066" y="127000"/>
                </a:lnTo>
                <a:lnTo>
                  <a:pt x="569849" y="101600"/>
                </a:lnTo>
                <a:lnTo>
                  <a:pt x="656717" y="76200"/>
                </a:lnTo>
                <a:lnTo>
                  <a:pt x="701675" y="50800"/>
                </a:lnTo>
                <a:lnTo>
                  <a:pt x="747649" y="38100"/>
                </a:lnTo>
                <a:lnTo>
                  <a:pt x="794512" y="38100"/>
                </a:lnTo>
                <a:lnTo>
                  <a:pt x="818134" y="25400"/>
                </a:lnTo>
                <a:close/>
              </a:path>
              <a:path w="1970404" h="1917700">
                <a:moveTo>
                  <a:pt x="890524" y="12700"/>
                </a:moveTo>
                <a:lnTo>
                  <a:pt x="815848" y="12700"/>
                </a:lnTo>
                <a:lnTo>
                  <a:pt x="791845" y="25400"/>
                </a:lnTo>
                <a:lnTo>
                  <a:pt x="866140" y="25400"/>
                </a:lnTo>
                <a:lnTo>
                  <a:pt x="890524" y="12700"/>
                </a:lnTo>
                <a:close/>
              </a:path>
              <a:path w="1970404" h="1917700">
                <a:moveTo>
                  <a:pt x="1163193" y="12700"/>
                </a:moveTo>
                <a:lnTo>
                  <a:pt x="1088771" y="12700"/>
                </a:lnTo>
                <a:lnTo>
                  <a:pt x="1113155" y="25400"/>
                </a:lnTo>
                <a:lnTo>
                  <a:pt x="1187196" y="25400"/>
                </a:lnTo>
                <a:lnTo>
                  <a:pt x="1163193" y="12700"/>
                </a:lnTo>
                <a:close/>
              </a:path>
              <a:path w="1970404" h="1917700">
                <a:moveTo>
                  <a:pt x="1089914" y="0"/>
                </a:moveTo>
                <a:lnTo>
                  <a:pt x="889126" y="0"/>
                </a:lnTo>
                <a:lnTo>
                  <a:pt x="864489" y="12700"/>
                </a:lnTo>
                <a:lnTo>
                  <a:pt x="1114425" y="12700"/>
                </a:lnTo>
                <a:lnTo>
                  <a:pt x="1089914" y="0"/>
                </a:lnTo>
                <a:close/>
              </a:path>
            </a:pathLst>
          </a:custGeom>
          <a:solidFill>
            <a:srgbClr val="FFFFFF"/>
          </a:solidFill>
        </p:spPr>
        <p:txBody>
          <a:bodyPr wrap="square" lIns="0" tIns="0" rIns="0" bIns="0" rtlCol="0"/>
          <a:lstStyle/>
          <a:p>
            <a:endParaRPr/>
          </a:p>
        </p:txBody>
      </p:sp>
      <p:sp>
        <p:nvSpPr>
          <p:cNvPr id="28" name="object 28"/>
          <p:cNvSpPr txBox="1"/>
          <p:nvPr/>
        </p:nvSpPr>
        <p:spPr>
          <a:xfrm>
            <a:off x="7572396" y="3307840"/>
            <a:ext cx="1143008" cy="443070"/>
          </a:xfrm>
          <a:prstGeom prst="rect">
            <a:avLst/>
          </a:prstGeom>
        </p:spPr>
        <p:txBody>
          <a:bodyPr vert="horz" wrap="square" lIns="0" tIns="12065" rIns="0" bIns="0" rtlCol="0">
            <a:spAutoFit/>
          </a:bodyPr>
          <a:lstStyle/>
          <a:p>
            <a:pPr marL="12700">
              <a:lnSpc>
                <a:spcPct val="100000"/>
              </a:lnSpc>
              <a:spcBef>
                <a:spcPts val="95"/>
              </a:spcBef>
            </a:pPr>
            <a:r>
              <a:rPr lang="en-IN" sz="2800" spc="-5" dirty="0">
                <a:solidFill>
                  <a:srgbClr val="FFFFFF"/>
                </a:solidFill>
                <a:latin typeface="Gabriola"/>
                <a:cs typeface="Gabriola"/>
              </a:rPr>
              <a:t>start-up</a:t>
            </a:r>
            <a:endParaRPr sz="2800">
              <a:latin typeface="Gabriola"/>
              <a:cs typeface="Gabriol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4706D-ABDB-423D-B205-2717C1CEB957}"/>
              </a:ext>
            </a:extLst>
          </p:cNvPr>
          <p:cNvSpPr>
            <a:spLocks noGrp="1"/>
          </p:cNvSpPr>
          <p:nvPr>
            <p:ph type="title"/>
          </p:nvPr>
        </p:nvSpPr>
        <p:spPr>
          <a:xfrm>
            <a:off x="457200" y="116632"/>
            <a:ext cx="8229600" cy="922114"/>
          </a:xfrm>
        </p:spPr>
        <p:txBody>
          <a:bodyPr>
            <a:normAutofit fontScale="90000"/>
          </a:bodyPr>
          <a:lstStyle/>
          <a:p>
            <a:r>
              <a:rPr lang="en-IN" dirty="0"/>
              <a:t> ISSUES AND CHALLENGES OF start-</a:t>
            </a:r>
            <a:r>
              <a:rPr lang="en-IN" dirty="0" err="1"/>
              <a:t>upS</a:t>
            </a:r>
            <a:endParaRPr lang="en-IN" dirty="0"/>
          </a:p>
        </p:txBody>
      </p:sp>
      <p:sp>
        <p:nvSpPr>
          <p:cNvPr id="3" name="Content Placeholder 2">
            <a:extLst>
              <a:ext uri="{FF2B5EF4-FFF2-40B4-BE49-F238E27FC236}">
                <a16:creationId xmlns:a16="http://schemas.microsoft.com/office/drawing/2014/main" id="{E10A9C32-8B48-4E00-9E68-428AC04895F2}"/>
              </a:ext>
            </a:extLst>
          </p:cNvPr>
          <p:cNvSpPr>
            <a:spLocks noGrp="1"/>
          </p:cNvSpPr>
          <p:nvPr>
            <p:ph idx="1"/>
          </p:nvPr>
        </p:nvSpPr>
        <p:spPr>
          <a:xfrm>
            <a:off x="107504" y="1196752"/>
            <a:ext cx="8784976" cy="5256584"/>
          </a:xfrm>
        </p:spPr>
        <p:txBody>
          <a:bodyPr>
            <a:noAutofit/>
          </a:bodyPr>
          <a:lstStyle/>
          <a:p>
            <a:pPr marL="514350" indent="-514350">
              <a:buFont typeface="+mj-lt"/>
              <a:buAutoNum type="arabicPeriod"/>
            </a:pPr>
            <a:r>
              <a:rPr lang="en-IN" sz="2400" b="1" dirty="0"/>
              <a:t>Financial Resources:- </a:t>
            </a:r>
            <a:r>
              <a:rPr lang="en-IN" sz="2400" dirty="0"/>
              <a:t>A number of finance options ranging from family members, friends, loans, grants, angel funding, venture capitalists, crowd funding etc. are available. The requirement starts increasing as the business progresses. Scaling of business requires timely infusion of capital. Proper cash management is critical for the success of the start-ups.</a:t>
            </a:r>
          </a:p>
          <a:p>
            <a:pPr marL="514350" indent="-514350">
              <a:buFont typeface="+mj-lt"/>
              <a:buAutoNum type="arabicPeriod"/>
            </a:pPr>
            <a:r>
              <a:rPr lang="en-IN" sz="2400" b="1" dirty="0"/>
              <a:t>Revenue Generation:- </a:t>
            </a:r>
            <a:r>
              <a:rPr lang="en-IN" sz="2400" dirty="0"/>
              <a:t>As the operations increase, expenses grow with reduced revenues forcing start-ups to concentrate on the funding aspect, thus, diluting the focus on the fundamentals of business. Hence, revenue generation is critical.</a:t>
            </a:r>
          </a:p>
          <a:p>
            <a:pPr marL="514350" indent="-514350">
              <a:buFont typeface="+mj-lt"/>
              <a:buAutoNum type="arabicPeriod"/>
            </a:pPr>
            <a:r>
              <a:rPr lang="en-IN" sz="2400" b="1" dirty="0"/>
              <a:t>Team Members:- </a:t>
            </a:r>
            <a:r>
              <a:rPr lang="en-IN" sz="2400" dirty="0"/>
              <a:t>Assembling a good team is the first major requirement, failure to have one sometimes could break the start-up. According to a survey, 23 percent start-ups failed because members did not work as a team.</a:t>
            </a:r>
          </a:p>
        </p:txBody>
      </p:sp>
    </p:spTree>
    <p:extLst>
      <p:ext uri="{BB962C8B-B14F-4D97-AF65-F5344CB8AC3E}">
        <p14:creationId xmlns:p14="http://schemas.microsoft.com/office/powerpoint/2010/main" val="30923459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4A6261-5B9B-47B0-8E23-6A847A1698EA}"/>
              </a:ext>
            </a:extLst>
          </p:cNvPr>
          <p:cNvSpPr>
            <a:spLocks noGrp="1"/>
          </p:cNvSpPr>
          <p:nvPr>
            <p:ph idx="1"/>
          </p:nvPr>
        </p:nvSpPr>
        <p:spPr>
          <a:xfrm>
            <a:off x="457200" y="188640"/>
            <a:ext cx="8229600" cy="6264696"/>
          </a:xfrm>
        </p:spPr>
        <p:txBody>
          <a:bodyPr>
            <a:normAutofit fontScale="85000" lnSpcReduction="10000"/>
          </a:bodyPr>
          <a:lstStyle/>
          <a:p>
            <a:pPr marL="0" indent="0" algn="just">
              <a:buNone/>
            </a:pPr>
            <a:r>
              <a:rPr lang="en-IN" b="1" dirty="0"/>
              <a:t>4. Supporting Infrastructure:- </a:t>
            </a:r>
            <a:r>
              <a:rPr lang="en-IN" dirty="0"/>
              <a:t>There are a number of support mechanisms that play a significant role in the lifecycle of start-ups which include incubators, science and technology parks, business development </a:t>
            </a:r>
            <a:r>
              <a:rPr lang="en-IN" dirty="0" err="1"/>
              <a:t>centers</a:t>
            </a:r>
            <a:r>
              <a:rPr lang="en-IN" dirty="0"/>
              <a:t> etc. Lack of access to such support mechanisms increases the risk of failure.</a:t>
            </a:r>
          </a:p>
          <a:p>
            <a:pPr marL="0" indent="0" algn="just">
              <a:buNone/>
            </a:pPr>
            <a:r>
              <a:rPr lang="en-IN" b="1" dirty="0"/>
              <a:t>5. Creating Awareness in Markets:- </a:t>
            </a:r>
            <a:r>
              <a:rPr lang="en-IN" dirty="0"/>
              <a:t>start-ups fail due to lack of attention to limitations in the markets. The environment for a start-up is usually more difficult than for an established firm due to uniqueness of the product. The situation is more difficult for a new product as the start-up has to build everything from scratch</a:t>
            </a:r>
          </a:p>
          <a:p>
            <a:pPr marL="0" indent="0" algn="just">
              <a:buNone/>
            </a:pPr>
            <a:r>
              <a:rPr lang="en-IN" b="1" dirty="0"/>
              <a:t>6. Exceed Customer Expectations:- </a:t>
            </a:r>
            <a:r>
              <a:rPr lang="en-IN" dirty="0"/>
              <a:t>the biggest challenge is the need to constantly reinvent the firm and come up with a service to be able to match up customer expectations and exceed them. </a:t>
            </a:r>
          </a:p>
          <a:p>
            <a:pPr marL="0" indent="0">
              <a:buNone/>
            </a:pPr>
            <a:endParaRPr lang="en-IN" dirty="0"/>
          </a:p>
          <a:p>
            <a:pPr marL="0" indent="0">
              <a:buNone/>
            </a:pPr>
            <a:endParaRPr lang="en-IN" dirty="0"/>
          </a:p>
          <a:p>
            <a:endParaRPr lang="en-IN" dirty="0"/>
          </a:p>
        </p:txBody>
      </p:sp>
    </p:spTree>
    <p:extLst>
      <p:ext uri="{BB962C8B-B14F-4D97-AF65-F5344CB8AC3E}">
        <p14:creationId xmlns:p14="http://schemas.microsoft.com/office/powerpoint/2010/main" val="34936200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454505-B0CD-4D51-8181-3BF76CB00ECE}"/>
              </a:ext>
            </a:extLst>
          </p:cNvPr>
          <p:cNvSpPr>
            <a:spLocks noGrp="1"/>
          </p:cNvSpPr>
          <p:nvPr>
            <p:ph idx="1"/>
          </p:nvPr>
        </p:nvSpPr>
        <p:spPr>
          <a:xfrm>
            <a:off x="457200" y="188640"/>
            <a:ext cx="8229600" cy="6336704"/>
          </a:xfrm>
        </p:spPr>
        <p:txBody>
          <a:bodyPr>
            <a:normAutofit fontScale="77500" lnSpcReduction="20000"/>
          </a:bodyPr>
          <a:lstStyle/>
          <a:p>
            <a:pPr marL="0" indent="0" algn="just">
              <a:buNone/>
            </a:pPr>
            <a:r>
              <a:rPr lang="en-IN" b="1" dirty="0"/>
              <a:t>7. Tenacity of Founders:- </a:t>
            </a:r>
            <a:r>
              <a:rPr lang="en-IN" dirty="0"/>
              <a:t>Founders of start-ups have to be tough when the going gets tough. The journey of starting a venture is fraught with delays, setbacks and problems without adequate solutions. The entrepreneur needs to be persistent, persuasive, and should never give up till he/she achieves desired results. </a:t>
            </a:r>
          </a:p>
          <a:p>
            <a:pPr marL="0" indent="0" algn="just">
              <a:buNone/>
            </a:pPr>
            <a:r>
              <a:rPr lang="en-IN" b="1" dirty="0"/>
              <a:t>8. Regulations :- </a:t>
            </a:r>
            <a:r>
              <a:rPr lang="en-IN" dirty="0"/>
              <a:t>Due to a maze of laws and regulations, it takes more of an effort for an entrepreneur to start a business in India than most of the other places in the world, and after he /she succeeds in setting up a business, it takes even a greater effort to comply with sector, department, state and </a:t>
            </a:r>
            <a:r>
              <a:rPr lang="en-IN" dirty="0" err="1"/>
              <a:t>center</a:t>
            </a:r>
            <a:r>
              <a:rPr lang="en-IN" dirty="0"/>
              <a:t> laws. </a:t>
            </a:r>
          </a:p>
          <a:p>
            <a:pPr marL="0" indent="0" algn="just">
              <a:buNone/>
            </a:pPr>
            <a:r>
              <a:rPr lang="en-IN" b="1" dirty="0"/>
              <a:t>9. Growth Decelerators:- </a:t>
            </a:r>
            <a:r>
              <a:rPr lang="en-IN" dirty="0"/>
              <a:t>Some of the agencies which are part of the start-up ecosystem themselves can sometimes become hurdles in the growing stages as one of the major issues is the influence of incubators, institutes and similar organisations which try to control, manage and be the daddies of the start-ups in the name of helping, mentoring etc . This needs proper coordination among the organizations for mutual benefit. </a:t>
            </a:r>
          </a:p>
        </p:txBody>
      </p:sp>
    </p:spTree>
    <p:extLst>
      <p:ext uri="{BB962C8B-B14F-4D97-AF65-F5344CB8AC3E}">
        <p14:creationId xmlns:p14="http://schemas.microsoft.com/office/powerpoint/2010/main" val="3506893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189BD3-B18E-4ECF-95CB-23ECB18E8E78}"/>
              </a:ext>
            </a:extLst>
          </p:cNvPr>
          <p:cNvSpPr>
            <a:spLocks noGrp="1"/>
          </p:cNvSpPr>
          <p:nvPr>
            <p:ph idx="1"/>
          </p:nvPr>
        </p:nvSpPr>
        <p:spPr>
          <a:xfrm>
            <a:off x="457200" y="188640"/>
            <a:ext cx="8229600" cy="6408712"/>
          </a:xfrm>
        </p:spPr>
        <p:txBody>
          <a:bodyPr>
            <a:normAutofit fontScale="85000" lnSpcReduction="10000"/>
          </a:bodyPr>
          <a:lstStyle/>
          <a:p>
            <a:pPr marL="0" indent="0">
              <a:buNone/>
            </a:pPr>
            <a:r>
              <a:rPr lang="en-IN" b="1" dirty="0"/>
              <a:t>10. Lack of Mentorship:-  </a:t>
            </a:r>
            <a:r>
              <a:rPr lang="en-IN" dirty="0"/>
              <a:t>Most of start-ups have brilliant ideas and/or products, but have little or no industry, business and market experience to get the products to the market. Lack of adequate mentoring/guidance is the biggest challenge which could bring a potentially good idea to an end.</a:t>
            </a:r>
          </a:p>
          <a:p>
            <a:pPr marL="0" indent="0">
              <a:buNone/>
            </a:pPr>
            <a:r>
              <a:rPr lang="en-IN" b="1" dirty="0"/>
              <a:t>11. Lack of a Good Branding Strategy:- </a:t>
            </a:r>
            <a:r>
              <a:rPr lang="en-IN" dirty="0"/>
              <a:t>branding demands paramount attention as it gives an identity and occupies a space in the consumer minds.</a:t>
            </a:r>
          </a:p>
          <a:p>
            <a:pPr marL="0" indent="0">
              <a:buNone/>
            </a:pPr>
            <a:r>
              <a:rPr lang="en-IN" b="1" dirty="0"/>
              <a:t>12. Replicating Silicon Valley :- </a:t>
            </a:r>
            <a:r>
              <a:rPr lang="en-IN" dirty="0"/>
              <a:t>usually Indian start-ups get influenced by Silicon Valley models which may not succeed in Indian scenario. Lot of tweaking and modifications could be required when transplanted into Indian markets keeping in mind Indian infrastructure in terms of roads, internet, electricity and telecom penetration. </a:t>
            </a:r>
          </a:p>
          <a:p>
            <a:endParaRPr lang="en-IN" dirty="0"/>
          </a:p>
        </p:txBody>
      </p:sp>
    </p:spTree>
    <p:extLst>
      <p:ext uri="{BB962C8B-B14F-4D97-AF65-F5344CB8AC3E}">
        <p14:creationId xmlns:p14="http://schemas.microsoft.com/office/powerpoint/2010/main" val="17619910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IN" dirty="0"/>
              <a:t>OPPORTUNITIES</a:t>
            </a:r>
          </a:p>
        </p:txBody>
      </p:sp>
      <p:sp>
        <p:nvSpPr>
          <p:cNvPr id="3" name="Content Placeholder 2"/>
          <p:cNvSpPr>
            <a:spLocks noGrp="1"/>
          </p:cNvSpPr>
          <p:nvPr>
            <p:ph idx="1"/>
          </p:nvPr>
        </p:nvSpPr>
        <p:spPr>
          <a:xfrm>
            <a:off x="457200" y="1071546"/>
            <a:ext cx="8229600" cy="5643602"/>
          </a:xfrm>
        </p:spPr>
        <p:txBody>
          <a:bodyPr>
            <a:normAutofit fontScale="62500" lnSpcReduction="20000"/>
          </a:bodyPr>
          <a:lstStyle/>
          <a:p>
            <a:pPr>
              <a:buNone/>
            </a:pPr>
            <a:r>
              <a:rPr lang="en-IN" b="1" dirty="0"/>
              <a:t>I. INDIA’S LARGE POPULATION :</a:t>
            </a:r>
            <a:r>
              <a:rPr lang="en-IN" dirty="0"/>
              <a:t>The population of India is a huge asset for the country. By 2020, it is expected that the working age population would surpass the non-working population. This unique demographic advantage will offer a great opportunity to any start-up. Various infrastructure issues and the bottom- of- </a:t>
            </a:r>
            <a:r>
              <a:rPr lang="en-IN" dirty="0" err="1"/>
              <a:t>thepyramid</a:t>
            </a:r>
            <a:r>
              <a:rPr lang="en-IN" dirty="0"/>
              <a:t> market would provide huge opportunities for the start-ups.</a:t>
            </a:r>
          </a:p>
          <a:p>
            <a:pPr>
              <a:buNone/>
            </a:pPr>
            <a:r>
              <a:rPr lang="en-IN" b="1" dirty="0"/>
              <a:t> II. CHANGE OF MIND SET OF WORKING CLASS </a:t>
            </a:r>
            <a:r>
              <a:rPr lang="en-IN" dirty="0"/>
              <a:t>Traditional career paths will be giving way to Indian start-up space. Challenging assignments, good compensation packages would attract talented people to start-ups. Also, it is seen that several high profile executives are quitting their jobs to start or work for start-ups. To reinforce the trend being seen, a survey conducted by Economic Times also confirmed that the number of students joining start-ups and e-commerce companies has grown considerably in the recent years (</a:t>
            </a:r>
            <a:r>
              <a:rPr lang="en-IN" dirty="0" err="1"/>
              <a:t>Anand</a:t>
            </a:r>
            <a:r>
              <a:rPr lang="en-IN" dirty="0"/>
              <a:t>, 2016)</a:t>
            </a:r>
          </a:p>
          <a:p>
            <a:pPr>
              <a:buNone/>
            </a:pPr>
            <a:r>
              <a:rPr lang="en-IN" dirty="0"/>
              <a:t> </a:t>
            </a:r>
            <a:r>
              <a:rPr lang="en-IN" b="1" dirty="0"/>
              <a:t>III. HUGE INVESTMENTS IN start-</a:t>
            </a:r>
            <a:r>
              <a:rPr lang="en-IN" b="1" dirty="0" err="1"/>
              <a:t>upS</a:t>
            </a:r>
            <a:r>
              <a:rPr lang="en-IN" b="1" dirty="0"/>
              <a:t> </a:t>
            </a:r>
            <a:r>
              <a:rPr lang="en-IN" dirty="0"/>
              <a:t>Huge investment in Indian start-ups from foreign and Indian investors is taking place. In 2015, more than 300 deals were done by 300+ angels and venture capital/ private equity players with around $6.5-billion (Rs 42,300Cr) investments making India the most sought after destination for investments.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52"/>
            <a:ext cx="8229600" cy="6357982"/>
          </a:xfrm>
        </p:spPr>
        <p:txBody>
          <a:bodyPr>
            <a:normAutofit fontScale="70000" lnSpcReduction="20000"/>
          </a:bodyPr>
          <a:lstStyle/>
          <a:p>
            <a:pPr>
              <a:buNone/>
            </a:pPr>
            <a:r>
              <a:rPr lang="en-IN" b="1" dirty="0"/>
              <a:t>IV. GOVERNMENT INITIATIVES </a:t>
            </a:r>
            <a:r>
              <a:rPr lang="en-IN" dirty="0"/>
              <a:t>There are numerous government and semi-governmental initiatives to assist start-ups. </a:t>
            </a:r>
          </a:p>
          <a:p>
            <a:pPr>
              <a:buNone/>
            </a:pPr>
            <a:r>
              <a:rPr lang="en-IN" dirty="0"/>
              <a:t>• Start-Up India This initiative provides three-year tax and compliance breaks intended for cutting government regulations and red </a:t>
            </a:r>
            <a:r>
              <a:rPr lang="en-IN" dirty="0" err="1"/>
              <a:t>tapism</a:t>
            </a:r>
            <a:r>
              <a:rPr lang="en-IN" dirty="0"/>
              <a:t>.</a:t>
            </a:r>
          </a:p>
          <a:p>
            <a:pPr>
              <a:buNone/>
            </a:pPr>
            <a:r>
              <a:rPr lang="en-IN" dirty="0"/>
              <a:t> • MUDRA </a:t>
            </a:r>
            <a:r>
              <a:rPr lang="en-IN" dirty="0" err="1"/>
              <a:t>Yojna</a:t>
            </a:r>
            <a:r>
              <a:rPr lang="en-IN" dirty="0"/>
              <a:t> Through this scheme, start-ups get loans from the banks to set up, grow and stabilize their businesses.</a:t>
            </a:r>
          </a:p>
          <a:p>
            <a:pPr>
              <a:buNone/>
            </a:pPr>
            <a:r>
              <a:rPr lang="en-IN" dirty="0"/>
              <a:t> • SETU (Self-Employment and Talent Utilization) Fund Government has allotted Rs 1,000 Cr in order to create opportunities for self-employment and new jobs mainly in technology-driven domains. </a:t>
            </a:r>
          </a:p>
          <a:p>
            <a:pPr>
              <a:buNone/>
            </a:pPr>
            <a:r>
              <a:rPr lang="en-IN" dirty="0"/>
              <a:t>• E-Biz Portal Government launched e-biz portal that integrates 14 regulatory permissions and licenses at one source to enable faster clearances and improve the ease of doing business in India.</a:t>
            </a:r>
          </a:p>
          <a:p>
            <a:pPr>
              <a:buNone/>
            </a:pPr>
            <a:r>
              <a:rPr lang="en-IN" dirty="0"/>
              <a:t> • Royalty Tax Indian government has reduced the royalty tax paid by businesses and start-up firms from 25per cent to 10 per cent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normAutofit/>
          </a:bodyPr>
          <a:lstStyle/>
          <a:p>
            <a:pPr>
              <a:buNone/>
            </a:pPr>
            <a:r>
              <a:rPr lang="en-IN" dirty="0"/>
              <a:t>V. </a:t>
            </a:r>
            <a:r>
              <a:rPr lang="en-IN" b="1" dirty="0"/>
              <a:t>INVESTMENTS BY BIG BUSINESS HOUSES </a:t>
            </a:r>
          </a:p>
          <a:p>
            <a:pPr>
              <a:buNone/>
            </a:pPr>
            <a:r>
              <a:rPr lang="en-IN" dirty="0"/>
              <a:t>Big business houses are already investing in start-ups as they cannot use their infrastructure to concentrate on small outfits like start-ups which require different skill-sets. Industrialists like </a:t>
            </a:r>
            <a:r>
              <a:rPr lang="en-IN" dirty="0" err="1"/>
              <a:t>Ratan</a:t>
            </a:r>
            <a:r>
              <a:rPr lang="en-IN" dirty="0"/>
              <a:t> Tata (Ola, Bluestone etc), </a:t>
            </a:r>
            <a:r>
              <a:rPr lang="en-IN" dirty="0" err="1"/>
              <a:t>Azim</a:t>
            </a:r>
            <a:r>
              <a:rPr lang="en-IN" dirty="0"/>
              <a:t> </a:t>
            </a:r>
            <a:r>
              <a:rPr lang="en-IN" dirty="0" err="1"/>
              <a:t>Premji</a:t>
            </a:r>
            <a:r>
              <a:rPr lang="en-IN" dirty="0"/>
              <a:t> (</a:t>
            </a:r>
            <a:r>
              <a:rPr lang="en-IN" dirty="0" err="1"/>
              <a:t>DataStax,Myntra</a:t>
            </a:r>
            <a:r>
              <a:rPr lang="en-IN" dirty="0"/>
              <a:t> etc) and many more are investing in start-ups giving desired traction and respectability to the segment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IN" dirty="0"/>
              <a:t>ENTREPRENEUR &amp; INTRAPRENEUR</a:t>
            </a:r>
          </a:p>
        </p:txBody>
      </p:sp>
      <p:sp>
        <p:nvSpPr>
          <p:cNvPr id="3" name="Content Placeholder 2"/>
          <p:cNvSpPr>
            <a:spLocks noGrp="1"/>
          </p:cNvSpPr>
          <p:nvPr>
            <p:ph idx="1"/>
          </p:nvPr>
        </p:nvSpPr>
        <p:spPr>
          <a:xfrm>
            <a:off x="357158" y="1142984"/>
            <a:ext cx="8329642" cy="5572164"/>
          </a:xfrm>
        </p:spPr>
        <p:txBody>
          <a:bodyPr>
            <a:normAutofit fontScale="70000" lnSpcReduction="20000"/>
          </a:bodyPr>
          <a:lstStyle/>
          <a:p>
            <a:r>
              <a:rPr lang="en-IN" dirty="0"/>
              <a:t>An entrepreneur is an individual who conceives the idea of starting a new venture, take all types of risks, not only to put the product or service into reality but also to make it an extremely demanding one.  He  is someone who:</a:t>
            </a:r>
          </a:p>
          <a:p>
            <a:pPr lvl="0"/>
            <a:r>
              <a:rPr lang="en-IN" dirty="0"/>
              <a:t>Initiates and innovates a new concept,</a:t>
            </a:r>
          </a:p>
          <a:p>
            <a:pPr lvl="0"/>
            <a:r>
              <a:rPr lang="en-IN" dirty="0"/>
              <a:t>Recognises and utilises opportunity,</a:t>
            </a:r>
          </a:p>
          <a:p>
            <a:pPr lvl="0"/>
            <a:r>
              <a:rPr lang="en-IN" dirty="0"/>
              <a:t>Arranges and coordinates resources such as man, material, machine and capital,</a:t>
            </a:r>
          </a:p>
          <a:p>
            <a:pPr lvl="0"/>
            <a:r>
              <a:rPr lang="en-IN" dirty="0"/>
              <a:t>Take suitable actions,</a:t>
            </a:r>
          </a:p>
          <a:p>
            <a:pPr lvl="0"/>
            <a:r>
              <a:rPr lang="en-IN" dirty="0"/>
              <a:t>Faces risks and uncertainties,</a:t>
            </a:r>
          </a:p>
          <a:p>
            <a:pPr lvl="0"/>
            <a:r>
              <a:rPr lang="en-IN" dirty="0"/>
              <a:t>Establishes a start-up company,</a:t>
            </a:r>
          </a:p>
          <a:p>
            <a:pPr lvl="0"/>
            <a:r>
              <a:rPr lang="en-IN" dirty="0"/>
              <a:t>Adds value to the product or service,</a:t>
            </a:r>
          </a:p>
          <a:p>
            <a:pPr lvl="0"/>
            <a:r>
              <a:rPr lang="en-IN" dirty="0"/>
              <a:t>Takes decisions to make the product or service a profitable one,</a:t>
            </a:r>
          </a:p>
          <a:p>
            <a:pPr lvl="0"/>
            <a:r>
              <a:rPr lang="en-IN" dirty="0"/>
              <a:t>Is responsible for the profits or losses of the company.</a:t>
            </a:r>
          </a:p>
          <a:p>
            <a:r>
              <a:rPr lang="en-IN" dirty="0"/>
              <a:t>Entrepreneurs are always the market leader regardless of the number of competitors because they bring a relatively new concept in the market and introduce change.</a:t>
            </a:r>
          </a:p>
          <a:p>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IN" b="1" dirty="0"/>
              <a:t>Definition of Intrapreneur</a:t>
            </a:r>
            <a:br>
              <a:rPr lang="en-IN" dirty="0"/>
            </a:br>
            <a:endParaRPr lang="en-IN" dirty="0"/>
          </a:p>
        </p:txBody>
      </p:sp>
      <p:sp>
        <p:nvSpPr>
          <p:cNvPr id="3" name="Content Placeholder 2"/>
          <p:cNvSpPr>
            <a:spLocks noGrp="1"/>
          </p:cNvSpPr>
          <p:nvPr>
            <p:ph idx="1"/>
          </p:nvPr>
        </p:nvSpPr>
        <p:spPr>
          <a:xfrm>
            <a:off x="457200" y="928670"/>
            <a:ext cx="8229600" cy="5643602"/>
          </a:xfrm>
        </p:spPr>
        <p:txBody>
          <a:bodyPr>
            <a:normAutofit fontScale="70000" lnSpcReduction="20000"/>
          </a:bodyPr>
          <a:lstStyle/>
          <a:p>
            <a:r>
              <a:rPr lang="en-IN" dirty="0"/>
              <a:t>An </a:t>
            </a:r>
            <a:r>
              <a:rPr lang="en-IN" dirty="0" err="1"/>
              <a:t>intrapreneur</a:t>
            </a:r>
            <a:r>
              <a:rPr lang="en-IN" dirty="0"/>
              <a:t> is nothing but an entrepreneur within the boundaries of the organisation. </a:t>
            </a:r>
          </a:p>
          <a:p>
            <a:r>
              <a:rPr lang="en-IN" dirty="0"/>
              <a:t>An </a:t>
            </a:r>
            <a:r>
              <a:rPr lang="en-IN" dirty="0" err="1"/>
              <a:t>intrapreneur</a:t>
            </a:r>
            <a:r>
              <a:rPr lang="en-IN" dirty="0"/>
              <a:t> is an employee of a large organisation, who has the authority of initiating creativity and innovation in the company’s products, services and projects, redesigning the processes, workflows and system with the objective of transforming them into a successful venture of the enterprise.</a:t>
            </a:r>
          </a:p>
          <a:p>
            <a:r>
              <a:rPr lang="en-IN" dirty="0"/>
              <a:t>The </a:t>
            </a:r>
            <a:r>
              <a:rPr lang="en-IN" dirty="0" err="1"/>
              <a:t>intrapreneurs</a:t>
            </a:r>
            <a:r>
              <a:rPr lang="en-IN" dirty="0"/>
              <a:t> believe in change and do not fear failure, they discover new ideas, looks for such opportunities that can benefit the whole organisation takes risks, promotes innovation to improve the performance and profitability, resources are provided by the organisation. The job of an </a:t>
            </a:r>
            <a:r>
              <a:rPr lang="en-IN" dirty="0" err="1"/>
              <a:t>intrapreneur</a:t>
            </a:r>
            <a:r>
              <a:rPr lang="en-IN" dirty="0"/>
              <a:t> is extremely challenging; hence they are appreciated and rewarded by the organisation accordingly.</a:t>
            </a:r>
          </a:p>
          <a:p>
            <a:r>
              <a:rPr lang="en-IN" dirty="0"/>
              <a:t>From last few years, it has become a trend that large corporations appoint </a:t>
            </a:r>
            <a:r>
              <a:rPr lang="en-IN" dirty="0" err="1"/>
              <a:t>intrapreneur</a:t>
            </a:r>
            <a:r>
              <a:rPr lang="en-IN" dirty="0"/>
              <a:t> within the organisation, to bring operational excellence and gain competitive advantage.</a:t>
            </a:r>
            <a:br>
              <a:rPr lang="en-IN" dirty="0"/>
            </a:br>
            <a:endParaRPr lang="en-IN" dirty="0"/>
          </a:p>
          <a:p>
            <a:endParaRPr lang="en-I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14281" y="142854"/>
          <a:ext cx="8715438" cy="6715145"/>
        </p:xfrm>
        <a:graphic>
          <a:graphicData uri="http://schemas.openxmlformats.org/drawingml/2006/table">
            <a:tbl>
              <a:tblPr/>
              <a:tblGrid>
                <a:gridCol w="2905146">
                  <a:extLst>
                    <a:ext uri="{9D8B030D-6E8A-4147-A177-3AD203B41FA5}">
                      <a16:colId xmlns:a16="http://schemas.microsoft.com/office/drawing/2014/main" val="20000"/>
                    </a:ext>
                  </a:extLst>
                </a:gridCol>
                <a:gridCol w="2905146">
                  <a:extLst>
                    <a:ext uri="{9D8B030D-6E8A-4147-A177-3AD203B41FA5}">
                      <a16:colId xmlns:a16="http://schemas.microsoft.com/office/drawing/2014/main" val="20001"/>
                    </a:ext>
                  </a:extLst>
                </a:gridCol>
                <a:gridCol w="2905146">
                  <a:extLst>
                    <a:ext uri="{9D8B030D-6E8A-4147-A177-3AD203B41FA5}">
                      <a16:colId xmlns:a16="http://schemas.microsoft.com/office/drawing/2014/main" val="20002"/>
                    </a:ext>
                  </a:extLst>
                </a:gridCol>
              </a:tblGrid>
              <a:tr h="395008">
                <a:tc>
                  <a:txBody>
                    <a:bodyPr/>
                    <a:lstStyle/>
                    <a:p>
                      <a:pPr algn="just">
                        <a:lnSpc>
                          <a:spcPct val="107000"/>
                        </a:lnSpc>
                        <a:spcAft>
                          <a:spcPts val="1200"/>
                        </a:spcAft>
                      </a:pPr>
                      <a:r>
                        <a:rPr lang="en-IN" sz="1200" b="1" cap="all" dirty="0">
                          <a:latin typeface="Times New Roman"/>
                          <a:ea typeface="Times New Roman"/>
                          <a:cs typeface="Times New Roman"/>
                        </a:rPr>
                        <a:t>BASIS FOR COMPARISON</a:t>
                      </a:r>
                      <a:endParaRPr lang="en-IN"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1200"/>
                        </a:spcAft>
                      </a:pPr>
                      <a:r>
                        <a:rPr lang="en-IN" sz="1200" b="1" cap="all">
                          <a:latin typeface="Times New Roman"/>
                          <a:ea typeface="Times New Roman"/>
                          <a:cs typeface="Times New Roman"/>
                        </a:rPr>
                        <a:t>ENTREPRENEUR</a:t>
                      </a:r>
                      <a:endParaRPr lang="en-IN"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1200"/>
                        </a:spcAft>
                      </a:pPr>
                      <a:r>
                        <a:rPr lang="en-IN" sz="1200" b="1" cap="all">
                          <a:latin typeface="Times New Roman"/>
                          <a:ea typeface="Times New Roman"/>
                          <a:cs typeface="Times New Roman"/>
                        </a:rPr>
                        <a:t>INTRAPRENEUR</a:t>
                      </a:r>
                      <a:endParaRPr lang="en-IN"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75043">
                <a:tc>
                  <a:txBody>
                    <a:bodyPr/>
                    <a:lstStyle/>
                    <a:p>
                      <a:pPr algn="just">
                        <a:lnSpc>
                          <a:spcPct val="107000"/>
                        </a:lnSpc>
                        <a:spcAft>
                          <a:spcPts val="1200"/>
                        </a:spcAft>
                      </a:pPr>
                      <a:r>
                        <a:rPr lang="en-IN" sz="2000" dirty="0">
                          <a:latin typeface="Times New Roman"/>
                          <a:ea typeface="Times New Roman"/>
                          <a:cs typeface="Times New Roman"/>
                        </a:rPr>
                        <a:t>Meaning</a:t>
                      </a:r>
                      <a:endParaRPr lang="en-IN"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1200"/>
                        </a:spcAft>
                      </a:pPr>
                      <a:r>
                        <a:rPr lang="en-IN" sz="2000" dirty="0">
                          <a:latin typeface="Times New Roman"/>
                          <a:ea typeface="Times New Roman"/>
                          <a:cs typeface="Times New Roman"/>
                        </a:rPr>
                        <a:t>Entrepreneur refers to a person who set up his own business with a new idea or concept.</a:t>
                      </a:r>
                      <a:endParaRPr lang="en-IN"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1200"/>
                        </a:spcAft>
                      </a:pPr>
                      <a:r>
                        <a:rPr lang="en-IN" sz="2000" dirty="0">
                          <a:latin typeface="Times New Roman"/>
                          <a:ea typeface="Times New Roman"/>
                          <a:cs typeface="Times New Roman"/>
                        </a:rPr>
                        <a:t>Intrapreneur refers to an employee of the organization who is in charge of undertaking innovations in product, service, process etc.</a:t>
                      </a:r>
                      <a:endParaRPr lang="en-IN"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95008">
                <a:tc>
                  <a:txBody>
                    <a:bodyPr/>
                    <a:lstStyle/>
                    <a:p>
                      <a:pPr algn="just">
                        <a:lnSpc>
                          <a:spcPct val="107000"/>
                        </a:lnSpc>
                        <a:spcAft>
                          <a:spcPts val="1200"/>
                        </a:spcAft>
                      </a:pPr>
                      <a:r>
                        <a:rPr lang="en-IN" sz="2000">
                          <a:latin typeface="Times New Roman"/>
                          <a:ea typeface="Times New Roman"/>
                          <a:cs typeface="Times New Roman"/>
                        </a:rPr>
                        <a:t>Approach</a:t>
                      </a: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1200"/>
                        </a:spcAft>
                      </a:pPr>
                      <a:r>
                        <a:rPr lang="en-IN" sz="2000">
                          <a:latin typeface="Times New Roman"/>
                          <a:ea typeface="Times New Roman"/>
                          <a:cs typeface="Times New Roman"/>
                        </a:rPr>
                        <a:t>Intuitive</a:t>
                      </a: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1200"/>
                        </a:spcAft>
                      </a:pPr>
                      <a:r>
                        <a:rPr lang="en-IN" sz="2000">
                          <a:latin typeface="Times New Roman"/>
                          <a:ea typeface="Times New Roman"/>
                          <a:cs typeface="Times New Roman"/>
                        </a:rPr>
                        <a:t>Restorative</a:t>
                      </a: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90018">
                <a:tc>
                  <a:txBody>
                    <a:bodyPr/>
                    <a:lstStyle/>
                    <a:p>
                      <a:pPr algn="just">
                        <a:lnSpc>
                          <a:spcPct val="107000"/>
                        </a:lnSpc>
                        <a:spcAft>
                          <a:spcPts val="1200"/>
                        </a:spcAft>
                      </a:pPr>
                      <a:r>
                        <a:rPr lang="en-IN" sz="2000">
                          <a:latin typeface="Times New Roman"/>
                          <a:ea typeface="Times New Roman"/>
                          <a:cs typeface="Times New Roman"/>
                        </a:rPr>
                        <a:t>Resources</a:t>
                      </a: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1200"/>
                        </a:spcAft>
                      </a:pPr>
                      <a:r>
                        <a:rPr lang="en-IN" sz="2000">
                          <a:latin typeface="Times New Roman"/>
                          <a:ea typeface="Times New Roman"/>
                          <a:cs typeface="Times New Roman"/>
                        </a:rPr>
                        <a:t>Uses own resources.</a:t>
                      </a: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1200"/>
                        </a:spcAft>
                      </a:pPr>
                      <a:r>
                        <a:rPr lang="en-IN" sz="2000" dirty="0">
                          <a:latin typeface="Times New Roman"/>
                          <a:ea typeface="Times New Roman"/>
                          <a:cs typeface="Times New Roman"/>
                        </a:rPr>
                        <a:t>Use resources provided by the company.</a:t>
                      </a:r>
                      <a:endParaRPr lang="en-IN"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95008">
                <a:tc>
                  <a:txBody>
                    <a:bodyPr/>
                    <a:lstStyle/>
                    <a:p>
                      <a:pPr algn="just">
                        <a:lnSpc>
                          <a:spcPct val="107000"/>
                        </a:lnSpc>
                        <a:spcAft>
                          <a:spcPts val="1200"/>
                        </a:spcAft>
                      </a:pPr>
                      <a:r>
                        <a:rPr lang="en-IN" sz="2000">
                          <a:latin typeface="Times New Roman"/>
                          <a:ea typeface="Times New Roman"/>
                          <a:cs typeface="Times New Roman"/>
                        </a:rPr>
                        <a:t>Capital</a:t>
                      </a: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1200"/>
                        </a:spcAft>
                      </a:pPr>
                      <a:r>
                        <a:rPr lang="en-IN" sz="2000" dirty="0">
                          <a:latin typeface="Times New Roman"/>
                          <a:ea typeface="Times New Roman"/>
                          <a:cs typeface="Times New Roman"/>
                        </a:rPr>
                        <a:t>Raised by him.</a:t>
                      </a:r>
                      <a:endParaRPr lang="en-IN"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1200"/>
                        </a:spcAft>
                      </a:pPr>
                      <a:r>
                        <a:rPr lang="en-IN" sz="2000">
                          <a:latin typeface="Times New Roman"/>
                          <a:ea typeface="Times New Roman"/>
                          <a:cs typeface="Times New Roman"/>
                        </a:rPr>
                        <a:t>Financed by the company.</a:t>
                      </a: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95008">
                <a:tc>
                  <a:txBody>
                    <a:bodyPr/>
                    <a:lstStyle/>
                    <a:p>
                      <a:pPr algn="just">
                        <a:lnSpc>
                          <a:spcPct val="107000"/>
                        </a:lnSpc>
                        <a:spcAft>
                          <a:spcPts val="1200"/>
                        </a:spcAft>
                      </a:pPr>
                      <a:r>
                        <a:rPr lang="en-IN" sz="2000">
                          <a:latin typeface="Times New Roman"/>
                          <a:ea typeface="Times New Roman"/>
                          <a:cs typeface="Times New Roman"/>
                        </a:rPr>
                        <a:t>Enterprise</a:t>
                      </a: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1200"/>
                        </a:spcAft>
                      </a:pPr>
                      <a:r>
                        <a:rPr lang="en-IN" sz="2000">
                          <a:latin typeface="Times New Roman"/>
                          <a:ea typeface="Times New Roman"/>
                          <a:cs typeface="Times New Roman"/>
                        </a:rPr>
                        <a:t>Newly established</a:t>
                      </a: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1200"/>
                        </a:spcAft>
                      </a:pPr>
                      <a:r>
                        <a:rPr lang="en-IN" sz="2000">
                          <a:latin typeface="Times New Roman"/>
                          <a:ea typeface="Times New Roman"/>
                          <a:cs typeface="Times New Roman"/>
                        </a:rPr>
                        <a:t>An existing one</a:t>
                      </a: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95008">
                <a:tc>
                  <a:txBody>
                    <a:bodyPr/>
                    <a:lstStyle/>
                    <a:p>
                      <a:pPr algn="just">
                        <a:lnSpc>
                          <a:spcPct val="107000"/>
                        </a:lnSpc>
                        <a:spcAft>
                          <a:spcPts val="1200"/>
                        </a:spcAft>
                      </a:pPr>
                      <a:r>
                        <a:rPr lang="en-IN" sz="2000">
                          <a:latin typeface="Times New Roman"/>
                          <a:ea typeface="Times New Roman"/>
                          <a:cs typeface="Times New Roman"/>
                        </a:rPr>
                        <a:t>Dependency</a:t>
                      </a: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1200"/>
                        </a:spcAft>
                      </a:pPr>
                      <a:r>
                        <a:rPr lang="en-IN" sz="2000" dirty="0">
                          <a:latin typeface="Times New Roman"/>
                          <a:ea typeface="Times New Roman"/>
                          <a:cs typeface="Times New Roman"/>
                        </a:rPr>
                        <a:t>Independent</a:t>
                      </a:r>
                      <a:endParaRPr lang="en-IN"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1200"/>
                        </a:spcAft>
                      </a:pPr>
                      <a:r>
                        <a:rPr lang="en-IN" sz="2000">
                          <a:latin typeface="Times New Roman"/>
                          <a:ea typeface="Times New Roman"/>
                          <a:cs typeface="Times New Roman"/>
                        </a:rPr>
                        <a:t>Dependent</a:t>
                      </a: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790018">
                <a:tc>
                  <a:txBody>
                    <a:bodyPr/>
                    <a:lstStyle/>
                    <a:p>
                      <a:pPr algn="just">
                        <a:lnSpc>
                          <a:spcPct val="107000"/>
                        </a:lnSpc>
                        <a:spcAft>
                          <a:spcPts val="1200"/>
                        </a:spcAft>
                      </a:pPr>
                      <a:r>
                        <a:rPr lang="en-IN" sz="2000">
                          <a:latin typeface="Times New Roman"/>
                          <a:ea typeface="Times New Roman"/>
                          <a:cs typeface="Times New Roman"/>
                        </a:rPr>
                        <a:t>Risk</a:t>
                      </a: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1200"/>
                        </a:spcAft>
                      </a:pPr>
                      <a:r>
                        <a:rPr lang="en-IN" sz="2000">
                          <a:latin typeface="Times New Roman"/>
                          <a:ea typeface="Times New Roman"/>
                          <a:cs typeface="Times New Roman"/>
                        </a:rPr>
                        <a:t>Borne by the entrepreneur himself.</a:t>
                      </a: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1200"/>
                        </a:spcAft>
                      </a:pPr>
                      <a:r>
                        <a:rPr lang="en-IN" sz="2000" dirty="0">
                          <a:latin typeface="Times New Roman"/>
                          <a:ea typeface="Times New Roman"/>
                          <a:cs typeface="Times New Roman"/>
                        </a:rPr>
                        <a:t>Taken by the company.</a:t>
                      </a:r>
                      <a:endParaRPr lang="en-IN"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185026">
                <a:tc>
                  <a:txBody>
                    <a:bodyPr/>
                    <a:lstStyle/>
                    <a:p>
                      <a:pPr algn="just">
                        <a:lnSpc>
                          <a:spcPct val="107000"/>
                        </a:lnSpc>
                        <a:spcAft>
                          <a:spcPts val="1200"/>
                        </a:spcAft>
                      </a:pPr>
                      <a:r>
                        <a:rPr lang="en-IN" sz="2000">
                          <a:latin typeface="Times New Roman"/>
                          <a:ea typeface="Times New Roman"/>
                          <a:cs typeface="Times New Roman"/>
                        </a:rPr>
                        <a:t>Works for</a:t>
                      </a: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1200"/>
                        </a:spcAft>
                      </a:pPr>
                      <a:r>
                        <a:rPr lang="en-IN" sz="2000">
                          <a:latin typeface="Times New Roman"/>
                          <a:ea typeface="Times New Roman"/>
                          <a:cs typeface="Times New Roman"/>
                        </a:rPr>
                        <a:t>Creating a leading position in the market.</a:t>
                      </a: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1200"/>
                        </a:spcAft>
                      </a:pPr>
                      <a:r>
                        <a:rPr lang="en-IN" sz="2000" dirty="0">
                          <a:latin typeface="Times New Roman"/>
                          <a:ea typeface="Times New Roman"/>
                          <a:cs typeface="Times New Roman"/>
                        </a:rPr>
                        <a:t>Change and renew the existing organizational system and culture.</a:t>
                      </a:r>
                      <a:endParaRPr lang="en-IN"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12597" y="0"/>
            <a:ext cx="8931593" cy="6858000"/>
          </a:xfrm>
          <a:custGeom>
            <a:avLst/>
            <a:gdLst/>
            <a:ahLst/>
            <a:cxnLst/>
            <a:rect l="l" t="t" r="r" b="b"/>
            <a:pathLst>
              <a:path w="11908790" h="6858000">
                <a:moveTo>
                  <a:pt x="0" y="6858000"/>
                </a:moveTo>
                <a:lnTo>
                  <a:pt x="11908536" y="6858000"/>
                </a:lnTo>
                <a:lnTo>
                  <a:pt x="11908536" y="0"/>
                </a:lnTo>
                <a:lnTo>
                  <a:pt x="0" y="0"/>
                </a:lnTo>
                <a:lnTo>
                  <a:pt x="0" y="6858000"/>
                </a:lnTo>
                <a:close/>
              </a:path>
            </a:pathLst>
          </a:custGeom>
          <a:solidFill>
            <a:srgbClr val="61B4C5"/>
          </a:solidFill>
        </p:spPr>
        <p:txBody>
          <a:bodyPr wrap="square" lIns="0" tIns="0" rIns="0" bIns="0" rtlCol="0"/>
          <a:lstStyle/>
          <a:p>
            <a:endParaRPr/>
          </a:p>
        </p:txBody>
      </p:sp>
      <p:sp>
        <p:nvSpPr>
          <p:cNvPr id="3" name="object 3"/>
          <p:cNvSpPr/>
          <p:nvPr/>
        </p:nvSpPr>
        <p:spPr>
          <a:xfrm>
            <a:off x="2071670" y="640080"/>
            <a:ext cx="4857783" cy="5219700"/>
          </a:xfrm>
          <a:custGeom>
            <a:avLst/>
            <a:gdLst/>
            <a:ahLst/>
            <a:cxnLst/>
            <a:rect l="l" t="t" r="r" b="b"/>
            <a:pathLst>
              <a:path w="5234940" h="5219700">
                <a:moveTo>
                  <a:pt x="3149218" y="5016500"/>
                </a:moveTo>
                <a:lnTo>
                  <a:pt x="2085721" y="5016500"/>
                </a:lnTo>
                <a:lnTo>
                  <a:pt x="2231771" y="5054600"/>
                </a:lnTo>
                <a:lnTo>
                  <a:pt x="2327021" y="5105400"/>
                </a:lnTo>
                <a:lnTo>
                  <a:pt x="2374646" y="5143500"/>
                </a:lnTo>
                <a:lnTo>
                  <a:pt x="2420620" y="5168900"/>
                </a:lnTo>
                <a:lnTo>
                  <a:pt x="2469896" y="5194300"/>
                </a:lnTo>
                <a:lnTo>
                  <a:pt x="2566670" y="5219700"/>
                </a:lnTo>
                <a:lnTo>
                  <a:pt x="2668270" y="5219700"/>
                </a:lnTo>
                <a:lnTo>
                  <a:pt x="2765044" y="5194300"/>
                </a:lnTo>
                <a:lnTo>
                  <a:pt x="2814320" y="5168900"/>
                </a:lnTo>
                <a:lnTo>
                  <a:pt x="2860294" y="5143500"/>
                </a:lnTo>
                <a:lnTo>
                  <a:pt x="2907919" y="5105400"/>
                </a:lnTo>
                <a:lnTo>
                  <a:pt x="3003168" y="5054600"/>
                </a:lnTo>
                <a:lnTo>
                  <a:pt x="3049269" y="5041900"/>
                </a:lnTo>
                <a:lnTo>
                  <a:pt x="3149218" y="5016500"/>
                </a:lnTo>
                <a:close/>
              </a:path>
              <a:path w="5234940" h="5219700">
                <a:moveTo>
                  <a:pt x="1817497" y="177800"/>
                </a:moveTo>
                <a:lnTo>
                  <a:pt x="1663446" y="177800"/>
                </a:lnTo>
                <a:lnTo>
                  <a:pt x="1615821" y="190500"/>
                </a:lnTo>
                <a:lnTo>
                  <a:pt x="1576197" y="215900"/>
                </a:lnTo>
                <a:lnTo>
                  <a:pt x="1538097" y="241300"/>
                </a:lnTo>
                <a:lnTo>
                  <a:pt x="1471422" y="317500"/>
                </a:lnTo>
                <a:lnTo>
                  <a:pt x="1350772" y="469900"/>
                </a:lnTo>
                <a:lnTo>
                  <a:pt x="1319022" y="508000"/>
                </a:lnTo>
                <a:lnTo>
                  <a:pt x="1282573" y="533400"/>
                </a:lnTo>
                <a:lnTo>
                  <a:pt x="1247648" y="558800"/>
                </a:lnTo>
                <a:lnTo>
                  <a:pt x="1207897" y="584200"/>
                </a:lnTo>
                <a:lnTo>
                  <a:pt x="1165098" y="609600"/>
                </a:lnTo>
                <a:lnTo>
                  <a:pt x="1118997" y="622300"/>
                </a:lnTo>
                <a:lnTo>
                  <a:pt x="974598" y="660400"/>
                </a:lnTo>
                <a:lnTo>
                  <a:pt x="882523" y="685800"/>
                </a:lnTo>
                <a:lnTo>
                  <a:pt x="839724" y="711200"/>
                </a:lnTo>
                <a:lnTo>
                  <a:pt x="801624" y="736600"/>
                </a:lnTo>
                <a:lnTo>
                  <a:pt x="766699" y="762000"/>
                </a:lnTo>
                <a:lnTo>
                  <a:pt x="738124" y="800100"/>
                </a:lnTo>
                <a:lnTo>
                  <a:pt x="714248" y="838200"/>
                </a:lnTo>
                <a:lnTo>
                  <a:pt x="695198" y="876300"/>
                </a:lnTo>
                <a:lnTo>
                  <a:pt x="679323" y="927100"/>
                </a:lnTo>
                <a:lnTo>
                  <a:pt x="665099" y="965200"/>
                </a:lnTo>
                <a:lnTo>
                  <a:pt x="639699" y="1066800"/>
                </a:lnTo>
                <a:lnTo>
                  <a:pt x="625348" y="1117600"/>
                </a:lnTo>
                <a:lnTo>
                  <a:pt x="609473" y="1155700"/>
                </a:lnTo>
                <a:lnTo>
                  <a:pt x="590423" y="1206500"/>
                </a:lnTo>
                <a:lnTo>
                  <a:pt x="568198" y="1244600"/>
                </a:lnTo>
                <a:lnTo>
                  <a:pt x="539623" y="1282700"/>
                </a:lnTo>
                <a:lnTo>
                  <a:pt x="508000" y="1320800"/>
                </a:lnTo>
                <a:lnTo>
                  <a:pt x="471424" y="1346200"/>
                </a:lnTo>
                <a:lnTo>
                  <a:pt x="431800" y="1371600"/>
                </a:lnTo>
                <a:lnTo>
                  <a:pt x="392049" y="1409700"/>
                </a:lnTo>
                <a:lnTo>
                  <a:pt x="352425" y="1435100"/>
                </a:lnTo>
                <a:lnTo>
                  <a:pt x="314325" y="1473200"/>
                </a:lnTo>
                <a:lnTo>
                  <a:pt x="277749" y="1498600"/>
                </a:lnTo>
                <a:lnTo>
                  <a:pt x="245999" y="1536700"/>
                </a:lnTo>
                <a:lnTo>
                  <a:pt x="219075" y="1574800"/>
                </a:lnTo>
                <a:lnTo>
                  <a:pt x="198374" y="1612900"/>
                </a:lnTo>
                <a:lnTo>
                  <a:pt x="184150" y="1663700"/>
                </a:lnTo>
                <a:lnTo>
                  <a:pt x="177800" y="1714500"/>
                </a:lnTo>
                <a:lnTo>
                  <a:pt x="176149" y="1765300"/>
                </a:lnTo>
                <a:lnTo>
                  <a:pt x="180975" y="1816100"/>
                </a:lnTo>
                <a:lnTo>
                  <a:pt x="187325" y="1866900"/>
                </a:lnTo>
                <a:lnTo>
                  <a:pt x="195199" y="1917700"/>
                </a:lnTo>
                <a:lnTo>
                  <a:pt x="201549" y="1981200"/>
                </a:lnTo>
                <a:lnTo>
                  <a:pt x="204724" y="2032000"/>
                </a:lnTo>
                <a:lnTo>
                  <a:pt x="204724" y="2082800"/>
                </a:lnTo>
                <a:lnTo>
                  <a:pt x="198374" y="2133600"/>
                </a:lnTo>
                <a:lnTo>
                  <a:pt x="185674" y="2184400"/>
                </a:lnTo>
                <a:lnTo>
                  <a:pt x="166624" y="2222500"/>
                </a:lnTo>
                <a:lnTo>
                  <a:pt x="142875" y="2273300"/>
                </a:lnTo>
                <a:lnTo>
                  <a:pt x="115824" y="2324100"/>
                </a:lnTo>
                <a:lnTo>
                  <a:pt x="87249" y="2374900"/>
                </a:lnTo>
                <a:lnTo>
                  <a:pt x="60325" y="2413000"/>
                </a:lnTo>
                <a:lnTo>
                  <a:pt x="36449" y="2463800"/>
                </a:lnTo>
                <a:lnTo>
                  <a:pt x="17399" y="2514600"/>
                </a:lnTo>
                <a:lnTo>
                  <a:pt x="4699" y="2565400"/>
                </a:lnTo>
                <a:lnTo>
                  <a:pt x="0" y="2616200"/>
                </a:lnTo>
                <a:lnTo>
                  <a:pt x="4699" y="2667000"/>
                </a:lnTo>
                <a:lnTo>
                  <a:pt x="17399" y="2717800"/>
                </a:lnTo>
                <a:lnTo>
                  <a:pt x="36449" y="2755900"/>
                </a:lnTo>
                <a:lnTo>
                  <a:pt x="60325" y="2806700"/>
                </a:lnTo>
                <a:lnTo>
                  <a:pt x="87249" y="2857500"/>
                </a:lnTo>
                <a:lnTo>
                  <a:pt x="115824" y="2908300"/>
                </a:lnTo>
                <a:lnTo>
                  <a:pt x="142875" y="2946400"/>
                </a:lnTo>
                <a:lnTo>
                  <a:pt x="166624" y="2997200"/>
                </a:lnTo>
                <a:lnTo>
                  <a:pt x="185674" y="3048000"/>
                </a:lnTo>
                <a:lnTo>
                  <a:pt x="198374" y="3098800"/>
                </a:lnTo>
                <a:lnTo>
                  <a:pt x="204724" y="3136900"/>
                </a:lnTo>
                <a:lnTo>
                  <a:pt x="204724" y="3200400"/>
                </a:lnTo>
                <a:lnTo>
                  <a:pt x="201549" y="3251200"/>
                </a:lnTo>
                <a:lnTo>
                  <a:pt x="195199" y="3302000"/>
                </a:lnTo>
                <a:lnTo>
                  <a:pt x="187325" y="3352800"/>
                </a:lnTo>
                <a:lnTo>
                  <a:pt x="180975" y="3416300"/>
                </a:lnTo>
                <a:lnTo>
                  <a:pt x="176149" y="3467100"/>
                </a:lnTo>
                <a:lnTo>
                  <a:pt x="177800" y="3517900"/>
                </a:lnTo>
                <a:lnTo>
                  <a:pt x="184150" y="3568700"/>
                </a:lnTo>
                <a:lnTo>
                  <a:pt x="198374" y="3606800"/>
                </a:lnTo>
                <a:lnTo>
                  <a:pt x="219075" y="3657600"/>
                </a:lnTo>
                <a:lnTo>
                  <a:pt x="245999" y="3695700"/>
                </a:lnTo>
                <a:lnTo>
                  <a:pt x="277749" y="3721100"/>
                </a:lnTo>
                <a:lnTo>
                  <a:pt x="314325" y="3759200"/>
                </a:lnTo>
                <a:lnTo>
                  <a:pt x="352425" y="3784600"/>
                </a:lnTo>
                <a:lnTo>
                  <a:pt x="392049" y="3822700"/>
                </a:lnTo>
                <a:lnTo>
                  <a:pt x="471424" y="3873500"/>
                </a:lnTo>
                <a:lnTo>
                  <a:pt x="508000" y="3911600"/>
                </a:lnTo>
                <a:lnTo>
                  <a:pt x="539623" y="3949700"/>
                </a:lnTo>
                <a:lnTo>
                  <a:pt x="568198" y="3975100"/>
                </a:lnTo>
                <a:lnTo>
                  <a:pt x="590423" y="4025900"/>
                </a:lnTo>
                <a:lnTo>
                  <a:pt x="609473" y="4064000"/>
                </a:lnTo>
                <a:lnTo>
                  <a:pt x="625348" y="4114800"/>
                </a:lnTo>
                <a:lnTo>
                  <a:pt x="639699" y="4152900"/>
                </a:lnTo>
                <a:lnTo>
                  <a:pt x="665099" y="4254500"/>
                </a:lnTo>
                <a:lnTo>
                  <a:pt x="679323" y="4305300"/>
                </a:lnTo>
                <a:lnTo>
                  <a:pt x="695198" y="4343400"/>
                </a:lnTo>
                <a:lnTo>
                  <a:pt x="714248" y="4381500"/>
                </a:lnTo>
                <a:lnTo>
                  <a:pt x="738124" y="4419600"/>
                </a:lnTo>
                <a:lnTo>
                  <a:pt x="766699" y="4457700"/>
                </a:lnTo>
                <a:lnTo>
                  <a:pt x="801624" y="4483100"/>
                </a:lnTo>
                <a:lnTo>
                  <a:pt x="839724" y="4508500"/>
                </a:lnTo>
                <a:lnTo>
                  <a:pt x="882523" y="4533900"/>
                </a:lnTo>
                <a:lnTo>
                  <a:pt x="974598" y="4559300"/>
                </a:lnTo>
                <a:lnTo>
                  <a:pt x="1118997" y="4597400"/>
                </a:lnTo>
                <a:lnTo>
                  <a:pt x="1165098" y="4622800"/>
                </a:lnTo>
                <a:lnTo>
                  <a:pt x="1207897" y="4635500"/>
                </a:lnTo>
                <a:lnTo>
                  <a:pt x="1247648" y="4660900"/>
                </a:lnTo>
                <a:lnTo>
                  <a:pt x="1282573" y="4686300"/>
                </a:lnTo>
                <a:lnTo>
                  <a:pt x="1319022" y="4724400"/>
                </a:lnTo>
                <a:lnTo>
                  <a:pt x="1350772" y="4749800"/>
                </a:lnTo>
                <a:lnTo>
                  <a:pt x="1380998" y="4787900"/>
                </a:lnTo>
                <a:lnTo>
                  <a:pt x="1411097" y="4838700"/>
                </a:lnTo>
                <a:lnTo>
                  <a:pt x="1471422" y="4914900"/>
                </a:lnTo>
                <a:lnTo>
                  <a:pt x="1504823" y="4953000"/>
                </a:lnTo>
                <a:lnTo>
                  <a:pt x="1538097" y="4978400"/>
                </a:lnTo>
                <a:lnTo>
                  <a:pt x="1576197" y="5003800"/>
                </a:lnTo>
                <a:lnTo>
                  <a:pt x="1615821" y="5029200"/>
                </a:lnTo>
                <a:lnTo>
                  <a:pt x="1712722" y="5054600"/>
                </a:lnTo>
                <a:lnTo>
                  <a:pt x="1763522" y="5054600"/>
                </a:lnTo>
                <a:lnTo>
                  <a:pt x="1817497" y="5041900"/>
                </a:lnTo>
                <a:lnTo>
                  <a:pt x="1871472" y="5041900"/>
                </a:lnTo>
                <a:lnTo>
                  <a:pt x="1925447" y="5029200"/>
                </a:lnTo>
                <a:lnTo>
                  <a:pt x="1979422" y="5029200"/>
                </a:lnTo>
                <a:lnTo>
                  <a:pt x="2033397" y="5016500"/>
                </a:lnTo>
                <a:lnTo>
                  <a:pt x="3638930" y="5016500"/>
                </a:lnTo>
                <a:lnTo>
                  <a:pt x="3658742" y="5003800"/>
                </a:lnTo>
                <a:lnTo>
                  <a:pt x="3696842" y="4978400"/>
                </a:lnTo>
                <a:lnTo>
                  <a:pt x="3730116" y="4953000"/>
                </a:lnTo>
                <a:lnTo>
                  <a:pt x="3763517" y="4914900"/>
                </a:lnTo>
                <a:lnTo>
                  <a:pt x="3823842" y="4838700"/>
                </a:lnTo>
                <a:lnTo>
                  <a:pt x="3853941" y="4787900"/>
                </a:lnTo>
                <a:lnTo>
                  <a:pt x="3884167" y="4749800"/>
                </a:lnTo>
                <a:lnTo>
                  <a:pt x="3915917" y="4724400"/>
                </a:lnTo>
                <a:lnTo>
                  <a:pt x="3952366" y="4686300"/>
                </a:lnTo>
                <a:lnTo>
                  <a:pt x="3987291" y="4660900"/>
                </a:lnTo>
                <a:lnTo>
                  <a:pt x="4027042" y="4635500"/>
                </a:lnTo>
                <a:lnTo>
                  <a:pt x="4069841" y="4622800"/>
                </a:lnTo>
                <a:lnTo>
                  <a:pt x="4115942" y="4597400"/>
                </a:lnTo>
                <a:lnTo>
                  <a:pt x="4260342" y="4559300"/>
                </a:lnTo>
                <a:lnTo>
                  <a:pt x="4352417" y="4533900"/>
                </a:lnTo>
                <a:lnTo>
                  <a:pt x="4395216" y="4508500"/>
                </a:lnTo>
                <a:lnTo>
                  <a:pt x="4433316" y="4483100"/>
                </a:lnTo>
                <a:lnTo>
                  <a:pt x="4468241" y="4457700"/>
                </a:lnTo>
                <a:lnTo>
                  <a:pt x="4496816" y="4419600"/>
                </a:lnTo>
                <a:lnTo>
                  <a:pt x="4520692" y="4381500"/>
                </a:lnTo>
                <a:lnTo>
                  <a:pt x="4539742" y="4343400"/>
                </a:lnTo>
                <a:lnTo>
                  <a:pt x="4555617" y="4305300"/>
                </a:lnTo>
                <a:lnTo>
                  <a:pt x="4569841" y="4254500"/>
                </a:lnTo>
                <a:lnTo>
                  <a:pt x="4595241" y="4152900"/>
                </a:lnTo>
                <a:lnTo>
                  <a:pt x="4609592" y="4114800"/>
                </a:lnTo>
                <a:lnTo>
                  <a:pt x="4625467" y="4064000"/>
                </a:lnTo>
                <a:lnTo>
                  <a:pt x="4644517" y="4025900"/>
                </a:lnTo>
                <a:lnTo>
                  <a:pt x="4666742" y="3975100"/>
                </a:lnTo>
                <a:lnTo>
                  <a:pt x="4695317" y="3949700"/>
                </a:lnTo>
                <a:lnTo>
                  <a:pt x="4726940" y="3911600"/>
                </a:lnTo>
                <a:lnTo>
                  <a:pt x="4763516" y="3873500"/>
                </a:lnTo>
                <a:lnTo>
                  <a:pt x="4801616" y="3848100"/>
                </a:lnTo>
                <a:lnTo>
                  <a:pt x="4842891" y="3822700"/>
                </a:lnTo>
                <a:lnTo>
                  <a:pt x="4882515" y="3784600"/>
                </a:lnTo>
                <a:lnTo>
                  <a:pt x="4920615" y="3759200"/>
                </a:lnTo>
                <a:lnTo>
                  <a:pt x="4957191" y="3721100"/>
                </a:lnTo>
                <a:lnTo>
                  <a:pt x="4988941" y="3695700"/>
                </a:lnTo>
                <a:lnTo>
                  <a:pt x="5015865" y="3657600"/>
                </a:lnTo>
                <a:lnTo>
                  <a:pt x="5036566" y="3606800"/>
                </a:lnTo>
                <a:lnTo>
                  <a:pt x="5050790" y="3568700"/>
                </a:lnTo>
                <a:lnTo>
                  <a:pt x="5057140" y="3517900"/>
                </a:lnTo>
                <a:lnTo>
                  <a:pt x="5058791" y="3467100"/>
                </a:lnTo>
                <a:lnTo>
                  <a:pt x="5053965" y="3416300"/>
                </a:lnTo>
                <a:lnTo>
                  <a:pt x="5047615" y="3352800"/>
                </a:lnTo>
                <a:lnTo>
                  <a:pt x="5039741" y="3302000"/>
                </a:lnTo>
                <a:lnTo>
                  <a:pt x="5033391" y="3251200"/>
                </a:lnTo>
                <a:lnTo>
                  <a:pt x="5030216" y="3200400"/>
                </a:lnTo>
                <a:lnTo>
                  <a:pt x="5030216" y="3136900"/>
                </a:lnTo>
                <a:lnTo>
                  <a:pt x="5036566" y="3098800"/>
                </a:lnTo>
                <a:lnTo>
                  <a:pt x="5049266" y="3048000"/>
                </a:lnTo>
                <a:lnTo>
                  <a:pt x="5068316" y="2997200"/>
                </a:lnTo>
                <a:lnTo>
                  <a:pt x="5119116" y="2908300"/>
                </a:lnTo>
                <a:lnTo>
                  <a:pt x="5147691" y="2857500"/>
                </a:lnTo>
                <a:lnTo>
                  <a:pt x="5174615" y="2806700"/>
                </a:lnTo>
                <a:lnTo>
                  <a:pt x="5198491" y="2755900"/>
                </a:lnTo>
                <a:lnTo>
                  <a:pt x="5217541" y="2717800"/>
                </a:lnTo>
                <a:lnTo>
                  <a:pt x="5230241" y="2667000"/>
                </a:lnTo>
                <a:lnTo>
                  <a:pt x="5234940" y="2616200"/>
                </a:lnTo>
                <a:lnTo>
                  <a:pt x="5230241" y="2565400"/>
                </a:lnTo>
                <a:lnTo>
                  <a:pt x="5217541" y="2514600"/>
                </a:lnTo>
                <a:lnTo>
                  <a:pt x="5198491" y="2463800"/>
                </a:lnTo>
                <a:lnTo>
                  <a:pt x="5174615" y="2413000"/>
                </a:lnTo>
                <a:lnTo>
                  <a:pt x="5147691" y="2374900"/>
                </a:lnTo>
                <a:lnTo>
                  <a:pt x="5119116" y="2324100"/>
                </a:lnTo>
                <a:lnTo>
                  <a:pt x="5049266" y="2184400"/>
                </a:lnTo>
                <a:lnTo>
                  <a:pt x="5036566" y="2133600"/>
                </a:lnTo>
                <a:lnTo>
                  <a:pt x="5030216" y="2082800"/>
                </a:lnTo>
                <a:lnTo>
                  <a:pt x="5030216" y="2032000"/>
                </a:lnTo>
                <a:lnTo>
                  <a:pt x="5033391" y="1981200"/>
                </a:lnTo>
                <a:lnTo>
                  <a:pt x="5039741" y="1917700"/>
                </a:lnTo>
                <a:lnTo>
                  <a:pt x="5047615" y="1866900"/>
                </a:lnTo>
                <a:lnTo>
                  <a:pt x="5053965" y="1816100"/>
                </a:lnTo>
                <a:lnTo>
                  <a:pt x="5058791" y="1765300"/>
                </a:lnTo>
                <a:lnTo>
                  <a:pt x="5057140" y="1714500"/>
                </a:lnTo>
                <a:lnTo>
                  <a:pt x="5050790" y="1663700"/>
                </a:lnTo>
                <a:lnTo>
                  <a:pt x="5036566" y="1612900"/>
                </a:lnTo>
                <a:lnTo>
                  <a:pt x="5015865" y="1574800"/>
                </a:lnTo>
                <a:lnTo>
                  <a:pt x="4988941" y="1536700"/>
                </a:lnTo>
                <a:lnTo>
                  <a:pt x="4957191" y="1498600"/>
                </a:lnTo>
                <a:lnTo>
                  <a:pt x="4920615" y="1473200"/>
                </a:lnTo>
                <a:lnTo>
                  <a:pt x="4882515" y="1435100"/>
                </a:lnTo>
                <a:lnTo>
                  <a:pt x="4842891" y="1409700"/>
                </a:lnTo>
                <a:lnTo>
                  <a:pt x="4801616" y="1371600"/>
                </a:lnTo>
                <a:lnTo>
                  <a:pt x="4763516" y="1346200"/>
                </a:lnTo>
                <a:lnTo>
                  <a:pt x="4726940" y="1320800"/>
                </a:lnTo>
                <a:lnTo>
                  <a:pt x="4695317" y="1282700"/>
                </a:lnTo>
                <a:lnTo>
                  <a:pt x="4666742" y="1244600"/>
                </a:lnTo>
                <a:lnTo>
                  <a:pt x="4644517" y="1206500"/>
                </a:lnTo>
                <a:lnTo>
                  <a:pt x="4625467" y="1155700"/>
                </a:lnTo>
                <a:lnTo>
                  <a:pt x="4609592" y="1117600"/>
                </a:lnTo>
                <a:lnTo>
                  <a:pt x="4595241" y="1066800"/>
                </a:lnTo>
                <a:lnTo>
                  <a:pt x="4569841" y="965200"/>
                </a:lnTo>
                <a:lnTo>
                  <a:pt x="4555617" y="927100"/>
                </a:lnTo>
                <a:lnTo>
                  <a:pt x="4539742" y="876300"/>
                </a:lnTo>
                <a:lnTo>
                  <a:pt x="4520692" y="838200"/>
                </a:lnTo>
                <a:lnTo>
                  <a:pt x="4496816" y="800100"/>
                </a:lnTo>
                <a:lnTo>
                  <a:pt x="4468241" y="762000"/>
                </a:lnTo>
                <a:lnTo>
                  <a:pt x="4433316" y="736600"/>
                </a:lnTo>
                <a:lnTo>
                  <a:pt x="4395216" y="711200"/>
                </a:lnTo>
                <a:lnTo>
                  <a:pt x="4352417" y="685800"/>
                </a:lnTo>
                <a:lnTo>
                  <a:pt x="4260342" y="660400"/>
                </a:lnTo>
                <a:lnTo>
                  <a:pt x="4115942" y="622300"/>
                </a:lnTo>
                <a:lnTo>
                  <a:pt x="4069841" y="609600"/>
                </a:lnTo>
                <a:lnTo>
                  <a:pt x="4027042" y="584200"/>
                </a:lnTo>
                <a:lnTo>
                  <a:pt x="3987291" y="558800"/>
                </a:lnTo>
                <a:lnTo>
                  <a:pt x="3952366" y="533400"/>
                </a:lnTo>
                <a:lnTo>
                  <a:pt x="3915917" y="508000"/>
                </a:lnTo>
                <a:lnTo>
                  <a:pt x="3884167" y="469900"/>
                </a:lnTo>
                <a:lnTo>
                  <a:pt x="3763517" y="317500"/>
                </a:lnTo>
                <a:lnTo>
                  <a:pt x="3696842" y="241300"/>
                </a:lnTo>
                <a:lnTo>
                  <a:pt x="3658742" y="215900"/>
                </a:lnTo>
                <a:lnTo>
                  <a:pt x="3638930" y="203200"/>
                </a:lnTo>
                <a:lnTo>
                  <a:pt x="1979422" y="203200"/>
                </a:lnTo>
                <a:lnTo>
                  <a:pt x="1925447" y="190500"/>
                </a:lnTo>
                <a:lnTo>
                  <a:pt x="1871472" y="190500"/>
                </a:lnTo>
                <a:lnTo>
                  <a:pt x="1817497" y="177800"/>
                </a:lnTo>
                <a:close/>
              </a:path>
              <a:path w="5234940" h="5219700">
                <a:moveTo>
                  <a:pt x="3638930" y="5016500"/>
                </a:moveTo>
                <a:lnTo>
                  <a:pt x="3201542" y="5016500"/>
                </a:lnTo>
                <a:lnTo>
                  <a:pt x="3255517" y="5029200"/>
                </a:lnTo>
                <a:lnTo>
                  <a:pt x="3309492" y="5029200"/>
                </a:lnTo>
                <a:lnTo>
                  <a:pt x="3363467" y="5041900"/>
                </a:lnTo>
                <a:lnTo>
                  <a:pt x="3417442" y="5041900"/>
                </a:lnTo>
                <a:lnTo>
                  <a:pt x="3471417" y="5054600"/>
                </a:lnTo>
                <a:lnTo>
                  <a:pt x="3522217" y="5054600"/>
                </a:lnTo>
                <a:lnTo>
                  <a:pt x="3619118" y="5029200"/>
                </a:lnTo>
                <a:lnTo>
                  <a:pt x="3638930" y="5016500"/>
                </a:lnTo>
                <a:close/>
              </a:path>
              <a:path w="5234940" h="5219700">
                <a:moveTo>
                  <a:pt x="2668270" y="0"/>
                </a:moveTo>
                <a:lnTo>
                  <a:pt x="2566670" y="0"/>
                </a:lnTo>
                <a:lnTo>
                  <a:pt x="2517521" y="12700"/>
                </a:lnTo>
                <a:lnTo>
                  <a:pt x="2469896" y="38100"/>
                </a:lnTo>
                <a:lnTo>
                  <a:pt x="2420620" y="63500"/>
                </a:lnTo>
                <a:lnTo>
                  <a:pt x="2374646" y="88900"/>
                </a:lnTo>
                <a:lnTo>
                  <a:pt x="2231771" y="165100"/>
                </a:lnTo>
                <a:lnTo>
                  <a:pt x="2085721" y="203200"/>
                </a:lnTo>
                <a:lnTo>
                  <a:pt x="3149218" y="203200"/>
                </a:lnTo>
                <a:lnTo>
                  <a:pt x="3049269" y="177800"/>
                </a:lnTo>
                <a:lnTo>
                  <a:pt x="3003168" y="165100"/>
                </a:lnTo>
                <a:lnTo>
                  <a:pt x="2860294" y="88900"/>
                </a:lnTo>
                <a:lnTo>
                  <a:pt x="2814320" y="63500"/>
                </a:lnTo>
                <a:lnTo>
                  <a:pt x="2765044" y="38100"/>
                </a:lnTo>
                <a:lnTo>
                  <a:pt x="2717419" y="12700"/>
                </a:lnTo>
                <a:lnTo>
                  <a:pt x="2668270" y="0"/>
                </a:lnTo>
                <a:close/>
              </a:path>
              <a:path w="5234940" h="5219700">
                <a:moveTo>
                  <a:pt x="3571493" y="177800"/>
                </a:moveTo>
                <a:lnTo>
                  <a:pt x="3417442" y="177800"/>
                </a:lnTo>
                <a:lnTo>
                  <a:pt x="3363467" y="190500"/>
                </a:lnTo>
                <a:lnTo>
                  <a:pt x="3309492" y="190500"/>
                </a:lnTo>
                <a:lnTo>
                  <a:pt x="3255517" y="203200"/>
                </a:lnTo>
                <a:lnTo>
                  <a:pt x="3638930" y="203200"/>
                </a:lnTo>
                <a:lnTo>
                  <a:pt x="3619118" y="190500"/>
                </a:lnTo>
                <a:lnTo>
                  <a:pt x="3571493" y="177800"/>
                </a:lnTo>
                <a:close/>
              </a:path>
            </a:pathLst>
          </a:custGeom>
          <a:solidFill>
            <a:srgbClr val="F3F3F1"/>
          </a:solidFill>
        </p:spPr>
        <p:txBody>
          <a:bodyPr wrap="square" lIns="0" tIns="0" rIns="0" bIns="0" rtlCol="0"/>
          <a:lstStyle/>
          <a:p>
            <a:endParaRPr/>
          </a:p>
        </p:txBody>
      </p:sp>
      <p:sp>
        <p:nvSpPr>
          <p:cNvPr id="4" name="object 4"/>
          <p:cNvSpPr/>
          <p:nvPr/>
        </p:nvSpPr>
        <p:spPr>
          <a:xfrm>
            <a:off x="0" y="0"/>
            <a:ext cx="212884" cy="6858000"/>
          </a:xfrm>
          <a:custGeom>
            <a:avLst/>
            <a:gdLst/>
            <a:ahLst/>
            <a:cxnLst/>
            <a:rect l="l" t="t" r="r" b="b"/>
            <a:pathLst>
              <a:path w="283845" h="6858000">
                <a:moveTo>
                  <a:pt x="0" y="6858000"/>
                </a:moveTo>
                <a:lnTo>
                  <a:pt x="283464" y="6858000"/>
                </a:lnTo>
                <a:lnTo>
                  <a:pt x="283464" y="0"/>
                </a:lnTo>
                <a:lnTo>
                  <a:pt x="0" y="0"/>
                </a:lnTo>
                <a:lnTo>
                  <a:pt x="0" y="6858000"/>
                </a:lnTo>
                <a:close/>
              </a:path>
            </a:pathLst>
          </a:custGeom>
          <a:solidFill>
            <a:srgbClr val="0A082D"/>
          </a:solidFill>
        </p:spPr>
        <p:txBody>
          <a:bodyPr wrap="square" lIns="0" tIns="0" rIns="0" bIns="0" rtlCol="0"/>
          <a:lstStyle/>
          <a:p>
            <a:endParaRPr/>
          </a:p>
        </p:txBody>
      </p:sp>
      <p:sp>
        <p:nvSpPr>
          <p:cNvPr id="5" name="object 5"/>
          <p:cNvSpPr txBox="1"/>
          <p:nvPr/>
        </p:nvSpPr>
        <p:spPr>
          <a:xfrm>
            <a:off x="3400996" y="1214422"/>
            <a:ext cx="2488883" cy="1674817"/>
          </a:xfrm>
          <a:prstGeom prst="rect">
            <a:avLst/>
          </a:prstGeom>
        </p:spPr>
        <p:txBody>
          <a:bodyPr vert="horz" wrap="square" lIns="0" tIns="12700" rIns="0" bIns="0" rtlCol="0">
            <a:spAutoFit/>
          </a:bodyPr>
          <a:lstStyle/>
          <a:p>
            <a:pPr marL="12700" marR="5080" indent="42545">
              <a:lnSpc>
                <a:spcPct val="150100"/>
              </a:lnSpc>
              <a:spcBef>
                <a:spcPts val="100"/>
              </a:spcBef>
              <a:tabLst>
                <a:tab pos="2016125" algn="l"/>
              </a:tabLst>
            </a:pPr>
            <a:r>
              <a:rPr sz="3600" spc="-5" dirty="0">
                <a:solidFill>
                  <a:srgbClr val="0A082D"/>
                </a:solidFill>
                <a:latin typeface="+mj-lt"/>
                <a:cs typeface="Arial"/>
              </a:rPr>
              <a:t>T H</a:t>
            </a:r>
            <a:r>
              <a:rPr sz="3600" spc="-630" dirty="0">
                <a:solidFill>
                  <a:srgbClr val="0A082D"/>
                </a:solidFill>
                <a:latin typeface="+mj-lt"/>
                <a:cs typeface="Arial"/>
              </a:rPr>
              <a:t> </a:t>
            </a:r>
            <a:r>
              <a:rPr sz="3600" spc="-5">
                <a:solidFill>
                  <a:srgbClr val="0A082D"/>
                </a:solidFill>
                <a:latin typeface="+mj-lt"/>
                <a:cs typeface="Arial"/>
              </a:rPr>
              <a:t>E</a:t>
            </a:r>
            <a:r>
              <a:rPr sz="3600" spc="-320">
                <a:solidFill>
                  <a:srgbClr val="0A082D"/>
                </a:solidFill>
                <a:latin typeface="+mj-lt"/>
                <a:cs typeface="Arial"/>
              </a:rPr>
              <a:t> </a:t>
            </a:r>
            <a:r>
              <a:rPr sz="3600" spc="-5">
                <a:solidFill>
                  <a:srgbClr val="0A082D"/>
                </a:solidFill>
                <a:latin typeface="+mj-lt"/>
                <a:cs typeface="Arial"/>
              </a:rPr>
              <a:t>Y</a:t>
            </a:r>
            <a:r>
              <a:rPr lang="en-IN" sz="3600" spc="-5" dirty="0">
                <a:solidFill>
                  <a:srgbClr val="0A082D"/>
                </a:solidFill>
                <a:latin typeface="+mj-lt"/>
                <a:cs typeface="Arial"/>
              </a:rPr>
              <a:t> </a:t>
            </a:r>
            <a:r>
              <a:rPr sz="3600" spc="-5">
                <a:solidFill>
                  <a:srgbClr val="0A082D"/>
                </a:solidFill>
                <a:latin typeface="+mj-lt"/>
                <a:cs typeface="Arial"/>
              </a:rPr>
              <a:t>A </a:t>
            </a:r>
            <a:r>
              <a:rPr sz="3600" spc="-5" dirty="0">
                <a:solidFill>
                  <a:srgbClr val="0A082D"/>
                </a:solidFill>
                <a:latin typeface="+mj-lt"/>
                <a:cs typeface="Arial"/>
              </a:rPr>
              <a:t>R</a:t>
            </a:r>
            <a:r>
              <a:rPr sz="3600" spc="-705" dirty="0">
                <a:solidFill>
                  <a:srgbClr val="0A082D"/>
                </a:solidFill>
                <a:latin typeface="+mj-lt"/>
                <a:cs typeface="Arial"/>
              </a:rPr>
              <a:t> </a:t>
            </a:r>
            <a:r>
              <a:rPr sz="3600" spc="-5" dirty="0">
                <a:solidFill>
                  <a:srgbClr val="0A082D"/>
                </a:solidFill>
                <a:latin typeface="+mj-lt"/>
                <a:cs typeface="Arial"/>
              </a:rPr>
              <a:t>E  C</a:t>
            </a:r>
            <a:r>
              <a:rPr sz="3600" spc="-335" dirty="0">
                <a:solidFill>
                  <a:srgbClr val="0A082D"/>
                </a:solidFill>
                <a:latin typeface="+mj-lt"/>
                <a:cs typeface="Arial"/>
              </a:rPr>
              <a:t> </a:t>
            </a:r>
            <a:r>
              <a:rPr sz="3600" spc="-5" dirty="0">
                <a:solidFill>
                  <a:srgbClr val="0A082D"/>
                </a:solidFill>
                <a:latin typeface="+mj-lt"/>
                <a:cs typeface="Arial"/>
              </a:rPr>
              <a:t>R</a:t>
            </a:r>
            <a:r>
              <a:rPr sz="3600" spc="-330" dirty="0">
                <a:solidFill>
                  <a:srgbClr val="0A082D"/>
                </a:solidFill>
                <a:latin typeface="+mj-lt"/>
                <a:cs typeface="Arial"/>
              </a:rPr>
              <a:t> </a:t>
            </a:r>
            <a:r>
              <a:rPr sz="3600" spc="-5" dirty="0">
                <a:solidFill>
                  <a:srgbClr val="0A082D"/>
                </a:solidFill>
                <a:latin typeface="+mj-lt"/>
                <a:cs typeface="Arial"/>
              </a:rPr>
              <a:t>E</a:t>
            </a:r>
            <a:r>
              <a:rPr sz="3600" spc="-330" dirty="0">
                <a:solidFill>
                  <a:srgbClr val="0A082D"/>
                </a:solidFill>
                <a:latin typeface="+mj-lt"/>
                <a:cs typeface="Arial"/>
              </a:rPr>
              <a:t> </a:t>
            </a:r>
            <a:r>
              <a:rPr sz="3600" spc="-5">
                <a:solidFill>
                  <a:srgbClr val="0A082D"/>
                </a:solidFill>
                <a:latin typeface="+mj-lt"/>
                <a:cs typeface="Arial"/>
              </a:rPr>
              <a:t>A</a:t>
            </a:r>
            <a:r>
              <a:rPr sz="3600" spc="-620">
                <a:solidFill>
                  <a:srgbClr val="0A082D"/>
                </a:solidFill>
                <a:latin typeface="+mj-lt"/>
                <a:cs typeface="Arial"/>
              </a:rPr>
              <a:t> </a:t>
            </a:r>
            <a:r>
              <a:rPr sz="3600" spc="-5">
                <a:solidFill>
                  <a:srgbClr val="0A082D"/>
                </a:solidFill>
                <a:latin typeface="+mj-lt"/>
                <a:cs typeface="Arial"/>
              </a:rPr>
              <a:t>T</a:t>
            </a:r>
            <a:r>
              <a:rPr lang="en-IN" sz="3600" spc="-335" dirty="0" err="1">
                <a:solidFill>
                  <a:srgbClr val="0A082D"/>
                </a:solidFill>
                <a:latin typeface="+mj-lt"/>
                <a:cs typeface="Arial"/>
              </a:rPr>
              <a:t>I</a:t>
            </a:r>
            <a:r>
              <a:rPr sz="3600" spc="-5">
                <a:solidFill>
                  <a:srgbClr val="0A082D"/>
                </a:solidFill>
                <a:latin typeface="+mj-lt"/>
                <a:cs typeface="Arial"/>
              </a:rPr>
              <a:t>N</a:t>
            </a:r>
            <a:r>
              <a:rPr sz="3600" spc="-335">
                <a:solidFill>
                  <a:srgbClr val="0A082D"/>
                </a:solidFill>
                <a:latin typeface="+mj-lt"/>
                <a:cs typeface="Arial"/>
              </a:rPr>
              <a:t> </a:t>
            </a:r>
            <a:r>
              <a:rPr sz="3600" spc="-5" dirty="0">
                <a:solidFill>
                  <a:srgbClr val="0A082D"/>
                </a:solidFill>
                <a:latin typeface="+mj-lt"/>
                <a:cs typeface="Arial"/>
              </a:rPr>
              <a:t>G</a:t>
            </a:r>
            <a:endParaRPr sz="3600">
              <a:latin typeface="+mj-lt"/>
              <a:cs typeface="Arial"/>
            </a:endParaRPr>
          </a:p>
        </p:txBody>
      </p:sp>
      <p:sp>
        <p:nvSpPr>
          <p:cNvPr id="6" name="object 6"/>
          <p:cNvSpPr txBox="1"/>
          <p:nvPr/>
        </p:nvSpPr>
        <p:spPr>
          <a:xfrm>
            <a:off x="2428860" y="2928934"/>
            <a:ext cx="4572032" cy="627736"/>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0A082D"/>
                </a:solidFill>
                <a:latin typeface="Arial"/>
                <a:cs typeface="Arial"/>
              </a:rPr>
              <a:t>D</a:t>
            </a:r>
            <a:r>
              <a:rPr sz="4000" spc="-330" dirty="0">
                <a:solidFill>
                  <a:srgbClr val="0A082D"/>
                </a:solidFill>
                <a:latin typeface="Arial"/>
                <a:cs typeface="Arial"/>
              </a:rPr>
              <a:t> </a:t>
            </a:r>
            <a:r>
              <a:rPr sz="4000" spc="-5" dirty="0">
                <a:solidFill>
                  <a:srgbClr val="0A082D"/>
                </a:solidFill>
                <a:latin typeface="Arial"/>
                <a:cs typeface="Arial"/>
              </a:rPr>
              <a:t>I</a:t>
            </a:r>
            <a:r>
              <a:rPr sz="4000" spc="-320" dirty="0">
                <a:solidFill>
                  <a:srgbClr val="0A082D"/>
                </a:solidFill>
                <a:latin typeface="Arial"/>
                <a:cs typeface="Arial"/>
              </a:rPr>
              <a:t> </a:t>
            </a:r>
            <a:r>
              <a:rPr sz="4000" spc="-5" dirty="0">
                <a:solidFill>
                  <a:srgbClr val="0A082D"/>
                </a:solidFill>
                <a:latin typeface="Arial"/>
                <a:cs typeface="Arial"/>
              </a:rPr>
              <a:t>S</a:t>
            </a:r>
            <a:r>
              <a:rPr sz="4000" spc="-320" dirty="0">
                <a:solidFill>
                  <a:srgbClr val="0A082D"/>
                </a:solidFill>
                <a:latin typeface="Arial"/>
                <a:cs typeface="Arial"/>
              </a:rPr>
              <a:t> </a:t>
            </a:r>
            <a:r>
              <a:rPr sz="4000" spc="-5" dirty="0">
                <a:solidFill>
                  <a:srgbClr val="0A082D"/>
                </a:solidFill>
                <a:latin typeface="Arial"/>
                <a:cs typeface="Arial"/>
              </a:rPr>
              <a:t>R</a:t>
            </a:r>
            <a:r>
              <a:rPr sz="4000" spc="-330" dirty="0">
                <a:solidFill>
                  <a:srgbClr val="0A082D"/>
                </a:solidFill>
                <a:latin typeface="Arial"/>
                <a:cs typeface="Arial"/>
              </a:rPr>
              <a:t> </a:t>
            </a:r>
            <a:r>
              <a:rPr sz="4000" spc="-5" dirty="0">
                <a:solidFill>
                  <a:srgbClr val="0A082D"/>
                </a:solidFill>
                <a:latin typeface="Arial"/>
                <a:cs typeface="Arial"/>
              </a:rPr>
              <a:t>U</a:t>
            </a:r>
            <a:r>
              <a:rPr sz="4000" spc="-330" dirty="0">
                <a:solidFill>
                  <a:srgbClr val="0A082D"/>
                </a:solidFill>
                <a:latin typeface="Arial"/>
                <a:cs typeface="Arial"/>
              </a:rPr>
              <a:t> </a:t>
            </a:r>
            <a:r>
              <a:rPr sz="4000" spc="-5" dirty="0">
                <a:solidFill>
                  <a:srgbClr val="0A082D"/>
                </a:solidFill>
                <a:latin typeface="Arial"/>
                <a:cs typeface="Arial"/>
              </a:rPr>
              <a:t>P</a:t>
            </a:r>
            <a:r>
              <a:rPr sz="4000" spc="-320" dirty="0">
                <a:solidFill>
                  <a:srgbClr val="0A082D"/>
                </a:solidFill>
                <a:latin typeface="Arial"/>
                <a:cs typeface="Arial"/>
              </a:rPr>
              <a:t> </a:t>
            </a:r>
            <a:r>
              <a:rPr sz="4000" spc="-5" dirty="0">
                <a:solidFill>
                  <a:srgbClr val="0A082D"/>
                </a:solidFill>
                <a:latin typeface="Arial"/>
                <a:cs typeface="Arial"/>
              </a:rPr>
              <a:t>T</a:t>
            </a:r>
            <a:r>
              <a:rPr sz="4000" spc="-330" dirty="0">
                <a:solidFill>
                  <a:srgbClr val="0A082D"/>
                </a:solidFill>
                <a:latin typeface="Arial"/>
                <a:cs typeface="Arial"/>
              </a:rPr>
              <a:t> </a:t>
            </a:r>
            <a:r>
              <a:rPr sz="4000" spc="-5" dirty="0">
                <a:solidFill>
                  <a:srgbClr val="0A082D"/>
                </a:solidFill>
                <a:latin typeface="Arial"/>
                <a:cs typeface="Arial"/>
              </a:rPr>
              <a:t>I</a:t>
            </a:r>
            <a:r>
              <a:rPr sz="4000" spc="-320" dirty="0">
                <a:solidFill>
                  <a:srgbClr val="0A082D"/>
                </a:solidFill>
                <a:latin typeface="Arial"/>
                <a:cs typeface="Arial"/>
              </a:rPr>
              <a:t> </a:t>
            </a:r>
            <a:r>
              <a:rPr sz="4000" spc="-5" dirty="0">
                <a:solidFill>
                  <a:srgbClr val="0A082D"/>
                </a:solidFill>
                <a:latin typeface="Arial"/>
                <a:cs typeface="Arial"/>
              </a:rPr>
              <a:t>O</a:t>
            </a:r>
            <a:r>
              <a:rPr sz="4000" spc="-320" dirty="0">
                <a:solidFill>
                  <a:srgbClr val="0A082D"/>
                </a:solidFill>
                <a:latin typeface="Arial"/>
                <a:cs typeface="Arial"/>
              </a:rPr>
              <a:t> </a:t>
            </a:r>
            <a:r>
              <a:rPr sz="4000" spc="-5" dirty="0">
                <a:solidFill>
                  <a:srgbClr val="0A082D"/>
                </a:solidFill>
                <a:latin typeface="Arial"/>
                <a:cs typeface="Arial"/>
              </a:rPr>
              <a:t>N</a:t>
            </a:r>
            <a:endParaRPr sz="4000">
              <a:latin typeface="Arial"/>
              <a:cs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Google</a:t>
            </a:r>
          </a:p>
        </p:txBody>
      </p:sp>
      <p:sp>
        <p:nvSpPr>
          <p:cNvPr id="4" name="Content Placeholder 3"/>
          <p:cNvSpPr>
            <a:spLocks noGrp="1"/>
          </p:cNvSpPr>
          <p:nvPr>
            <p:ph idx="1"/>
          </p:nvPr>
        </p:nvSpPr>
        <p:spPr/>
        <p:txBody>
          <a:bodyPr>
            <a:normAutofit fontScale="85000" lnSpcReduction="10000"/>
          </a:bodyPr>
          <a:lstStyle/>
          <a:p>
            <a:r>
              <a:rPr lang="en-IN" dirty="0"/>
              <a:t>Google is a company that embraces </a:t>
            </a:r>
            <a:r>
              <a:rPr lang="en-IN" dirty="0" err="1"/>
              <a:t>intrapreneurship</a:t>
            </a:r>
            <a:r>
              <a:rPr lang="en-IN" dirty="0"/>
              <a:t> by offering their workforce a 20 per cent timeframe on developing personal projects relating to the business. One such project from Paul </a:t>
            </a:r>
            <a:r>
              <a:rPr lang="en-IN" dirty="0" err="1"/>
              <a:t>Buchheit</a:t>
            </a:r>
            <a:r>
              <a:rPr lang="en-IN" dirty="0"/>
              <a:t> was the initial template for Gmail, particularly the search function (the first of its kind from email service providers) and increased storage capacity.</a:t>
            </a:r>
          </a:p>
          <a:p>
            <a:r>
              <a:rPr lang="en-IN" dirty="0"/>
              <a:t>Today, Gmail remains one of the most widely-used email platforms on the web; driving key traffic to Google’s products. And all thanks to the brainchild of one of their employees.</a:t>
            </a:r>
          </a:p>
          <a:p>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411807"/>
          </a:xfrm>
        </p:spPr>
        <p:txBody>
          <a:bodyPr>
            <a:normAutofit lnSpcReduction="10000"/>
          </a:bodyPr>
          <a:lstStyle/>
          <a:p>
            <a:r>
              <a:rPr lang="en-IN" b="1" dirty="0"/>
              <a:t>Benefit:</a:t>
            </a:r>
            <a:r>
              <a:rPr lang="en-IN" dirty="0"/>
              <a:t> Paul </a:t>
            </a:r>
            <a:r>
              <a:rPr lang="en-IN" dirty="0" err="1"/>
              <a:t>Buchheit</a:t>
            </a:r>
            <a:r>
              <a:rPr lang="en-IN" dirty="0"/>
              <a:t>, the creator of Gmail, started on the project in 2001 and worked up to its launch on April 1, 2004 (April Fools but not really.) Gmail became the first email with a successful search feature and the option to keep all of your email (hello 1GB of storage) instead of frantically deleting to stay under your limit. The initial launch was by invite only, quite the hot commodity. Now, it’s considered a faux pas not to have an email address ending in @</a:t>
            </a:r>
            <a:r>
              <a:rPr lang="en-IN" dirty="0" err="1"/>
              <a:t>gmail.com</a:t>
            </a:r>
            <a:r>
              <a:rPr lang="en-IN" dirty="0"/>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lstStyle/>
          <a:p>
            <a:r>
              <a:rPr lang="en-IN" dirty="0"/>
              <a:t>FORMATION OF A START-UP</a:t>
            </a:r>
          </a:p>
        </p:txBody>
      </p:sp>
      <p:sp>
        <p:nvSpPr>
          <p:cNvPr id="3" name="Content Placeholder 2"/>
          <p:cNvSpPr>
            <a:spLocks noGrp="1"/>
          </p:cNvSpPr>
          <p:nvPr>
            <p:ph idx="1"/>
          </p:nvPr>
        </p:nvSpPr>
        <p:spPr>
          <a:xfrm>
            <a:off x="457200" y="1214422"/>
            <a:ext cx="8229600" cy="5643578"/>
          </a:xfrm>
        </p:spPr>
        <p:txBody>
          <a:bodyPr>
            <a:normAutofit fontScale="85000" lnSpcReduction="10000"/>
          </a:bodyPr>
          <a:lstStyle/>
          <a:p>
            <a:r>
              <a:rPr lang="en-IN" b="1" dirty="0"/>
              <a:t>1. Do your market research</a:t>
            </a:r>
          </a:p>
          <a:p>
            <a:r>
              <a:rPr lang="en-IN" dirty="0"/>
              <a:t>Conducting market research is the first step to determine if you really do have an idea worth pursuing. Begin your research by writing down what you think the problem is that your business idea would be solving. Physically write it down and keep it in front of you.</a:t>
            </a:r>
          </a:p>
          <a:p>
            <a:r>
              <a:rPr lang="en-IN" b="1" dirty="0"/>
              <a:t>2. Secure intellectual property</a:t>
            </a:r>
          </a:p>
          <a:p>
            <a:r>
              <a:rPr lang="en-IN" dirty="0"/>
              <a:t>Intellectual property (IP) refers to the process by which an individual or company can own the rights to a created product. Examples include patents, copyright, and trademarks. It is vital to the success of your company that you follow the proper protocol to protect your differentiating factor.</a:t>
            </a:r>
          </a:p>
          <a:p>
            <a:endParaRPr lang="en-IN" dirty="0"/>
          </a:p>
          <a:p>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215106"/>
          </a:xfrm>
        </p:spPr>
        <p:txBody>
          <a:bodyPr>
            <a:normAutofit fontScale="92500" lnSpcReduction="10000"/>
          </a:bodyPr>
          <a:lstStyle/>
          <a:p>
            <a:r>
              <a:rPr lang="en-IN" b="1" dirty="0"/>
              <a:t>3. Decide on branding</a:t>
            </a:r>
          </a:p>
          <a:p>
            <a:r>
              <a:rPr lang="en-IN" dirty="0"/>
              <a:t>Branding is about more than just choosing a name, it's about deciding on an identity for your idea. You want to choose something you love, but you also want to choose a name that conveys the experience of using your product and the problem that it solves.</a:t>
            </a:r>
          </a:p>
          <a:p>
            <a:r>
              <a:rPr lang="en-IN" b="1" dirty="0"/>
              <a:t>4. Incorporate</a:t>
            </a:r>
          </a:p>
          <a:p>
            <a:r>
              <a:rPr lang="en-IN" dirty="0"/>
              <a:t>Incorporating is a big deal for a </a:t>
            </a:r>
            <a:r>
              <a:rPr lang="en-IN" dirty="0" err="1"/>
              <a:t>startup</a:t>
            </a:r>
            <a:r>
              <a:rPr lang="en-IN" dirty="0"/>
              <a:t> because there are so many aspects of the </a:t>
            </a:r>
            <a:r>
              <a:rPr lang="en-IN" dirty="0" err="1"/>
              <a:t>startup</a:t>
            </a:r>
            <a:r>
              <a:rPr lang="en-IN" dirty="0"/>
              <a:t> lifecycle that affect it, and are affected by it. Incorporating is the process of turning your business into a legal entity and deciding how it will be structured. </a:t>
            </a:r>
          </a:p>
          <a:p>
            <a:endParaRPr lang="en-I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286544"/>
          </a:xfrm>
        </p:spPr>
        <p:txBody>
          <a:bodyPr>
            <a:normAutofit fontScale="92500" lnSpcReduction="20000"/>
          </a:bodyPr>
          <a:lstStyle/>
          <a:p>
            <a:r>
              <a:rPr lang="en-IN" b="1" dirty="0"/>
              <a:t>5. Choose a co-founder</a:t>
            </a:r>
          </a:p>
          <a:p>
            <a:r>
              <a:rPr lang="en-IN" dirty="0"/>
              <a:t>Not having the proper support for even the best of ideas can kill your execution. In fact, some investors look at the founding team first before looking at the idea when considering making an investment. If you have a co-founder already -- awesome. If not, you should consider </a:t>
            </a:r>
            <a:r>
              <a:rPr lang="en-IN" dirty="0">
                <a:hlinkClick r:id="rId2"/>
              </a:rPr>
              <a:t>bringing someone else into the fold</a:t>
            </a:r>
            <a:r>
              <a:rPr lang="en-IN" dirty="0"/>
              <a:t>.</a:t>
            </a:r>
          </a:p>
          <a:p>
            <a:r>
              <a:rPr lang="en-IN" b="1" dirty="0"/>
              <a:t>6. Write a business plan</a:t>
            </a:r>
          </a:p>
          <a:p>
            <a:r>
              <a:rPr lang="en-IN" dirty="0"/>
              <a:t>One way to set your </a:t>
            </a:r>
            <a:r>
              <a:rPr lang="en-IN" dirty="0" err="1"/>
              <a:t>startup</a:t>
            </a:r>
            <a:r>
              <a:rPr lang="en-IN" dirty="0"/>
              <a:t> off on the right path is to </a:t>
            </a:r>
            <a:r>
              <a:rPr lang="en-IN" dirty="0">
                <a:hlinkClick r:id="rId3"/>
              </a:rPr>
              <a:t>write a good business plan</a:t>
            </a:r>
            <a:r>
              <a:rPr lang="en-IN" dirty="0"/>
              <a:t>. Using the market research you did earlier, create your plan of attack and decide what you want to accomplish with your new business. Determine goals and milestones, and what steps you need to make it to those milestones.</a:t>
            </a:r>
          </a:p>
          <a:p>
            <a:endParaRPr lang="en-I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286544"/>
          </a:xfrm>
        </p:spPr>
        <p:txBody>
          <a:bodyPr/>
          <a:lstStyle/>
          <a:p>
            <a:r>
              <a:rPr lang="en-IN" b="1" dirty="0"/>
              <a:t>7. Pick a workplace</a:t>
            </a:r>
          </a:p>
          <a:p>
            <a:r>
              <a:rPr lang="en-IN" dirty="0">
                <a:hlinkClick r:id="rId2"/>
              </a:rPr>
              <a:t>Where you work</a:t>
            </a:r>
            <a:r>
              <a:rPr lang="en-IN" dirty="0"/>
              <a:t> actually does have an effect on your </a:t>
            </a:r>
            <a:r>
              <a:rPr lang="en-IN" dirty="0" err="1"/>
              <a:t>startup</a:t>
            </a:r>
            <a:r>
              <a:rPr lang="en-IN" dirty="0"/>
              <a:t> as you're getting off the ground. Different environments will suit different working styles best. Many founders choose to work from home initially to save money, but others choose to rent at a </a:t>
            </a:r>
            <a:r>
              <a:rPr lang="en-IN" dirty="0" err="1"/>
              <a:t>coworking</a:t>
            </a:r>
            <a:r>
              <a:rPr lang="en-IN" dirty="0"/>
              <a:t> space, share an office, or rent and office for themselves. Don't be afraid to experiment, but don't let the search for the perfect space get in the way of your work.</a:t>
            </a:r>
          </a:p>
          <a:p>
            <a:endParaRPr lang="en-I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357982"/>
          </a:xfrm>
        </p:spPr>
        <p:txBody>
          <a:bodyPr>
            <a:normAutofit fontScale="85000" lnSpcReduction="20000"/>
          </a:bodyPr>
          <a:lstStyle/>
          <a:p>
            <a:r>
              <a:rPr lang="en-IN" b="1" dirty="0"/>
              <a:t>8. Find a mentor</a:t>
            </a:r>
          </a:p>
          <a:p>
            <a:r>
              <a:rPr lang="en-IN" dirty="0"/>
              <a:t>Mentorship is a touchy subject. First, you should </a:t>
            </a:r>
            <a:r>
              <a:rPr lang="en-IN" dirty="0">
                <a:hlinkClick r:id="rId2"/>
              </a:rPr>
              <a:t>determine if having a mentor is good for you as a founder</a:t>
            </a:r>
            <a:r>
              <a:rPr lang="en-IN" dirty="0"/>
              <a:t>. If so, finding the </a:t>
            </a:r>
            <a:r>
              <a:rPr lang="en-IN" dirty="0">
                <a:hlinkClick r:id="rId3"/>
              </a:rPr>
              <a:t>right mentor</a:t>
            </a:r>
            <a:r>
              <a:rPr lang="en-IN" dirty="0"/>
              <a:t> can make a huge difference. Even with the combined expertise of you and your co-founder, a mentor can provide deep industry insight and wisdom to help you navigate some of the challenges that come your way.</a:t>
            </a:r>
          </a:p>
          <a:p>
            <a:r>
              <a:rPr lang="en-IN" b="1" dirty="0"/>
              <a:t>9. Apply for an accelerator program</a:t>
            </a:r>
          </a:p>
          <a:p>
            <a:r>
              <a:rPr lang="en-IN" dirty="0"/>
              <a:t>If you need some additional resources and expertise, consider </a:t>
            </a:r>
            <a:r>
              <a:rPr lang="en-IN" dirty="0">
                <a:hlinkClick r:id="rId4"/>
              </a:rPr>
              <a:t>applying for an accelerator</a:t>
            </a:r>
            <a:r>
              <a:rPr lang="en-IN" dirty="0"/>
              <a:t>. An accelerator is a program for </a:t>
            </a:r>
            <a:r>
              <a:rPr lang="en-IN" dirty="0" err="1"/>
              <a:t>startup</a:t>
            </a:r>
            <a:r>
              <a:rPr lang="en-IN" dirty="0"/>
              <a:t> businesses that helps speed the growth of the company by providing a mentor network and sometimes a small investment. These programs can also give their companies the opportunity to formally pitch the media and other members of the </a:t>
            </a:r>
            <a:r>
              <a:rPr lang="en-IN" dirty="0" err="1"/>
              <a:t>startup</a:t>
            </a:r>
            <a:r>
              <a:rPr lang="en-IN" dirty="0"/>
              <a:t> community during a demonstration day at the end of the program.</a:t>
            </a:r>
          </a:p>
          <a:p>
            <a:endParaRPr lang="en-I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normAutofit fontScale="85000" lnSpcReduction="20000"/>
          </a:bodyPr>
          <a:lstStyle/>
          <a:p>
            <a:r>
              <a:rPr lang="en-IN" b="1" dirty="0"/>
              <a:t>10. Raise capital</a:t>
            </a:r>
          </a:p>
          <a:p>
            <a:r>
              <a:rPr lang="en-IN" dirty="0"/>
              <a:t>For many </a:t>
            </a:r>
            <a:r>
              <a:rPr lang="en-IN" dirty="0" err="1"/>
              <a:t>startups</a:t>
            </a:r>
            <a:r>
              <a:rPr lang="en-IN" dirty="0"/>
              <a:t>, taking it to the next level requires a financial investment in the company. Founders give equity in their company to angel investors or venture capital investors in return for money and, sometimes, advice. The resources can be an enormous help, but taking capital investments does have a </a:t>
            </a:r>
            <a:r>
              <a:rPr lang="en-IN" dirty="0">
                <a:hlinkClick r:id="rId2"/>
              </a:rPr>
              <a:t>dark side</a:t>
            </a:r>
            <a:r>
              <a:rPr lang="en-IN" dirty="0"/>
              <a:t> that should be understood before you move forward.</a:t>
            </a:r>
          </a:p>
          <a:p>
            <a:r>
              <a:rPr lang="en-IN" dirty="0"/>
              <a:t>If you need to raise capital for your business, you should begin by deciding </a:t>
            </a:r>
            <a:r>
              <a:rPr lang="en-IN" dirty="0">
                <a:hlinkClick r:id="rId3"/>
              </a:rPr>
              <a:t>how much money to raise</a:t>
            </a:r>
            <a:r>
              <a:rPr lang="en-IN" dirty="0"/>
              <a:t> and how it will affect your </a:t>
            </a:r>
            <a:r>
              <a:rPr lang="en-IN" dirty="0" err="1"/>
              <a:t>startup</a:t>
            </a:r>
            <a:r>
              <a:rPr lang="en-IN" dirty="0"/>
              <a:t>. Once you have that figured out, you should decide </a:t>
            </a:r>
            <a:r>
              <a:rPr lang="en-IN" dirty="0">
                <a:hlinkClick r:id="rId4"/>
              </a:rPr>
              <a:t>how you'll be raising it</a:t>
            </a:r>
            <a:r>
              <a:rPr lang="en-IN" dirty="0"/>
              <a:t> -- by </a:t>
            </a:r>
            <a:r>
              <a:rPr lang="en-IN" dirty="0" err="1"/>
              <a:t>crowdfunding</a:t>
            </a:r>
            <a:r>
              <a:rPr lang="en-IN" dirty="0"/>
              <a:t>, from an angel investor, or through a traditional VC firm. Then, you need to </a:t>
            </a:r>
            <a:r>
              <a:rPr lang="en-IN" dirty="0">
                <a:hlinkClick r:id="rId5"/>
              </a:rPr>
              <a:t>practice your pitch</a:t>
            </a:r>
            <a:r>
              <a:rPr lang="en-IN" dirty="0"/>
              <a:t>.</a:t>
            </a:r>
          </a:p>
          <a:p>
            <a:endParaRPr lang="en-I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IDEA GENERATION TECHNIQUES</a:t>
            </a:r>
          </a:p>
        </p:txBody>
      </p:sp>
      <p:sp>
        <p:nvSpPr>
          <p:cNvPr id="3" name="Content Placeholder 2"/>
          <p:cNvSpPr>
            <a:spLocks noGrp="1"/>
          </p:cNvSpPr>
          <p:nvPr>
            <p:ph idx="1"/>
          </p:nvPr>
        </p:nvSpPr>
        <p:spPr>
          <a:xfrm>
            <a:off x="457200" y="1214422"/>
            <a:ext cx="8229600" cy="5429288"/>
          </a:xfrm>
        </p:spPr>
        <p:txBody>
          <a:bodyPr>
            <a:normAutofit fontScale="70000" lnSpcReduction="20000"/>
          </a:bodyPr>
          <a:lstStyle/>
          <a:p>
            <a:r>
              <a:rPr lang="en-IN" dirty="0"/>
              <a:t>1</a:t>
            </a:r>
            <a:r>
              <a:rPr lang="en-IN" b="1" dirty="0"/>
              <a:t>. Role Playing: </a:t>
            </a:r>
            <a:r>
              <a:rPr lang="en-IN" dirty="0"/>
              <a:t>Role playing involves designers acting out scenarios. These scenarios are often ones that the designers observed during the research phase of the design process when they participated in user research. This technique is a tool for both team-based ideation and communication to users and/or clients</a:t>
            </a:r>
          </a:p>
          <a:p>
            <a:r>
              <a:rPr lang="en-IN" dirty="0"/>
              <a:t> 2</a:t>
            </a:r>
            <a:r>
              <a:rPr lang="en-IN" b="1" dirty="0"/>
              <a:t>. Active Search</a:t>
            </a:r>
            <a:r>
              <a:rPr lang="en-IN" dirty="0"/>
              <a:t>: Active search refers to designers hunting for a particular solution. This hunt could range from a web search for images of current vacuum cleaners to searching through books, magazines, newspapers, etc. to find the demographics of a particular population</a:t>
            </a:r>
          </a:p>
          <a:p>
            <a:r>
              <a:rPr lang="en-IN" dirty="0"/>
              <a:t>3. </a:t>
            </a:r>
            <a:r>
              <a:rPr lang="en-IN" b="1" dirty="0"/>
              <a:t>Attribute List</a:t>
            </a:r>
            <a:r>
              <a:rPr lang="en-IN" dirty="0"/>
              <a:t>: Attribute listing refers to taking an existing product or system, breaking it into parts and then recombining these to identify new forms of the product or system</a:t>
            </a:r>
          </a:p>
          <a:p>
            <a:r>
              <a:rPr lang="en-IN" b="1" dirty="0"/>
              <a:t> 4. Brainstorm</a:t>
            </a:r>
            <a:r>
              <a:rPr lang="en-IN" dirty="0"/>
              <a:t>: Brainstorming involves generating a large number of solutions to a problem (idea) with a focus on the quantity of ideas. During this process, no ideas are evaluated; in fact unusual ideas are welcomed. Ideas are often combined to form a single good idea Brainstorming can be used by groups as well as individuals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357982"/>
          </a:xfrm>
        </p:spPr>
        <p:txBody>
          <a:bodyPr>
            <a:normAutofit fontScale="77500" lnSpcReduction="20000"/>
          </a:bodyPr>
          <a:lstStyle/>
          <a:p>
            <a:pPr>
              <a:buNone/>
            </a:pPr>
            <a:r>
              <a:rPr lang="en-IN" b="1" dirty="0"/>
              <a:t>5. Collaborate:</a:t>
            </a:r>
            <a:r>
              <a:rPr lang="en-IN" dirty="0"/>
              <a:t> Collaboration refers to two or more people working together towards a common goal .Designers often work in groups and co-create during the entire creative process. </a:t>
            </a:r>
          </a:p>
          <a:p>
            <a:pPr>
              <a:buNone/>
            </a:pPr>
            <a:r>
              <a:rPr lang="en-IN" b="1" dirty="0"/>
              <a:t>6. Critique</a:t>
            </a:r>
            <a:r>
              <a:rPr lang="en-IN" dirty="0"/>
              <a:t>: Critique refers to receiving input on current design ideas. This could be collaborative such as receiving a design critique from a colleague or individuals critiquing their own ideas (either systematically or intrinsically). This technique often spurs new thought by finding solutions to design flaws within current concepts.</a:t>
            </a:r>
          </a:p>
          <a:p>
            <a:pPr>
              <a:buNone/>
            </a:pPr>
            <a:r>
              <a:rPr lang="en-IN" b="1" dirty="0"/>
              <a:t> 7. Documenting</a:t>
            </a:r>
            <a:r>
              <a:rPr lang="en-IN" dirty="0"/>
              <a:t>: Documenting refers to designers writing down ideas (physically or electronically). This includes journaling, writing stories, and taking notes. </a:t>
            </a:r>
          </a:p>
          <a:p>
            <a:pPr>
              <a:buNone/>
            </a:pPr>
            <a:r>
              <a:rPr lang="en-IN" b="1" dirty="0"/>
              <a:t>8. Expert Opinion</a:t>
            </a:r>
            <a:r>
              <a:rPr lang="en-IN" dirty="0"/>
              <a:t>: Designers often elicit opinions from experts to identify potential problems with products or services before more comprehensive evaluations. This occurs when they are looking for an answer to a problem that is outside their domain knowledge or when they want to test a new idea.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62965" y="2964179"/>
            <a:ext cx="3266693" cy="271881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892289" y="2348483"/>
            <a:ext cx="1228725" cy="16383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597396" y="4323588"/>
            <a:ext cx="2092833" cy="1176528"/>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2650903" y="17475"/>
            <a:ext cx="4256246" cy="1674817"/>
          </a:xfrm>
          <a:prstGeom prst="rect">
            <a:avLst/>
          </a:prstGeom>
        </p:spPr>
        <p:txBody>
          <a:bodyPr vert="horz" wrap="square" lIns="0" tIns="12700" rIns="0" bIns="0" rtlCol="0">
            <a:spAutoFit/>
          </a:bodyPr>
          <a:lstStyle/>
          <a:p>
            <a:pPr marL="12700">
              <a:lnSpc>
                <a:spcPct val="100000"/>
              </a:lnSpc>
              <a:spcBef>
                <a:spcPts val="100"/>
              </a:spcBef>
            </a:pPr>
            <a:r>
              <a:rPr sz="5400" spc="-5" dirty="0"/>
              <a:t>Disruption in </a:t>
            </a:r>
            <a:r>
              <a:rPr sz="5400" dirty="0"/>
              <a:t>Taxi</a:t>
            </a:r>
            <a:r>
              <a:rPr sz="5400" spc="-60" dirty="0"/>
              <a:t> </a:t>
            </a:r>
            <a:r>
              <a:rPr sz="5400" dirty="0"/>
              <a:t>Services</a:t>
            </a:r>
            <a:endParaRPr sz="5400"/>
          </a:p>
        </p:txBody>
      </p:sp>
      <p:sp>
        <p:nvSpPr>
          <p:cNvPr id="6" name="object 6"/>
          <p:cNvSpPr txBox="1"/>
          <p:nvPr/>
        </p:nvSpPr>
        <p:spPr>
          <a:xfrm>
            <a:off x="1571604" y="2000240"/>
            <a:ext cx="1000132" cy="443070"/>
          </a:xfrm>
          <a:prstGeom prst="rect">
            <a:avLst/>
          </a:prstGeom>
        </p:spPr>
        <p:txBody>
          <a:bodyPr vert="horz" wrap="square" lIns="0" tIns="12065" rIns="0" bIns="0" rtlCol="0">
            <a:spAutoFit/>
          </a:bodyPr>
          <a:lstStyle/>
          <a:p>
            <a:pPr marL="12700">
              <a:lnSpc>
                <a:spcPct val="100000"/>
              </a:lnSpc>
              <a:spcBef>
                <a:spcPts val="95"/>
              </a:spcBef>
            </a:pPr>
            <a:r>
              <a:rPr sz="2800" b="1" dirty="0">
                <a:latin typeface="Gabriola"/>
                <a:cs typeface="Gabriola"/>
              </a:rPr>
              <a:t>Then</a:t>
            </a:r>
            <a:endParaRPr sz="2800" b="1">
              <a:latin typeface="Gabriola"/>
              <a:cs typeface="Gabriola"/>
            </a:endParaRPr>
          </a:p>
        </p:txBody>
      </p:sp>
      <p:sp>
        <p:nvSpPr>
          <p:cNvPr id="7" name="object 7"/>
          <p:cNvSpPr txBox="1"/>
          <p:nvPr/>
        </p:nvSpPr>
        <p:spPr>
          <a:xfrm>
            <a:off x="6929454" y="1857364"/>
            <a:ext cx="905661" cy="44307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Gabriola"/>
                <a:cs typeface="Gabriola"/>
              </a:rPr>
              <a:t>now</a:t>
            </a:r>
            <a:endParaRPr sz="2800" b="1">
              <a:latin typeface="Gabriola"/>
              <a:cs typeface="Gabriol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85728"/>
            <a:ext cx="8586790" cy="6286544"/>
          </a:xfrm>
        </p:spPr>
        <p:txBody>
          <a:bodyPr>
            <a:normAutofit fontScale="92500" lnSpcReduction="10000"/>
          </a:bodyPr>
          <a:lstStyle/>
          <a:p>
            <a:pPr algn="just">
              <a:buNone/>
            </a:pPr>
            <a:r>
              <a:rPr lang="en-IN" b="1" dirty="0"/>
              <a:t>9. Empathy/User Research: </a:t>
            </a:r>
            <a:r>
              <a:rPr lang="en-IN" dirty="0"/>
              <a:t>User research requires the designer to observe people in everyday situations in order to develop empathy for them. The methods used to conduct this type of research is founded in ethnographic research methods such as observations, field studies and rapid ethnography.</a:t>
            </a:r>
          </a:p>
          <a:p>
            <a:pPr algn="just">
              <a:buNone/>
            </a:pPr>
            <a:r>
              <a:rPr lang="en-IN" b="1" dirty="0"/>
              <a:t>10. Incubate: </a:t>
            </a:r>
            <a:r>
              <a:rPr lang="en-IN" dirty="0"/>
              <a:t>Incubation refers to stepping back from the problem to let the subconscious mind work.</a:t>
            </a:r>
          </a:p>
          <a:p>
            <a:pPr algn="just">
              <a:buNone/>
            </a:pPr>
            <a:r>
              <a:rPr lang="en-IN" b="1" dirty="0"/>
              <a:t>11. Passive Searching: </a:t>
            </a:r>
            <a:r>
              <a:rPr lang="en-IN" dirty="0"/>
              <a:t>Passive searching refers to designers looking through material (web, magazines, books) for inspiration without searching for a particular solution to a problem. They are simply looking for inspiration. </a:t>
            </a:r>
          </a:p>
          <a:p>
            <a:endParaRPr lang="en-I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429420"/>
          </a:xfrm>
        </p:spPr>
        <p:txBody>
          <a:bodyPr>
            <a:normAutofit lnSpcReduction="10000"/>
          </a:bodyPr>
          <a:lstStyle/>
          <a:p>
            <a:pPr algn="just">
              <a:buNone/>
            </a:pPr>
            <a:r>
              <a:rPr lang="en-IN" b="1" dirty="0"/>
              <a:t>12.Prototyping:</a:t>
            </a:r>
            <a:r>
              <a:rPr lang="en-IN" dirty="0"/>
              <a:t> Prototyping, in this study, refers to a low fidelity model of an idea. These models can be created with any type of material (paper, clay, etc.) as they are only used to conceptualize a thought. </a:t>
            </a:r>
          </a:p>
          <a:p>
            <a:pPr algn="just">
              <a:buNone/>
            </a:pPr>
            <a:r>
              <a:rPr lang="en-IN" b="1" dirty="0"/>
              <a:t>13.Reflect:</a:t>
            </a:r>
            <a:r>
              <a:rPr lang="en-IN" dirty="0"/>
              <a:t> Reflection occurs when designers review their previous work (sketches, documents, prototypes, etc.) </a:t>
            </a:r>
          </a:p>
          <a:p>
            <a:pPr algn="just">
              <a:buNone/>
            </a:pPr>
            <a:r>
              <a:rPr lang="en-IN" b="1" dirty="0"/>
              <a:t>14.Sketching:</a:t>
            </a:r>
            <a:r>
              <a:rPr lang="en-IN" dirty="0"/>
              <a:t> Sketching refers to a rough drawing of an idea. </a:t>
            </a:r>
          </a:p>
          <a:p>
            <a:pPr algn="just">
              <a:buNone/>
            </a:pPr>
            <a:r>
              <a:rPr lang="en-IN" b="1"/>
              <a:t>15.Socializing</a:t>
            </a:r>
            <a:r>
              <a:rPr lang="en-IN" b="1" dirty="0"/>
              <a:t>: </a:t>
            </a:r>
            <a:r>
              <a:rPr lang="en-IN" dirty="0"/>
              <a:t>Socializing refers to talking with others about topics unrelated to the current project.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36094" y="17475"/>
            <a:ext cx="3479006" cy="1674817"/>
          </a:xfrm>
          <a:prstGeom prst="rect">
            <a:avLst/>
          </a:prstGeom>
        </p:spPr>
        <p:txBody>
          <a:bodyPr vert="horz" wrap="square" lIns="0" tIns="12700" rIns="0" bIns="0" rtlCol="0">
            <a:spAutoFit/>
          </a:bodyPr>
          <a:lstStyle/>
          <a:p>
            <a:pPr marL="12700">
              <a:lnSpc>
                <a:spcPct val="100000"/>
              </a:lnSpc>
              <a:spcBef>
                <a:spcPts val="100"/>
              </a:spcBef>
            </a:pPr>
            <a:r>
              <a:rPr sz="5400" spc="-5" dirty="0"/>
              <a:t>Disruption in</a:t>
            </a:r>
            <a:r>
              <a:rPr sz="5400" spc="-65" dirty="0"/>
              <a:t> </a:t>
            </a:r>
            <a:r>
              <a:rPr sz="5400" spc="-5" dirty="0"/>
              <a:t>Grocery</a:t>
            </a:r>
            <a:endParaRPr sz="5400" dirty="0"/>
          </a:p>
        </p:txBody>
      </p:sp>
      <p:sp>
        <p:nvSpPr>
          <p:cNvPr id="3" name="object 3"/>
          <p:cNvSpPr/>
          <p:nvPr/>
        </p:nvSpPr>
        <p:spPr>
          <a:xfrm>
            <a:off x="761237" y="2790445"/>
            <a:ext cx="3235833" cy="323697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160769" y="2804160"/>
            <a:ext cx="2404872" cy="320802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000100" y="1928802"/>
            <a:ext cx="1213226" cy="443070"/>
          </a:xfrm>
          <a:prstGeom prst="rect">
            <a:avLst/>
          </a:prstGeom>
        </p:spPr>
        <p:txBody>
          <a:bodyPr vert="horz" wrap="square" lIns="0" tIns="12065" rIns="0" bIns="0" rtlCol="0">
            <a:spAutoFit/>
          </a:bodyPr>
          <a:lstStyle/>
          <a:p>
            <a:pPr marL="12700">
              <a:lnSpc>
                <a:spcPct val="100000"/>
              </a:lnSpc>
              <a:spcBef>
                <a:spcPts val="95"/>
              </a:spcBef>
            </a:pPr>
            <a:r>
              <a:rPr sz="2800" b="1" dirty="0">
                <a:latin typeface="Gabriola"/>
                <a:cs typeface="Gabriola"/>
              </a:rPr>
              <a:t>Then</a:t>
            </a:r>
            <a:endParaRPr sz="2800" b="1">
              <a:latin typeface="Gabriola"/>
              <a:cs typeface="Gabriola"/>
            </a:endParaRPr>
          </a:p>
        </p:txBody>
      </p:sp>
      <p:sp>
        <p:nvSpPr>
          <p:cNvPr id="6" name="object 6"/>
          <p:cNvSpPr txBox="1"/>
          <p:nvPr/>
        </p:nvSpPr>
        <p:spPr>
          <a:xfrm>
            <a:off x="6858016" y="1857364"/>
            <a:ext cx="739316" cy="44307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Gabriola"/>
                <a:cs typeface="Gabriola"/>
              </a:rPr>
              <a:t>now</a:t>
            </a:r>
            <a:endParaRPr sz="2800" b="1">
              <a:latin typeface="Gabriola"/>
              <a:cs typeface="Gabriol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92685" y="17475"/>
            <a:ext cx="3168968" cy="1674817"/>
          </a:xfrm>
          <a:prstGeom prst="rect">
            <a:avLst/>
          </a:prstGeom>
        </p:spPr>
        <p:txBody>
          <a:bodyPr vert="horz" wrap="square" lIns="0" tIns="12700" rIns="0" bIns="0" rtlCol="0">
            <a:spAutoFit/>
          </a:bodyPr>
          <a:lstStyle/>
          <a:p>
            <a:pPr marL="12700">
              <a:lnSpc>
                <a:spcPct val="100000"/>
              </a:lnSpc>
              <a:spcBef>
                <a:spcPts val="100"/>
              </a:spcBef>
            </a:pPr>
            <a:r>
              <a:rPr sz="5400" spc="-5" dirty="0"/>
              <a:t>Disruption in</a:t>
            </a:r>
            <a:r>
              <a:rPr sz="5400" spc="-55" dirty="0"/>
              <a:t> </a:t>
            </a:r>
            <a:r>
              <a:rPr sz="5400" spc="-5" dirty="0"/>
              <a:t>books</a:t>
            </a:r>
            <a:endParaRPr sz="5400"/>
          </a:p>
        </p:txBody>
      </p:sp>
      <p:sp>
        <p:nvSpPr>
          <p:cNvPr id="3" name="object 3"/>
          <p:cNvSpPr/>
          <p:nvPr/>
        </p:nvSpPr>
        <p:spPr>
          <a:xfrm>
            <a:off x="5342383" y="2462783"/>
            <a:ext cx="2697479" cy="423672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962407" y="2011679"/>
            <a:ext cx="2320289" cy="4687824"/>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214414" y="1285860"/>
            <a:ext cx="1285884" cy="443070"/>
          </a:xfrm>
          <a:prstGeom prst="rect">
            <a:avLst/>
          </a:prstGeom>
        </p:spPr>
        <p:txBody>
          <a:bodyPr vert="horz" wrap="square" lIns="0" tIns="12065" rIns="0" bIns="0" rtlCol="0">
            <a:spAutoFit/>
          </a:bodyPr>
          <a:lstStyle/>
          <a:p>
            <a:pPr marL="12700">
              <a:lnSpc>
                <a:spcPct val="100000"/>
              </a:lnSpc>
              <a:spcBef>
                <a:spcPts val="95"/>
              </a:spcBef>
            </a:pPr>
            <a:r>
              <a:rPr sz="2800" b="1" dirty="0">
                <a:latin typeface="Gabriola"/>
                <a:cs typeface="Gabriola"/>
              </a:rPr>
              <a:t>Then</a:t>
            </a:r>
            <a:endParaRPr sz="2800" b="1">
              <a:latin typeface="Gabriola"/>
              <a:cs typeface="Gabriola"/>
            </a:endParaRPr>
          </a:p>
        </p:txBody>
      </p:sp>
      <p:sp>
        <p:nvSpPr>
          <p:cNvPr id="6" name="object 6"/>
          <p:cNvSpPr txBox="1"/>
          <p:nvPr/>
        </p:nvSpPr>
        <p:spPr>
          <a:xfrm>
            <a:off x="7072330" y="1285860"/>
            <a:ext cx="928694" cy="44307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Gabriola"/>
                <a:cs typeface="Gabriola"/>
              </a:rPr>
              <a:t>now</a:t>
            </a:r>
            <a:endParaRPr sz="2800" b="1">
              <a:latin typeface="Gabriola"/>
              <a:cs typeface="Gabriol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2036" y="17475"/>
            <a:ext cx="4408646" cy="1674817"/>
          </a:xfrm>
          <a:prstGeom prst="rect">
            <a:avLst/>
          </a:prstGeom>
        </p:spPr>
        <p:txBody>
          <a:bodyPr vert="horz" wrap="square" lIns="0" tIns="12700" rIns="0" bIns="0" rtlCol="0">
            <a:spAutoFit/>
          </a:bodyPr>
          <a:lstStyle/>
          <a:p>
            <a:pPr marL="12700">
              <a:lnSpc>
                <a:spcPct val="100000"/>
              </a:lnSpc>
              <a:spcBef>
                <a:spcPts val="100"/>
              </a:spcBef>
            </a:pPr>
            <a:r>
              <a:rPr sz="5400" spc="-5" dirty="0"/>
              <a:t>Disruption in Hotel</a:t>
            </a:r>
            <a:r>
              <a:rPr sz="5400" spc="-15" dirty="0"/>
              <a:t> </a:t>
            </a:r>
            <a:r>
              <a:rPr sz="5400" spc="-10" dirty="0"/>
              <a:t>Services</a:t>
            </a:r>
            <a:endParaRPr sz="5400"/>
          </a:p>
        </p:txBody>
      </p:sp>
      <p:sp>
        <p:nvSpPr>
          <p:cNvPr id="3" name="object 3"/>
          <p:cNvSpPr/>
          <p:nvPr/>
        </p:nvSpPr>
        <p:spPr>
          <a:xfrm>
            <a:off x="5326380" y="3073908"/>
            <a:ext cx="3328416" cy="332689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017271" y="2759964"/>
            <a:ext cx="2305430" cy="3430524"/>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714348" y="1513789"/>
            <a:ext cx="1213226" cy="443070"/>
          </a:xfrm>
          <a:prstGeom prst="rect">
            <a:avLst/>
          </a:prstGeom>
        </p:spPr>
        <p:txBody>
          <a:bodyPr vert="horz" wrap="square" lIns="0" tIns="12065" rIns="0" bIns="0" rtlCol="0">
            <a:spAutoFit/>
          </a:bodyPr>
          <a:lstStyle/>
          <a:p>
            <a:pPr marL="12700">
              <a:lnSpc>
                <a:spcPct val="100000"/>
              </a:lnSpc>
              <a:spcBef>
                <a:spcPts val="95"/>
              </a:spcBef>
            </a:pPr>
            <a:r>
              <a:rPr sz="2800" b="1" dirty="0">
                <a:latin typeface="Gabriola"/>
                <a:cs typeface="Gabriola"/>
              </a:rPr>
              <a:t>Then</a:t>
            </a:r>
            <a:endParaRPr sz="2800" b="1">
              <a:latin typeface="Gabriola"/>
              <a:cs typeface="Gabriola"/>
            </a:endParaRPr>
          </a:p>
        </p:txBody>
      </p:sp>
      <p:sp>
        <p:nvSpPr>
          <p:cNvPr id="6" name="object 6"/>
          <p:cNvSpPr txBox="1"/>
          <p:nvPr/>
        </p:nvSpPr>
        <p:spPr>
          <a:xfrm>
            <a:off x="6952487" y="1634998"/>
            <a:ext cx="1191413" cy="44307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Gabriola"/>
                <a:cs typeface="Gabriola"/>
              </a:rPr>
              <a:t>now</a:t>
            </a:r>
            <a:endParaRPr sz="2800" b="1">
              <a:latin typeface="Gabriola"/>
              <a:cs typeface="Gabriol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658</TotalTime>
  <Words>4922</Words>
  <Application>Microsoft Office PowerPoint</Application>
  <PresentationFormat>On-screen Show (4:3)</PresentationFormat>
  <Paragraphs>248</Paragraphs>
  <Slides>61</Slides>
  <Notes>0</Notes>
  <HiddenSlides>1</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START UP MANAGEMENT UNIT-1</vt:lpstr>
      <vt:lpstr>PowerPoint Presentation</vt:lpstr>
      <vt:lpstr>Introduction to the term- START-UP</vt:lpstr>
      <vt:lpstr>EQUATION OF A start-up</vt:lpstr>
      <vt:lpstr>PowerPoint Presentation</vt:lpstr>
      <vt:lpstr>Disruption in Taxi Services</vt:lpstr>
      <vt:lpstr>Disruption in Grocery</vt:lpstr>
      <vt:lpstr>Disruption in books</vt:lpstr>
      <vt:lpstr>Disruption in Hotel Services</vt:lpstr>
      <vt:lpstr>Disruption in Shopping</vt:lpstr>
      <vt:lpstr>Disruption in eating places</vt:lpstr>
      <vt:lpstr>Disruption in Media</vt:lpstr>
      <vt:lpstr>Start-up &amp; stand-up India</vt:lpstr>
      <vt:lpstr>WHAT start-upS MEANS</vt:lpstr>
      <vt:lpstr>START  UP -DEFINITION</vt:lpstr>
      <vt:lpstr>A start-up business as an organization which is....</vt:lpstr>
      <vt:lpstr>Department of Industrial Policy and Promotion (DIPP) define a start-up as an entity incorporated or registered in India with following parameters:</vt:lpstr>
      <vt:lpstr>START    UP  INDIA ACTION PLAN</vt:lpstr>
      <vt:lpstr>Best start-ups in India –They are young</vt:lpstr>
      <vt:lpstr>Start-up lifecycle</vt:lpstr>
      <vt:lpstr>(i) Bootstrapping/ Self-funding  stage:</vt:lpstr>
      <vt:lpstr>(II) SEED STAGE</vt:lpstr>
      <vt:lpstr>(iii) Creation stage:</vt:lpstr>
      <vt:lpstr>CHARACTERISTICS/FEATURES OF A START UP</vt:lpstr>
      <vt:lpstr>Continues.....</vt:lpstr>
      <vt:lpstr>DIFFERENCE BETWEEN A START-UP &amp; SMALL BUSINESS</vt:lpstr>
      <vt:lpstr>PowerPoint Presentation</vt:lpstr>
      <vt:lpstr>PowerPoint Presentation</vt:lpstr>
      <vt:lpstr>1. INNOVATION</vt:lpstr>
      <vt:lpstr>2. Scopes To what scopes your business will come up to? </vt:lpstr>
      <vt:lpstr>3. Rate of growth How fast will your business grow? </vt:lpstr>
      <vt:lpstr>4. Profit How soon business will be paid off and how much it is possible to earn? </vt:lpstr>
      <vt:lpstr>5. Finance How much are you to invest? </vt:lpstr>
      <vt:lpstr>6. Technologies Are there any technologies used running a business? </vt:lpstr>
      <vt:lpstr>7. Lifecycle For how long will your business run? </vt:lpstr>
      <vt:lpstr>8. Team and management  How many workers are to hire? </vt:lpstr>
      <vt:lpstr>9. Way of life How your work and private life will be combined? </vt:lpstr>
      <vt:lpstr>10. Exit strategy  What your business will end up with? </vt:lpstr>
      <vt:lpstr>Importance of a start-up</vt:lpstr>
      <vt:lpstr> ISSUES AND CHALLENGES OF start-upS</vt:lpstr>
      <vt:lpstr>PowerPoint Presentation</vt:lpstr>
      <vt:lpstr>PowerPoint Presentation</vt:lpstr>
      <vt:lpstr>PowerPoint Presentation</vt:lpstr>
      <vt:lpstr>OPPORTUNITIES</vt:lpstr>
      <vt:lpstr>PowerPoint Presentation</vt:lpstr>
      <vt:lpstr>PowerPoint Presentation</vt:lpstr>
      <vt:lpstr>ENTREPRENEUR &amp; INTRAPRENEUR</vt:lpstr>
      <vt:lpstr>Definition of Intrapreneur </vt:lpstr>
      <vt:lpstr>PowerPoint Presentation</vt:lpstr>
      <vt:lpstr>Google</vt:lpstr>
      <vt:lpstr>PowerPoint Presentation</vt:lpstr>
      <vt:lpstr>FORMATION OF A START-UP</vt:lpstr>
      <vt:lpstr>PowerPoint Presentation</vt:lpstr>
      <vt:lpstr>PowerPoint Presentation</vt:lpstr>
      <vt:lpstr>PowerPoint Presentation</vt:lpstr>
      <vt:lpstr>PowerPoint Presentation</vt:lpstr>
      <vt:lpstr>PowerPoint Presentation</vt:lpstr>
      <vt:lpstr>IDEA GENERATION TECHNIQUES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UP MANAGEMENT UNIT-1</dc:title>
  <dc:creator>hp</dc:creator>
  <cp:lastModifiedBy>Darpan Kohli</cp:lastModifiedBy>
  <cp:revision>46</cp:revision>
  <dcterms:created xsi:type="dcterms:W3CDTF">2020-06-24T17:50:40Z</dcterms:created>
  <dcterms:modified xsi:type="dcterms:W3CDTF">2020-07-28T08:41:10Z</dcterms:modified>
</cp:coreProperties>
</file>