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001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78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0041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64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2375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76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680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14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76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160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651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D99AD-1CBA-453B-BA96-066644E2C35F}" type="datetimeFigureOut">
              <a:rPr lang="en-IN" smtClean="0"/>
              <a:pPr/>
              <a:t>25-06-2020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5797-A07E-4D8F-8C2A-A9FF3B6749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6480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45134"/>
          </a:xfrm>
        </p:spPr>
        <p:txBody>
          <a:bodyPr>
            <a:normAutofit/>
          </a:bodyPr>
          <a:lstStyle/>
          <a:p>
            <a:r>
              <a:rPr lang="en-IN" dirty="0" smtClean="0"/>
              <a:t>UNIT 1</a:t>
            </a:r>
            <a:br>
              <a:rPr lang="en-IN" dirty="0" smtClean="0"/>
            </a:br>
            <a:r>
              <a:rPr lang="en-IN" dirty="0" smtClean="0"/>
              <a:t>INTRODUCTION TO STATISTICS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734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CHARACTERISTICS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Statistics are aggregate of Facts </a:t>
            </a:r>
            <a:r>
              <a:rPr lang="en-IN" dirty="0" smtClean="0"/>
              <a:t>: A single fact or figure cannot be called statistics.</a:t>
            </a:r>
          </a:p>
          <a:p>
            <a:r>
              <a:rPr lang="en-IN" b="1" dirty="0" smtClean="0"/>
              <a:t>Statistics are expressed numerically </a:t>
            </a:r>
            <a:r>
              <a:rPr lang="en-IN" dirty="0" smtClean="0"/>
              <a:t>: Statistics is the study of those facts which can be expressed numerically.</a:t>
            </a:r>
          </a:p>
          <a:p>
            <a:r>
              <a:rPr lang="en-IN" b="1" dirty="0" smtClean="0"/>
              <a:t>Statistics must be placed in relation to each other</a:t>
            </a:r>
            <a:r>
              <a:rPr lang="en-IN" dirty="0" smtClean="0"/>
              <a:t>:  The statistical data which is collected must be comparable with each other.</a:t>
            </a:r>
          </a:p>
          <a:p>
            <a:r>
              <a:rPr lang="en-IN" b="1" dirty="0" smtClean="0"/>
              <a:t>Statistics are collected for a pre- determined purpose</a:t>
            </a:r>
            <a:r>
              <a:rPr lang="en-IN" dirty="0" smtClean="0"/>
              <a:t> : The purpose and objective of collecting the data must be clearly defined.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245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NATURE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 smtClean="0"/>
              <a:t>IS STATISTICS A SCIENCE OR AN ART OR BOTH ?</a:t>
            </a:r>
          </a:p>
          <a:p>
            <a:r>
              <a:rPr lang="en-IN" b="1" dirty="0" smtClean="0"/>
              <a:t>Science </a:t>
            </a:r>
            <a:r>
              <a:rPr lang="en-IN" dirty="0" smtClean="0"/>
              <a:t>refers to a systematized body of knowledge, it studies causes and effect relationship to find out generalizations.</a:t>
            </a:r>
          </a:p>
          <a:p>
            <a:r>
              <a:rPr lang="en-IN" b="1" dirty="0" smtClean="0"/>
              <a:t>Cowden </a:t>
            </a:r>
            <a:r>
              <a:rPr lang="en-IN" dirty="0" smtClean="0"/>
              <a:t>defined, “statistics as the science of collection, presentation, analysis and interpretation of numerical data”.</a:t>
            </a:r>
          </a:p>
          <a:p>
            <a:r>
              <a:rPr lang="en-IN" b="1" dirty="0" smtClean="0"/>
              <a:t>Art</a:t>
            </a:r>
            <a:r>
              <a:rPr lang="en-IN" dirty="0" smtClean="0"/>
              <a:t> is that branch of knowledge which tells us the best possible methods so as to meet certain specifications.</a:t>
            </a:r>
          </a:p>
          <a:p>
            <a:r>
              <a:rPr lang="en-IN" dirty="0" smtClean="0"/>
              <a:t>According to </a:t>
            </a:r>
            <a:r>
              <a:rPr lang="en-IN" b="1" dirty="0" smtClean="0"/>
              <a:t>Harlow</a:t>
            </a:r>
            <a:r>
              <a:rPr lang="en-IN" dirty="0" smtClean="0"/>
              <a:t>, “Statistics is both a science and an art of handling aggregate of facts-observing, enumeration, recording, classifying and otherwise systematically treating them.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64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PRECISENESS AND DEFINITENESS</a:t>
            </a:r>
            <a:r>
              <a:rPr lang="en-IN" dirty="0" smtClean="0"/>
              <a:t>: Statistical techniques enable us to present facts in clear, precise and definite form.</a:t>
            </a:r>
          </a:p>
          <a:p>
            <a:r>
              <a:rPr lang="en-IN" b="1" dirty="0" smtClean="0"/>
              <a:t>CONDENSATION</a:t>
            </a:r>
            <a:r>
              <a:rPr lang="en-IN" dirty="0" smtClean="0"/>
              <a:t>: With the help of statistical tools a mass of data can be condensed into a few presentable, understandable and significant figures.</a:t>
            </a:r>
          </a:p>
          <a:p>
            <a:r>
              <a:rPr lang="en-IN" b="1" dirty="0" smtClean="0"/>
              <a:t>COMPARISON</a:t>
            </a:r>
            <a:r>
              <a:rPr lang="en-IN" dirty="0" smtClean="0"/>
              <a:t>: the absolute figure themselves do not convey any significant meaning. It is their comparison tat helps us to draw conclusions.</a:t>
            </a:r>
          </a:p>
          <a:p>
            <a:r>
              <a:rPr lang="en-IN" b="1" dirty="0" smtClean="0"/>
              <a:t>FORMULATION AND TESTING OF HYPOTHESIS</a:t>
            </a:r>
            <a:r>
              <a:rPr lang="en-IN" dirty="0" smtClean="0"/>
              <a:t>: Establishes a relationship between two or more variables.</a:t>
            </a:r>
          </a:p>
          <a:p>
            <a:r>
              <a:rPr lang="en-IN" b="1" dirty="0" smtClean="0"/>
              <a:t>PREDICTION: </a:t>
            </a:r>
            <a:r>
              <a:rPr lang="en-IN" dirty="0" smtClean="0"/>
              <a:t>Analyse past data and predict future trends</a:t>
            </a:r>
          </a:p>
          <a:p>
            <a:r>
              <a:rPr lang="en-IN" b="1" dirty="0" smtClean="0"/>
              <a:t>FORMULATION OF SUITABLE POLICIES: </a:t>
            </a:r>
            <a:r>
              <a:rPr lang="en-IN" dirty="0" smtClean="0"/>
              <a:t>helps in formulation of various economic, business and other national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8418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USE OF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/>
              <a:t>Statistics is one of the most powerful and indispensable tools in any specific enquiry which has found applications to a very large number of disciplines, such as:</a:t>
            </a:r>
          </a:p>
          <a:p>
            <a:r>
              <a:rPr lang="en-IN" dirty="0" smtClean="0"/>
              <a:t>Agriculture</a:t>
            </a:r>
          </a:p>
          <a:p>
            <a:r>
              <a:rPr lang="en-IN" dirty="0" smtClean="0"/>
              <a:t>Industry</a:t>
            </a:r>
          </a:p>
          <a:p>
            <a:r>
              <a:rPr lang="en-IN" dirty="0" smtClean="0"/>
              <a:t>Psychology</a:t>
            </a:r>
          </a:p>
          <a:p>
            <a:r>
              <a:rPr lang="en-IN" dirty="0" smtClean="0"/>
              <a:t>Ecology</a:t>
            </a:r>
          </a:p>
          <a:p>
            <a:r>
              <a:rPr lang="en-IN" dirty="0" smtClean="0"/>
              <a:t>Economics</a:t>
            </a:r>
          </a:p>
          <a:p>
            <a:r>
              <a:rPr lang="en-IN" dirty="0" smtClean="0"/>
              <a:t>Insurance</a:t>
            </a:r>
          </a:p>
          <a:p>
            <a:r>
              <a:rPr lang="en-IN" dirty="0" smtClean="0"/>
              <a:t>Business</a:t>
            </a:r>
          </a:p>
          <a:p>
            <a:r>
              <a:rPr lang="en-IN" dirty="0" smtClean="0"/>
              <a:t>Sociology</a:t>
            </a:r>
          </a:p>
          <a:p>
            <a:r>
              <a:rPr lang="en-IN" dirty="0" smtClean="0"/>
              <a:t>Biology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02439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 in Business, Commerce and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Decision </a:t>
            </a:r>
            <a:r>
              <a:rPr lang="en-US" dirty="0" smtClean="0"/>
              <a:t>Making</a:t>
            </a:r>
          </a:p>
          <a:p>
            <a:r>
              <a:rPr lang="en-US" dirty="0" smtClean="0"/>
              <a:t>Time Series Analysis</a:t>
            </a:r>
          </a:p>
          <a:p>
            <a:r>
              <a:rPr lang="en-US" dirty="0" smtClean="0"/>
              <a:t>Analyze demand</a:t>
            </a:r>
          </a:p>
          <a:p>
            <a:r>
              <a:rPr lang="en-US" dirty="0" smtClean="0"/>
              <a:t>Business Cycle Trend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 in Economics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Economic Problems: unemployment, poverty, prices, income distribution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Statistical data and techniques</a:t>
            </a:r>
          </a:p>
          <a:p>
            <a:endParaRPr lang="en-US" dirty="0" smtClean="0"/>
          </a:p>
          <a:p>
            <a:r>
              <a:rPr lang="en-US" dirty="0" smtClean="0"/>
              <a:t>Economic Theories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 in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Astronomy</a:t>
            </a:r>
            <a:endParaRPr lang="en-US" dirty="0" smtClean="0"/>
          </a:p>
          <a:p>
            <a:r>
              <a:rPr lang="en-US" dirty="0" smtClean="0"/>
              <a:t>Agriculture</a:t>
            </a:r>
          </a:p>
          <a:p>
            <a:r>
              <a:rPr lang="en-US" dirty="0" smtClean="0"/>
              <a:t>Meteorology</a:t>
            </a:r>
          </a:p>
          <a:p>
            <a:r>
              <a:rPr lang="en-US" dirty="0" smtClean="0"/>
              <a:t>Biology</a:t>
            </a:r>
          </a:p>
          <a:p>
            <a:r>
              <a:rPr lang="en-US" dirty="0" smtClean="0"/>
              <a:t>Medicine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Development of New Techniques</a:t>
            </a:r>
          </a:p>
          <a:p>
            <a:r>
              <a:rPr lang="en-US" dirty="0" smtClean="0"/>
              <a:t>Strategies</a:t>
            </a:r>
          </a:p>
          <a:p>
            <a:r>
              <a:rPr lang="en-US" dirty="0" smtClean="0"/>
              <a:t>Theories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Qualitative Aspect is Ignored</a:t>
            </a:r>
            <a:r>
              <a:rPr lang="en-US" dirty="0" smtClean="0"/>
              <a:t>: It needs conversion of qualitative data into quantitative data. </a:t>
            </a:r>
            <a:r>
              <a:rPr lang="en-US" dirty="0" err="1" smtClean="0"/>
              <a:t>Eg</a:t>
            </a:r>
            <a:r>
              <a:rPr lang="en-US" dirty="0" smtClean="0"/>
              <a:t> : Health, Stress, Beauty</a:t>
            </a:r>
          </a:p>
          <a:p>
            <a:r>
              <a:rPr lang="en-US" b="1" dirty="0" smtClean="0"/>
              <a:t>It does not deal with individual items</a:t>
            </a:r>
            <a:r>
              <a:rPr lang="en-US" dirty="0" smtClean="0"/>
              <a:t>: </a:t>
            </a:r>
            <a:r>
              <a:rPr lang="en-US" dirty="0"/>
              <a:t>statistics deals with only aggregates of facts or items and it does not recognize any individual item.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: Expenditure incurred by a family in a month, average marks of BCA III in statistics.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It does not depict entire story of </a:t>
            </a:r>
            <a:r>
              <a:rPr lang="en-US" b="1" dirty="0" smtClean="0"/>
              <a:t>phenomenon : </a:t>
            </a:r>
            <a:r>
              <a:rPr lang="en-US" dirty="0" smtClean="0"/>
              <a:t>When ever a </a:t>
            </a:r>
            <a:r>
              <a:rPr lang="en-US" dirty="0"/>
              <a:t>phenomena happen, that is due to many causes, but all these causes can not be expressed in terms of data. So we cannot reach at the correct conclusions.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: Demand of Commodity</a:t>
            </a:r>
          </a:p>
          <a:p>
            <a:pPr>
              <a:buNone/>
            </a:pPr>
            <a:endParaRPr lang="en-US" dirty="0" smtClean="0"/>
          </a:p>
          <a:p>
            <a:pPr fontAlgn="base"/>
            <a:r>
              <a:rPr lang="en-US" b="1" dirty="0"/>
              <a:t>It is liable to be </a:t>
            </a:r>
            <a:r>
              <a:rPr lang="en-US" b="1" dirty="0" smtClean="0"/>
              <a:t>miscued : </a:t>
            </a:r>
            <a:r>
              <a:rPr lang="en-US" dirty="0" smtClean="0"/>
              <a:t>As </a:t>
            </a:r>
            <a:r>
              <a:rPr lang="en-US" dirty="0"/>
              <a:t>W.I. King points out, “One of the short-comings of statistics is that do not bear on their face the label of their quality</a:t>
            </a:r>
            <a:r>
              <a:rPr lang="en-US" dirty="0" smtClean="0"/>
              <a:t>.”</a:t>
            </a:r>
          </a:p>
          <a:p>
            <a:pPr fontAlgn="base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  <a:r>
              <a:rPr lang="en-US" dirty="0"/>
              <a:t> </a:t>
            </a:r>
            <a:r>
              <a:rPr lang="en-US" dirty="0" smtClean="0"/>
              <a:t>Error in collecting data (bias)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ORIGIN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word statistics as been derived from:</a:t>
            </a:r>
          </a:p>
          <a:p>
            <a:pPr marL="0" indent="0">
              <a:buNone/>
            </a:pPr>
            <a:r>
              <a:rPr lang="en-IN" dirty="0" smtClean="0"/>
              <a:t>The Latin Word : “status”</a:t>
            </a:r>
          </a:p>
          <a:p>
            <a:pPr marL="0" indent="0">
              <a:buNone/>
            </a:pPr>
            <a:r>
              <a:rPr lang="en-IN" dirty="0" smtClean="0"/>
              <a:t>The Italian Word : “</a:t>
            </a:r>
            <a:r>
              <a:rPr lang="en-IN" dirty="0" err="1" smtClean="0"/>
              <a:t>statista</a:t>
            </a:r>
            <a:r>
              <a:rPr lang="en-IN" dirty="0" smtClean="0"/>
              <a:t>”</a:t>
            </a:r>
          </a:p>
          <a:p>
            <a:pPr marL="0" indent="0">
              <a:buNone/>
            </a:pPr>
            <a:r>
              <a:rPr lang="en-IN" dirty="0" smtClean="0"/>
              <a:t>The German Word : “statistic”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Each of these words means a “political state”.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53556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Results are true only on average</a:t>
            </a:r>
            <a:r>
              <a:rPr lang="en-US" b="1" dirty="0" smtClean="0"/>
              <a:t>: </a:t>
            </a:r>
            <a:r>
              <a:rPr lang="en-US" dirty="0"/>
              <a:t>“Statistics largely deals with averages and these averages may be made up of individual items radically different from each other.” —W.L </a:t>
            </a:r>
            <a:r>
              <a:rPr lang="en-US" dirty="0" smtClean="0"/>
              <a:t>King</a:t>
            </a:r>
          </a:p>
          <a:p>
            <a:pPr fontAlgn="base"/>
            <a:r>
              <a:rPr lang="en-US" b="1" dirty="0" smtClean="0"/>
              <a:t>Too </a:t>
            </a:r>
            <a:r>
              <a:rPr lang="en-US" b="1" dirty="0"/>
              <a:t>Many methods to study problems:</a:t>
            </a:r>
            <a:endParaRPr lang="en-US" dirty="0"/>
          </a:p>
          <a:p>
            <a:pPr fontAlgn="base">
              <a:buNone/>
            </a:pPr>
            <a:r>
              <a:rPr lang="en-US" dirty="0" smtClean="0"/>
              <a:t>    In </a:t>
            </a:r>
            <a:r>
              <a:rPr lang="en-US" dirty="0"/>
              <a:t>this subject we use so many methods to find a single </a:t>
            </a:r>
            <a:r>
              <a:rPr lang="en-US" dirty="0" smtClean="0"/>
              <a:t>result, which may cause variations in the results.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Statistical Interpretations require a high degree of skill and understanding of the subject.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You..!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049" y="189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Statistics is used in two ways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09424" y="2787805"/>
            <a:ext cx="22303" cy="546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88527" y="3334215"/>
            <a:ext cx="5698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88527" y="3334215"/>
            <a:ext cx="0" cy="5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686800" y="3334215"/>
            <a:ext cx="0" cy="557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49298" y="3891776"/>
            <a:ext cx="37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PLURAL SENSE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638585" y="3891776"/>
            <a:ext cx="235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SINGULAR SENSE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88527" y="4261108"/>
            <a:ext cx="0" cy="46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86800" y="4261108"/>
            <a:ext cx="0" cy="467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18370" y="4775898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DESCRIPTIVE STATISTICS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577253" y="4775898"/>
            <a:ext cx="24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INFRENTIAL STATISTICS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0294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DESCRIPTIVE V/S INFERENTIAL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DESCRIPTIVE STATISTICS : It includes the procedure for collecting , classifying, summarizing and presenting data.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It enables us to evaluate critically the information presented in      	reports, articles , etc.</a:t>
            </a:r>
          </a:p>
          <a:p>
            <a:r>
              <a:rPr lang="en-IN" dirty="0" smtClean="0"/>
              <a:t>INFERENTIAL STATISTICS : It not only describes the important features of the data but also allows to proceed beyond data collection into the area of decision making through generalizations and predictions.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067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DESCRIPTIVE STATISTICS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8888" y="3323064"/>
            <a:ext cx="5363737" cy="23863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1986657"/>
            <a:ext cx="9052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T</a:t>
            </a:r>
            <a:r>
              <a:rPr lang="en-US" b="0" i="0" dirty="0" smtClean="0">
                <a:solidFill>
                  <a:srgbClr val="3B3835"/>
                </a:solidFill>
                <a:effectLst/>
                <a:latin typeface="Helvetica Neue"/>
              </a:rPr>
              <a:t>he Philippine population by constructing a graph indicating the total number of Filipinos counted during the last census by age group and gender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299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 OF INFERENTIAL STATISTICS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922" y="2747594"/>
            <a:ext cx="5855668" cy="2535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7854" y="1685765"/>
            <a:ext cx="90547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B3835"/>
                </a:solidFill>
                <a:effectLst/>
                <a:latin typeface="Helvetica Neue"/>
              </a:rPr>
              <a:t>A new milk formulation designed to improve the psychomotor development of infants was tested on randomly selected infants.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59727" y="5698272"/>
            <a:ext cx="8720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B3835"/>
                </a:solidFill>
                <a:effectLst/>
                <a:latin typeface="Helvetica Neue"/>
              </a:rPr>
              <a:t>Based on the results, it was concluded that the new milk formulation is effective in improving the psychomotor development of infants.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823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INFERENTIAL STATISTICS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990" y="2241395"/>
            <a:ext cx="7036419" cy="38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600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plural sense: numerical facts, e.g. CPI, </a:t>
            </a:r>
            <a:r>
              <a:rPr lang="en-US" dirty="0" smtClean="0"/>
              <a:t>rupee-dollar </a:t>
            </a:r>
            <a:r>
              <a:rPr lang="en-US" dirty="0"/>
              <a:t>exchange rate </a:t>
            </a:r>
            <a:endParaRPr lang="en-US" dirty="0" smtClean="0"/>
          </a:p>
          <a:p>
            <a:r>
              <a:rPr lang="en-US" dirty="0" smtClean="0"/>
              <a:t>singular </a:t>
            </a:r>
            <a:r>
              <a:rPr lang="en-US" dirty="0"/>
              <a:t>sense: scientific discipline consisting of theory and methods for processing numerical information that one can use when making decisions in the face of uncertainty.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8982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Statistics may be defined as the science of collection, presentation, analysis and interpretation of numerical data.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- </a:t>
            </a:r>
            <a:r>
              <a:rPr lang="en-IN" dirty="0" err="1" smtClean="0"/>
              <a:t>Croxton</a:t>
            </a:r>
            <a:r>
              <a:rPr lang="en-IN" dirty="0" smtClean="0"/>
              <a:t> and Cowden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Statistics is the science of estimates and probabilities.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- </a:t>
            </a:r>
            <a:r>
              <a:rPr lang="en-IN" dirty="0" err="1" smtClean="0"/>
              <a:t>Boddington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Statistics may be called the science of counting and averages.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- </a:t>
            </a:r>
            <a:r>
              <a:rPr lang="en-IN" dirty="0" err="1" smtClean="0"/>
              <a:t>Bowley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500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755</Words>
  <Application>Microsoft Office PowerPoint</Application>
  <PresentationFormat>Custom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1 INTRODUCTION TO STATISTICS</vt:lpstr>
      <vt:lpstr>ORIGIN</vt:lpstr>
      <vt:lpstr>MEANING</vt:lpstr>
      <vt:lpstr>DESCRIPTIVE V/S INFERENTIAL</vt:lpstr>
      <vt:lpstr>EXAMPLE OF DESCRIPTIVE STATISTICS</vt:lpstr>
      <vt:lpstr>EXAMPLE OF INFERENTIAL STATISTICS</vt:lpstr>
      <vt:lpstr>INFERENTIAL STATISTICS</vt:lpstr>
      <vt:lpstr>DEFINITIONS</vt:lpstr>
      <vt:lpstr>DEFINITIONS</vt:lpstr>
      <vt:lpstr>CHARACTERISTICS</vt:lpstr>
      <vt:lpstr>NATURE </vt:lpstr>
      <vt:lpstr>FUNCTIONS</vt:lpstr>
      <vt:lpstr>USE OF STATISTICS</vt:lpstr>
      <vt:lpstr>Statistics in Business, Commerce and Industry</vt:lpstr>
      <vt:lpstr>Statistics in Economics</vt:lpstr>
      <vt:lpstr>Statistics in Science</vt:lpstr>
      <vt:lpstr>Statistics in Research</vt:lpstr>
      <vt:lpstr>LIMITATIONS</vt:lpstr>
      <vt:lpstr>Slide 19</vt:lpstr>
      <vt:lpstr>Slide 20</vt:lpstr>
      <vt:lpstr>Slide 21</vt:lpstr>
      <vt:lpstr>Thank You..!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19</cp:revision>
  <dcterms:created xsi:type="dcterms:W3CDTF">2020-06-23T01:40:21Z</dcterms:created>
  <dcterms:modified xsi:type="dcterms:W3CDTF">2020-06-25T09:25:31Z</dcterms:modified>
</cp:coreProperties>
</file>