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087D-C5CF-45CB-A02C-7B98F7541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E81A9-CF89-479A-825F-75C771D72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D547-A8DD-4A34-BEAB-A19136918662}"/>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CF3D1E92-3AB9-43EF-94FE-D837DD475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8399E-4FA9-4D5C-8093-DF1710916976}"/>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09181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C3E3-2F29-46B2-8FB1-03BC868BC6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4E528B-89BF-411C-9F98-9F61F6B5C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BEA28-4E4B-48F9-8AB2-882096919D6A}"/>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F7FAC74C-8A70-494C-8A16-868CA09E3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CD804-D238-4467-A41F-D82E84A69485}"/>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32021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F21E9-C23C-4AA8-AB3B-B0120B7E7C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18743-F954-4E36-B74A-1C32BF4F7E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A864B-46F8-4B15-A89C-F2481878F3BC}"/>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BD26A561-FE91-4A9F-BB1F-4D9807A2C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A0099-E94F-470A-BEB5-9F98D02ADF55}"/>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146519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6E6E-D5F5-4349-ABE1-D0D2E1935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CCF64-3021-4461-B6B8-15D992BE6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975E2-B462-421B-97D6-F2A79BBE6A1A}"/>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5D4912FA-58DB-4FBC-B306-45F0F52B2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0CFDA-73A8-426F-AEFB-5DB1599E9495}"/>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28225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A9F0-632E-4917-BCA2-4F5C9D221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D11519-83C6-4B9E-AD63-DAFD733ED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A83FE9-72CB-4E0B-8367-5D772EC32C50}"/>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9B231015-FA18-4DED-9C00-5789B0A48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3EF4B-0821-45C0-A721-6DD9E018EDE1}"/>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82587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C23A-83C6-4F93-B576-46F2C81FB3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8EEDB-B418-4DB4-BFBB-C9E1584C7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8DD77-0DA8-4AFD-8F8D-A537D79A6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5019C-074F-437A-B60C-E7779CB35C8A}"/>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6" name="Footer Placeholder 5">
            <a:extLst>
              <a:ext uri="{FF2B5EF4-FFF2-40B4-BE49-F238E27FC236}">
                <a16:creationId xmlns:a16="http://schemas.microsoft.com/office/drawing/2014/main" id="{5773142B-18B1-44B8-87F7-9416CC804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98C93-E4B5-48F8-96B1-E9A5FF0DF594}"/>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191028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5AB3-18EA-498F-A9C3-59BBC94890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8AD47E-7946-44BB-A561-B122158FA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23D8A-6A96-48EA-B4E3-CBF47FDC03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12DCF-B946-484D-9A66-8C9800A7B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BD1BE-F10C-4F08-A926-DEDB0CCD9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F4DD5D-C6A2-4818-A9AB-75096EDACF51}"/>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8" name="Footer Placeholder 7">
            <a:extLst>
              <a:ext uri="{FF2B5EF4-FFF2-40B4-BE49-F238E27FC236}">
                <a16:creationId xmlns:a16="http://schemas.microsoft.com/office/drawing/2014/main" id="{9128420E-7C18-48BA-8FD6-6AAC9FBE0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529B8-54DB-40C0-89FE-0B30CBC204F5}"/>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66279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C448-D13B-447F-A43C-15FF4F858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E90773-A35A-460D-8069-5EE8EC2ED076}"/>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4" name="Footer Placeholder 3">
            <a:extLst>
              <a:ext uri="{FF2B5EF4-FFF2-40B4-BE49-F238E27FC236}">
                <a16:creationId xmlns:a16="http://schemas.microsoft.com/office/drawing/2014/main" id="{44C130C2-F2FE-4B1D-96FE-3DC33C9107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E3207-94EB-4704-9B35-02E5BAB21BD9}"/>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1372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0EF957-5918-4BAD-B4BF-40EABFF98864}"/>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3" name="Footer Placeholder 2">
            <a:extLst>
              <a:ext uri="{FF2B5EF4-FFF2-40B4-BE49-F238E27FC236}">
                <a16:creationId xmlns:a16="http://schemas.microsoft.com/office/drawing/2014/main" id="{80E6F099-5646-41FB-BBC4-CFA2D58B3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76A36-1D86-4D53-869D-EEC49DF1D7D3}"/>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212837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30F1-C6A3-4B5D-A254-7657DA05A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4FCC1-FF35-43C8-B54F-683564D03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53855-EAEA-450A-8053-C302DE36C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CEE53-0458-4105-BE4C-77547531F147}"/>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6" name="Footer Placeholder 5">
            <a:extLst>
              <a:ext uri="{FF2B5EF4-FFF2-40B4-BE49-F238E27FC236}">
                <a16:creationId xmlns:a16="http://schemas.microsoft.com/office/drawing/2014/main" id="{48CDA1A9-3A82-469F-AA09-C7862EA29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AC55F-304C-4E9E-BB6B-7532ED81783F}"/>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36195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6FBB-D773-4801-9CA6-2B76ED337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2DBBA7-62C7-45F1-8221-6B84208B3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AE2A07-0D32-4264-A4DC-6898C7BF8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65053-9D7B-434C-A632-F3FE37853765}"/>
              </a:ext>
            </a:extLst>
          </p:cNvPr>
          <p:cNvSpPr>
            <a:spLocks noGrp="1"/>
          </p:cNvSpPr>
          <p:nvPr>
            <p:ph type="dt" sz="half" idx="10"/>
          </p:nvPr>
        </p:nvSpPr>
        <p:spPr/>
        <p:txBody>
          <a:bodyPr/>
          <a:lstStyle/>
          <a:p>
            <a:fld id="{EDFA6796-935D-4838-BBE2-D849335D90CF}" type="datetimeFigureOut">
              <a:rPr lang="en-US" smtClean="0"/>
              <a:t>1/23/2021</a:t>
            </a:fld>
            <a:endParaRPr lang="en-US"/>
          </a:p>
        </p:txBody>
      </p:sp>
      <p:sp>
        <p:nvSpPr>
          <p:cNvPr id="6" name="Footer Placeholder 5">
            <a:extLst>
              <a:ext uri="{FF2B5EF4-FFF2-40B4-BE49-F238E27FC236}">
                <a16:creationId xmlns:a16="http://schemas.microsoft.com/office/drawing/2014/main" id="{72434C8A-4650-425E-BEBA-30576A44D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931A7-0F50-441F-8DC9-36C6A7B52770}"/>
              </a:ext>
            </a:extLst>
          </p:cNvPr>
          <p:cNvSpPr>
            <a:spLocks noGrp="1"/>
          </p:cNvSpPr>
          <p:nvPr>
            <p:ph type="sldNum" sz="quarter" idx="12"/>
          </p:nvPr>
        </p:nvSpPr>
        <p:spPr/>
        <p:txBody>
          <a:bodyPr/>
          <a:lstStyle/>
          <a:p>
            <a:fld id="{924B1BB7-DA78-44AF-ABCF-87D4CD12B6B1}" type="slidenum">
              <a:rPr lang="en-US" smtClean="0"/>
              <a:t>‹#›</a:t>
            </a:fld>
            <a:endParaRPr lang="en-US"/>
          </a:p>
        </p:txBody>
      </p:sp>
    </p:spTree>
    <p:extLst>
      <p:ext uri="{BB962C8B-B14F-4D97-AF65-F5344CB8AC3E}">
        <p14:creationId xmlns:p14="http://schemas.microsoft.com/office/powerpoint/2010/main" val="342114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27DF97-9802-4EBF-A694-952775A4F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18E155-83F3-4069-B7E3-FFA3B0E8F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7C1E4-F3C0-4DD0-A7D9-B28378240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A6796-935D-4838-BBE2-D849335D90CF}" type="datetimeFigureOut">
              <a:rPr lang="en-US" smtClean="0"/>
              <a:t>1/23/2021</a:t>
            </a:fld>
            <a:endParaRPr lang="en-US"/>
          </a:p>
        </p:txBody>
      </p:sp>
      <p:sp>
        <p:nvSpPr>
          <p:cNvPr id="5" name="Footer Placeholder 4">
            <a:extLst>
              <a:ext uri="{FF2B5EF4-FFF2-40B4-BE49-F238E27FC236}">
                <a16:creationId xmlns:a16="http://schemas.microsoft.com/office/drawing/2014/main" id="{118B9BCD-0AB1-4F9F-A50A-18DA5861A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A95B5-6931-4FF5-84CD-3ED5D1066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B1BB7-DA78-44AF-ABCF-87D4CD12B6B1}" type="slidenum">
              <a:rPr lang="en-US" smtClean="0"/>
              <a:t>‹#›</a:t>
            </a:fld>
            <a:endParaRPr lang="en-US"/>
          </a:p>
        </p:txBody>
      </p:sp>
    </p:spTree>
    <p:extLst>
      <p:ext uri="{BB962C8B-B14F-4D97-AF65-F5344CB8AC3E}">
        <p14:creationId xmlns:p14="http://schemas.microsoft.com/office/powerpoint/2010/main" val="301164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05F0-CD77-4B3B-9C7A-1F32759D22DE}"/>
              </a:ext>
            </a:extLst>
          </p:cNvPr>
          <p:cNvSpPr>
            <a:spLocks noGrp="1"/>
          </p:cNvSpPr>
          <p:nvPr>
            <p:ph type="ctrTitle"/>
          </p:nvPr>
        </p:nvSpPr>
        <p:spPr/>
        <p:txBody>
          <a:bodyPr>
            <a:normAutofit/>
          </a:bodyPr>
          <a:lstStyle/>
          <a:p>
            <a:r>
              <a:rPr lang="en-US" sz="3600" b="1"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Causes of Hunger in India</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Subtitle 2">
            <a:extLst>
              <a:ext uri="{FF2B5EF4-FFF2-40B4-BE49-F238E27FC236}">
                <a16:creationId xmlns:a16="http://schemas.microsoft.com/office/drawing/2014/main" id="{89328D02-4C05-4948-919B-353CA53DE553}"/>
              </a:ext>
            </a:extLst>
          </p:cNvPr>
          <p:cNvSpPr>
            <a:spLocks noGrp="1"/>
          </p:cNvSpPr>
          <p:nvPr>
            <p:ph type="subTitle" idx="1"/>
          </p:nvPr>
        </p:nvSpPr>
        <p:spPr/>
        <p:txBody>
          <a:bodyPr/>
          <a:lstStyle/>
          <a:p>
            <a:r>
              <a:rPr lang="en-US" dirty="0"/>
              <a:t>By: Neha Guliani</a:t>
            </a:r>
          </a:p>
        </p:txBody>
      </p:sp>
    </p:spTree>
    <p:extLst>
      <p:ext uri="{BB962C8B-B14F-4D97-AF65-F5344CB8AC3E}">
        <p14:creationId xmlns:p14="http://schemas.microsoft.com/office/powerpoint/2010/main" val="227556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2750-5AB3-4BD7-8EE8-7EAC5C8B14D9}"/>
              </a:ext>
            </a:extLst>
          </p:cNvPr>
          <p:cNvSpPr>
            <a:spLocks noGrp="1"/>
          </p:cNvSpPr>
          <p:nvPr>
            <p:ph type="title"/>
          </p:nvPr>
        </p:nvSpPr>
        <p:spPr/>
        <p:txBody>
          <a:bodyPr/>
          <a:lstStyle/>
          <a:p>
            <a:r>
              <a:rPr lang="en-US" sz="4400" b="1"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Causes of Hunger in India</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F45670-ADCC-4B49-B50B-016112D319BB}"/>
              </a:ext>
            </a:extLst>
          </p:cNvPr>
          <p:cNvSpPr>
            <a:spLocks noGrp="1"/>
          </p:cNvSpPr>
          <p:nvPr>
            <p:ph idx="1"/>
          </p:nvPr>
        </p:nvSpPr>
        <p:spPr/>
        <p:txBody>
          <a:bodyPr/>
          <a:lstStyle/>
          <a:p>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POVERTY</a:t>
            </a:r>
          </a:p>
          <a:p>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Poverty is far from being eradicated. It is estimated 23.6% of Indian population, or about 276 million people, lived below $1.25 per day on purchasing power parity . Poverty alone does not lead to malnutrition, but it seriously affects the availability of adequate amounts of nutritious food for the most vulnerable populations. Over 90 percent of malnourished people live in developing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LACK OF ACCESS TO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Most major food and nutrition crises do not occur because of a lack of food, but rather because people are too poor to obtain enough food. Non-availability of food in markets, difficult access to markets due to lack of transportation, and insufficient financial resources are all factors contributing to the food insecurity of the most vulnerable populations. People are increasingly dependent on international markets for all or part of their food supply, particularly between harvest periods.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862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80A-368E-4DF7-9488-2C072FFBCDF4}"/>
              </a:ext>
            </a:extLst>
          </p:cNvPr>
          <p:cNvSpPr>
            <a:spLocks noGrp="1"/>
          </p:cNvSpPr>
          <p:nvPr>
            <p:ph type="title"/>
          </p:nvPr>
        </p:nvSpPr>
        <p:spPr/>
        <p:txBody>
          <a:bodyPr/>
          <a:lstStyle/>
          <a:p>
            <a:r>
              <a:rPr lang="en-US" sz="4400" b="1"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Causes of Hunger in India</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94BCDE5-03DE-429E-A8AB-5BAFEBD073FE}"/>
              </a:ext>
            </a:extLst>
          </p:cNvPr>
          <p:cNvSpPr>
            <a:spLocks noGrp="1"/>
          </p:cNvSpPr>
          <p:nvPr>
            <p:ph idx="1"/>
          </p:nvPr>
        </p:nvSpPr>
        <p:spPr/>
        <p:txBody>
          <a:bodyPr/>
          <a:lstStyle/>
          <a:p>
            <a:pPr marL="0" marR="0" algn="just">
              <a:lnSpc>
                <a:spcPct val="107000"/>
              </a:lnSpc>
              <a:spcBef>
                <a:spcPts val="0"/>
              </a:spcBef>
              <a:spcAft>
                <a:spcPts val="80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LACK OF SAFE DRINKING WATER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Water is synonymous with life. Lack of potable water, poor sanitation, and dangerous hygiene practices increase vulnerability to infectious and water-borne diseases, which are direct causes of acute malnutrition.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DISEASE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Certain illnesses and infections, such as tuberculosis, measles,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diarrhoea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directly linked to acute malnutrition. A combination of disease and malnutrition weakens the metabolism creating a vicious cycle of infection and undernourishment, leading to vulnerability to illness. HIV and AIDS have become a leading cause of acute malnutrition in developing countries. A child infected with HIV is more vulnerable to acute malnutrition than a healthy child. Anti-retroviral drugs are more effective when combined with adequate, regular food intake. So ensuring a healthy diet is an important aspect of HIV control and treatment.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880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8915-453E-4016-A7DA-DF87BD82947E}"/>
              </a:ext>
            </a:extLst>
          </p:cNvPr>
          <p:cNvSpPr>
            <a:spLocks noGrp="1"/>
          </p:cNvSpPr>
          <p:nvPr>
            <p:ph type="title"/>
          </p:nvPr>
        </p:nvSpPr>
        <p:spPr/>
        <p:txBody>
          <a:bodyPr/>
          <a:lstStyle/>
          <a:p>
            <a:r>
              <a:rPr lang="en-US" sz="4400" b="1"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Causes of Hunger in India</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8FF934-5F16-4132-B162-4CCB61679A8B}"/>
              </a:ext>
            </a:extLst>
          </p:cNvPr>
          <p:cNvSpPr>
            <a:spLocks noGrp="1"/>
          </p:cNvSpPr>
          <p:nvPr>
            <p:ph idx="1"/>
          </p:nvPr>
        </p:nvSpPr>
        <p:spPr/>
        <p:txBody>
          <a:bodyPr>
            <a:normAutofit lnSpcReduction="10000"/>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CONFLICTS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Conflicts have a direct impact on food security, drastically compromising access to food. Often forced to flee as violence escalates, people uprooted by conflict lose access to their farms and businesses, or other means of local food production and markets. Abandoned fields and farms no longer provide food to broader distribution circuits.  As a result, food supplies to distributors may be cut off, and the many populations dependent on them may be unable to obtain sufficient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SEASONAL MIGRATION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Seasonal migrations have long been a livelihood strategy for the poorest households in India, as a mean to access food and money through casual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Children and women are the most affected, suffering from deprivation during migrations impacting their health condition. They live in challenging conditions with unsafe drinking water, no health care services and in make-shift tents. They carry their children to work where they are also exposed to unhygienic conditions leading to various health problems, including poor nutrition.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150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DD46-0CF3-4BE6-905A-3F05A8DBA0A2}"/>
              </a:ext>
            </a:extLst>
          </p:cNvPr>
          <p:cNvSpPr>
            <a:spLocks noGrp="1"/>
          </p:cNvSpPr>
          <p:nvPr>
            <p:ph type="title"/>
          </p:nvPr>
        </p:nvSpPr>
        <p:spPr/>
        <p:txBody>
          <a:bodyPr/>
          <a:lstStyle/>
          <a:p>
            <a:r>
              <a:rPr lang="en-US" sz="4400" b="1" kern="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Causes of Hunger in India</a:t>
            </a:r>
            <a:endParaRPr lang="en-US" dirty="0"/>
          </a:p>
        </p:txBody>
      </p:sp>
      <p:sp>
        <p:nvSpPr>
          <p:cNvPr id="3" name="Content Placeholder 2">
            <a:extLst>
              <a:ext uri="{FF2B5EF4-FFF2-40B4-BE49-F238E27FC236}">
                <a16:creationId xmlns:a16="http://schemas.microsoft.com/office/drawing/2014/main" id="{503E0B19-10FC-482B-9294-6545622ADF56}"/>
              </a:ext>
            </a:extLst>
          </p:cNvPr>
          <p:cNvSpPr>
            <a:spLocks noGrp="1"/>
          </p:cNvSpPr>
          <p:nvPr>
            <p:ph idx="1"/>
          </p:nvPr>
        </p:nvSpPr>
        <p:spPr/>
        <p:txBody>
          <a:bodyPr/>
          <a:lstStyle/>
          <a:p>
            <a:pPr marL="0" marR="0" algn="just">
              <a:lnSpc>
                <a:spcPct val="107000"/>
              </a:lnSpc>
              <a:spcBef>
                <a:spcPts val="0"/>
              </a:spcBef>
              <a:spcAft>
                <a:spcPts val="800"/>
              </a:spcAft>
            </a:pPr>
            <a:r>
              <a:rPr lang="en-US"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CLIMATE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30 years, the number of natural disasters — droughts, cyclones, floods, etc. — linked to climate change has increased substantially.  The effects of climate change are often dramatic, devastating areas which are already vulnerable. Infrastructure is damaged or destroyed; diseases spread quickly; people can no longer grow crops or raise livestock.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UN studies in over 40 developing countries, the decline in agricultural production caused either directly or indirectly by climate change could dramatically increase the number of people suffering from hunger in the coming years.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201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616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Causes of Hunger in India </vt:lpstr>
      <vt:lpstr>Causes of Hunger in India </vt:lpstr>
      <vt:lpstr>Causes of Hunger in India </vt:lpstr>
      <vt:lpstr>Causes of Hunger in India </vt:lpstr>
      <vt:lpstr>Causes of Hunger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of Hunger in India </dc:title>
  <dc:creator>Neha</dc:creator>
  <cp:lastModifiedBy>Neha</cp:lastModifiedBy>
  <cp:revision>9</cp:revision>
  <dcterms:created xsi:type="dcterms:W3CDTF">2021-01-21T16:43:33Z</dcterms:created>
  <dcterms:modified xsi:type="dcterms:W3CDTF">2021-01-23T03:11:07Z</dcterms:modified>
</cp:coreProperties>
</file>