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8" r:id="rId5"/>
    <p:sldId id="279" r:id="rId6"/>
    <p:sldId id="280" r:id="rId7"/>
    <p:sldId id="281" r:id="rId8"/>
    <p:sldId id="283" r:id="rId9"/>
    <p:sldId id="284" r:id="rId10"/>
    <p:sldId id="282"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20F0-508F-44BE-8E0E-3A1BD50D18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6A696-B333-41EC-A618-191241C2D9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D6BA85-7971-4107-A00F-E22ADE1EC7E7}"/>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5" name="Footer Placeholder 4">
            <a:extLst>
              <a:ext uri="{FF2B5EF4-FFF2-40B4-BE49-F238E27FC236}">
                <a16:creationId xmlns:a16="http://schemas.microsoft.com/office/drawing/2014/main" id="{C0BEAC67-C670-4666-992D-98DE81D5F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47C99-B5A0-4F88-BEDB-3BE7769FCB2F}"/>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318545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EE11-09C8-41EE-AF75-A89EAA46E3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6D3501-8D1B-4DA9-8544-4C03667C05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F1ECF-0230-42E5-9DD9-0CFFA1B8D693}"/>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5" name="Footer Placeholder 4">
            <a:extLst>
              <a:ext uri="{FF2B5EF4-FFF2-40B4-BE49-F238E27FC236}">
                <a16:creationId xmlns:a16="http://schemas.microsoft.com/office/drawing/2014/main" id="{DB149994-FFD0-40B8-BEDB-9C3C2367E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92285-665A-4B61-837E-1C338E14D58D}"/>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348004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DF67-2800-4C94-9561-05CAEA62B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C6018E-D891-4BA2-93AA-BB2FDF6C92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1E5ED-09F2-45F6-8E60-158C0DC50360}"/>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5" name="Footer Placeholder 4">
            <a:extLst>
              <a:ext uri="{FF2B5EF4-FFF2-40B4-BE49-F238E27FC236}">
                <a16:creationId xmlns:a16="http://schemas.microsoft.com/office/drawing/2014/main" id="{F78196CF-8544-4224-845A-AF41ADE0A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C344A-D19D-4BD5-B6ED-5673FA3BABB6}"/>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258477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BBCB-4533-43EF-BCFC-B031B2F48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068938-2B27-49E1-9A5D-D23080EE5D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F1477-2771-4675-ACF4-0D0AE433E5BA}"/>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5" name="Footer Placeholder 4">
            <a:extLst>
              <a:ext uri="{FF2B5EF4-FFF2-40B4-BE49-F238E27FC236}">
                <a16:creationId xmlns:a16="http://schemas.microsoft.com/office/drawing/2014/main" id="{19A93DE5-3018-4A41-91FC-D56A36FE0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11544-324C-4B66-B5F2-9BCD73731CDA}"/>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185261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A8C-017B-418F-A56C-97A84F2FB4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47B513-D224-408C-B3D5-46EF24884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7F6B89-939C-4DCF-B84D-7BF2818D1BE0}"/>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5" name="Footer Placeholder 4">
            <a:extLst>
              <a:ext uri="{FF2B5EF4-FFF2-40B4-BE49-F238E27FC236}">
                <a16:creationId xmlns:a16="http://schemas.microsoft.com/office/drawing/2014/main" id="{7B85A58E-1BC2-4426-8428-53620E8DE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05FEE-E24C-4B91-BC2B-F3609AD7B63E}"/>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233552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E8C6-6917-432E-ADE3-FA2D6E94AA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28873-1744-4A5F-8025-D1DA7FAE2A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3E9970-C636-408B-812D-875935864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E744B7-3A5E-4BF8-818C-07A21A7C4276}"/>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6" name="Footer Placeholder 5">
            <a:extLst>
              <a:ext uri="{FF2B5EF4-FFF2-40B4-BE49-F238E27FC236}">
                <a16:creationId xmlns:a16="http://schemas.microsoft.com/office/drawing/2014/main" id="{FF45D5DD-47B4-42A8-ABAD-895553C9D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9F660-A74B-4C75-8154-526313F84CAD}"/>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308824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AD02-9D8D-4858-A403-51B5A7176B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954DC-00F9-4BB9-B989-816F2467F1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B0E25F-284F-4188-924A-B309B72372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2A59DA-05CA-49D0-B2F4-CBDDF24C8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0A7B89-ADC6-49BF-A7EC-82CB3AF3F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773E6A-DBAF-496F-838D-E749BB158455}"/>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8" name="Footer Placeholder 7">
            <a:extLst>
              <a:ext uri="{FF2B5EF4-FFF2-40B4-BE49-F238E27FC236}">
                <a16:creationId xmlns:a16="http://schemas.microsoft.com/office/drawing/2014/main" id="{083C4B9B-A43A-4770-A9F5-DC905C2EDA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395CB8-DF70-4263-94D9-0D485203C9D5}"/>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119621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8849-633E-49D3-9001-64E2809F3D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8D0323-CE45-4633-9254-FD657AE9F3EB}"/>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4" name="Footer Placeholder 3">
            <a:extLst>
              <a:ext uri="{FF2B5EF4-FFF2-40B4-BE49-F238E27FC236}">
                <a16:creationId xmlns:a16="http://schemas.microsoft.com/office/drawing/2014/main" id="{EA1D0D3B-22F1-4328-857B-0940AFFE8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D67157-0F89-4849-A623-D9B60D92E69D}"/>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274798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0BF25-7BD0-4B3B-8651-B9B3D6DFC5ED}"/>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3" name="Footer Placeholder 2">
            <a:extLst>
              <a:ext uri="{FF2B5EF4-FFF2-40B4-BE49-F238E27FC236}">
                <a16:creationId xmlns:a16="http://schemas.microsoft.com/office/drawing/2014/main" id="{38E05F6F-4ADF-44C2-8F65-EFF69EFEE9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DAC68-3309-4BA0-A2C0-85E7C37B0069}"/>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375989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488A-5F29-4827-8B99-6C792D521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3D717E-5463-469D-9E01-484D82505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95CB77-C8E6-4F9E-BA9B-4DA027130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6EF83-072C-4D63-9F45-AA639C598441}"/>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6" name="Footer Placeholder 5">
            <a:extLst>
              <a:ext uri="{FF2B5EF4-FFF2-40B4-BE49-F238E27FC236}">
                <a16:creationId xmlns:a16="http://schemas.microsoft.com/office/drawing/2014/main" id="{50DB6E08-AB44-4CEE-9981-D762E509E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3AC23-EBC1-417D-BA8A-18D2D5FA4E66}"/>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109436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5F04-DE4C-4083-80EC-BA5DF5A7F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B84308-DF65-4DC5-B812-BD699C3F9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2D87D3-9037-4C95-8FE6-B9E55A894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9D69E-0D6B-4611-8CB4-8F0B7AEB618B}"/>
              </a:ext>
            </a:extLst>
          </p:cNvPr>
          <p:cNvSpPr>
            <a:spLocks noGrp="1"/>
          </p:cNvSpPr>
          <p:nvPr>
            <p:ph type="dt" sz="half" idx="10"/>
          </p:nvPr>
        </p:nvSpPr>
        <p:spPr/>
        <p:txBody>
          <a:bodyPr/>
          <a:lstStyle/>
          <a:p>
            <a:fld id="{004265AD-E765-476F-83AB-96927676F79B}" type="datetimeFigureOut">
              <a:rPr lang="en-US" smtClean="0"/>
              <a:t>1/16/2021</a:t>
            </a:fld>
            <a:endParaRPr lang="en-US"/>
          </a:p>
        </p:txBody>
      </p:sp>
      <p:sp>
        <p:nvSpPr>
          <p:cNvPr id="6" name="Footer Placeholder 5">
            <a:extLst>
              <a:ext uri="{FF2B5EF4-FFF2-40B4-BE49-F238E27FC236}">
                <a16:creationId xmlns:a16="http://schemas.microsoft.com/office/drawing/2014/main" id="{011D1323-F5A0-4798-A708-D8B6F5193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B5690-85B3-4059-8341-8C7D414329FD}"/>
              </a:ext>
            </a:extLst>
          </p:cNvPr>
          <p:cNvSpPr>
            <a:spLocks noGrp="1"/>
          </p:cNvSpPr>
          <p:nvPr>
            <p:ph type="sldNum" sz="quarter" idx="12"/>
          </p:nvPr>
        </p:nvSpPr>
        <p:spPr/>
        <p:txBody>
          <a:bodyPr/>
          <a:lstStyle/>
          <a:p>
            <a:fld id="{0F5D5086-D7A3-4573-A3F9-BA2281C28FD7}" type="slidenum">
              <a:rPr lang="en-US" smtClean="0"/>
              <a:t>‹#›</a:t>
            </a:fld>
            <a:endParaRPr lang="en-US"/>
          </a:p>
        </p:txBody>
      </p:sp>
    </p:spTree>
    <p:extLst>
      <p:ext uri="{BB962C8B-B14F-4D97-AF65-F5344CB8AC3E}">
        <p14:creationId xmlns:p14="http://schemas.microsoft.com/office/powerpoint/2010/main" val="424648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57A77-01FD-4DB4-8BB5-E5CCE337A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C1C01B-CA68-49D6-830A-B3578DA246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78F8-D64C-41EB-AC44-9C78EDCAE6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265AD-E765-476F-83AB-96927676F79B}" type="datetimeFigureOut">
              <a:rPr lang="en-US" smtClean="0"/>
              <a:t>1/16/2021</a:t>
            </a:fld>
            <a:endParaRPr lang="en-US"/>
          </a:p>
        </p:txBody>
      </p:sp>
      <p:sp>
        <p:nvSpPr>
          <p:cNvPr id="5" name="Footer Placeholder 4">
            <a:extLst>
              <a:ext uri="{FF2B5EF4-FFF2-40B4-BE49-F238E27FC236}">
                <a16:creationId xmlns:a16="http://schemas.microsoft.com/office/drawing/2014/main" id="{50D6ECD2-C030-4438-BFBA-22102FF74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CE311F-53E0-4604-BB0C-DFF57FC04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D5086-D7A3-4573-A3F9-BA2281C28FD7}" type="slidenum">
              <a:rPr lang="en-US" smtClean="0"/>
              <a:t>‹#›</a:t>
            </a:fld>
            <a:endParaRPr lang="en-US"/>
          </a:p>
        </p:txBody>
      </p:sp>
    </p:spTree>
    <p:extLst>
      <p:ext uri="{BB962C8B-B14F-4D97-AF65-F5344CB8AC3E}">
        <p14:creationId xmlns:p14="http://schemas.microsoft.com/office/powerpoint/2010/main" val="139879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C229-0CBC-40EE-98F4-0966EDBA2286}"/>
              </a:ext>
            </a:extLst>
          </p:cNvPr>
          <p:cNvSpPr>
            <a:spLocks noGrp="1"/>
          </p:cNvSpPr>
          <p:nvPr>
            <p:ph type="ctrTitle"/>
          </p:nvPr>
        </p:nvSpPr>
        <p:spPr/>
        <p:txBody>
          <a:bodyPr/>
          <a:lstStyle/>
          <a:p>
            <a:r>
              <a:rPr lang="en-US" dirty="0"/>
              <a:t>Community Work</a:t>
            </a:r>
          </a:p>
        </p:txBody>
      </p:sp>
      <p:sp>
        <p:nvSpPr>
          <p:cNvPr id="3" name="Subtitle 2">
            <a:extLst>
              <a:ext uri="{FF2B5EF4-FFF2-40B4-BE49-F238E27FC236}">
                <a16:creationId xmlns:a16="http://schemas.microsoft.com/office/drawing/2014/main" id="{0E056785-8A1E-4E8D-A26E-034B6B0C7E26}"/>
              </a:ext>
            </a:extLst>
          </p:cNvPr>
          <p:cNvSpPr>
            <a:spLocks noGrp="1"/>
          </p:cNvSpPr>
          <p:nvPr>
            <p:ph type="subTitle" idx="1"/>
          </p:nvPr>
        </p:nvSpPr>
        <p:spPr/>
        <p:txBody>
          <a:bodyPr/>
          <a:lstStyle/>
          <a:p>
            <a:r>
              <a:rPr lang="en-US" dirty="0"/>
              <a:t>By : Neha Guliani</a:t>
            </a:r>
          </a:p>
        </p:txBody>
      </p:sp>
    </p:spTree>
    <p:extLst>
      <p:ext uri="{BB962C8B-B14F-4D97-AF65-F5344CB8AC3E}">
        <p14:creationId xmlns:p14="http://schemas.microsoft.com/office/powerpoint/2010/main" val="276519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1A9F-73B0-4EE2-9287-FEAB93D11C5A}"/>
              </a:ext>
            </a:extLst>
          </p:cNvPr>
          <p:cNvSpPr>
            <a:spLocks noGrp="1"/>
          </p:cNvSpPr>
          <p:nvPr>
            <p:ph type="title"/>
          </p:nvPr>
        </p:nvSpPr>
        <p:spPr/>
        <p:txBody>
          <a:bodyPr/>
          <a:lstStyle/>
          <a:p>
            <a:r>
              <a:rPr lang="en-US" dirty="0"/>
              <a:t>Role Of NGOs Towards Women Empowerment </a:t>
            </a:r>
          </a:p>
        </p:txBody>
      </p:sp>
      <p:sp>
        <p:nvSpPr>
          <p:cNvPr id="3" name="Content Placeholder 2">
            <a:extLst>
              <a:ext uri="{FF2B5EF4-FFF2-40B4-BE49-F238E27FC236}">
                <a16:creationId xmlns:a16="http://schemas.microsoft.com/office/drawing/2014/main" id="{92E5B598-7E75-4AB8-A73A-CA969B51FA39}"/>
              </a:ext>
            </a:extLst>
          </p:cNvPr>
          <p:cNvSpPr>
            <a:spLocks noGrp="1"/>
          </p:cNvSpPr>
          <p:nvPr>
            <p:ph idx="1"/>
          </p:nvPr>
        </p:nvSpPr>
        <p:spPr/>
        <p:txBody>
          <a:bodyPr/>
          <a:lstStyle/>
          <a:p>
            <a:r>
              <a:rPr lang="en-US" dirty="0"/>
              <a:t>Empowerment  of  women  is the desperate need for the hour. Empowerment  of  women capacitates  sustainable rural and urban development  by the uplifting the  economic,  social  and political status  of women in  India.  Empowering  the women  in  these aspects is  necessary to  convert  the idle society  into self-sustainable  society.</a:t>
            </a:r>
          </a:p>
          <a:p>
            <a:endParaRPr lang="en-US" dirty="0"/>
          </a:p>
        </p:txBody>
      </p:sp>
    </p:spTree>
    <p:extLst>
      <p:ext uri="{BB962C8B-B14F-4D97-AF65-F5344CB8AC3E}">
        <p14:creationId xmlns:p14="http://schemas.microsoft.com/office/powerpoint/2010/main" val="19001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6D1C-5CD7-4485-AE42-F0633DEF71A7}"/>
              </a:ext>
            </a:extLst>
          </p:cNvPr>
          <p:cNvSpPr>
            <a:spLocks noGrp="1"/>
          </p:cNvSpPr>
          <p:nvPr>
            <p:ph type="title"/>
          </p:nvPr>
        </p:nvSpPr>
        <p:spPr/>
        <p:txBody>
          <a:bodyPr/>
          <a:lstStyle/>
          <a:p>
            <a:r>
              <a:rPr lang="en-US" dirty="0"/>
              <a:t>Role Of NGOs Towards Women Empowerment </a:t>
            </a:r>
          </a:p>
        </p:txBody>
      </p:sp>
      <p:sp>
        <p:nvSpPr>
          <p:cNvPr id="3" name="Content Placeholder 2">
            <a:extLst>
              <a:ext uri="{FF2B5EF4-FFF2-40B4-BE49-F238E27FC236}">
                <a16:creationId xmlns:a16="http://schemas.microsoft.com/office/drawing/2014/main" id="{9483AEAA-83AB-4C67-8E86-4319009F8F7D}"/>
              </a:ext>
            </a:extLst>
          </p:cNvPr>
          <p:cNvSpPr>
            <a:spLocks noGrp="1"/>
          </p:cNvSpPr>
          <p:nvPr>
            <p:ph idx="1"/>
          </p:nvPr>
        </p:nvSpPr>
        <p:spPr/>
        <p:txBody>
          <a:bodyPr/>
          <a:lstStyle/>
          <a:p>
            <a:pPr algn="just"/>
            <a:r>
              <a:rPr lang="en-US" dirty="0"/>
              <a:t>The organizations which do not come under the direct control of any governmental agencies or any other autonomous bodies and are engaged in providing financial and non financial helps to those who are deprived of certain rights in the society are known as Non Governmental Organizations. They usually do not have an intention to make profits. The concept of NGOs developed in India only after independence. The NGOs have played a vital role towards the development of rural India since 1970 s.</a:t>
            </a:r>
          </a:p>
        </p:txBody>
      </p:sp>
    </p:spTree>
    <p:extLst>
      <p:ext uri="{BB962C8B-B14F-4D97-AF65-F5344CB8AC3E}">
        <p14:creationId xmlns:p14="http://schemas.microsoft.com/office/powerpoint/2010/main" val="319364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519E-0B61-404A-AFCB-353A2F117280}"/>
              </a:ext>
            </a:extLst>
          </p:cNvPr>
          <p:cNvSpPr>
            <a:spLocks noGrp="1"/>
          </p:cNvSpPr>
          <p:nvPr>
            <p:ph type="title"/>
          </p:nvPr>
        </p:nvSpPr>
        <p:spPr/>
        <p:txBody>
          <a:bodyPr/>
          <a:lstStyle/>
          <a:p>
            <a:r>
              <a:rPr lang="en-US" dirty="0"/>
              <a:t>OBJECTIVES </a:t>
            </a:r>
            <a:br>
              <a:rPr lang="en-US" dirty="0"/>
            </a:br>
            <a:endParaRPr lang="en-US" dirty="0"/>
          </a:p>
        </p:txBody>
      </p:sp>
      <p:sp>
        <p:nvSpPr>
          <p:cNvPr id="3" name="Content Placeholder 2">
            <a:extLst>
              <a:ext uri="{FF2B5EF4-FFF2-40B4-BE49-F238E27FC236}">
                <a16:creationId xmlns:a16="http://schemas.microsoft.com/office/drawing/2014/main" id="{251ECB49-F4C6-4ABC-8FF6-CB3C0478F51B}"/>
              </a:ext>
            </a:extLst>
          </p:cNvPr>
          <p:cNvSpPr>
            <a:spLocks noGrp="1"/>
          </p:cNvSpPr>
          <p:nvPr>
            <p:ph idx="1"/>
          </p:nvPr>
        </p:nvSpPr>
        <p:spPr/>
        <p:txBody>
          <a:bodyPr/>
          <a:lstStyle/>
          <a:p>
            <a:r>
              <a:rPr lang="en-US" dirty="0"/>
              <a:t>To discuss on the features which NGO requires to be effective in its functions. </a:t>
            </a:r>
          </a:p>
          <a:p>
            <a:r>
              <a:rPr lang="en-US" dirty="0"/>
              <a:t>To identify the strategies followed by NGOs towards women empowerment.  </a:t>
            </a:r>
          </a:p>
          <a:p>
            <a:r>
              <a:rPr lang="en-US" dirty="0"/>
              <a:t>To identify the objectives of NGO that is focused towards women empowerment. </a:t>
            </a:r>
          </a:p>
        </p:txBody>
      </p:sp>
    </p:spTree>
    <p:extLst>
      <p:ext uri="{BB962C8B-B14F-4D97-AF65-F5344CB8AC3E}">
        <p14:creationId xmlns:p14="http://schemas.microsoft.com/office/powerpoint/2010/main" val="337943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77BE-8CE0-4B38-9540-A2C21646C812}"/>
              </a:ext>
            </a:extLst>
          </p:cNvPr>
          <p:cNvSpPr>
            <a:spLocks noGrp="1"/>
          </p:cNvSpPr>
          <p:nvPr>
            <p:ph type="title"/>
          </p:nvPr>
        </p:nvSpPr>
        <p:spPr/>
        <p:txBody>
          <a:bodyPr/>
          <a:lstStyle/>
          <a:p>
            <a:r>
              <a:rPr lang="en-US" dirty="0"/>
              <a:t>FEATURES OF NGOs</a:t>
            </a:r>
            <a:br>
              <a:rPr lang="en-US" dirty="0"/>
            </a:br>
            <a:r>
              <a:rPr lang="en-US" dirty="0"/>
              <a:t>NGO s are basically focused towards </a:t>
            </a:r>
          </a:p>
        </p:txBody>
      </p:sp>
      <p:sp>
        <p:nvSpPr>
          <p:cNvPr id="3" name="Content Placeholder 2">
            <a:extLst>
              <a:ext uri="{FF2B5EF4-FFF2-40B4-BE49-F238E27FC236}">
                <a16:creationId xmlns:a16="http://schemas.microsoft.com/office/drawing/2014/main" id="{4CC8EB61-9521-4BE6-99D7-0B83E3EEEE2F}"/>
              </a:ext>
            </a:extLst>
          </p:cNvPr>
          <p:cNvSpPr>
            <a:spLocks noGrp="1"/>
          </p:cNvSpPr>
          <p:nvPr>
            <p:ph idx="1"/>
          </p:nvPr>
        </p:nvSpPr>
        <p:spPr/>
        <p:txBody>
          <a:bodyPr>
            <a:normAutofit fontScale="92500" lnSpcReduction="20000"/>
          </a:bodyPr>
          <a:lstStyle/>
          <a:p>
            <a:r>
              <a:rPr lang="en-US" dirty="0"/>
              <a:t>Voluntary</a:t>
            </a:r>
          </a:p>
          <a:p>
            <a:r>
              <a:rPr lang="en-US" dirty="0"/>
              <a:t>Legal  Status</a:t>
            </a:r>
          </a:p>
          <a:p>
            <a:r>
              <a:rPr lang="en-US" dirty="0"/>
              <a:t>Independent</a:t>
            </a:r>
          </a:p>
          <a:p>
            <a:r>
              <a:rPr lang="en-US" dirty="0"/>
              <a:t>Flexible</a:t>
            </a:r>
          </a:p>
          <a:p>
            <a:r>
              <a:rPr lang="en-US" dirty="0"/>
              <a:t>High  motivation</a:t>
            </a:r>
          </a:p>
          <a:p>
            <a:r>
              <a:rPr lang="en-US" dirty="0"/>
              <a:t>Quicker  in  decision  making</a:t>
            </a:r>
          </a:p>
          <a:p>
            <a:r>
              <a:rPr lang="en-US" dirty="0"/>
              <a:t>Freedom  in  Work</a:t>
            </a:r>
          </a:p>
          <a:p>
            <a:r>
              <a:rPr lang="en-US" dirty="0"/>
              <a:t>Catalytic</a:t>
            </a:r>
          </a:p>
          <a:p>
            <a:r>
              <a:rPr lang="en-US" dirty="0"/>
              <a:t>People-Centered</a:t>
            </a:r>
          </a:p>
          <a:p>
            <a:r>
              <a:rPr lang="en-US" dirty="0"/>
              <a:t>Non-profit  oriented</a:t>
            </a:r>
          </a:p>
        </p:txBody>
      </p:sp>
    </p:spTree>
    <p:extLst>
      <p:ext uri="{BB962C8B-B14F-4D97-AF65-F5344CB8AC3E}">
        <p14:creationId xmlns:p14="http://schemas.microsoft.com/office/powerpoint/2010/main" val="279788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2493-0881-4127-BEAB-2E2A8285BD4D}"/>
              </a:ext>
            </a:extLst>
          </p:cNvPr>
          <p:cNvSpPr>
            <a:spLocks noGrp="1"/>
          </p:cNvSpPr>
          <p:nvPr>
            <p:ph type="title"/>
          </p:nvPr>
        </p:nvSpPr>
        <p:spPr/>
        <p:txBody>
          <a:bodyPr>
            <a:normAutofit fontScale="90000"/>
          </a:bodyPr>
          <a:lstStyle/>
          <a:p>
            <a:r>
              <a:rPr lang="en-US" dirty="0"/>
              <a:t>STRATEGIC AREAS WHERE NGOs FOCUS IN ORDER TO BRING IN WOMEN EMPOWERMENT </a:t>
            </a:r>
          </a:p>
        </p:txBody>
      </p:sp>
      <p:sp>
        <p:nvSpPr>
          <p:cNvPr id="3" name="Content Placeholder 2">
            <a:extLst>
              <a:ext uri="{FF2B5EF4-FFF2-40B4-BE49-F238E27FC236}">
                <a16:creationId xmlns:a16="http://schemas.microsoft.com/office/drawing/2014/main" id="{CF1D2C71-40DA-41B1-BC59-11C3595167BA}"/>
              </a:ext>
            </a:extLst>
          </p:cNvPr>
          <p:cNvSpPr>
            <a:spLocks noGrp="1"/>
          </p:cNvSpPr>
          <p:nvPr>
            <p:ph idx="1"/>
          </p:nvPr>
        </p:nvSpPr>
        <p:spPr/>
        <p:txBody>
          <a:bodyPr/>
          <a:lstStyle/>
          <a:p>
            <a:r>
              <a:rPr lang="en-US" dirty="0"/>
              <a:t>Training  &amp;  Skill  Development </a:t>
            </a:r>
          </a:p>
          <a:p>
            <a:r>
              <a:rPr lang="en-US" dirty="0"/>
              <a:t>Legal  Awareness  and  Property  Rights</a:t>
            </a:r>
          </a:p>
          <a:p>
            <a:r>
              <a:rPr lang="en-US" dirty="0"/>
              <a:t>Fair  Trade</a:t>
            </a:r>
          </a:p>
          <a:p>
            <a:r>
              <a:rPr lang="en-US" dirty="0"/>
              <a:t>Self-Help Groups</a:t>
            </a:r>
          </a:p>
          <a:p>
            <a:r>
              <a:rPr lang="en-US" dirty="0"/>
              <a:t>Skill  Training</a:t>
            </a:r>
          </a:p>
          <a:p>
            <a:r>
              <a:rPr lang="en-US" dirty="0"/>
              <a:t>Capacity  Building</a:t>
            </a:r>
          </a:p>
        </p:txBody>
      </p:sp>
    </p:spTree>
    <p:extLst>
      <p:ext uri="{BB962C8B-B14F-4D97-AF65-F5344CB8AC3E}">
        <p14:creationId xmlns:p14="http://schemas.microsoft.com/office/powerpoint/2010/main" val="55284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2952-4388-45E4-8A0E-9A58C2260BFA}"/>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3A506907-2B41-4BBA-A934-178D76BB0857}"/>
              </a:ext>
            </a:extLst>
          </p:cNvPr>
          <p:cNvSpPr>
            <a:spLocks noGrp="1"/>
          </p:cNvSpPr>
          <p:nvPr>
            <p:ph idx="1"/>
          </p:nvPr>
        </p:nvSpPr>
        <p:spPr/>
        <p:txBody>
          <a:bodyPr/>
          <a:lstStyle/>
          <a:p>
            <a:pPr algn="just"/>
            <a:r>
              <a:rPr lang="en-US" b="1" dirty="0"/>
              <a:t>SEWA</a:t>
            </a:r>
            <a:r>
              <a:rPr lang="en-US" dirty="0"/>
              <a:t> : </a:t>
            </a:r>
            <a:r>
              <a:rPr lang="en-US" b="1" dirty="0"/>
              <a:t>The Self Employed Women’s Association (SEWA) </a:t>
            </a:r>
            <a:r>
              <a:rPr lang="en-US" dirty="0"/>
              <a:t>was established in 1972 by Ela Bhatt in Gujarat. Originally a trade union, SEWA is now recognized globally. Their main purposes is to strengthen women by giving them identity as informal workers. Beyond that, they try to work on women workers’ rights and to use non-violent methods of demonstrations. SEWA bank, SEWA movement, SEWA Bharat are few of its organizations. As of now, they have 1.9 million women members proudly representing their rights.</a:t>
            </a:r>
          </a:p>
        </p:txBody>
      </p:sp>
    </p:spTree>
    <p:extLst>
      <p:ext uri="{BB962C8B-B14F-4D97-AF65-F5344CB8AC3E}">
        <p14:creationId xmlns:p14="http://schemas.microsoft.com/office/powerpoint/2010/main" val="2707035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4B09-7F5F-4CEE-B121-7203E9D8FE55}"/>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B93D0EF1-EC66-42F9-9B63-3B1293B11953}"/>
              </a:ext>
            </a:extLst>
          </p:cNvPr>
          <p:cNvSpPr>
            <a:spLocks noGrp="1"/>
          </p:cNvSpPr>
          <p:nvPr>
            <p:ph idx="1"/>
          </p:nvPr>
        </p:nvSpPr>
        <p:spPr/>
        <p:txBody>
          <a:bodyPr/>
          <a:lstStyle/>
          <a:p>
            <a:pPr algn="just"/>
            <a:r>
              <a:rPr lang="en-US" b="1" dirty="0" err="1"/>
              <a:t>Snehalaya</a:t>
            </a:r>
            <a:r>
              <a:rPr lang="en-US" b="1" dirty="0"/>
              <a:t> : </a:t>
            </a:r>
            <a:r>
              <a:rPr lang="en-US" b="1" dirty="0" err="1"/>
              <a:t>Snehalaya</a:t>
            </a:r>
            <a:r>
              <a:rPr lang="en-US" b="1" dirty="0"/>
              <a:t> </a:t>
            </a:r>
            <a:r>
              <a:rPr lang="en-US" dirty="0"/>
              <a:t>was established in 1989, in Ahmednagar, Maharashtra. The NGO works for women and children and LGBT communities affected by poverty. It also works for the uplift of commercial sex workers, aiming to fight HIV and AIDS and to end human trafficking. Their special projects include producing sanitary pads, providing space to women to make and sell their art and to inculcate vital language skills.</a:t>
            </a:r>
          </a:p>
        </p:txBody>
      </p:sp>
    </p:spTree>
    <p:extLst>
      <p:ext uri="{BB962C8B-B14F-4D97-AF65-F5344CB8AC3E}">
        <p14:creationId xmlns:p14="http://schemas.microsoft.com/office/powerpoint/2010/main" val="227787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BD43-9667-4C41-B581-C1ECA6FE44DA}"/>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B1ACB643-10AA-4572-A0BD-F1F159146D92}"/>
              </a:ext>
            </a:extLst>
          </p:cNvPr>
          <p:cNvSpPr>
            <a:spLocks noGrp="1"/>
          </p:cNvSpPr>
          <p:nvPr>
            <p:ph idx="1"/>
          </p:nvPr>
        </p:nvSpPr>
        <p:spPr/>
        <p:txBody>
          <a:bodyPr/>
          <a:lstStyle/>
          <a:p>
            <a:pPr algn="just"/>
            <a:r>
              <a:rPr lang="en-US" b="1" dirty="0"/>
              <a:t>NEN: North East Network:</a:t>
            </a:r>
            <a:r>
              <a:rPr lang="en-US" dirty="0"/>
              <a:t> NEN was set up as part of the Beijing World Conference on Women, in 1995. The vision of NEN incorporates upholding gender justice, equality and respect for human rights. It works on areas like gender budgetary allocations and security of women in conflict areas. The organization covers Assam, Meghalaya, Nagaland and other parts of North East India.</a:t>
            </a:r>
          </a:p>
        </p:txBody>
      </p:sp>
    </p:spTree>
    <p:extLst>
      <p:ext uri="{BB962C8B-B14F-4D97-AF65-F5344CB8AC3E}">
        <p14:creationId xmlns:p14="http://schemas.microsoft.com/office/powerpoint/2010/main" val="338125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738B-4279-4D61-83E7-46971061A3B7}"/>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4169EC56-2EB3-4D4D-9769-E46BEBC0C2DB}"/>
              </a:ext>
            </a:extLst>
          </p:cNvPr>
          <p:cNvSpPr>
            <a:spLocks noGrp="1"/>
          </p:cNvSpPr>
          <p:nvPr>
            <p:ph idx="1"/>
          </p:nvPr>
        </p:nvSpPr>
        <p:spPr/>
        <p:txBody>
          <a:bodyPr/>
          <a:lstStyle/>
          <a:p>
            <a:pPr algn="just"/>
            <a:r>
              <a:rPr lang="en-US" b="1" dirty="0"/>
              <a:t>Azad Foundation: </a:t>
            </a:r>
            <a:r>
              <a:rPr lang="en-US" dirty="0"/>
              <a:t>Azad Foundation works for the poor women living in urban India who face any sort of abuse. It works with the aim to provide them with a life of dignity and make them independent. At the Foundation, women go through a six-month course which includes self-awareness, defense trainings, sexuality and reproductive rights and more. Their recent collaboration is with Sakha, a women-led cab driver service for women clients in cities.</a:t>
            </a:r>
          </a:p>
        </p:txBody>
      </p:sp>
    </p:spTree>
    <p:extLst>
      <p:ext uri="{BB962C8B-B14F-4D97-AF65-F5344CB8AC3E}">
        <p14:creationId xmlns:p14="http://schemas.microsoft.com/office/powerpoint/2010/main" val="55733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E142-8A1B-4B69-BE92-026BCC965DA2}"/>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AADDE155-6F33-495D-8EDE-1F4A77DF9A81}"/>
              </a:ext>
            </a:extLst>
          </p:cNvPr>
          <p:cNvSpPr>
            <a:spLocks noGrp="1"/>
          </p:cNvSpPr>
          <p:nvPr>
            <p:ph idx="1"/>
          </p:nvPr>
        </p:nvSpPr>
        <p:spPr/>
        <p:txBody>
          <a:bodyPr/>
          <a:lstStyle/>
          <a:p>
            <a:pPr algn="just"/>
            <a:r>
              <a:rPr lang="en-US" b="1" dirty="0"/>
              <a:t>CREA: </a:t>
            </a:r>
            <a:r>
              <a:rPr lang="en-US" dirty="0"/>
              <a:t>Founded in 2000 in New Delhi, CREA is a feminist human rights organization. It provides platforms to challenge oppressive norms and conduct programs to increase self-confidence, awareness about sexuality and build leadership in women. It is a part of International Women’s Organization in global south.</a:t>
            </a:r>
          </a:p>
        </p:txBody>
      </p:sp>
    </p:spTree>
    <p:extLst>
      <p:ext uri="{BB962C8B-B14F-4D97-AF65-F5344CB8AC3E}">
        <p14:creationId xmlns:p14="http://schemas.microsoft.com/office/powerpoint/2010/main" val="319573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2111-F493-48EE-A81E-BE492E1F3C18}"/>
              </a:ext>
            </a:extLst>
          </p:cNvPr>
          <p:cNvSpPr>
            <a:spLocks noGrp="1"/>
          </p:cNvSpPr>
          <p:nvPr>
            <p:ph type="title"/>
          </p:nvPr>
        </p:nvSpPr>
        <p:spPr/>
        <p:txBody>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Women's empowerment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1AF7C37-4D34-4E9D-AFA6-8A51C969D419}"/>
              </a:ext>
            </a:extLst>
          </p:cNvPr>
          <p:cNvSpPr>
            <a:spLocks noGrp="1"/>
          </p:cNvSpPr>
          <p:nvPr>
            <p:ph idx="1"/>
          </p:nvPr>
        </p:nvSpPr>
        <p:spPr>
          <a:xfrm>
            <a:off x="838200" y="1825624"/>
            <a:ext cx="10515600" cy="5032375"/>
          </a:xfrm>
        </p:spPr>
        <p:txBody>
          <a:bodyPr>
            <a:normAutofit/>
          </a:bodyPr>
          <a:lstStyle/>
          <a:p>
            <a:pPr algn="just"/>
            <a:r>
              <a:rPr lang="en-US" sz="2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Women's empowerment</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is the way or a social action in which women elaborate and recreate what it is to be in a circumstance that they previously were denied.</a:t>
            </a:r>
            <a:endParaRPr lang="en-US" sz="2400" baseline="30000" dirty="0">
              <a:solidFill>
                <a:srgbClr val="0B008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Empowerment can be defined in many ways, however, when talking about women's empowerment, empowerment means accepting and allowing people (women) who are on the outside of the decision-making process into it. </a:t>
            </a:r>
            <a:endParaRPr lang="en-US" sz="2400" baseline="30000" dirty="0">
              <a:solidFill>
                <a:srgbClr val="0B008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Empowerment is the process that creates power in individuals over their own lives, society, and in their communities. People are empowered when they are able to access the opportunities available to them without limitations and restrictions such as in education, profession and lifestyle.</a:t>
            </a:r>
            <a:endParaRPr lang="en-US" sz="2400" baseline="30000" dirty="0">
              <a:solidFill>
                <a:srgbClr val="0B008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Empowerment includes the action of raising the status of women through education, raising awareness, literacy, and training. Women's empowerment is all about equipping and allowing women to make life-determining decisions through the different problems in society.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042896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0D1A-61C0-4457-93DA-462EAA58ABA6}"/>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27912409-1FA0-4F25-8F1A-F7F63DD32982}"/>
              </a:ext>
            </a:extLst>
          </p:cNvPr>
          <p:cNvSpPr>
            <a:spLocks noGrp="1"/>
          </p:cNvSpPr>
          <p:nvPr>
            <p:ph idx="1"/>
          </p:nvPr>
        </p:nvSpPr>
        <p:spPr/>
        <p:txBody>
          <a:bodyPr/>
          <a:lstStyle/>
          <a:p>
            <a:pPr algn="just"/>
            <a:r>
              <a:rPr lang="en-US" b="1" dirty="0"/>
              <a:t>Centre for Social Research (CSR) : </a:t>
            </a:r>
            <a:r>
              <a:rPr lang="en-US" dirty="0"/>
              <a:t>Founded by a group of social scientists from JNU, CSR was established in 1983 in New Delhi. It aims to create a violence-free, gender-just society through social research, capacity building and advocacy. It operates on all three levels — local, regional and national, helping to create better systems for gender equality.</a:t>
            </a:r>
          </a:p>
        </p:txBody>
      </p:sp>
    </p:spTree>
    <p:extLst>
      <p:ext uri="{BB962C8B-B14F-4D97-AF65-F5344CB8AC3E}">
        <p14:creationId xmlns:p14="http://schemas.microsoft.com/office/powerpoint/2010/main" val="28554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57F1A-5798-43CD-BDCD-7B9F27FF5B99}"/>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80FF3D87-1406-4FAC-95FC-11442B46381F}"/>
              </a:ext>
            </a:extLst>
          </p:cNvPr>
          <p:cNvSpPr>
            <a:spLocks noGrp="1"/>
          </p:cNvSpPr>
          <p:nvPr>
            <p:ph idx="1"/>
          </p:nvPr>
        </p:nvSpPr>
        <p:spPr/>
        <p:txBody>
          <a:bodyPr/>
          <a:lstStyle/>
          <a:p>
            <a:pPr algn="just"/>
            <a:r>
              <a:rPr lang="en-US" b="1" dirty="0" err="1"/>
              <a:t>Vimochana</a:t>
            </a:r>
            <a:r>
              <a:rPr lang="en-US" b="1" dirty="0"/>
              <a:t> :</a:t>
            </a:r>
            <a:r>
              <a:rPr lang="en-US" dirty="0"/>
              <a:t> </a:t>
            </a:r>
            <a:r>
              <a:rPr lang="en-US" dirty="0" err="1"/>
              <a:t>Vimochana</a:t>
            </a:r>
            <a:r>
              <a:rPr lang="en-US" dirty="0"/>
              <a:t> is a Bangalore-based NGO founded in 1979. It is an activist group that provided a forum for women’s rights. </a:t>
            </a:r>
            <a:r>
              <a:rPr lang="en-US" dirty="0" err="1"/>
              <a:t>Angala</a:t>
            </a:r>
            <a:r>
              <a:rPr lang="en-US" dirty="0"/>
              <a:t>, a center in </a:t>
            </a:r>
            <a:r>
              <a:rPr lang="en-US" dirty="0" err="1"/>
              <a:t>Vimochana</a:t>
            </a:r>
            <a:r>
              <a:rPr lang="en-US" dirty="0"/>
              <a:t>, helps the women who approach them to get jobs. Besides, they find admission for their child/children in orphanages if the mother is not able to look after them and provide medical treatment to women in need.</a:t>
            </a:r>
          </a:p>
        </p:txBody>
      </p:sp>
    </p:spTree>
    <p:extLst>
      <p:ext uri="{BB962C8B-B14F-4D97-AF65-F5344CB8AC3E}">
        <p14:creationId xmlns:p14="http://schemas.microsoft.com/office/powerpoint/2010/main" val="391165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F378-378D-4988-B571-B3E88249D0EE}"/>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58431C7E-898A-4AD4-B303-2E943383B0B4}"/>
              </a:ext>
            </a:extLst>
          </p:cNvPr>
          <p:cNvSpPr>
            <a:spLocks noGrp="1"/>
          </p:cNvSpPr>
          <p:nvPr>
            <p:ph idx="1"/>
          </p:nvPr>
        </p:nvSpPr>
        <p:spPr/>
        <p:txBody>
          <a:bodyPr/>
          <a:lstStyle/>
          <a:p>
            <a:pPr algn="just"/>
            <a:r>
              <a:rPr lang="en-US" b="1" dirty="0" err="1"/>
              <a:t>Swaniti</a:t>
            </a:r>
            <a:r>
              <a:rPr lang="en-US" b="1" dirty="0"/>
              <a:t>:</a:t>
            </a:r>
            <a:r>
              <a:rPr lang="en-US" dirty="0"/>
              <a:t> Started by </a:t>
            </a:r>
            <a:r>
              <a:rPr lang="en-US" dirty="0" err="1"/>
              <a:t>Rwitwika</a:t>
            </a:r>
            <a:r>
              <a:rPr lang="en-US" dirty="0"/>
              <a:t> Banerjee, </a:t>
            </a:r>
            <a:r>
              <a:rPr lang="en-US" dirty="0" err="1"/>
              <a:t>Swaniti</a:t>
            </a:r>
            <a:r>
              <a:rPr lang="en-US" dirty="0"/>
              <a:t> bridges the gap between local realities and elected systems. Working with rural India and rural women in particular, they help devise solutions and policies for the elected representatives and mobilize government schemes. Their on-ground research involves being with rural India and understanding their difficulties.</a:t>
            </a:r>
          </a:p>
        </p:txBody>
      </p:sp>
    </p:spTree>
    <p:extLst>
      <p:ext uri="{BB962C8B-B14F-4D97-AF65-F5344CB8AC3E}">
        <p14:creationId xmlns:p14="http://schemas.microsoft.com/office/powerpoint/2010/main" val="304248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AB7B-7C48-42BB-9FC4-C244A100D519}"/>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2E1CB20F-C184-420C-B617-EA0E0059BF90}"/>
              </a:ext>
            </a:extLst>
          </p:cNvPr>
          <p:cNvSpPr>
            <a:spLocks noGrp="1"/>
          </p:cNvSpPr>
          <p:nvPr>
            <p:ph idx="1"/>
          </p:nvPr>
        </p:nvSpPr>
        <p:spPr/>
        <p:txBody>
          <a:bodyPr/>
          <a:lstStyle/>
          <a:p>
            <a:pPr algn="just"/>
            <a:r>
              <a:rPr lang="en-US" b="1" dirty="0"/>
              <a:t>MAKAM: The </a:t>
            </a:r>
            <a:r>
              <a:rPr lang="en-US" b="1" dirty="0" err="1"/>
              <a:t>Mahila</a:t>
            </a:r>
            <a:r>
              <a:rPr lang="en-US" b="1" dirty="0"/>
              <a:t> </a:t>
            </a:r>
            <a:r>
              <a:rPr lang="en-US" b="1" dirty="0" err="1"/>
              <a:t>Kissan</a:t>
            </a:r>
            <a:r>
              <a:rPr lang="en-US" b="1" dirty="0"/>
              <a:t> </a:t>
            </a:r>
            <a:r>
              <a:rPr lang="en-US" b="1" dirty="0" err="1"/>
              <a:t>Adhikar</a:t>
            </a:r>
            <a:r>
              <a:rPr lang="en-US" b="1" dirty="0"/>
              <a:t> </a:t>
            </a:r>
            <a:r>
              <a:rPr lang="en-US" b="1" dirty="0" err="1"/>
              <a:t>Manch</a:t>
            </a:r>
            <a:r>
              <a:rPr lang="en-US" b="1" dirty="0"/>
              <a:t> </a:t>
            </a:r>
            <a:r>
              <a:rPr lang="en-US" dirty="0"/>
              <a:t>fights for the rights of landless women farmers. It is spread in 24 states of our country. The mission of MAKAM includes making women self-reliant and independent by giving them rights over sustainable livelihood resources like land.</a:t>
            </a:r>
          </a:p>
        </p:txBody>
      </p:sp>
    </p:spTree>
    <p:extLst>
      <p:ext uri="{BB962C8B-B14F-4D97-AF65-F5344CB8AC3E}">
        <p14:creationId xmlns:p14="http://schemas.microsoft.com/office/powerpoint/2010/main" val="1284135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4BB2-DF51-49FD-968A-F54245C6230D}"/>
              </a:ext>
            </a:extLst>
          </p:cNvPr>
          <p:cNvSpPr>
            <a:spLocks noGrp="1"/>
          </p:cNvSpPr>
          <p:nvPr>
            <p:ph type="title"/>
          </p:nvPr>
        </p:nvSpPr>
        <p:spPr/>
        <p:txBody>
          <a:bodyPr/>
          <a:lstStyle/>
          <a:p>
            <a:r>
              <a:rPr lang="en-US" dirty="0"/>
              <a:t>NGOs Working For Women’s Empowerment That You Should Know</a:t>
            </a:r>
          </a:p>
        </p:txBody>
      </p:sp>
      <p:sp>
        <p:nvSpPr>
          <p:cNvPr id="3" name="Content Placeholder 2">
            <a:extLst>
              <a:ext uri="{FF2B5EF4-FFF2-40B4-BE49-F238E27FC236}">
                <a16:creationId xmlns:a16="http://schemas.microsoft.com/office/drawing/2014/main" id="{18C9F522-4DE0-45B5-8448-A43043F43818}"/>
              </a:ext>
            </a:extLst>
          </p:cNvPr>
          <p:cNvSpPr>
            <a:spLocks noGrp="1"/>
          </p:cNvSpPr>
          <p:nvPr>
            <p:ph idx="1"/>
          </p:nvPr>
        </p:nvSpPr>
        <p:spPr/>
        <p:txBody>
          <a:bodyPr/>
          <a:lstStyle/>
          <a:p>
            <a:pPr algn="just"/>
            <a:r>
              <a:rPr lang="en-US" b="1" dirty="0" err="1"/>
              <a:t>Janodaya</a:t>
            </a:r>
            <a:r>
              <a:rPr lang="en-US" b="1" dirty="0"/>
              <a:t>: </a:t>
            </a:r>
            <a:r>
              <a:rPr lang="en-US" dirty="0" err="1"/>
              <a:t>Janodaya</a:t>
            </a:r>
            <a:r>
              <a:rPr lang="en-US" dirty="0"/>
              <a:t> has completed 30 years in 2017. Working for the socio-economic development of women, it aims to improve the conditions of destitute women and former prisoners. They achieve their objective by making women learn different life skills and also arrive at just and legal settlements by mutual understanding.</a:t>
            </a:r>
          </a:p>
        </p:txBody>
      </p:sp>
    </p:spTree>
    <p:extLst>
      <p:ext uri="{BB962C8B-B14F-4D97-AF65-F5344CB8AC3E}">
        <p14:creationId xmlns:p14="http://schemas.microsoft.com/office/powerpoint/2010/main" val="3871885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A4EF-6CAC-48FB-B4C9-3F6A449245AA}"/>
              </a:ext>
            </a:extLst>
          </p:cNvPr>
          <p:cNvSpPr>
            <a:spLocks noGrp="1"/>
          </p:cNvSpPr>
          <p:nvPr>
            <p:ph type="title"/>
          </p:nvPr>
        </p:nvSpPr>
        <p:spPr/>
        <p:txBody>
          <a:bodyPr/>
          <a:lstStyle/>
          <a:p>
            <a:r>
              <a:rPr lang="en-US" dirty="0"/>
              <a:t>Government Schemes for Elderly</a:t>
            </a:r>
          </a:p>
        </p:txBody>
      </p:sp>
      <p:sp>
        <p:nvSpPr>
          <p:cNvPr id="3" name="Content Placeholder 2">
            <a:extLst>
              <a:ext uri="{FF2B5EF4-FFF2-40B4-BE49-F238E27FC236}">
                <a16:creationId xmlns:a16="http://schemas.microsoft.com/office/drawing/2014/main" id="{6FFE836A-62BA-4688-8BDE-92E48659F087}"/>
              </a:ext>
            </a:extLst>
          </p:cNvPr>
          <p:cNvSpPr>
            <a:spLocks noGrp="1"/>
          </p:cNvSpPr>
          <p:nvPr>
            <p:ph idx="1"/>
          </p:nvPr>
        </p:nvSpPr>
        <p:spPr/>
        <p:txBody>
          <a:bodyPr/>
          <a:lstStyle/>
          <a:p>
            <a:pPr algn="just"/>
            <a:r>
              <a:rPr lang="en-IN" b="1" dirty="0"/>
              <a:t>1. Senior Citizens Saving Scheme (SCSS)</a:t>
            </a:r>
            <a:endParaRPr lang="en-US" dirty="0"/>
          </a:p>
          <a:p>
            <a:pPr algn="just"/>
            <a:r>
              <a:rPr lang="en-IN" dirty="0"/>
              <a:t>This is a government-backed savings instrument offered to Indian residents above the age of 60.</a:t>
            </a:r>
            <a:br>
              <a:rPr lang="en-IN" dirty="0"/>
            </a:br>
            <a:r>
              <a:rPr lang="en-IN" dirty="0"/>
              <a:t>• The deposit matures in five years and can be extended once for an additional three year period.</a:t>
            </a:r>
            <a:br>
              <a:rPr lang="en-IN" dirty="0"/>
            </a:br>
            <a:r>
              <a:rPr lang="en-IN" dirty="0"/>
              <a:t>• One can avail this scheme either through a public/private bank or through the Indian Post office.</a:t>
            </a:r>
            <a:br>
              <a:rPr lang="en-IN" dirty="0"/>
            </a:br>
            <a:endParaRPr lang="en-US" dirty="0"/>
          </a:p>
        </p:txBody>
      </p:sp>
    </p:spTree>
    <p:extLst>
      <p:ext uri="{BB962C8B-B14F-4D97-AF65-F5344CB8AC3E}">
        <p14:creationId xmlns:p14="http://schemas.microsoft.com/office/powerpoint/2010/main" val="2276289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6A47-03F4-4227-8C60-10B4DB110BE5}"/>
              </a:ext>
            </a:extLst>
          </p:cNvPr>
          <p:cNvSpPr>
            <a:spLocks noGrp="1"/>
          </p:cNvSpPr>
          <p:nvPr>
            <p:ph type="title"/>
          </p:nvPr>
        </p:nvSpPr>
        <p:spPr/>
        <p:txBody>
          <a:bodyPr/>
          <a:lstStyle/>
          <a:p>
            <a:r>
              <a:rPr lang="en-US" dirty="0"/>
              <a:t>Government Schemes for Elderly</a:t>
            </a:r>
          </a:p>
        </p:txBody>
      </p:sp>
      <p:sp>
        <p:nvSpPr>
          <p:cNvPr id="3" name="Content Placeholder 2">
            <a:extLst>
              <a:ext uri="{FF2B5EF4-FFF2-40B4-BE49-F238E27FC236}">
                <a16:creationId xmlns:a16="http://schemas.microsoft.com/office/drawing/2014/main" id="{035BFB15-900E-4850-9802-8996120214D8}"/>
              </a:ext>
            </a:extLst>
          </p:cNvPr>
          <p:cNvSpPr>
            <a:spLocks noGrp="1"/>
          </p:cNvSpPr>
          <p:nvPr>
            <p:ph idx="1"/>
          </p:nvPr>
        </p:nvSpPr>
        <p:spPr/>
        <p:txBody>
          <a:bodyPr/>
          <a:lstStyle/>
          <a:p>
            <a:r>
              <a:rPr lang="sv-SE" b="1" dirty="0"/>
              <a:t>2. Pradhan Mantri Vaya Vandana Yojana (PMVVY)</a:t>
            </a:r>
          </a:p>
          <a:p>
            <a:r>
              <a:rPr lang="en-IN" dirty="0"/>
              <a:t>The scheme is managed by the Life Insurance Corporation of India (LIC).</a:t>
            </a:r>
            <a:br>
              <a:rPr lang="en-IN" dirty="0"/>
            </a:br>
            <a:r>
              <a:rPr lang="en-IN" dirty="0"/>
              <a:t>• Under this scheme the beneficiary is assured of 8 per cent per annum return on the deposit. The ‘pension’, or the return will be payable for a period of 10 years and the beneficiary has the option of choosing the tenure of payment.</a:t>
            </a:r>
            <a:br>
              <a:rPr lang="en-IN" dirty="0"/>
            </a:br>
            <a:r>
              <a:rPr lang="en-IN" dirty="0"/>
              <a:t>• One can subscribe to this until 30 March 2020.</a:t>
            </a:r>
            <a:br>
              <a:rPr lang="en-IN" dirty="0"/>
            </a:br>
            <a:endParaRPr lang="en-US" dirty="0"/>
          </a:p>
        </p:txBody>
      </p:sp>
    </p:spTree>
    <p:extLst>
      <p:ext uri="{BB962C8B-B14F-4D97-AF65-F5344CB8AC3E}">
        <p14:creationId xmlns:p14="http://schemas.microsoft.com/office/powerpoint/2010/main" val="1200649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B8AD-A9B5-42EB-AFBD-F4E4F743E67C}"/>
              </a:ext>
            </a:extLst>
          </p:cNvPr>
          <p:cNvSpPr>
            <a:spLocks noGrp="1"/>
          </p:cNvSpPr>
          <p:nvPr>
            <p:ph type="title"/>
          </p:nvPr>
        </p:nvSpPr>
        <p:spPr/>
        <p:txBody>
          <a:bodyPr/>
          <a:lstStyle/>
          <a:p>
            <a:r>
              <a:rPr lang="en-US" dirty="0"/>
              <a:t>Government Schemes for Elderly</a:t>
            </a:r>
          </a:p>
        </p:txBody>
      </p:sp>
      <p:sp>
        <p:nvSpPr>
          <p:cNvPr id="3" name="Content Placeholder 2">
            <a:extLst>
              <a:ext uri="{FF2B5EF4-FFF2-40B4-BE49-F238E27FC236}">
                <a16:creationId xmlns:a16="http://schemas.microsoft.com/office/drawing/2014/main" id="{8F268D9E-075A-4946-8748-7B8F830B49EC}"/>
              </a:ext>
            </a:extLst>
          </p:cNvPr>
          <p:cNvSpPr>
            <a:spLocks noGrp="1"/>
          </p:cNvSpPr>
          <p:nvPr>
            <p:ph idx="1"/>
          </p:nvPr>
        </p:nvSpPr>
        <p:spPr/>
        <p:txBody>
          <a:bodyPr/>
          <a:lstStyle/>
          <a:p>
            <a:r>
              <a:rPr lang="fi-FI" b="1" dirty="0"/>
              <a:t>3. Varishta Pension Bima Yojana</a:t>
            </a:r>
          </a:p>
          <a:p>
            <a:r>
              <a:rPr lang="en-IN" dirty="0"/>
              <a:t>Launched by the LIC, this scheme provides its beneficiaries with a steady 8 per cent per annum interest rate for a period of 10 years.</a:t>
            </a:r>
            <a:br>
              <a:rPr lang="en-IN" dirty="0"/>
            </a:br>
            <a:r>
              <a:rPr lang="en-IN" dirty="0"/>
              <a:t>• Unlike other schemes, one doesn’t have to go through any medical check-ups to avail its benefits.</a:t>
            </a:r>
            <a:br>
              <a:rPr lang="en-IN" dirty="0"/>
            </a:br>
            <a:r>
              <a:rPr lang="en-IN" dirty="0"/>
              <a:t>• This scheme, however, has a lock in period of 15 years.</a:t>
            </a:r>
            <a:br>
              <a:rPr lang="en-IN" dirty="0"/>
            </a:br>
            <a:r>
              <a:rPr lang="en-IN" dirty="0"/>
              <a:t>• If the policyholder is diagnosed with a critical illness then one can make an early withdrawal.</a:t>
            </a:r>
            <a:br>
              <a:rPr lang="en-IN" dirty="0"/>
            </a:br>
            <a:endParaRPr lang="en-US" dirty="0"/>
          </a:p>
        </p:txBody>
      </p:sp>
    </p:spTree>
    <p:extLst>
      <p:ext uri="{BB962C8B-B14F-4D97-AF65-F5344CB8AC3E}">
        <p14:creationId xmlns:p14="http://schemas.microsoft.com/office/powerpoint/2010/main" val="3304107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6787-EC95-4793-8B56-A91BD04D6464}"/>
              </a:ext>
            </a:extLst>
          </p:cNvPr>
          <p:cNvSpPr>
            <a:spLocks noGrp="1"/>
          </p:cNvSpPr>
          <p:nvPr>
            <p:ph type="title"/>
          </p:nvPr>
        </p:nvSpPr>
        <p:spPr/>
        <p:txBody>
          <a:bodyPr/>
          <a:lstStyle/>
          <a:p>
            <a:r>
              <a:rPr lang="en-US" dirty="0"/>
              <a:t>Government Schemes for Elderly</a:t>
            </a:r>
          </a:p>
        </p:txBody>
      </p:sp>
      <p:sp>
        <p:nvSpPr>
          <p:cNvPr id="3" name="Content Placeholder 2">
            <a:extLst>
              <a:ext uri="{FF2B5EF4-FFF2-40B4-BE49-F238E27FC236}">
                <a16:creationId xmlns:a16="http://schemas.microsoft.com/office/drawing/2014/main" id="{B6962A6A-7A53-46B7-BE70-5C5CEB499E28}"/>
              </a:ext>
            </a:extLst>
          </p:cNvPr>
          <p:cNvSpPr>
            <a:spLocks noGrp="1"/>
          </p:cNvSpPr>
          <p:nvPr>
            <p:ph idx="1"/>
          </p:nvPr>
        </p:nvSpPr>
        <p:spPr/>
        <p:txBody>
          <a:bodyPr/>
          <a:lstStyle/>
          <a:p>
            <a:r>
              <a:rPr lang="en-US" b="1" dirty="0"/>
              <a:t>4. </a:t>
            </a:r>
            <a:r>
              <a:rPr lang="en-US" b="1" dirty="0" err="1"/>
              <a:t>Rashtriya</a:t>
            </a:r>
            <a:r>
              <a:rPr lang="en-US" b="1" dirty="0"/>
              <a:t> </a:t>
            </a:r>
            <a:r>
              <a:rPr lang="en-US" b="1" dirty="0" err="1"/>
              <a:t>Vayoshri</a:t>
            </a:r>
            <a:r>
              <a:rPr lang="en-US" b="1" dirty="0"/>
              <a:t> Yojana (RVY) </a:t>
            </a:r>
          </a:p>
          <a:p>
            <a:r>
              <a:rPr lang="en-US" dirty="0"/>
              <a:t>• Launched in 2017 by the Ministry of Social Justice &amp; Empowerment of Government of India.</a:t>
            </a:r>
          </a:p>
          <a:p>
            <a:r>
              <a:rPr lang="en-US" dirty="0"/>
              <a:t>• This scheme is only available to those senior citizens who are below poverty line, that is, are BPL cardholders.</a:t>
            </a:r>
          </a:p>
          <a:p>
            <a:r>
              <a:rPr lang="en-US" dirty="0"/>
              <a:t>• Senior citizens suffering from low vision, hearing impairment, loss of teeth, and locomotor disability will be provided with assisted-living devices.</a:t>
            </a:r>
          </a:p>
          <a:p>
            <a:endParaRPr lang="en-US" dirty="0"/>
          </a:p>
        </p:txBody>
      </p:sp>
    </p:spTree>
    <p:extLst>
      <p:ext uri="{BB962C8B-B14F-4D97-AF65-F5344CB8AC3E}">
        <p14:creationId xmlns:p14="http://schemas.microsoft.com/office/powerpoint/2010/main" val="982364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6FF3-269A-469E-99AF-B78D0422DE6D}"/>
              </a:ext>
            </a:extLst>
          </p:cNvPr>
          <p:cNvSpPr>
            <a:spLocks noGrp="1"/>
          </p:cNvSpPr>
          <p:nvPr>
            <p:ph type="title"/>
          </p:nvPr>
        </p:nvSpPr>
        <p:spPr/>
        <p:txBody>
          <a:bodyPr/>
          <a:lstStyle/>
          <a:p>
            <a:r>
              <a:rPr lang="en-US" dirty="0"/>
              <a:t>Government Schemes for Elderly</a:t>
            </a:r>
          </a:p>
        </p:txBody>
      </p:sp>
      <p:sp>
        <p:nvSpPr>
          <p:cNvPr id="3" name="Content Placeholder 2">
            <a:extLst>
              <a:ext uri="{FF2B5EF4-FFF2-40B4-BE49-F238E27FC236}">
                <a16:creationId xmlns:a16="http://schemas.microsoft.com/office/drawing/2014/main" id="{899D230F-7C16-42BF-8CB3-CE38A653C516}"/>
              </a:ext>
            </a:extLst>
          </p:cNvPr>
          <p:cNvSpPr>
            <a:spLocks noGrp="1"/>
          </p:cNvSpPr>
          <p:nvPr>
            <p:ph idx="1"/>
          </p:nvPr>
        </p:nvSpPr>
        <p:spPr/>
        <p:txBody>
          <a:bodyPr/>
          <a:lstStyle/>
          <a:p>
            <a:r>
              <a:rPr lang="en-US" b="1" dirty="0"/>
              <a:t>5. Indira Gandhi National Old Age Pension Scheme</a:t>
            </a:r>
          </a:p>
          <a:p>
            <a:r>
              <a:rPr lang="en-IN" dirty="0"/>
              <a:t>Introduced in 2007 by the Ministry of Rural Development of India, this scheme is popularly known as National Old Age Pension Scheme (NOAPS).</a:t>
            </a:r>
            <a:br>
              <a:rPr lang="en-IN" dirty="0"/>
            </a:br>
            <a:r>
              <a:rPr lang="en-IN" dirty="0"/>
              <a:t>• This scheme provides social assistance benefits to senior citizens, widows, and those with disabilities.</a:t>
            </a:r>
            <a:br>
              <a:rPr lang="en-IN" dirty="0"/>
            </a:br>
            <a:r>
              <a:rPr lang="en-IN" dirty="0"/>
              <a:t>• Under this scheme the beneficiary will receive a monthly pension.</a:t>
            </a:r>
            <a:br>
              <a:rPr lang="en-IN" dirty="0"/>
            </a:br>
            <a:endParaRPr lang="en-US" dirty="0"/>
          </a:p>
        </p:txBody>
      </p:sp>
    </p:spTree>
    <p:extLst>
      <p:ext uri="{BB962C8B-B14F-4D97-AF65-F5344CB8AC3E}">
        <p14:creationId xmlns:p14="http://schemas.microsoft.com/office/powerpoint/2010/main" val="340459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2FB3-9C09-4292-B355-504BDEBD72A9}"/>
              </a:ext>
            </a:extLst>
          </p:cNvPr>
          <p:cNvSpPr>
            <a:spLocks noGrp="1"/>
          </p:cNvSpPr>
          <p:nvPr>
            <p:ph type="title"/>
          </p:nvPr>
        </p:nvSpPr>
        <p:spPr/>
        <p:txBody>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Women's empowerment</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04EAAF3-82AF-4BAA-B650-FF3226827C94}"/>
              </a:ext>
            </a:extLst>
          </p:cNvPr>
          <p:cNvSpPr>
            <a:spLocks noGrp="1"/>
          </p:cNvSpPr>
          <p:nvPr>
            <p:ph idx="1"/>
          </p:nvPr>
        </p:nvSpPr>
        <p:spPr/>
        <p:txBody>
          <a:bodyPr>
            <a:normAutofit/>
          </a:bodyPr>
          <a:lstStyle/>
          <a:p>
            <a:pPr algn="just"/>
            <a:r>
              <a:rPr lang="en-US" sz="24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Women's </a:t>
            </a:r>
            <a:r>
              <a:rPr lang="en-US" sz="2400" u="none" strike="noStrike"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economic empowerment</a:t>
            </a:r>
            <a:r>
              <a:rPr lang="en-US" sz="24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refers to the ability for women to enjoy their right to control and benefit from the resources, </a:t>
            </a:r>
            <a:r>
              <a:rPr lang="en-US" sz="2400" u="none" strike="noStrike"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assets</a:t>
            </a:r>
            <a:r>
              <a:rPr lang="en-US" sz="24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u="none" strike="noStrike"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income</a:t>
            </a:r>
            <a:r>
              <a:rPr lang="en-US" sz="24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their own time, as well as the ability to </a:t>
            </a:r>
            <a:r>
              <a:rPr lang="en-US" sz="2400" u="none" strike="noStrike"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manage risk</a:t>
            </a:r>
            <a:r>
              <a:rPr lang="en-US" sz="24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improve their economic status and well being.</a:t>
            </a:r>
            <a:endParaRPr lang="en-US" sz="24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Entire nations, businesses, communities and groups can benefit from the implementation of programs and policies that adopt the notion of women empowerment. Empowerment of women is a necessity for the very development of a society, since it enhances both the quality and the quantity of human resources available for development. </a:t>
            </a:r>
            <a:r>
              <a:rPr lang="en-US" sz="2400" u="none" strike="noStrike"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Empowerment</a:t>
            </a:r>
            <a:r>
              <a:rPr lang="en-US" sz="24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is one of the main procedural concerns when addressing </a:t>
            </a:r>
            <a:r>
              <a:rPr lang="en-US" sz="2400" u="none" strike="noStrike"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human rights and development</a:t>
            </a:r>
            <a:r>
              <a:rPr lang="en-US" sz="24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104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EA31-CCD5-441E-80F2-4EDB724D0232}"/>
              </a:ext>
            </a:extLst>
          </p:cNvPr>
          <p:cNvSpPr>
            <a:spLocks noGrp="1"/>
          </p:cNvSpPr>
          <p:nvPr>
            <p:ph type="title"/>
          </p:nvPr>
        </p:nvSpPr>
        <p:spPr/>
        <p:txBody>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Women's empowerment</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36BA935-6E34-415E-9FC0-219B3CD14499}"/>
              </a:ext>
            </a:extLst>
          </p:cNvPr>
          <p:cNvSpPr>
            <a:spLocks noGrp="1"/>
          </p:cNvSpPr>
          <p:nvPr>
            <p:ph idx="1"/>
          </p:nvPr>
        </p:nvSpPr>
        <p:spPr/>
        <p:txBody>
          <a:bodyPr>
            <a:noAutofit/>
          </a:bodyPr>
          <a:lstStyle/>
          <a:p>
            <a:pPr algn="just"/>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Women's empowerment and achieving gender equality is essential for our society to ensure the </a:t>
            </a:r>
            <a:r>
              <a:rPr lang="en-US" sz="2000" u="none" strike="noStrike"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sustainable development</a:t>
            </a:r>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of the country. </a:t>
            </a:r>
          </a:p>
          <a:p>
            <a:pPr algn="just"/>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Many world leaders and scholars have argued that sustainable development is impossible without gender equality and women's empowerment.</a:t>
            </a:r>
            <a:endParaRPr lang="en-US" sz="2000" u="none" strike="noStrike" baseline="3000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Sustainable development accepts environmental protection, social and economic development, and without women's empowerment, women wouldn't feel equally important to the process of development as men. </a:t>
            </a:r>
            <a:endParaRPr lang="en-US" sz="2000" baseline="300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widely believed that, the full participation of both men and women is critical for development. Only acknowledging men's participation will not be beneficial to sustainable development. In the context of women and development, empowerment must include more choices for women to make on their own. Without gender equality and empowerment, the country could not be just, and social change wouldn't occur. Therefore, scholars agree that women's empowerment plays a huge role in development and is one of the significant contributions of development. Without the equal inclusion of women in development, women would not be able to benefit or contribute to the development of the country.</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65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B404-1B03-4F90-BD2B-76D770FAF51C}"/>
              </a:ext>
            </a:extLst>
          </p:cNvPr>
          <p:cNvSpPr>
            <a:spLocks noGrp="1"/>
          </p:cNvSpPr>
          <p:nvPr>
            <p:ph type="title"/>
          </p:nvPr>
        </p:nvSpPr>
        <p:spPr/>
        <p:txBody>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Methods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20F9F6C-3E31-4EC9-9271-A9907D049E1A}"/>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Scholars have identified two forms of empowerment, economic empowerment and political empowerment.</a:t>
            </a:r>
          </a:p>
          <a:p>
            <a:endParaRPr lang="en-US" sz="2000" dirty="0">
              <a:latin typeface="Times New Roman" panose="02020603050405020304" pitchFamily="18"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Economic empowerment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Political empowerment</a:t>
            </a:r>
          </a:p>
          <a:p>
            <a:endParaRPr lang="en-US" dirty="0"/>
          </a:p>
        </p:txBody>
      </p:sp>
    </p:spTree>
    <p:extLst>
      <p:ext uri="{BB962C8B-B14F-4D97-AF65-F5344CB8AC3E}">
        <p14:creationId xmlns:p14="http://schemas.microsoft.com/office/powerpoint/2010/main" val="16949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364B-9037-43C8-A697-ACF5102D62D8}"/>
              </a:ext>
            </a:extLst>
          </p:cNvPr>
          <p:cNvSpPr>
            <a:spLocks noGrp="1"/>
          </p:cNvSpPr>
          <p:nvPr>
            <p:ph type="title"/>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Economic empowerment</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836715-67B1-4F73-86FE-15B99AFA062C}"/>
              </a:ext>
            </a:extLst>
          </p:cNvPr>
          <p:cNvSpPr>
            <a:spLocks noGrp="1"/>
          </p:cNvSpPr>
          <p:nvPr>
            <p:ph idx="1"/>
          </p:nvPr>
        </p:nvSpPr>
        <p:spPr/>
        <p:txBody>
          <a:bodyPr>
            <a:no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Economic empowerment increases women's agency, access to formal government programs, mobility outside the home, economic independence, and purchasing power.</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Policy makers are suggested to support job training to aid in entrance in the formal markets. One recommendation is to provide more formal education opportunities for women that would allow for higher bargaining power in the home. They would have more access to higher wages outside the home; and as a result, make it easier for women to get a job in the market.</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Strengthening women's access to property inheritance and land rights is another method used to economically empower women. This would allow them better means of asset accumulation, capital, and bargaining power needed to address gender inequalities.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Race has a huge impact on women's empowerment in areas such as employment. Employment can help create empowerment for women.</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Work opportunities and the work environment can create empowerment for women. Empowerment in the workplace can positively affect job satisfaction and performance, having equality in the work place can greatly increase the sense of empowerment.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58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AF67-A934-49C0-9754-B66085FD8F26}"/>
              </a:ext>
            </a:extLst>
          </p:cNvPr>
          <p:cNvSpPr>
            <a:spLocks noGrp="1"/>
          </p:cNvSpPr>
          <p:nvPr>
            <p:ph type="title"/>
          </p:nvPr>
        </p:nvSpPr>
        <p:spPr/>
        <p:txBody>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Economic empowerment</a:t>
            </a:r>
            <a:br>
              <a:rPr lang="en-US"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1A7E164-9E23-4782-9DD3-2963E30FFB9E}"/>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Another popular methodology for women's economic empowerment also includes microcredit. Microfinance institutions aim to empower women in their community by giving them access to loans that have low interest rates without the requirement of collateral. More specifically, they(microfinance institutions) aim to give microcredit to women who want to be entrepreneurs.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55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FF33-D261-40D2-B3C3-81644E8BE401}"/>
              </a:ext>
            </a:extLst>
          </p:cNvPr>
          <p:cNvSpPr>
            <a:spLocks noGrp="1"/>
          </p:cNvSpPr>
          <p:nvPr>
            <p:ph type="title"/>
          </p:nvPr>
        </p:nvSpPr>
        <p:spPr/>
        <p:txBody>
          <a:bodyP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Political empowerment</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43A7EE-5C42-4B56-849D-BFD868FF413A}"/>
              </a:ext>
            </a:extLst>
          </p:cNvPr>
          <p:cNvSpPr>
            <a:spLocks noGrp="1"/>
          </p:cNvSpPr>
          <p:nvPr>
            <p:ph idx="1"/>
          </p:nvPr>
        </p:nvSpPr>
        <p:spPr/>
        <p:txBody>
          <a:bodyPr>
            <a:norm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Political empowerment supports creating policies that would best support gender equality and agency for women in both the public and private spheres. Popular methods that have been suggested are to create affirmative action policies that have a quota for the number of women in policy making and parliament positions.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96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3107-F5D2-4D09-8AE4-6343D8FA9615}"/>
              </a:ext>
            </a:extLst>
          </p:cNvPr>
          <p:cNvSpPr>
            <a:spLocks noGrp="1"/>
          </p:cNvSpPr>
          <p:nvPr>
            <p:ph type="title"/>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Measurements And Assessment</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7B902-532C-4D81-BBE7-03E25805B29B}"/>
              </a:ext>
            </a:extLst>
          </p:cNvPr>
          <p:cNvSpPr>
            <a:spLocks noGrp="1"/>
          </p:cNvSpPr>
          <p:nvPr>
            <p:ph idx="1"/>
          </p:nvPr>
        </p:nvSpPr>
        <p:spPr/>
        <p:txBody>
          <a:bodyPr>
            <a:norm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Women empowerment can be measured through the Gender Empowerment Measure (GEM), which shows women's participation in a given nation, both politically and economically. GEM is calculated by tracking "the share of seats in parliament held by women; of female legislators, senior officials and managers; and of female profession and technical workers; and the gender disparity in earned income, reflecting economic independence".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940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2289</Words>
  <Application>Microsoft Office PowerPoint</Application>
  <PresentationFormat>Widescreen</PresentationFormat>
  <Paragraphs>97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Community Work</vt:lpstr>
      <vt:lpstr>Women's empowerment </vt:lpstr>
      <vt:lpstr>Women's empowerment </vt:lpstr>
      <vt:lpstr>Women's empowerment </vt:lpstr>
      <vt:lpstr>Methods </vt:lpstr>
      <vt:lpstr>Economic empowerment </vt:lpstr>
      <vt:lpstr>Economic empowerment </vt:lpstr>
      <vt:lpstr>Political empowerment </vt:lpstr>
      <vt:lpstr>Measurements And Assessment </vt:lpstr>
      <vt:lpstr>Role Of NGOs Towards Women Empowerment </vt:lpstr>
      <vt:lpstr>Role Of NGOs Towards Women Empowerment </vt:lpstr>
      <vt:lpstr>OBJECTIVES  </vt:lpstr>
      <vt:lpstr>FEATURES OF NGOs NGO s are basically focused towards </vt:lpstr>
      <vt:lpstr>STRATEGIC AREAS WHERE NGOs FOCUS IN ORDER TO BRING IN WOMEN EMPOWERMENT </vt:lpstr>
      <vt:lpstr>NGOs Working For Women’s Empowerment That You Should Know</vt:lpstr>
      <vt:lpstr>NGOs Working For Women’s Empowerment That You Should Know</vt:lpstr>
      <vt:lpstr>NGOs Working For Women’s Empowerment That You Should Know</vt:lpstr>
      <vt:lpstr>NGOs Working For Women’s Empowerment That You Should Know</vt:lpstr>
      <vt:lpstr>NGOs Working For Women’s Empowerment That You Should Know</vt:lpstr>
      <vt:lpstr>NGOs Working For Women’s Empowerment That You Should Know</vt:lpstr>
      <vt:lpstr>NGOs Working For Women’s Empowerment That You Should Know</vt:lpstr>
      <vt:lpstr>NGOs Working For Women’s Empowerment That You Should Know</vt:lpstr>
      <vt:lpstr>NGOs Working For Women’s Empowerment That You Should Know</vt:lpstr>
      <vt:lpstr>NGOs Working For Women’s Empowerment That You Should Know</vt:lpstr>
      <vt:lpstr>Government Schemes for Elderly</vt:lpstr>
      <vt:lpstr>Government Schemes for Elderly</vt:lpstr>
      <vt:lpstr>Government Schemes for Elderly</vt:lpstr>
      <vt:lpstr>Government Schemes for Elderly</vt:lpstr>
      <vt:lpstr>Government Schemes for Elderly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Work</dc:title>
  <dc:creator>Neha</dc:creator>
  <cp:lastModifiedBy>Neha</cp:lastModifiedBy>
  <cp:revision>25</cp:revision>
  <dcterms:created xsi:type="dcterms:W3CDTF">2020-04-08T15:13:52Z</dcterms:created>
  <dcterms:modified xsi:type="dcterms:W3CDTF">2021-01-16T03:27:00Z</dcterms:modified>
</cp:coreProperties>
</file>