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E166-5C2C-4527-9D81-7DCA195564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FF7C91-3FAD-4F9C-A626-7EF7B8571A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E3E685-10D7-4667-9E3B-E2CF3F775C99}"/>
              </a:ext>
            </a:extLst>
          </p:cNvPr>
          <p:cNvSpPr>
            <a:spLocks noGrp="1"/>
          </p:cNvSpPr>
          <p:nvPr>
            <p:ph type="dt" sz="half" idx="10"/>
          </p:nvPr>
        </p:nvSpPr>
        <p:spPr/>
        <p:txBody>
          <a:bodyPr/>
          <a:lstStyle/>
          <a:p>
            <a:fld id="{88D6409A-021A-4200-9C01-60EDB8583A67}" type="datetimeFigureOut">
              <a:rPr lang="en-US" smtClean="0"/>
              <a:t>1/20/2021</a:t>
            </a:fld>
            <a:endParaRPr lang="en-US"/>
          </a:p>
        </p:txBody>
      </p:sp>
      <p:sp>
        <p:nvSpPr>
          <p:cNvPr id="5" name="Footer Placeholder 4">
            <a:extLst>
              <a:ext uri="{FF2B5EF4-FFF2-40B4-BE49-F238E27FC236}">
                <a16:creationId xmlns:a16="http://schemas.microsoft.com/office/drawing/2014/main" id="{C1D98DCE-8D92-4400-AA94-F26102A25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5DAB3-3D05-4DD5-B2D7-9FF3E6C959DE}"/>
              </a:ext>
            </a:extLst>
          </p:cNvPr>
          <p:cNvSpPr>
            <a:spLocks noGrp="1"/>
          </p:cNvSpPr>
          <p:nvPr>
            <p:ph type="sldNum" sz="quarter" idx="12"/>
          </p:nvPr>
        </p:nvSpPr>
        <p:spPr/>
        <p:txBody>
          <a:bodyPr/>
          <a:lstStyle/>
          <a:p>
            <a:fld id="{EA3AD548-85B6-4D58-95A9-B2745421F776}" type="slidenum">
              <a:rPr lang="en-US" smtClean="0"/>
              <a:t>‹#›</a:t>
            </a:fld>
            <a:endParaRPr lang="en-US"/>
          </a:p>
        </p:txBody>
      </p:sp>
    </p:spTree>
    <p:extLst>
      <p:ext uri="{BB962C8B-B14F-4D97-AF65-F5344CB8AC3E}">
        <p14:creationId xmlns:p14="http://schemas.microsoft.com/office/powerpoint/2010/main" val="996208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F573D-005E-4779-AE70-1FC6C39458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A45139-F724-4D29-9867-699EEFCAE2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F0398-BC89-4B30-91DE-D1496D859A79}"/>
              </a:ext>
            </a:extLst>
          </p:cNvPr>
          <p:cNvSpPr>
            <a:spLocks noGrp="1"/>
          </p:cNvSpPr>
          <p:nvPr>
            <p:ph type="dt" sz="half" idx="10"/>
          </p:nvPr>
        </p:nvSpPr>
        <p:spPr/>
        <p:txBody>
          <a:bodyPr/>
          <a:lstStyle/>
          <a:p>
            <a:fld id="{88D6409A-021A-4200-9C01-60EDB8583A67}" type="datetimeFigureOut">
              <a:rPr lang="en-US" smtClean="0"/>
              <a:t>1/20/2021</a:t>
            </a:fld>
            <a:endParaRPr lang="en-US"/>
          </a:p>
        </p:txBody>
      </p:sp>
      <p:sp>
        <p:nvSpPr>
          <p:cNvPr id="5" name="Footer Placeholder 4">
            <a:extLst>
              <a:ext uri="{FF2B5EF4-FFF2-40B4-BE49-F238E27FC236}">
                <a16:creationId xmlns:a16="http://schemas.microsoft.com/office/drawing/2014/main" id="{75C3B892-3E86-4B97-8390-7471EFE01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29C34-6686-41C1-96C0-27544BBFD5B4}"/>
              </a:ext>
            </a:extLst>
          </p:cNvPr>
          <p:cNvSpPr>
            <a:spLocks noGrp="1"/>
          </p:cNvSpPr>
          <p:nvPr>
            <p:ph type="sldNum" sz="quarter" idx="12"/>
          </p:nvPr>
        </p:nvSpPr>
        <p:spPr/>
        <p:txBody>
          <a:bodyPr/>
          <a:lstStyle/>
          <a:p>
            <a:fld id="{EA3AD548-85B6-4D58-95A9-B2745421F776}" type="slidenum">
              <a:rPr lang="en-US" smtClean="0"/>
              <a:t>‹#›</a:t>
            </a:fld>
            <a:endParaRPr lang="en-US"/>
          </a:p>
        </p:txBody>
      </p:sp>
    </p:spTree>
    <p:extLst>
      <p:ext uri="{BB962C8B-B14F-4D97-AF65-F5344CB8AC3E}">
        <p14:creationId xmlns:p14="http://schemas.microsoft.com/office/powerpoint/2010/main" val="422107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2C1CF8-B2B4-4D21-ACEF-25BB09E181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DB8669-8536-4011-ABDC-55E7A56487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1708F-4FD4-4D86-A647-5472BF478A99}"/>
              </a:ext>
            </a:extLst>
          </p:cNvPr>
          <p:cNvSpPr>
            <a:spLocks noGrp="1"/>
          </p:cNvSpPr>
          <p:nvPr>
            <p:ph type="dt" sz="half" idx="10"/>
          </p:nvPr>
        </p:nvSpPr>
        <p:spPr/>
        <p:txBody>
          <a:bodyPr/>
          <a:lstStyle/>
          <a:p>
            <a:fld id="{88D6409A-021A-4200-9C01-60EDB8583A67}" type="datetimeFigureOut">
              <a:rPr lang="en-US" smtClean="0"/>
              <a:t>1/20/2021</a:t>
            </a:fld>
            <a:endParaRPr lang="en-US"/>
          </a:p>
        </p:txBody>
      </p:sp>
      <p:sp>
        <p:nvSpPr>
          <p:cNvPr id="5" name="Footer Placeholder 4">
            <a:extLst>
              <a:ext uri="{FF2B5EF4-FFF2-40B4-BE49-F238E27FC236}">
                <a16:creationId xmlns:a16="http://schemas.microsoft.com/office/drawing/2014/main" id="{8B9A4EDB-7080-45A3-9CF3-B67F11291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E4DDB-88A0-4100-91F9-5762BAF4BF48}"/>
              </a:ext>
            </a:extLst>
          </p:cNvPr>
          <p:cNvSpPr>
            <a:spLocks noGrp="1"/>
          </p:cNvSpPr>
          <p:nvPr>
            <p:ph type="sldNum" sz="quarter" idx="12"/>
          </p:nvPr>
        </p:nvSpPr>
        <p:spPr/>
        <p:txBody>
          <a:bodyPr/>
          <a:lstStyle/>
          <a:p>
            <a:fld id="{EA3AD548-85B6-4D58-95A9-B2745421F776}" type="slidenum">
              <a:rPr lang="en-US" smtClean="0"/>
              <a:t>‹#›</a:t>
            </a:fld>
            <a:endParaRPr lang="en-US"/>
          </a:p>
        </p:txBody>
      </p:sp>
    </p:spTree>
    <p:extLst>
      <p:ext uri="{BB962C8B-B14F-4D97-AF65-F5344CB8AC3E}">
        <p14:creationId xmlns:p14="http://schemas.microsoft.com/office/powerpoint/2010/main" val="2761037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81E5-1071-4F66-BDB6-F2AE5EC13C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C6D6B5-EF9F-4B0F-A318-08CAC88E2A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B13DC-B72D-491E-AA79-9545FE80E9A2}"/>
              </a:ext>
            </a:extLst>
          </p:cNvPr>
          <p:cNvSpPr>
            <a:spLocks noGrp="1"/>
          </p:cNvSpPr>
          <p:nvPr>
            <p:ph type="dt" sz="half" idx="10"/>
          </p:nvPr>
        </p:nvSpPr>
        <p:spPr/>
        <p:txBody>
          <a:bodyPr/>
          <a:lstStyle/>
          <a:p>
            <a:fld id="{88D6409A-021A-4200-9C01-60EDB8583A67}" type="datetimeFigureOut">
              <a:rPr lang="en-US" smtClean="0"/>
              <a:t>1/20/2021</a:t>
            </a:fld>
            <a:endParaRPr lang="en-US"/>
          </a:p>
        </p:txBody>
      </p:sp>
      <p:sp>
        <p:nvSpPr>
          <p:cNvPr id="5" name="Footer Placeholder 4">
            <a:extLst>
              <a:ext uri="{FF2B5EF4-FFF2-40B4-BE49-F238E27FC236}">
                <a16:creationId xmlns:a16="http://schemas.microsoft.com/office/drawing/2014/main" id="{6BDF5E67-8919-4DB7-AAAB-32B6F941D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180068-6F51-49F0-A56C-D0A87C4F4761}"/>
              </a:ext>
            </a:extLst>
          </p:cNvPr>
          <p:cNvSpPr>
            <a:spLocks noGrp="1"/>
          </p:cNvSpPr>
          <p:nvPr>
            <p:ph type="sldNum" sz="quarter" idx="12"/>
          </p:nvPr>
        </p:nvSpPr>
        <p:spPr/>
        <p:txBody>
          <a:bodyPr/>
          <a:lstStyle/>
          <a:p>
            <a:fld id="{EA3AD548-85B6-4D58-95A9-B2745421F776}" type="slidenum">
              <a:rPr lang="en-US" smtClean="0"/>
              <a:t>‹#›</a:t>
            </a:fld>
            <a:endParaRPr lang="en-US"/>
          </a:p>
        </p:txBody>
      </p:sp>
    </p:spTree>
    <p:extLst>
      <p:ext uri="{BB962C8B-B14F-4D97-AF65-F5344CB8AC3E}">
        <p14:creationId xmlns:p14="http://schemas.microsoft.com/office/powerpoint/2010/main" val="2312811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95E2-D6E1-4C82-A932-1443FF99C3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C63E3A-F114-499B-A651-A600ED09A2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E9D5D6-3E79-4E46-A5C4-93B4400830F3}"/>
              </a:ext>
            </a:extLst>
          </p:cNvPr>
          <p:cNvSpPr>
            <a:spLocks noGrp="1"/>
          </p:cNvSpPr>
          <p:nvPr>
            <p:ph type="dt" sz="half" idx="10"/>
          </p:nvPr>
        </p:nvSpPr>
        <p:spPr/>
        <p:txBody>
          <a:bodyPr/>
          <a:lstStyle/>
          <a:p>
            <a:fld id="{88D6409A-021A-4200-9C01-60EDB8583A67}" type="datetimeFigureOut">
              <a:rPr lang="en-US" smtClean="0"/>
              <a:t>1/20/2021</a:t>
            </a:fld>
            <a:endParaRPr lang="en-US"/>
          </a:p>
        </p:txBody>
      </p:sp>
      <p:sp>
        <p:nvSpPr>
          <p:cNvPr id="5" name="Footer Placeholder 4">
            <a:extLst>
              <a:ext uri="{FF2B5EF4-FFF2-40B4-BE49-F238E27FC236}">
                <a16:creationId xmlns:a16="http://schemas.microsoft.com/office/drawing/2014/main" id="{27F76974-79D6-4334-9A19-D873A05E2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3F3927-CA5B-4CBC-B6A5-6E4A163432BB}"/>
              </a:ext>
            </a:extLst>
          </p:cNvPr>
          <p:cNvSpPr>
            <a:spLocks noGrp="1"/>
          </p:cNvSpPr>
          <p:nvPr>
            <p:ph type="sldNum" sz="quarter" idx="12"/>
          </p:nvPr>
        </p:nvSpPr>
        <p:spPr/>
        <p:txBody>
          <a:bodyPr/>
          <a:lstStyle/>
          <a:p>
            <a:fld id="{EA3AD548-85B6-4D58-95A9-B2745421F776}" type="slidenum">
              <a:rPr lang="en-US" smtClean="0"/>
              <a:t>‹#›</a:t>
            </a:fld>
            <a:endParaRPr lang="en-US"/>
          </a:p>
        </p:txBody>
      </p:sp>
    </p:spTree>
    <p:extLst>
      <p:ext uri="{BB962C8B-B14F-4D97-AF65-F5344CB8AC3E}">
        <p14:creationId xmlns:p14="http://schemas.microsoft.com/office/powerpoint/2010/main" val="363387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60668-D403-40AE-BD68-B83BF12D64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5CF5D7-6DF9-452C-9BDB-A98056BCEB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F57648-4A57-4F31-A7CD-579B4228F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C59707-E838-4C66-AEFD-72D8F33D7EE5}"/>
              </a:ext>
            </a:extLst>
          </p:cNvPr>
          <p:cNvSpPr>
            <a:spLocks noGrp="1"/>
          </p:cNvSpPr>
          <p:nvPr>
            <p:ph type="dt" sz="half" idx="10"/>
          </p:nvPr>
        </p:nvSpPr>
        <p:spPr/>
        <p:txBody>
          <a:bodyPr/>
          <a:lstStyle/>
          <a:p>
            <a:fld id="{88D6409A-021A-4200-9C01-60EDB8583A67}" type="datetimeFigureOut">
              <a:rPr lang="en-US" smtClean="0"/>
              <a:t>1/20/2021</a:t>
            </a:fld>
            <a:endParaRPr lang="en-US"/>
          </a:p>
        </p:txBody>
      </p:sp>
      <p:sp>
        <p:nvSpPr>
          <p:cNvPr id="6" name="Footer Placeholder 5">
            <a:extLst>
              <a:ext uri="{FF2B5EF4-FFF2-40B4-BE49-F238E27FC236}">
                <a16:creationId xmlns:a16="http://schemas.microsoft.com/office/drawing/2014/main" id="{BC1FA1BA-70A2-48FE-A138-2F0C781085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C17366-A4E2-49AA-86E8-C297C946BC5B}"/>
              </a:ext>
            </a:extLst>
          </p:cNvPr>
          <p:cNvSpPr>
            <a:spLocks noGrp="1"/>
          </p:cNvSpPr>
          <p:nvPr>
            <p:ph type="sldNum" sz="quarter" idx="12"/>
          </p:nvPr>
        </p:nvSpPr>
        <p:spPr/>
        <p:txBody>
          <a:bodyPr/>
          <a:lstStyle/>
          <a:p>
            <a:fld id="{EA3AD548-85B6-4D58-95A9-B2745421F776}" type="slidenum">
              <a:rPr lang="en-US" smtClean="0"/>
              <a:t>‹#›</a:t>
            </a:fld>
            <a:endParaRPr lang="en-US"/>
          </a:p>
        </p:txBody>
      </p:sp>
    </p:spTree>
    <p:extLst>
      <p:ext uri="{BB962C8B-B14F-4D97-AF65-F5344CB8AC3E}">
        <p14:creationId xmlns:p14="http://schemas.microsoft.com/office/powerpoint/2010/main" val="415069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29C5-C6C9-4EE8-9294-CD9D001877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62F66D-EC1C-4E8F-A8FC-B30057B729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34333F-6E91-4AD4-9C67-9E5ABEA312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FEC622-CCBA-4909-8CEE-9AE43604D6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15789F-9034-4AF9-8AB1-700D3DEFA4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984958-842A-4254-9196-DB386C14C942}"/>
              </a:ext>
            </a:extLst>
          </p:cNvPr>
          <p:cNvSpPr>
            <a:spLocks noGrp="1"/>
          </p:cNvSpPr>
          <p:nvPr>
            <p:ph type="dt" sz="half" idx="10"/>
          </p:nvPr>
        </p:nvSpPr>
        <p:spPr/>
        <p:txBody>
          <a:bodyPr/>
          <a:lstStyle/>
          <a:p>
            <a:fld id="{88D6409A-021A-4200-9C01-60EDB8583A67}" type="datetimeFigureOut">
              <a:rPr lang="en-US" smtClean="0"/>
              <a:t>1/20/2021</a:t>
            </a:fld>
            <a:endParaRPr lang="en-US"/>
          </a:p>
        </p:txBody>
      </p:sp>
      <p:sp>
        <p:nvSpPr>
          <p:cNvPr id="8" name="Footer Placeholder 7">
            <a:extLst>
              <a:ext uri="{FF2B5EF4-FFF2-40B4-BE49-F238E27FC236}">
                <a16:creationId xmlns:a16="http://schemas.microsoft.com/office/drawing/2014/main" id="{FBDC3859-4BED-4566-AA77-B86F217F1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7C24B2-BB78-4691-B5C6-3D2472679D1A}"/>
              </a:ext>
            </a:extLst>
          </p:cNvPr>
          <p:cNvSpPr>
            <a:spLocks noGrp="1"/>
          </p:cNvSpPr>
          <p:nvPr>
            <p:ph type="sldNum" sz="quarter" idx="12"/>
          </p:nvPr>
        </p:nvSpPr>
        <p:spPr/>
        <p:txBody>
          <a:bodyPr/>
          <a:lstStyle/>
          <a:p>
            <a:fld id="{EA3AD548-85B6-4D58-95A9-B2745421F776}" type="slidenum">
              <a:rPr lang="en-US" smtClean="0"/>
              <a:t>‹#›</a:t>
            </a:fld>
            <a:endParaRPr lang="en-US"/>
          </a:p>
        </p:txBody>
      </p:sp>
    </p:spTree>
    <p:extLst>
      <p:ext uri="{BB962C8B-B14F-4D97-AF65-F5344CB8AC3E}">
        <p14:creationId xmlns:p14="http://schemas.microsoft.com/office/powerpoint/2010/main" val="4061557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4042-F119-4502-994E-8B66073744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317BCE-D467-43FE-B0A2-3306AD5885D9}"/>
              </a:ext>
            </a:extLst>
          </p:cNvPr>
          <p:cNvSpPr>
            <a:spLocks noGrp="1"/>
          </p:cNvSpPr>
          <p:nvPr>
            <p:ph type="dt" sz="half" idx="10"/>
          </p:nvPr>
        </p:nvSpPr>
        <p:spPr/>
        <p:txBody>
          <a:bodyPr/>
          <a:lstStyle/>
          <a:p>
            <a:fld id="{88D6409A-021A-4200-9C01-60EDB8583A67}" type="datetimeFigureOut">
              <a:rPr lang="en-US" smtClean="0"/>
              <a:t>1/20/2021</a:t>
            </a:fld>
            <a:endParaRPr lang="en-US"/>
          </a:p>
        </p:txBody>
      </p:sp>
      <p:sp>
        <p:nvSpPr>
          <p:cNvPr id="4" name="Footer Placeholder 3">
            <a:extLst>
              <a:ext uri="{FF2B5EF4-FFF2-40B4-BE49-F238E27FC236}">
                <a16:creationId xmlns:a16="http://schemas.microsoft.com/office/drawing/2014/main" id="{D141D287-4E87-461D-A501-D8B0675109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8173EA-EF06-4A04-9059-3D79F11A76D9}"/>
              </a:ext>
            </a:extLst>
          </p:cNvPr>
          <p:cNvSpPr>
            <a:spLocks noGrp="1"/>
          </p:cNvSpPr>
          <p:nvPr>
            <p:ph type="sldNum" sz="quarter" idx="12"/>
          </p:nvPr>
        </p:nvSpPr>
        <p:spPr/>
        <p:txBody>
          <a:bodyPr/>
          <a:lstStyle/>
          <a:p>
            <a:fld id="{EA3AD548-85B6-4D58-95A9-B2745421F776}" type="slidenum">
              <a:rPr lang="en-US" smtClean="0"/>
              <a:t>‹#›</a:t>
            </a:fld>
            <a:endParaRPr lang="en-US"/>
          </a:p>
        </p:txBody>
      </p:sp>
    </p:spTree>
    <p:extLst>
      <p:ext uri="{BB962C8B-B14F-4D97-AF65-F5344CB8AC3E}">
        <p14:creationId xmlns:p14="http://schemas.microsoft.com/office/powerpoint/2010/main" val="3792447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35667E-120C-4229-B84E-E9C6A308C5F0}"/>
              </a:ext>
            </a:extLst>
          </p:cNvPr>
          <p:cNvSpPr>
            <a:spLocks noGrp="1"/>
          </p:cNvSpPr>
          <p:nvPr>
            <p:ph type="dt" sz="half" idx="10"/>
          </p:nvPr>
        </p:nvSpPr>
        <p:spPr/>
        <p:txBody>
          <a:bodyPr/>
          <a:lstStyle/>
          <a:p>
            <a:fld id="{88D6409A-021A-4200-9C01-60EDB8583A67}" type="datetimeFigureOut">
              <a:rPr lang="en-US" smtClean="0"/>
              <a:t>1/20/2021</a:t>
            </a:fld>
            <a:endParaRPr lang="en-US"/>
          </a:p>
        </p:txBody>
      </p:sp>
      <p:sp>
        <p:nvSpPr>
          <p:cNvPr id="3" name="Footer Placeholder 2">
            <a:extLst>
              <a:ext uri="{FF2B5EF4-FFF2-40B4-BE49-F238E27FC236}">
                <a16:creationId xmlns:a16="http://schemas.microsoft.com/office/drawing/2014/main" id="{7DCF3E8C-99B7-4BD5-8524-AC5C984E0C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9D40F8-4D1B-4FDE-9AC4-F8D58E0C6D3B}"/>
              </a:ext>
            </a:extLst>
          </p:cNvPr>
          <p:cNvSpPr>
            <a:spLocks noGrp="1"/>
          </p:cNvSpPr>
          <p:nvPr>
            <p:ph type="sldNum" sz="quarter" idx="12"/>
          </p:nvPr>
        </p:nvSpPr>
        <p:spPr/>
        <p:txBody>
          <a:bodyPr/>
          <a:lstStyle/>
          <a:p>
            <a:fld id="{EA3AD548-85B6-4D58-95A9-B2745421F776}" type="slidenum">
              <a:rPr lang="en-US" smtClean="0"/>
              <a:t>‹#›</a:t>
            </a:fld>
            <a:endParaRPr lang="en-US"/>
          </a:p>
        </p:txBody>
      </p:sp>
    </p:spTree>
    <p:extLst>
      <p:ext uri="{BB962C8B-B14F-4D97-AF65-F5344CB8AC3E}">
        <p14:creationId xmlns:p14="http://schemas.microsoft.com/office/powerpoint/2010/main" val="3107571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006-8994-4E8A-9186-F7CD086AAF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D22C63-3E06-4ACE-B0F9-76B5D4B30C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1DE398-5641-4164-A7CB-CCDCFCB98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26FF17-01A1-473A-B003-49BB3C2AC200}"/>
              </a:ext>
            </a:extLst>
          </p:cNvPr>
          <p:cNvSpPr>
            <a:spLocks noGrp="1"/>
          </p:cNvSpPr>
          <p:nvPr>
            <p:ph type="dt" sz="half" idx="10"/>
          </p:nvPr>
        </p:nvSpPr>
        <p:spPr/>
        <p:txBody>
          <a:bodyPr/>
          <a:lstStyle/>
          <a:p>
            <a:fld id="{88D6409A-021A-4200-9C01-60EDB8583A67}" type="datetimeFigureOut">
              <a:rPr lang="en-US" smtClean="0"/>
              <a:t>1/20/2021</a:t>
            </a:fld>
            <a:endParaRPr lang="en-US"/>
          </a:p>
        </p:txBody>
      </p:sp>
      <p:sp>
        <p:nvSpPr>
          <p:cNvPr id="6" name="Footer Placeholder 5">
            <a:extLst>
              <a:ext uri="{FF2B5EF4-FFF2-40B4-BE49-F238E27FC236}">
                <a16:creationId xmlns:a16="http://schemas.microsoft.com/office/drawing/2014/main" id="{6B9E3911-E49D-4B7F-BF48-0B63FCD931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919DA2-8B5C-4975-83D9-065D1BB7D646}"/>
              </a:ext>
            </a:extLst>
          </p:cNvPr>
          <p:cNvSpPr>
            <a:spLocks noGrp="1"/>
          </p:cNvSpPr>
          <p:nvPr>
            <p:ph type="sldNum" sz="quarter" idx="12"/>
          </p:nvPr>
        </p:nvSpPr>
        <p:spPr/>
        <p:txBody>
          <a:bodyPr/>
          <a:lstStyle/>
          <a:p>
            <a:fld id="{EA3AD548-85B6-4D58-95A9-B2745421F776}" type="slidenum">
              <a:rPr lang="en-US" smtClean="0"/>
              <a:t>‹#›</a:t>
            </a:fld>
            <a:endParaRPr lang="en-US"/>
          </a:p>
        </p:txBody>
      </p:sp>
    </p:spTree>
    <p:extLst>
      <p:ext uri="{BB962C8B-B14F-4D97-AF65-F5344CB8AC3E}">
        <p14:creationId xmlns:p14="http://schemas.microsoft.com/office/powerpoint/2010/main" val="1615327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524E-5CC9-48D1-BE88-106072D202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FA3099-8D53-4ADC-8959-343D7620CA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011C5E-E820-4EFC-B832-28ACB4EA5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9410BC-ED6B-416D-B58C-2B6273A0A3D2}"/>
              </a:ext>
            </a:extLst>
          </p:cNvPr>
          <p:cNvSpPr>
            <a:spLocks noGrp="1"/>
          </p:cNvSpPr>
          <p:nvPr>
            <p:ph type="dt" sz="half" idx="10"/>
          </p:nvPr>
        </p:nvSpPr>
        <p:spPr/>
        <p:txBody>
          <a:bodyPr/>
          <a:lstStyle/>
          <a:p>
            <a:fld id="{88D6409A-021A-4200-9C01-60EDB8583A67}" type="datetimeFigureOut">
              <a:rPr lang="en-US" smtClean="0"/>
              <a:t>1/20/2021</a:t>
            </a:fld>
            <a:endParaRPr lang="en-US"/>
          </a:p>
        </p:txBody>
      </p:sp>
      <p:sp>
        <p:nvSpPr>
          <p:cNvPr id="6" name="Footer Placeholder 5">
            <a:extLst>
              <a:ext uri="{FF2B5EF4-FFF2-40B4-BE49-F238E27FC236}">
                <a16:creationId xmlns:a16="http://schemas.microsoft.com/office/drawing/2014/main" id="{172BFE9E-6295-4A2F-8D4C-33EC6133CC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AF3753-3E41-49D3-9997-89F53DF16CAC}"/>
              </a:ext>
            </a:extLst>
          </p:cNvPr>
          <p:cNvSpPr>
            <a:spLocks noGrp="1"/>
          </p:cNvSpPr>
          <p:nvPr>
            <p:ph type="sldNum" sz="quarter" idx="12"/>
          </p:nvPr>
        </p:nvSpPr>
        <p:spPr/>
        <p:txBody>
          <a:bodyPr/>
          <a:lstStyle/>
          <a:p>
            <a:fld id="{EA3AD548-85B6-4D58-95A9-B2745421F776}" type="slidenum">
              <a:rPr lang="en-US" smtClean="0"/>
              <a:t>‹#›</a:t>
            </a:fld>
            <a:endParaRPr lang="en-US"/>
          </a:p>
        </p:txBody>
      </p:sp>
    </p:spTree>
    <p:extLst>
      <p:ext uri="{BB962C8B-B14F-4D97-AF65-F5344CB8AC3E}">
        <p14:creationId xmlns:p14="http://schemas.microsoft.com/office/powerpoint/2010/main" val="3656909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0F570F-57D0-4E78-A3F3-7C9EE3476C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908BD3-9646-4120-B68C-1647762F46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943946-C07C-437E-A04C-2460FC3EED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D6409A-021A-4200-9C01-60EDB8583A67}" type="datetimeFigureOut">
              <a:rPr lang="en-US" smtClean="0"/>
              <a:t>1/20/2021</a:t>
            </a:fld>
            <a:endParaRPr lang="en-US"/>
          </a:p>
        </p:txBody>
      </p:sp>
      <p:sp>
        <p:nvSpPr>
          <p:cNvPr id="5" name="Footer Placeholder 4">
            <a:extLst>
              <a:ext uri="{FF2B5EF4-FFF2-40B4-BE49-F238E27FC236}">
                <a16:creationId xmlns:a16="http://schemas.microsoft.com/office/drawing/2014/main" id="{3FFA751C-4691-4829-9C94-C97553B9D1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1830F7-D568-4399-BA33-B4BCB69A1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AD548-85B6-4D58-95A9-B2745421F776}" type="slidenum">
              <a:rPr lang="en-US" smtClean="0"/>
              <a:t>‹#›</a:t>
            </a:fld>
            <a:endParaRPr lang="en-US"/>
          </a:p>
        </p:txBody>
      </p:sp>
    </p:spTree>
    <p:extLst>
      <p:ext uri="{BB962C8B-B14F-4D97-AF65-F5344CB8AC3E}">
        <p14:creationId xmlns:p14="http://schemas.microsoft.com/office/powerpoint/2010/main" val="2097777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edicalnewstoday.com/kc/depression-causes-symptoms-treatments-8933" TargetMode="External"/><Relationship Id="rId2" Type="http://schemas.openxmlformats.org/officeDocument/2006/relationships/hyperlink" Target="https://www.medicalnewstoday.com/articles/248002.ph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hs.uk/conditions/malnutrition/symptoms/" TargetMode="External"/><Relationship Id="rId2" Type="http://schemas.openxmlformats.org/officeDocument/2006/relationships/hyperlink" Target="https://www.medicalnewstoday.com/articles/156849.ph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edicalnewstoday.com/articles/142214.php" TargetMode="External"/><Relationship Id="rId2" Type="http://schemas.openxmlformats.org/officeDocument/2006/relationships/hyperlink" Target="https://www.medicalnewstoday.com/articles/177473.php" TargetMode="External"/><Relationship Id="rId1" Type="http://schemas.openxmlformats.org/officeDocument/2006/relationships/slideLayout" Target="../slideLayouts/slideLayout2.xml"/><Relationship Id="rId6" Type="http://schemas.openxmlformats.org/officeDocument/2006/relationships/hyperlink" Target="https://www.medicalnewstoday.com/articles/105102.php" TargetMode="External"/><Relationship Id="rId5" Type="http://schemas.openxmlformats.org/officeDocument/2006/relationships/hyperlink" Target="https://www.medicalnewstoday.com/articles/267432.php" TargetMode="External"/><Relationship Id="rId4" Type="http://schemas.openxmlformats.org/officeDocument/2006/relationships/hyperlink" Target="https://www.medicalnewstoday.com/articles/36942.php"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medicalnewstoday.com/articles/38085.php" TargetMode="External"/><Relationship Id="rId2" Type="http://schemas.openxmlformats.org/officeDocument/2006/relationships/hyperlink" Target="https://www.medicalnewstoday.com/articles/151620.php" TargetMode="External"/><Relationship Id="rId1" Type="http://schemas.openxmlformats.org/officeDocument/2006/relationships/slideLayout" Target="../slideLayouts/slideLayout2.xml"/><Relationship Id="rId5" Type="http://schemas.openxmlformats.org/officeDocument/2006/relationships/hyperlink" Target="https://www.medicalnewstoday.com/articles/245588.php" TargetMode="External"/><Relationship Id="rId4" Type="http://schemas.openxmlformats.org/officeDocument/2006/relationships/hyperlink" Target="https://www.medicalnewstoday.com/info/addic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bapen.org.uk/musttoolkit.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medicalnewstoday.com/info/obesity/what-is-bmi.ph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medicalnewstoday.com/articles/161547.ph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catchnews.com/budget-news/notesformrjaitley-11-don-t-let-down-india-s-poor-again-1456554160.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57D9-177B-40D6-A5B1-CAB72E501B11}"/>
              </a:ext>
            </a:extLst>
          </p:cNvPr>
          <p:cNvSpPr>
            <a:spLocks noGrp="1"/>
          </p:cNvSpPr>
          <p:nvPr>
            <p:ph type="ctrTitle"/>
          </p:nvPr>
        </p:nvSpPr>
        <p:spPr/>
        <p:txBody>
          <a:bodyPr/>
          <a:lstStyle/>
          <a:p>
            <a:r>
              <a:rPr lang="en-US" sz="3600" b="1" kern="1800" dirty="0">
                <a:effectLst/>
                <a:latin typeface="Times New Roman" panose="02020603050405020304" pitchFamily="18" charset="0"/>
                <a:ea typeface="Times New Roman" panose="02020603050405020304" pitchFamily="18" charset="0"/>
                <a:cs typeface="Times New Roman" panose="02020603050405020304" pitchFamily="18" charset="0"/>
              </a:rPr>
              <a:t>Malnutrition - causes and types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6F1ED6CD-0203-433A-AB84-1F549A327F6A}"/>
              </a:ext>
            </a:extLst>
          </p:cNvPr>
          <p:cNvSpPr>
            <a:spLocks noGrp="1"/>
          </p:cNvSpPr>
          <p:nvPr>
            <p:ph type="subTitle" idx="1"/>
          </p:nvPr>
        </p:nvSpPr>
        <p:spPr/>
        <p:txBody>
          <a:bodyPr/>
          <a:lstStyle/>
          <a:p>
            <a:r>
              <a:rPr lang="en-US" dirty="0"/>
              <a:t>By: Neha Guliani</a:t>
            </a:r>
          </a:p>
        </p:txBody>
      </p:sp>
    </p:spTree>
    <p:extLst>
      <p:ext uri="{BB962C8B-B14F-4D97-AF65-F5344CB8AC3E}">
        <p14:creationId xmlns:p14="http://schemas.microsoft.com/office/powerpoint/2010/main" val="1365090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32E5-B450-4BBE-A3D3-29CF73D0960F}"/>
              </a:ext>
            </a:extLst>
          </p:cNvPr>
          <p:cNvSpPr>
            <a:spLocks noGrp="1"/>
          </p:cNvSpPr>
          <p:nvPr>
            <p:ph type="title"/>
          </p:nvPr>
        </p:nvSpPr>
        <p:spPr>
          <a:xfrm>
            <a:off x="838200" y="245165"/>
            <a:ext cx="10515600" cy="1325563"/>
          </a:xfrm>
        </p:spPr>
        <p:txBody>
          <a:bodyPr>
            <a:normAutofit/>
          </a:bodyPr>
          <a:lstStyle/>
          <a:p>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Symptoms</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sz="2800" dirty="0"/>
          </a:p>
        </p:txBody>
      </p:sp>
      <p:sp>
        <p:nvSpPr>
          <p:cNvPr id="3" name="Content Placeholder 2">
            <a:extLst>
              <a:ext uri="{FF2B5EF4-FFF2-40B4-BE49-F238E27FC236}">
                <a16:creationId xmlns:a16="http://schemas.microsoft.com/office/drawing/2014/main" id="{F9619E5D-6707-4CC6-9335-778476F6ECFF}"/>
              </a:ext>
            </a:extLst>
          </p:cNvPr>
          <p:cNvSpPr>
            <a:spLocks noGrp="1"/>
          </p:cNvSpPr>
          <p:nvPr>
            <p:ph idx="1"/>
          </p:nvPr>
        </p:nvSpPr>
        <p:spPr>
          <a:xfrm>
            <a:off x="838200" y="1179443"/>
            <a:ext cx="10515600" cy="5433392"/>
          </a:xfrm>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Signs and symptoms of undernutrition include: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lack of appetite or interest in food or drink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hlinkClick r:id="rId2" tooltip="Fatigue: Why am I so tired and what can I do about it?">
                  <a:extLst>
                    <a:ext uri="{A12FA001-AC4F-418D-AE19-62706E023703}">
                      <ahyp:hlinkClr xmlns:ahyp="http://schemas.microsoft.com/office/drawing/2018/hyperlinkcolor" val="tx"/>
                    </a:ext>
                  </a:extLst>
                </a:hlinkClick>
              </a:rPr>
              <a:t>tiredness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and irritability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inability to concentrate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always feeling cold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loss of fat, muscle mass, and body tissue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higher risk of getting sick and taking longer to heal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longer healing time for wounds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higher risk of complications after surgery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3" tooltip="What is depression and what can I do about it?">
                  <a:extLst>
                    <a:ext uri="{A12FA001-AC4F-418D-AE19-62706E023703}">
                      <ahyp:hlinkClr xmlns:ahyp="http://schemas.microsoft.com/office/drawing/2018/hyperlinkcolor" val="tx"/>
                    </a:ext>
                  </a:extLst>
                </a:hlinkClick>
              </a:rPr>
              <a:t>depression</a:t>
            </a:r>
            <a:endParaRPr lang="en-US" sz="2000" u="sng"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reduced sex drive and problems with fertility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more severe cases: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breathing becomes difficult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skin may become thin, dry, inelastic, pale, and cold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cheeks appear hollow and the eyes sunken, as fat disappears from the face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hair becomes dry and sparse, falling out easily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230296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C543-F45F-443D-9558-A1F1BECCEEFD}"/>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Symptoms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C393AFB-4FED-407F-AE70-C8EA1AD0F6FC}"/>
              </a:ext>
            </a:extLst>
          </p:cNvPr>
          <p:cNvSpPr>
            <a:spLocks noGrp="1"/>
          </p:cNvSpPr>
          <p:nvPr>
            <p:ph idx="1"/>
          </p:nvPr>
        </p:nvSpPr>
        <p:spPr>
          <a:xfrm>
            <a:off x="838200" y="1126435"/>
            <a:ext cx="10515600" cy="5050528"/>
          </a:xfrm>
        </p:spPr>
        <p:txBody>
          <a:bodyPr>
            <a:normAutofit/>
          </a:bodyPr>
          <a:lstStyle/>
          <a:p>
            <a:pPr marL="0" marR="0" algn="just">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Eventually, there may be respiratory failure and </a:t>
            </a:r>
            <a:r>
              <a:rPr lang="en-US" sz="20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2" tooltip="Congestive heart failure: What you need to know">
                  <a:extLst>
                    <a:ext uri="{A12FA001-AC4F-418D-AE19-62706E023703}">
                      <ahyp:hlinkClr xmlns:ahyp="http://schemas.microsoft.com/office/drawing/2018/hyperlinkcolor" val="tx"/>
                    </a:ext>
                  </a:extLst>
                </a:hlinkClick>
              </a:rPr>
              <a:t>heart failure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and the person may become unresponsive. Total starvation can be fatal within 8 to 12 weeks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Children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may show</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 lack of growth, and they may be tired and irritable. Behavioral and intellectual development may be slow, possibly resulting in learning difficulties.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Even with treatment, there can be long-term effects on mental function, and digestive problems may persist. In some cases, these may be lifelong.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Adults with severe undernourishment that started during adulthood usually make a full recovery with treatment.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29282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A46F-A8F1-4A1E-9E35-BD67BFA2F7E4}"/>
              </a:ext>
            </a:extLst>
          </p:cNvPr>
          <p:cNvSpPr>
            <a:spLocks noGrp="1"/>
          </p:cNvSpPr>
          <p:nvPr>
            <p:ph type="title"/>
          </p:nvPr>
        </p:nvSpPr>
        <p:spPr/>
        <p:txBody>
          <a:bodyPr/>
          <a:lstStyle/>
          <a:p>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Causes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ABC9A0A-D672-45B3-88F9-C6D41495BF69}"/>
              </a:ext>
            </a:extLst>
          </p:cNvPr>
          <p:cNvSpPr>
            <a:spLocks noGrp="1"/>
          </p:cNvSpPr>
          <p:nvPr>
            <p:ph idx="1"/>
          </p:nvPr>
        </p:nvSpPr>
        <p:spPr/>
        <p:txBody>
          <a:bodyPr/>
          <a:lstStyle/>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Malnutrition can result from various environmental and medical conditions.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 Low intake of food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may be caused by symptoms of an illness, for example,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tooltip="What causes difficulty swallowing (dysphagia)?"/>
              </a:rPr>
              <a:t>dysphagia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when it is difficult to swallow. Badly fitting dentures may contribute.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2) Mental health problems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Conditions such as depression,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tooltip="Dementia: Symptoms, stages, and types"/>
              </a:rPr>
              <a:t>dementia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tooltip="Understanding the symptoms of schizophrenia"/>
              </a:rPr>
              <a:t>schizophrenia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tooltip="Anorexia nervosa: What you need to know"/>
              </a:rPr>
              <a:t>anorexia nervosa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tooltip="What's to know about bulimia nervosa?"/>
              </a:rPr>
              <a:t>bulimia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can lead to malnutrition.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3) Social and mobility problems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Some people cannot leave the house to buy food or find it physically difficult to prepare meals. Those who live alone and are isolated are more at risk. Some people do not have enough money to spend on food, and others have limited cooking skills.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53897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E7ED-8E65-45F5-92E4-DE2BDF79DDFC}"/>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Causes</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7E0657B-EFB7-4BE1-BBC2-F9C44A55361F}"/>
              </a:ext>
            </a:extLst>
          </p:cNvPr>
          <p:cNvSpPr>
            <a:spLocks noGrp="1"/>
          </p:cNvSpPr>
          <p:nvPr>
            <p:ph idx="1"/>
          </p:nvPr>
        </p:nvSpPr>
        <p:spPr/>
        <p:txBody>
          <a:bodyPr/>
          <a:lstStyle/>
          <a:p>
            <a:pPr marL="0" marR="0" algn="just">
              <a:lnSpc>
                <a:spcPct val="107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4) Digestive disorders and stomach conditions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If the body does not absorb nutrients efficiently, even a healthful diet may not prevent malnutrition. People with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tooltip="What is Crohn's disease?"/>
              </a:rPr>
              <a:t>Crohn's disease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or ulcerative colitis may need to have part of the small intestine removed to enable them to absorb nutrients.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tooltip="All about celiac disease"/>
              </a:rPr>
              <a:t>Celiac disease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is a genetic disorder that involves a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tooltip="All about celiac disease"/>
              </a:rPr>
              <a:t>gluten intolerance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It may result in damage to the lining of the intestines and poor food absorption.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Persistent diarrhea, vomiting, or both can lead to a loss of vital nutrients.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5) Alcoholism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tooltip="What is Addiction?"/>
              </a:rPr>
              <a:t>Addiction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to alcohol can lead to gastritis or damage to the pancreas. These can make it hard to digest food, absorb certain vitamins, and produce hormones that regulate metabolism.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Alcohol contains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tooltip="How many calories should I eat a day?"/>
              </a:rPr>
              <a:t>calories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so the person may not feel hungry. They may not eat enough proper food to supply the body with essential nutrients.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59711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4482-D41F-4D8E-A1D0-C2B2379394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D0F973-A5BF-40B4-B35D-38F94A2041D8}"/>
              </a:ext>
            </a:extLst>
          </p:cNvPr>
          <p:cNvSpPr>
            <a:spLocks noGrp="1"/>
          </p:cNvSpPr>
          <p:nvPr>
            <p:ph idx="1"/>
          </p:nvPr>
        </p:nvSpPr>
        <p:spPr/>
        <p:txBody>
          <a:bodyPr/>
          <a:lstStyle/>
          <a:p>
            <a:pPr marL="0" marR="0" algn="just">
              <a:lnSpc>
                <a:spcPct val="107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6) Lack of breastfeeding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Not breastfeeding, especially in the developing world, can lead to malnutrition in infants and children.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0374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FA8F0-A352-43A2-AA57-CC7132B091B9}"/>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Risk factors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0C8D371-0139-40E3-9562-8AFB6970921E}"/>
              </a:ext>
            </a:extLst>
          </p:cNvPr>
          <p:cNvSpPr>
            <a:spLocks noGrp="1"/>
          </p:cNvSpPr>
          <p:nvPr>
            <p:ph idx="1"/>
          </p:nvPr>
        </p:nvSpPr>
        <p:spPr/>
        <p:txBody>
          <a:bodyPr/>
          <a:lstStyle/>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some parts of the world, widespread and long-term malnutrition can result from a lack of food.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the wealthier nations, those most at risk of malnutrition 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older people, especially those who are hospitalized or in long-term institutional care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individuals who are socially isolated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people on low incomes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those who have difficulty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absorping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nutrients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people with chronic eating disorders, such as bulimia or anorexia nervosa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people who are recovering from a serious illness or condition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28923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9524-3F19-4AD6-8092-C7EA07BDA894}"/>
              </a:ext>
            </a:extLst>
          </p:cNvPr>
          <p:cNvSpPr>
            <a:spLocks noGrp="1"/>
          </p:cNvSpPr>
          <p:nvPr>
            <p:ph type="title"/>
          </p:nvPr>
        </p:nvSpPr>
        <p:spPr/>
        <p:txBody>
          <a:bodyPr/>
          <a:lstStyle/>
          <a:p>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Diagnosis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0BEF09A-7B51-4130-8A3A-749281F44C15}"/>
              </a:ext>
            </a:extLst>
          </p:cNvPr>
          <p:cNvSpPr>
            <a:spLocks noGrp="1"/>
          </p:cNvSpPr>
          <p:nvPr>
            <p:ph idx="1"/>
          </p:nvPr>
        </p:nvSpPr>
        <p:spPr/>
        <p:txBody>
          <a:bodyPr/>
          <a:lstStyle/>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Prompt diagnosis and treatment can prevent the development and complications of malnutrition.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 are several ways to identify adults who are malnourished or at risk of malnutrition, for example, the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Malnutrition Universal Screening Tool (MUST) tool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MUST has been designed to identify adults, and especially older people, with malnourishment or a high risk of malnutrition.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is a 5-step plan that can help health care providers diagnose and treat these conditions.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93904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31D3-5F0C-414D-B1D6-A63874A111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DB74CF-1B52-41F2-80D1-8C272FFA8B80}"/>
              </a:ext>
            </a:extLst>
          </p:cNvPr>
          <p:cNvSpPr>
            <a:spLocks noGrp="1"/>
          </p:cNvSpPr>
          <p:nvPr>
            <p:ph idx="1"/>
          </p:nvPr>
        </p:nvSpPr>
        <p:spPr/>
        <p:txBody>
          <a:bodyPr/>
          <a:lstStyle/>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Here are the steps: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 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Measure height and weight, calculate body mass index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tooltip="What is BMI?"/>
              </a:rPr>
              <a:t>BMI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provide a score.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 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Note the percentage of unplanned weight loss and provide a score. For example, an unplanned loss of 5 to 10 percent of weight would give a score of 1, but a 10-percent loss would score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 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Identify any mental or physical health condition and score. For example, if a person has been acutely ill and taken no food for over 5 days, the score will be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 4</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Add scores from steps 1, 2 and 3 to obtain an overall risk score.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 5</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Use local guidelines to develop a care plan.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92566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48A3-ABC1-4C8F-889D-C2CD5DC1E6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459AA6-8890-4EC7-A621-4BBED4B45E43}"/>
              </a:ext>
            </a:extLst>
          </p:cNvPr>
          <p:cNvSpPr>
            <a:spLocks noGrp="1"/>
          </p:cNvSpPr>
          <p:nvPr>
            <p:ph idx="1"/>
          </p:nvPr>
        </p:nvSpPr>
        <p:spPr/>
        <p:txBody>
          <a:bodyPr/>
          <a:lstStyle/>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If the person is at low risk of malnutrition, their overall score will be 0. A score of 1 denotes a medium risk and 2 or more indicates a high risk.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MUST is only used to identify malnutrition or the risk of malnutrition in adults. It will not identify specific nutritional imbalances or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deficiences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9058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57933-3A86-4C90-9B42-891987ED8820}"/>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Treatment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31C8778-603C-4644-A146-6E764BBF3C05}"/>
              </a:ext>
            </a:extLst>
          </p:cNvPr>
          <p:cNvSpPr>
            <a:spLocks noGrp="1"/>
          </p:cNvSpPr>
          <p:nvPr>
            <p:ph idx="1"/>
          </p:nvPr>
        </p:nvSpPr>
        <p:spPr/>
        <p:txBody>
          <a:bodyPr/>
          <a:lstStyle/>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Following the MUST screening, the following may happen: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Low risk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Recommendations include ongoing screening at the hospital and at home.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Medium risk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person may undergo observation, their dietary intake will be documented for 3 days, and they will receive ongoing screening.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High risk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person will need treatment from a nutritionist and possibly other specialists, and they will undergo ongoing care.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all risk categories, help and advice on food choices and dietary habits should be offered.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23337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42A1-9619-4963-9A26-4ED2CFA5D1BE}"/>
              </a:ext>
            </a:extLst>
          </p:cNvPr>
          <p:cNvSpPr>
            <a:spLocks noGrp="1"/>
          </p:cNvSpPr>
          <p:nvPr>
            <p:ph type="title"/>
          </p:nvPr>
        </p:nvSpPr>
        <p:spPr/>
        <p:txBody>
          <a:bodyPr/>
          <a:lstStyle/>
          <a:p>
            <a:r>
              <a:rPr lang="en-US" sz="3200" b="1" kern="1800" dirty="0">
                <a:effectLst/>
                <a:latin typeface="Times New Roman" panose="02020603050405020304" pitchFamily="18" charset="0"/>
                <a:ea typeface="Times New Roman" panose="02020603050405020304" pitchFamily="18" charset="0"/>
                <a:cs typeface="Times New Roman" panose="02020603050405020304" pitchFamily="18" charset="0"/>
              </a:rPr>
              <a:t>Malnutrition - causes and types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6398564-49D0-44C6-B9C5-0DD703C7E05F}"/>
              </a:ext>
            </a:extLst>
          </p:cNvPr>
          <p:cNvSpPr>
            <a:spLocks noGrp="1"/>
          </p:cNvSpPr>
          <p:nvPr>
            <p:ph idx="1"/>
          </p:nvPr>
        </p:nvSpPr>
        <p:spPr/>
        <p:txBody>
          <a:bodyPr>
            <a:normAutofit/>
          </a:bodyPr>
          <a:lstStyle/>
          <a:p>
            <a:pPr marL="0" marR="0" algn="just">
              <a:lnSpc>
                <a:spcPct val="107000"/>
              </a:lnSpc>
              <a:spcBef>
                <a:spcPts val="0"/>
              </a:spcBef>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Malnutrition especially that affecting young children is one of the principle public health problems in the developing world like India. It causes about half of child deaths and is a major cause of morbidity in children. It has medical and social disorder rooted in poverty and discrimination. It has economic ripple effect that hampers development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Effects of malnutrition in early childhood can be devastating and permanent. Whether or not children are well-nourished during the prenatal period and the first years of life can have a profound effect on their health status, as well as their ability to learn, communicate, socialize, reasoning and adapt to their environment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400" dirty="0"/>
          </a:p>
        </p:txBody>
      </p:sp>
    </p:spTree>
    <p:extLst>
      <p:ext uri="{BB962C8B-B14F-4D97-AF65-F5344CB8AC3E}">
        <p14:creationId xmlns:p14="http://schemas.microsoft.com/office/powerpoint/2010/main" val="622650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C44EB-49E6-4019-818C-596CE8BDB10E}"/>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Treatment types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4A38E11-DF7E-4622-ACA4-D63A89D3E607}"/>
              </a:ext>
            </a:extLst>
          </p:cNvPr>
          <p:cNvSpPr>
            <a:spLocks noGrp="1"/>
          </p:cNvSpPr>
          <p:nvPr>
            <p:ph idx="1"/>
          </p:nvPr>
        </p:nvSpPr>
        <p:spPr/>
        <p:txBody>
          <a:bodyPr/>
          <a:lstStyle/>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type of treatment will depend on the severity of the malnutrition, and the presence of any underlying conditions or complications.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healthcare provider will prepare a targeted care plan, with specific aims for treatment. There will normally be a feeding program with a specially planned diet, and possibly some additional nutritional supplements.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People with severe malnourishment or absorption problems may need artificial nutritional support, either through a tube or intravenously.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patient will be closely monitored for progress, and their treatment will be regularly reviewed to ensure their nutritional needs are being met.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60007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8A2E-EEEC-4135-AA6A-54506FB92625}"/>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Diet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12959AD-A22B-4801-9175-7DF7C5EC4AB8}"/>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dietitian will discuss healthful food choices and dietary patterns with the patient, to encourage them to consume a healthy, nutritious diet with the right number of calories. Those who are undernourished may need additional calories to start with.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58355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ADCC5-8682-4F2F-9502-7BB755F4806C}"/>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Monitoring progress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BE4DBE9-6E5D-4C7F-A87F-2438605F6E4A}"/>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Regular monitoring can help ensure an appropriate intake of calories and nutrients. This may be adjusted as the patient's requirements change. Patients receiving artificial nutritional support will start eating normally as soon as they can.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62904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97D84-5AD5-4CE7-8BE8-200CC62024E4}"/>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Prevention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C053F46-6108-4F5E-B615-707694C84578}"/>
              </a:ext>
            </a:extLst>
          </p:cNvPr>
          <p:cNvSpPr>
            <a:spLocks noGrp="1"/>
          </p:cNvSpPr>
          <p:nvPr>
            <p:ph idx="1"/>
          </p:nvPr>
        </p:nvSpPr>
        <p:spPr/>
        <p:txBody>
          <a:bodyPr/>
          <a:lstStyle/>
          <a:p>
            <a:pPr marL="0" marR="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prevent malnutrition, people need to consume a range of nutrients from a variety of food types. There should be a balanced intake of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tooltip="What you need to know about carbs"/>
              </a:rPr>
              <a:t>carbohydrates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fats, protein, vitamins, and minerals, as well as plenty of fluids, and especially water.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12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best way to prevent malnutrition is to eat a healthy, balanced diet.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12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healthy, balanced diet is vital for maintaining health and fitness. To stay healthy, you need to eat a variety of foods from the four main food groups including: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515"/>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plenty of fruit and vegetables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515"/>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plenty of bread, rice, potatoes, pasta and other starchy foods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515"/>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milk and dairy foods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515"/>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meat, fish, eggs, beans and other non dairy sources of protein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15434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F0B03-49AA-4BC5-808F-62F7817A5E8E}"/>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The United Nations Decade of Action on Nutrition</a:t>
            </a:r>
            <a:br>
              <a:rPr lang="en-US" sz="1800" b="1"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3E9AADE-9359-439E-86E9-8E3ACA17149E}"/>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On 1 April 2016, the United Nations (UN) General Assembly proclaimed 2016–2025 the United Nations Decade of Action on Nutrition. The Decade is an unprecedented opportunity for addressing all forms of malnutrition. It sets a concrete timeline for implementation of the commitments made at the Second International Conference on Nutrition (ICN2) to meet a set of global nutrition targets and diet-related NCD targets by 2025, as well as relevant targets in the </a:t>
            </a:r>
            <a:r>
              <a:rPr lang="en-US" sz="1800" i="1" dirty="0">
                <a:effectLst/>
                <a:latin typeface="Times New Roman" panose="02020603050405020304" pitchFamily="18" charset="0"/>
                <a:ea typeface="Times New Roman" panose="02020603050405020304" pitchFamily="18" charset="0"/>
              </a:rPr>
              <a:t>Agenda for Sustainable Development</a:t>
            </a:r>
            <a:r>
              <a:rPr lang="en-US" sz="1800" dirty="0">
                <a:effectLst/>
                <a:latin typeface="Times New Roman" panose="02020603050405020304" pitchFamily="18" charset="0"/>
                <a:ea typeface="Times New Roman" panose="02020603050405020304" pitchFamily="18" charset="0"/>
              </a:rPr>
              <a:t> by 2030—in particular, Sustainable Development Goal (SDG) 2 (end hunger, achieve food security and improved nutrition and promote sustainable agriculture) and SDG 3 (ensure healthy lives and promote wellbeing for all at all ages).</a:t>
            </a:r>
          </a:p>
          <a:p>
            <a:endParaRPr lang="en-US" dirty="0"/>
          </a:p>
        </p:txBody>
      </p:sp>
    </p:spTree>
    <p:extLst>
      <p:ext uri="{BB962C8B-B14F-4D97-AF65-F5344CB8AC3E}">
        <p14:creationId xmlns:p14="http://schemas.microsoft.com/office/powerpoint/2010/main" val="2448958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E6676-64B5-494A-8176-A5049C44186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CD48897-1D19-48DC-91D7-B6E72EC153BD}"/>
              </a:ext>
            </a:extLst>
          </p:cNvPr>
          <p:cNvSpPr>
            <a:spLocks noGrp="1"/>
          </p:cNvSpPr>
          <p:nvPr>
            <p:ph idx="1"/>
          </p:nvPr>
        </p:nvSpPr>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Led by WHO and the Food and Agriculture Organization of the United Nations (FAO), the UN Decade of Action on Nutrition calls for policy action across 6 key areas:</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creating sustainable, resilient food systems for healthy diets;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providing social protection and nutrition-related education for all;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aligning health systems to nutrition needs, and providing universal coverage of essential nutrition interventions;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ensuring that trade and investment policies improve nutrition;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building safe and supportive environments for nutrition at all ages; and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strengthening and promoting nutrition governance and accountability, everywhere.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57263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81BD-1F34-4466-AE1A-2508945F6CA1}"/>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How to tackle India's undernutrition crisis in 10 steps</a:t>
            </a:r>
            <a:br>
              <a:rPr lang="en-US" sz="1800" b="1"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B8C2DEC-24F1-4764-B106-67DAC3E59F04}"/>
              </a:ext>
            </a:extLst>
          </p:cNvPr>
          <p:cNvSpPr>
            <a:spLocks noGrp="1"/>
          </p:cNvSpPr>
          <p:nvPr>
            <p:ph idx="1"/>
          </p:nvPr>
        </p:nvSpPr>
        <p:spPr/>
        <p:txBody>
          <a:bodyPr/>
          <a:lstStyle/>
          <a:p>
            <a:pPr marL="0" marR="0" algn="just">
              <a:spcBef>
                <a:spcPts val="375"/>
              </a:spcBef>
              <a:spcAft>
                <a:spcPts val="750"/>
              </a:spcAft>
            </a:pPr>
            <a:r>
              <a:rPr lang="en-US" sz="1800" dirty="0">
                <a:solidFill>
                  <a:srgbClr val="000000"/>
                </a:solidFill>
                <a:effectLst/>
                <a:latin typeface="Times New Roman" panose="02020603050405020304" pitchFamily="18" charset="0"/>
                <a:ea typeface="Times New Roman" panose="02020603050405020304" pitchFamily="18" charset="0"/>
              </a:rPr>
              <a:t>The finance ministry and the planning department can play an overarching role by ensuring health </a:t>
            </a:r>
            <a:r>
              <a:rPr lang="en-US" sz="1800" dirty="0" err="1">
                <a:solidFill>
                  <a:srgbClr val="000000"/>
                </a:solidFill>
                <a:effectLst/>
                <a:latin typeface="Times New Roman" panose="02020603050405020304" pitchFamily="18" charset="0"/>
                <a:ea typeface="Times New Roman" panose="02020603050405020304" pitchFamily="18" charset="0"/>
              </a:rPr>
              <a:t>programmes</a:t>
            </a:r>
            <a:r>
              <a:rPr lang="en-US" sz="1800" dirty="0">
                <a:solidFill>
                  <a:srgbClr val="000000"/>
                </a:solidFill>
                <a:effectLst/>
                <a:latin typeface="Times New Roman" panose="02020603050405020304" pitchFamily="18" charset="0"/>
                <a:ea typeface="Times New Roman" panose="02020603050405020304" pitchFamily="18" charset="0"/>
              </a:rPr>
              <a:t> get sufficient resources</a:t>
            </a:r>
            <a:endParaRPr lang="en-US" sz="1800" dirty="0">
              <a:effectLst/>
              <a:latin typeface="Times New Roman" panose="02020603050405020304" pitchFamily="18" charset="0"/>
              <a:ea typeface="Times New Roman" panose="02020603050405020304" pitchFamily="18" charset="0"/>
            </a:endParaRPr>
          </a:p>
          <a:p>
            <a:pPr marL="0" marR="0" algn="just">
              <a:spcBef>
                <a:spcPts val="375"/>
              </a:spcBef>
              <a:spcAft>
                <a:spcPts val="750"/>
              </a:spcAft>
            </a:pPr>
            <a:r>
              <a:rPr lang="en-US" sz="1800" dirty="0">
                <a:solidFill>
                  <a:srgbClr val="000000"/>
                </a:solidFill>
                <a:effectLst/>
                <a:latin typeface="Times New Roman" panose="02020603050405020304" pitchFamily="18" charset="0"/>
                <a:ea typeface="Times New Roman" panose="02020603050405020304" pitchFamily="18" charset="0"/>
              </a:rPr>
              <a:t>India is the epicenter of a global stunting crisis. At least 39% of the country's children under five - about 47 million souls - suffered from stunting in 2015. That's more stunted children, proportion-wise, than in all of Africa, where the figure is 32%.</a:t>
            </a:r>
            <a:endParaRPr lang="en-US" sz="1800" dirty="0">
              <a:effectLst/>
              <a:latin typeface="Times New Roman" panose="02020603050405020304" pitchFamily="18" charset="0"/>
              <a:ea typeface="Times New Roman" panose="02020603050405020304" pitchFamily="18" charset="0"/>
            </a:endParaRPr>
          </a:p>
          <a:p>
            <a:pPr marL="0" marR="0" algn="just">
              <a:spcBef>
                <a:spcPts val="375"/>
              </a:spcBef>
              <a:spcAft>
                <a:spcPts val="750"/>
              </a:spcAft>
            </a:pPr>
            <a:r>
              <a:rPr lang="en-US" sz="1800" dirty="0">
                <a:solidFill>
                  <a:srgbClr val="000000"/>
                </a:solidFill>
                <a:effectLst/>
                <a:latin typeface="Times New Roman" panose="02020603050405020304" pitchFamily="18" charset="0"/>
                <a:ea typeface="Times New Roman" panose="02020603050405020304" pitchFamily="18" charset="0"/>
              </a:rPr>
              <a:t>One way to address the crisis is through nutritional schemes for pregnant women and children. While such </a:t>
            </a:r>
            <a:r>
              <a:rPr lang="en-US" sz="1800" dirty="0" err="1">
                <a:solidFill>
                  <a:srgbClr val="000000"/>
                </a:solidFill>
                <a:effectLst/>
                <a:latin typeface="Times New Roman" panose="02020603050405020304" pitchFamily="18" charset="0"/>
                <a:ea typeface="Times New Roman" panose="02020603050405020304" pitchFamily="18" charset="0"/>
              </a:rPr>
              <a:t>programmes</a:t>
            </a:r>
            <a:r>
              <a:rPr lang="en-US" sz="1800" dirty="0">
                <a:solidFill>
                  <a:srgbClr val="000000"/>
                </a:solidFill>
                <a:effectLst/>
                <a:latin typeface="Times New Roman" panose="02020603050405020304" pitchFamily="18" charset="0"/>
                <a:ea typeface="Times New Roman" panose="02020603050405020304" pitchFamily="18" charset="0"/>
              </a:rPr>
              <a:t> exist, state support to them hasn't been adequate of late, as laid out in a report titled </a:t>
            </a:r>
            <a:r>
              <a:rPr lang="en-US" sz="1800" i="1" dirty="0">
                <a:solidFill>
                  <a:srgbClr val="000000"/>
                </a:solidFill>
                <a:effectLst/>
                <a:latin typeface="Times New Roman" panose="02020603050405020304" pitchFamily="18" charset="0"/>
                <a:ea typeface="Times New Roman" panose="02020603050405020304" pitchFamily="18" charset="0"/>
              </a:rPr>
              <a:t>Under Nutrition In India - A Nutrition Budget Disconnect.</a:t>
            </a:r>
            <a:endParaRPr lang="en-US" sz="1800" dirty="0">
              <a:effectLst/>
              <a:latin typeface="Times New Roman" panose="02020603050405020304" pitchFamily="18" charset="0"/>
              <a:ea typeface="Times New Roman" panose="02020603050405020304" pitchFamily="18" charset="0"/>
            </a:endParaRPr>
          </a:p>
          <a:p>
            <a:pPr marL="0" marR="0" algn="just">
              <a:spcBef>
                <a:spcPts val="375"/>
              </a:spcBef>
              <a:spcAft>
                <a:spcPts val="750"/>
              </a:spcAft>
            </a:pPr>
            <a:r>
              <a:rPr lang="en-US" sz="1800" dirty="0">
                <a:solidFill>
                  <a:srgbClr val="000000"/>
                </a:solidFill>
                <a:effectLst/>
                <a:latin typeface="Times New Roman" panose="02020603050405020304" pitchFamily="18" charset="0"/>
                <a:ea typeface="Times New Roman" panose="02020603050405020304" pitchFamily="18" charset="0"/>
              </a:rPr>
              <a:t>Indeed, this year's budget made no significant increase in the allocation for nutrition-related schemes. The Centre, in fact, passed the burden on to the states, asking them to set their own nutrition priorities and pay up to half the funds needed for </a:t>
            </a:r>
            <a:r>
              <a:rPr lang="en-US" sz="1800" dirty="0" err="1">
                <a:solidFill>
                  <a:srgbClr val="000000"/>
                </a:solidFill>
                <a:effectLst/>
                <a:latin typeface="Times New Roman" panose="02020603050405020304" pitchFamily="18" charset="0"/>
                <a:ea typeface="Times New Roman" panose="02020603050405020304" pitchFamily="18" charset="0"/>
              </a:rPr>
              <a:t>programmes</a:t>
            </a:r>
            <a:r>
              <a:rPr lang="en-US" sz="1800" dirty="0">
                <a:solidFill>
                  <a:srgbClr val="000000"/>
                </a:solidFill>
                <a:effectLst/>
                <a:latin typeface="Times New Roman" panose="02020603050405020304" pitchFamily="18" charset="0"/>
                <a:ea typeface="Times New Roman" panose="02020603050405020304" pitchFamily="18" charset="0"/>
              </a:rPr>
              <a:t> like the ICDS.</a:t>
            </a:r>
            <a:endParaRPr lang="en-US" sz="1800" dirty="0">
              <a:effectLst/>
              <a:latin typeface="Times New Roman" panose="02020603050405020304" pitchFamily="18" charset="0"/>
              <a:ea typeface="Times New Roman" panose="02020603050405020304" pitchFamily="18" charset="0"/>
            </a:endParaRPr>
          </a:p>
          <a:p>
            <a:pPr marL="0" marR="0" algn="just">
              <a:spcBef>
                <a:spcPts val="375"/>
              </a:spcBef>
              <a:spcAft>
                <a:spcPts val="750"/>
              </a:spcAft>
            </a:pPr>
            <a:r>
              <a:rPr lang="en-US" sz="1800" dirty="0">
                <a:solidFill>
                  <a:srgbClr val="000000"/>
                </a:solidFill>
                <a:effectLst/>
                <a:latin typeface="Times New Roman" panose="02020603050405020304" pitchFamily="18" charset="0"/>
                <a:ea typeface="Times New Roman" panose="02020603050405020304" pitchFamily="18" charset="0"/>
              </a:rPr>
              <a:t>Here's what the report - released on 11 March by the Centre for Budget and Governance Accountability and UNICEF and partly written by prominent food rights experts - prescribes for tackling the crisis.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845652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E2195-AB5E-4D83-A5D8-24167A2C8AC9}"/>
              </a:ext>
            </a:extLst>
          </p:cNvPr>
          <p:cNvSpPr>
            <a:spLocks noGrp="1"/>
          </p:cNvSpPr>
          <p:nvPr>
            <p:ph type="title"/>
          </p:nvPr>
        </p:nvSpPr>
        <p:spPr/>
        <p:txBody>
          <a:bodyPr/>
          <a:lstStyle/>
          <a:p>
            <a:r>
              <a:rPr lang="en-US"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Ensure better coordination among various ministries</a:t>
            </a:r>
            <a:br>
              <a:rPr lang="en-US" sz="1800" b="1" i="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12EBB7E-C073-4884-989E-AF9800A328C9}"/>
              </a:ext>
            </a:extLst>
          </p:cNvPr>
          <p:cNvSpPr>
            <a:spLocks noGrp="1"/>
          </p:cNvSpPr>
          <p:nvPr>
            <p:ph idx="1"/>
          </p:nvPr>
        </p:nvSpPr>
        <p:spPr/>
        <p:txBody>
          <a:bodyPr>
            <a:normAutofit fontScale="92500" lnSpcReduction="20000"/>
          </a:bodyPr>
          <a:lstStyle/>
          <a:p>
            <a:pPr marL="0" marR="0" algn="just">
              <a:spcBef>
                <a:spcPts val="375"/>
              </a:spcBef>
              <a:spcAft>
                <a:spcPts val="750"/>
              </a:spcAft>
            </a:pPr>
            <a:r>
              <a:rPr lang="en-US" sz="1800" dirty="0">
                <a:solidFill>
                  <a:srgbClr val="000000"/>
                </a:solidFill>
                <a:effectLst/>
                <a:latin typeface="Times New Roman" panose="02020603050405020304" pitchFamily="18" charset="0"/>
                <a:ea typeface="Times New Roman" panose="02020603050405020304" pitchFamily="18" charset="0"/>
              </a:rPr>
              <a:t>To tackle malnutrition, it's imperative that the following ministries work together:</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375"/>
              </a:spcBef>
              <a:spcAft>
                <a:spcPts val="75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Rural Development</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375"/>
              </a:spcBef>
              <a:spcAft>
                <a:spcPts val="75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Public Distribution and Civil Supplies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375"/>
              </a:spcBef>
              <a:spcAft>
                <a:spcPts val="75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Health and Family Welfare</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375"/>
              </a:spcBef>
              <a:spcAft>
                <a:spcPts val="75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Women and Child Development</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375"/>
              </a:spcBef>
              <a:spcAft>
                <a:spcPts val="75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Drinking Water and Sanitation</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375"/>
              </a:spcBef>
              <a:spcAft>
                <a:spcPts val="75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Agriculture</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375"/>
              </a:spcBef>
              <a:spcAft>
                <a:spcPts val="75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Tribal Affairs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375"/>
              </a:spcBef>
              <a:spcAft>
                <a:spcPts val="75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Minority Affairs</a:t>
            </a:r>
            <a:endParaRPr lang="en-US" sz="1800" dirty="0">
              <a:effectLst/>
              <a:latin typeface="Times New Roman" panose="02020603050405020304" pitchFamily="18" charset="0"/>
              <a:ea typeface="Times New Roman" panose="02020603050405020304" pitchFamily="18" charset="0"/>
            </a:endParaRPr>
          </a:p>
          <a:p>
            <a:pPr marL="0" marR="0" algn="just">
              <a:spcBef>
                <a:spcPts val="375"/>
              </a:spcBef>
              <a:spcAft>
                <a:spcPts val="750"/>
              </a:spcAft>
            </a:pPr>
            <a:r>
              <a:rPr lang="en-US" sz="1800" dirty="0">
                <a:solidFill>
                  <a:srgbClr val="000000"/>
                </a:solidFill>
                <a:effectLst/>
                <a:latin typeface="Times New Roman" panose="02020603050405020304" pitchFamily="18" charset="0"/>
                <a:ea typeface="Times New Roman" panose="02020603050405020304" pitchFamily="18" charset="0"/>
              </a:rPr>
              <a:t>By coordinating their efforts, these ministries will ensure that essential nutrition services reach the most deprived communities.</a:t>
            </a:r>
            <a:endParaRPr lang="en-US" sz="1800" dirty="0">
              <a:effectLst/>
              <a:latin typeface="Times New Roman" panose="02020603050405020304" pitchFamily="18" charset="0"/>
              <a:ea typeface="Times New Roman" panose="02020603050405020304" pitchFamily="18" charset="0"/>
            </a:endParaRPr>
          </a:p>
          <a:p>
            <a:pPr marL="0" marR="0" algn="just">
              <a:spcBef>
                <a:spcPts val="375"/>
              </a:spcBef>
              <a:spcAft>
                <a:spcPts val="750"/>
              </a:spcAft>
            </a:pPr>
            <a:r>
              <a:rPr lang="en-US" sz="1800" dirty="0">
                <a:solidFill>
                  <a:srgbClr val="000000"/>
                </a:solidFill>
                <a:effectLst/>
                <a:latin typeface="Times New Roman" panose="02020603050405020304" pitchFamily="18" charset="0"/>
                <a:ea typeface="Times New Roman" panose="02020603050405020304" pitchFamily="18" charset="0"/>
              </a:rPr>
              <a:t>The </a:t>
            </a:r>
            <a:r>
              <a:rPr lang="en-US" sz="1800" u="sng" dirty="0">
                <a:solidFill>
                  <a:srgbClr val="000000"/>
                </a:solidFill>
                <a:effectLst/>
                <a:latin typeface="Times New Roman" panose="02020603050405020304" pitchFamily="18" charset="0"/>
                <a:ea typeface="Times New Roman" panose="02020603050405020304" pitchFamily="18" charset="0"/>
                <a:hlinkClick r:id="rId2"/>
              </a:rPr>
              <a:t>finance ministry</a:t>
            </a:r>
            <a:r>
              <a:rPr lang="en-US" sz="1800" dirty="0">
                <a:solidFill>
                  <a:srgbClr val="000000"/>
                </a:solidFill>
                <a:effectLst/>
                <a:latin typeface="Times New Roman" panose="02020603050405020304" pitchFamily="18" charset="0"/>
                <a:ea typeface="Times New Roman" panose="02020603050405020304" pitchFamily="18" charset="0"/>
              </a:rPr>
              <a:t> and the planning departments, the report points out, can play an overarching role by ensuring such </a:t>
            </a:r>
            <a:r>
              <a:rPr lang="en-US" sz="1800" dirty="0" err="1">
                <a:solidFill>
                  <a:srgbClr val="000000"/>
                </a:solidFill>
                <a:effectLst/>
                <a:latin typeface="Times New Roman" panose="02020603050405020304" pitchFamily="18" charset="0"/>
                <a:ea typeface="Times New Roman" panose="02020603050405020304" pitchFamily="18" charset="0"/>
              </a:rPr>
              <a:t>programmes</a:t>
            </a:r>
            <a:r>
              <a:rPr lang="en-US" sz="1800" dirty="0">
                <a:solidFill>
                  <a:srgbClr val="000000"/>
                </a:solidFill>
                <a:effectLst/>
                <a:latin typeface="Times New Roman" panose="02020603050405020304" pitchFamily="18" charset="0"/>
                <a:ea typeface="Times New Roman" panose="02020603050405020304" pitchFamily="18" charset="0"/>
              </a:rPr>
              <a:t> get sufficient budgets, resources and a policy framework.</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88749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7082-432D-4B11-8194-9EA0F95FE288}"/>
              </a:ext>
            </a:extLst>
          </p:cNvPr>
          <p:cNvSpPr>
            <a:spLocks noGrp="1"/>
          </p:cNvSpPr>
          <p:nvPr>
            <p:ph type="title"/>
          </p:nvPr>
        </p:nvSpPr>
        <p:spPr/>
        <p:txBody>
          <a:bodyPr/>
          <a:lstStyle/>
          <a:p>
            <a:r>
              <a:rPr lang="en-US"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Improve data collection on stunting and obesity</a:t>
            </a:r>
            <a:br>
              <a:rPr lang="en-US" sz="1800" b="1" i="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0C57BE5-95A8-4FD4-8CF7-BB685DEAAC95}"/>
              </a:ext>
            </a:extLst>
          </p:cNvPr>
          <p:cNvSpPr>
            <a:spLocks noGrp="1"/>
          </p:cNvSpPr>
          <p:nvPr>
            <p:ph idx="1"/>
          </p:nvPr>
        </p:nvSpPr>
        <p:spPr/>
        <p:txBody>
          <a:bodyPr/>
          <a:lstStyle/>
          <a:p>
            <a:pPr marL="0" marR="0" algn="just">
              <a:spcBef>
                <a:spcPts val="375"/>
              </a:spcBef>
              <a:spcAft>
                <a:spcPts val="750"/>
              </a:spcAft>
            </a:pPr>
            <a:r>
              <a:rPr lang="en-US" sz="1800" dirty="0">
                <a:solidFill>
                  <a:srgbClr val="000000"/>
                </a:solidFill>
                <a:effectLst/>
                <a:latin typeface="Times New Roman" panose="02020603050405020304" pitchFamily="18" charset="0"/>
                <a:ea typeface="Times New Roman" panose="02020603050405020304" pitchFamily="18" charset="0"/>
              </a:rPr>
              <a:t>Although the practice of measuring malnutrition, through the ICDS, on the "underweight criterion" - weight for age - is expedient at the village level, it doesn't count stunted and wasted children with the same frequency, Aarti Ahuja, a food rights expert, argues in the </a:t>
            </a:r>
            <a:r>
              <a:rPr lang="en-US" sz="1800" dirty="0" err="1">
                <a:solidFill>
                  <a:srgbClr val="000000"/>
                </a:solidFill>
                <a:effectLst/>
                <a:latin typeface="Times New Roman" panose="02020603050405020304" pitchFamily="18" charset="0"/>
                <a:ea typeface="Times New Roman" panose="02020603050405020304" pitchFamily="18" charset="0"/>
              </a:rPr>
              <a:t>report.Another</a:t>
            </a:r>
            <a:r>
              <a:rPr lang="en-US" sz="1800" dirty="0">
                <a:solidFill>
                  <a:srgbClr val="000000"/>
                </a:solidFill>
                <a:effectLst/>
                <a:latin typeface="Times New Roman" panose="02020603050405020304" pitchFamily="18" charset="0"/>
                <a:ea typeface="Times New Roman" panose="02020603050405020304" pitchFamily="18" charset="0"/>
              </a:rPr>
              <a:t> area of neglect is the measurement of obesity. According to the WHO, India's obesity rate rose from 4% to 4.9% between 2010 and 2014, sending India off-course in meeting the WHO's obesity reduction targets.</a:t>
            </a:r>
            <a:endParaRPr lang="en-US" sz="1800" dirty="0">
              <a:effectLst/>
              <a:latin typeface="Times New Roman" panose="02020603050405020304" pitchFamily="18" charset="0"/>
              <a:ea typeface="Times New Roman" panose="02020603050405020304" pitchFamily="18" charset="0"/>
            </a:endParaRPr>
          </a:p>
          <a:p>
            <a:pPr marL="0" marR="0" algn="just">
              <a:spcBef>
                <a:spcPts val="375"/>
              </a:spcBef>
              <a:spcAft>
                <a:spcPts val="750"/>
              </a:spcAft>
            </a:pPr>
            <a:r>
              <a:rPr lang="en-US" sz="1800">
                <a:solidFill>
                  <a:srgbClr val="000000"/>
                </a:solidFill>
                <a:effectLst/>
                <a:latin typeface="Times New Roman" panose="02020603050405020304" pitchFamily="18" charset="0"/>
                <a:ea typeface="Times New Roman" panose="02020603050405020304" pitchFamily="18" charset="0"/>
              </a:rPr>
              <a:t>The report notes that appropriate policies can only be designed if proper and timely information and data is collected not just on underweight children but the overweight ones as well.</a:t>
            </a:r>
            <a:endParaRPr lang="en-US" sz="1800">
              <a:effectLst/>
              <a:latin typeface="Times New Roman" panose="02020603050405020304" pitchFamily="18" charset="0"/>
              <a:ea typeface="Times New Roman" panose="02020603050405020304" pitchFamily="18" charset="0"/>
            </a:endParaRPr>
          </a:p>
          <a:p>
            <a:endParaRPr lang="en-US"/>
          </a:p>
        </p:txBody>
      </p:sp>
    </p:spTree>
    <p:extLst>
      <p:ext uri="{BB962C8B-B14F-4D97-AF65-F5344CB8AC3E}">
        <p14:creationId xmlns:p14="http://schemas.microsoft.com/office/powerpoint/2010/main" val="662404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40D9-EAD2-479B-AF44-5C3C286D70B5}"/>
              </a:ext>
            </a:extLst>
          </p:cNvPr>
          <p:cNvSpPr>
            <a:spLocks noGrp="1"/>
          </p:cNvSpPr>
          <p:nvPr>
            <p:ph type="title"/>
          </p:nvPr>
        </p:nvSpPr>
        <p:spPr/>
        <p:txBody>
          <a:bodyPr>
            <a:normAutofit/>
          </a:bodyPr>
          <a:lstStyle/>
          <a:p>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Ecology of under nutrition</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D39E2611-E173-43EF-9984-F05E1E360498}"/>
              </a:ext>
            </a:extLst>
          </p:cNvPr>
          <p:cNvSpPr>
            <a:spLocks noGrp="1"/>
          </p:cNvSpPr>
          <p:nvPr>
            <p:ph idx="1"/>
          </p:nvPr>
        </p:nvSpPr>
        <p:spPr/>
        <p:txBody>
          <a:bodyPr>
            <a:normAutofit/>
          </a:bodyPr>
          <a:lstStyle/>
          <a:p>
            <a:pPr marL="0" marR="0" algn="just">
              <a:lnSpc>
                <a:spcPct val="107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Malnutrition is an ecological problem that does not occur alone. It accompanies poverty, disturbed family structure, ignorance and despair.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Poverty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Because of low purchasing power, poor cannot afford to buy desired amount and desired quality of food for the family. This adversely affects their capacity for physical work and they earn less. Thus starts a vicious cycle of poverty, under nutrition, diminished work capacity, low earning and poverty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Feeding habits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Lack of awareness of nutritional qualities of food, irrational beliefs about food, inappropriate child rearing and feeding habits all lead to under nutrition in the family.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dirty="0"/>
          </a:p>
        </p:txBody>
      </p:sp>
    </p:spTree>
    <p:extLst>
      <p:ext uri="{BB962C8B-B14F-4D97-AF65-F5344CB8AC3E}">
        <p14:creationId xmlns:p14="http://schemas.microsoft.com/office/powerpoint/2010/main" val="308691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8F6D-7F17-4FF4-A3EA-7A215893F7AC}"/>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Ecology of under nutrition</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2D59A19-8DB0-47EA-9735-D607D32B0255}"/>
              </a:ext>
            </a:extLst>
          </p:cNvPr>
          <p:cNvSpPr>
            <a:spLocks noGrp="1"/>
          </p:cNvSpPr>
          <p:nvPr>
            <p:ph idx="1"/>
          </p:nvPr>
        </p:nvSpPr>
        <p:spPr/>
        <p:txBody>
          <a:bodyPr>
            <a:normAutofit/>
          </a:bodyPr>
          <a:lstStyle/>
          <a:p>
            <a:pPr marL="0" marR="0" algn="just">
              <a:lnSpc>
                <a:spcPct val="107000"/>
              </a:lnSpc>
              <a:spcBef>
                <a:spcPts val="0"/>
              </a:spcBef>
              <a:spcAft>
                <a:spcPts val="8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Infections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Infections like malaria and measles or recurrent attacks of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diarrhoea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may precipitate acute malnutrition and aggravate the existing nutritional deficit. Metabolic demands for protein are higher during infections and the child may take in less food either due to reduced appetite or due to food restrictions by the mother. Thus leading to malnutrition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1074764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9D77-2C11-4D44-96CA-8385FD6C021C}"/>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Socio-cultural factors</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256BCC7E-292E-42E3-826A-83214F609327}"/>
              </a:ext>
            </a:extLst>
          </p:cNvPr>
          <p:cNvSpPr>
            <a:spLocks noGrp="1"/>
          </p:cNvSpPr>
          <p:nvPr>
            <p:ph idx="1"/>
          </p:nvPr>
        </p:nvSpPr>
        <p:spPr/>
        <p:txBody>
          <a:bodyPr>
            <a:normAutofit/>
          </a:bodyPr>
          <a:lstStyle/>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Inequitable distribution of food in the family. In most of the poor households, women and preschool children especially girls receive less food than the economically active male members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Large families Rapid succession of pregnancies adversely affects the nutritional status of the mother. As she tries to manage the big family she may neglect her own health and antenatal checkups during pregnancy. Under nutrition may lead to low birth weight baby. In large families per capita availability of food is also less.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Poor quality of housing, sanitation and water supply. These contribute to ill health and infections thus Contributing to malnutrition.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387007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E096-7AE6-4E18-9CC2-E662290AB5EE}"/>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Socio-cultural factors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704C7F8-EFD7-4EFF-B475-25340D39B003}"/>
              </a:ext>
            </a:extLst>
          </p:cNvPr>
          <p:cNvSpPr>
            <a:spLocks noGrp="1"/>
          </p:cNvSpPr>
          <p:nvPr>
            <p:ph idx="1"/>
          </p:nvPr>
        </p:nvSpPr>
        <p:spPr/>
        <p:txBody>
          <a:bodyPr>
            <a:normAutofit/>
          </a:bodyPr>
          <a:lstStyle/>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Inadequate maternal and child care- Improving the primary health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centres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and other health care services in the rural areas will definitely improve the nutrition profile of women and children.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40806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0BD2-5FB4-4F36-97DB-3970999D62EB}"/>
              </a:ext>
            </a:extLst>
          </p:cNvPr>
          <p:cNvSpPr>
            <a:spLocks noGrp="1"/>
          </p:cNvSpPr>
          <p:nvPr>
            <p:ph type="title"/>
          </p:nvPr>
        </p:nvSpPr>
        <p:spPr>
          <a:xfrm>
            <a:off x="838200" y="1"/>
            <a:ext cx="10515600" cy="1311964"/>
          </a:xfrm>
        </p:spPr>
        <p:txBody>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Causes of child malnutrition can be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summarised</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as below.</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6FE528BC-5839-48CE-835F-AB9222D5DBD6}"/>
              </a:ext>
            </a:extLst>
          </p:cNvPr>
          <p:cNvPicPr>
            <a:picLocks noGrp="1" noChangeAspect="1"/>
          </p:cNvPicPr>
          <p:nvPr>
            <p:ph idx="1"/>
          </p:nvPr>
        </p:nvPicPr>
        <p:blipFill>
          <a:blip r:embed="rId2"/>
          <a:stretch>
            <a:fillRect/>
          </a:stretch>
        </p:blipFill>
        <p:spPr>
          <a:xfrm>
            <a:off x="1749286" y="874643"/>
            <a:ext cx="8335617" cy="6096000"/>
          </a:xfrm>
          <a:prstGeom prst="rect">
            <a:avLst/>
          </a:prstGeom>
        </p:spPr>
      </p:pic>
    </p:spTree>
    <p:extLst>
      <p:ext uri="{BB962C8B-B14F-4D97-AF65-F5344CB8AC3E}">
        <p14:creationId xmlns:p14="http://schemas.microsoft.com/office/powerpoint/2010/main" val="574354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BE24-6A39-43F3-9229-45B64280B5B2}"/>
              </a:ext>
            </a:extLst>
          </p:cNvPr>
          <p:cNvSpPr>
            <a:spLocks noGrp="1"/>
          </p:cNvSpPr>
          <p:nvPr>
            <p:ph type="title"/>
          </p:nvPr>
        </p:nvSpPr>
        <p:spPr/>
        <p:txBody>
          <a:bodyPr>
            <a:normAutofit/>
          </a:bodyPr>
          <a:lstStyle/>
          <a:p>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Groups of population most affected</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F64D86C4-5B6C-4A13-94AA-A55CA29C1A6D}"/>
              </a:ext>
            </a:extLst>
          </p:cNvPr>
          <p:cNvSpPr>
            <a:spLocks noGrp="1"/>
          </p:cNvSpPr>
          <p:nvPr>
            <p:ph idx="1"/>
          </p:nvPr>
        </p:nvSpPr>
        <p:spPr/>
        <p:txBody>
          <a:bodyPr/>
          <a:lstStyle/>
          <a:p>
            <a:pPr marL="0" marR="0">
              <a:lnSpc>
                <a:spcPct val="107000"/>
              </a:lnSpc>
              <a:spcBef>
                <a:spcPts val="0"/>
              </a:spcBef>
              <a:spcAft>
                <a:spcPts val="8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Certain groups of population may be most affected because of their,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Biological vulnerability as in infants, preschool children, pregnant mothers, adolescent girls and old people.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Socioeconomic factors like poor, socially deprived, slum dwellers, street kids, etc.</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Habitat such as those living in inaccessible remote areas, thick forests and mountainous regions e.g., tribal population and nomads.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849797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FF19-92AC-43D4-B171-A5781DE20619}"/>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Groups of population most affected</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54259FE-C1D6-45D8-A606-30792E66C172}"/>
              </a:ext>
            </a:extLst>
          </p:cNvPr>
          <p:cNvSpPr>
            <a:spLocks noGrp="1"/>
          </p:cNvSpPr>
          <p:nvPr>
            <p:ph idx="1"/>
          </p:nvPr>
        </p:nvSpPr>
        <p:spPr/>
        <p:txBody>
          <a:bodyPr>
            <a:normAutofit/>
          </a:bodyPr>
          <a:lstStyle/>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elderly</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particularly those who are in hospital, or institutionalized,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people with low incomes, or those who are socially isolated</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people with chronic (long-term) disorders</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for example, eating disorders, such as anorexia nervosa and bulimia, and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people who are recovering from a serious illness, or condition</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particularly those with  a condition that affects their ability to eat, such as a stroke.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95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1643178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2614</Words>
  <Application>Microsoft Office PowerPoint</Application>
  <PresentationFormat>Widescreen</PresentationFormat>
  <Paragraphs>152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Symbol</vt:lpstr>
      <vt:lpstr>Times New Roman</vt:lpstr>
      <vt:lpstr>Office Theme</vt:lpstr>
      <vt:lpstr>Malnutrition - causes and types </vt:lpstr>
      <vt:lpstr>Malnutrition - causes and types </vt:lpstr>
      <vt:lpstr>Ecology of under nutrition </vt:lpstr>
      <vt:lpstr>Ecology of under nutrition </vt:lpstr>
      <vt:lpstr>Socio-cultural factors </vt:lpstr>
      <vt:lpstr>Socio-cultural factors </vt:lpstr>
      <vt:lpstr>Causes of child malnutrition can be summarised as below. </vt:lpstr>
      <vt:lpstr>Groups of population most affected </vt:lpstr>
      <vt:lpstr>Groups of population most affected </vt:lpstr>
      <vt:lpstr>Symptoms </vt:lpstr>
      <vt:lpstr>Symptoms </vt:lpstr>
      <vt:lpstr>Causes </vt:lpstr>
      <vt:lpstr>Causes </vt:lpstr>
      <vt:lpstr>PowerPoint Presentation</vt:lpstr>
      <vt:lpstr>Risk factors </vt:lpstr>
      <vt:lpstr>Diagnosis </vt:lpstr>
      <vt:lpstr>PowerPoint Presentation</vt:lpstr>
      <vt:lpstr>PowerPoint Presentation</vt:lpstr>
      <vt:lpstr>Treatment </vt:lpstr>
      <vt:lpstr>Treatment types </vt:lpstr>
      <vt:lpstr>Diet </vt:lpstr>
      <vt:lpstr>Monitoring progress </vt:lpstr>
      <vt:lpstr>Prevention </vt:lpstr>
      <vt:lpstr>The United Nations Decade of Action on Nutrition </vt:lpstr>
      <vt:lpstr>PowerPoint Presentation</vt:lpstr>
      <vt:lpstr>How to tackle India's undernutrition crisis in 10 steps </vt:lpstr>
      <vt:lpstr>1) Ensure better coordination among various ministries </vt:lpstr>
      <vt:lpstr>2) Improve data collection on stunting and obesity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Malnutrition - causes and types </dc:title>
  <dc:creator>Neha</dc:creator>
  <cp:lastModifiedBy>Neha</cp:lastModifiedBy>
  <cp:revision>39</cp:revision>
  <dcterms:created xsi:type="dcterms:W3CDTF">2021-01-20T10:29:44Z</dcterms:created>
  <dcterms:modified xsi:type="dcterms:W3CDTF">2021-01-20T17:23:51Z</dcterms:modified>
</cp:coreProperties>
</file>