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588" autoAdjust="0"/>
    <p:restoredTop sz="94444" autoAdjust="0"/>
  </p:normalViewPr>
  <p:slideViewPr>
    <p:cSldViewPr>
      <p:cViewPr>
        <p:scale>
          <a:sx n="50" d="100"/>
          <a:sy n="50" d="100"/>
        </p:scale>
        <p:origin x="-2508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9A17-4F61-4CEF-841E-D42E2F1F3E91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16E9E-8B00-4039-809B-55EC83144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16E9E-8B00-4039-809B-55EC83144483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16E9E-8B00-4039-809B-55EC83144483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73CB-F2D5-4DB8-8E57-6A1D814B0888}" type="datetimeFigureOut">
              <a:rPr lang="en-US" smtClean="0"/>
              <a:pPr/>
              <a:t>5/13/2021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Network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Diagrammatic Representation of Activities and its predecessors.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57290" y="428605"/>
          <a:ext cx="6643734" cy="2286016"/>
        </p:xfrm>
        <a:graphic>
          <a:graphicData uri="http://schemas.openxmlformats.org/drawingml/2006/table">
            <a:tbl>
              <a:tblPr/>
              <a:tblGrid>
                <a:gridCol w="2281794"/>
                <a:gridCol w="4361940"/>
              </a:tblGrid>
              <a:tr h="285752">
                <a:tc>
                  <a:txBody>
                    <a:bodyPr/>
                    <a:lstStyle/>
                    <a:p>
                      <a:pPr indent="153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Activity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57158" y="4643446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000100" y="4286256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6"/>
            <a:endCxn id="12" idx="2"/>
          </p:cNvCxnSpPr>
          <p:nvPr/>
        </p:nvCxnSpPr>
        <p:spPr>
          <a:xfrm flipV="1">
            <a:off x="1000100" y="4822041"/>
            <a:ext cx="571504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6"/>
            <a:endCxn id="13" idx="2"/>
          </p:cNvCxnSpPr>
          <p:nvPr/>
        </p:nvCxnSpPr>
        <p:spPr>
          <a:xfrm>
            <a:off x="1000100" y="5000636"/>
            <a:ext cx="1785950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28860" y="3857628"/>
            <a:ext cx="57150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715140" y="4572008"/>
            <a:ext cx="71438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786050" y="5786454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357290" y="42148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929058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000232" y="52863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1" idx="6"/>
          </p:cNvCxnSpPr>
          <p:nvPr/>
        </p:nvCxnSpPr>
        <p:spPr>
          <a:xfrm>
            <a:off x="3000364" y="4214818"/>
            <a:ext cx="371477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2" name="Straight Arrow Connector 21"/>
          <p:cNvCxnSpPr>
            <a:endCxn id="12" idx="3"/>
          </p:cNvCxnSpPr>
          <p:nvPr/>
        </p:nvCxnSpPr>
        <p:spPr>
          <a:xfrm flipV="1">
            <a:off x="2857488" y="4998841"/>
            <a:ext cx="3962271" cy="1144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3438" y="514351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27" name="Straight Arrow Connector 26"/>
          <p:cNvCxnSpPr>
            <a:endCxn id="36" idx="1"/>
          </p:cNvCxnSpPr>
          <p:nvPr/>
        </p:nvCxnSpPr>
        <p:spPr>
          <a:xfrm>
            <a:off x="3000364" y="4071942"/>
            <a:ext cx="5594851" cy="1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3570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2" idx="6"/>
            <a:endCxn id="36" idx="3"/>
          </p:cNvCxnSpPr>
          <p:nvPr/>
        </p:nvCxnSpPr>
        <p:spPr>
          <a:xfrm flipV="1">
            <a:off x="7429520" y="4488313"/>
            <a:ext cx="1165695" cy="33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72396" y="44291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8501058" y="400050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43042" y="428604"/>
          <a:ext cx="5774373" cy="2839212"/>
        </p:xfrm>
        <a:graphic>
          <a:graphicData uri="http://schemas.openxmlformats.org/drawingml/2006/table">
            <a:tbl>
              <a:tblPr/>
              <a:tblGrid>
                <a:gridCol w="2395648"/>
                <a:gridCol w="3378725"/>
              </a:tblGrid>
              <a:tr h="293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0" y="4857760"/>
            <a:ext cx="1142976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142976" y="5214950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5852" y="48577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785918" y="492919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7" idx="7"/>
            <a:endCxn id="20" idx="2"/>
          </p:cNvCxnSpPr>
          <p:nvPr/>
        </p:nvCxnSpPr>
        <p:spPr>
          <a:xfrm rot="5400000" flipH="1" flipV="1">
            <a:off x="3949456" y="3329241"/>
            <a:ext cx="201314" cy="3186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</p:cNvCxnSpPr>
          <p:nvPr/>
        </p:nvCxnSpPr>
        <p:spPr>
          <a:xfrm rot="16200000" flipH="1">
            <a:off x="3252936" y="4681703"/>
            <a:ext cx="237033" cy="182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57686" y="535782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643306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500430" y="5143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5" idx="6"/>
            <a:endCxn id="20" idx="3"/>
          </p:cNvCxnSpPr>
          <p:nvPr/>
        </p:nvCxnSpPr>
        <p:spPr>
          <a:xfrm flipV="1">
            <a:off x="5143504" y="5049355"/>
            <a:ext cx="583761" cy="62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43570" y="4500570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143504" y="514351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20" idx="6"/>
          </p:cNvCxnSpPr>
          <p:nvPr/>
        </p:nvCxnSpPr>
        <p:spPr>
          <a:xfrm flipV="1">
            <a:off x="6215074" y="4214818"/>
            <a:ext cx="928694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143768" y="400050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429388" y="41433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8" idx="6"/>
          </p:cNvCxnSpPr>
          <p:nvPr/>
        </p:nvCxnSpPr>
        <p:spPr>
          <a:xfrm>
            <a:off x="7786710" y="4286256"/>
            <a:ext cx="171451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58148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9144000" y="0"/>
            <a:ext cx="37862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20" idx="5"/>
          </p:cNvCxnSpPr>
          <p:nvPr/>
        </p:nvCxnSpPr>
        <p:spPr>
          <a:xfrm rot="5400000" flipH="1" flipV="1">
            <a:off x="7649064" y="3197198"/>
            <a:ext cx="334471" cy="336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572660" y="4214818"/>
            <a:ext cx="64294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786710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144000" y="4429132"/>
            <a:ext cx="42866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</p:cNvCxnSpPr>
          <p:nvPr/>
        </p:nvCxnSpPr>
        <p:spPr>
          <a:xfrm flipV="1">
            <a:off x="10215602" y="4572008"/>
            <a:ext cx="57150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87040" y="42862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10787106" y="4214818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728" y="500042"/>
          <a:ext cx="6096000" cy="2839212"/>
        </p:xfrm>
        <a:graphic>
          <a:graphicData uri="http://schemas.openxmlformats.org/drawingml/2006/table">
            <a:tbl>
              <a:tblPr/>
              <a:tblGrid>
                <a:gridCol w="2529372"/>
                <a:gridCol w="3566628"/>
              </a:tblGrid>
              <a:tr h="219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-3786246" y="0"/>
            <a:ext cx="37862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44000" y="0"/>
            <a:ext cx="385768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-857288" y="4929198"/>
            <a:ext cx="85728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0" y="5250669"/>
            <a:ext cx="64291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44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42910" y="5000636"/>
            <a:ext cx="50006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16" idx="2"/>
          </p:cNvCxnSpPr>
          <p:nvPr/>
        </p:nvCxnSpPr>
        <p:spPr>
          <a:xfrm flipV="1">
            <a:off x="1142976" y="4179099"/>
            <a:ext cx="2286016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28992" y="3929066"/>
            <a:ext cx="71438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500166" y="464344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0" idx="5"/>
          </p:cNvCxnSpPr>
          <p:nvPr/>
        </p:nvCxnSpPr>
        <p:spPr>
          <a:xfrm rot="16200000" flipH="1">
            <a:off x="2314677" y="4243510"/>
            <a:ext cx="12257" cy="250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71868" y="521495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143108" y="50720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20" idx="6"/>
          </p:cNvCxnSpPr>
          <p:nvPr/>
        </p:nvCxnSpPr>
        <p:spPr>
          <a:xfrm flipV="1">
            <a:off x="4143372" y="5429264"/>
            <a:ext cx="178595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6248" y="50720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0" idx="0"/>
          </p:cNvCxnSpPr>
          <p:nvPr/>
        </p:nvCxnSpPr>
        <p:spPr>
          <a:xfrm rot="5400000" flipH="1" flipV="1">
            <a:off x="3500430" y="4786322"/>
            <a:ext cx="785818" cy="7143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6"/>
          </p:cNvCxnSpPr>
          <p:nvPr/>
        </p:nvCxnSpPr>
        <p:spPr>
          <a:xfrm flipV="1">
            <a:off x="4143372" y="4143380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29124" y="3786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5072066" y="385762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5857884" y="4929198"/>
            <a:ext cx="57150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>
            <a:stCxn id="36" idx="6"/>
            <a:endCxn id="46" idx="2"/>
          </p:cNvCxnSpPr>
          <p:nvPr/>
        </p:nvCxnSpPr>
        <p:spPr>
          <a:xfrm>
            <a:off x="5643570" y="4143380"/>
            <a:ext cx="2143140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57950" y="392906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44" name="Straight Arrow Connector 43"/>
          <p:cNvCxnSpPr>
            <a:endCxn id="46" idx="3"/>
          </p:cNvCxnSpPr>
          <p:nvPr/>
        </p:nvCxnSpPr>
        <p:spPr>
          <a:xfrm flipV="1">
            <a:off x="6429388" y="4784527"/>
            <a:ext cx="1441017" cy="644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29454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786710" y="435769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571932" y="0"/>
            <a:ext cx="35719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144000" y="0"/>
            <a:ext cx="407199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088028" y="642918"/>
          <a:ext cx="2500330" cy="5047488"/>
        </p:xfrm>
        <a:graphic>
          <a:graphicData uri="http://schemas.openxmlformats.org/drawingml/2006/table">
            <a:tbl>
              <a:tblPr/>
              <a:tblGrid>
                <a:gridCol w="582269"/>
                <a:gridCol w="1918061"/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A,B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A,B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D,E,F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I,L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214686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2714620"/>
            <a:ext cx="857256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14" idx="2"/>
          </p:cNvCxnSpPr>
          <p:nvPr/>
        </p:nvCxnSpPr>
        <p:spPr>
          <a:xfrm>
            <a:off x="928662" y="3607595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928662" y="3607595"/>
            <a:ext cx="1357322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85918" y="2357430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285984" y="350043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285984" y="4572008"/>
            <a:ext cx="92869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76" y="26431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643042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785918" y="39290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22" name="Straight Arrow Connector 21"/>
          <p:cNvCxnSpPr>
            <a:endCxn id="50" idx="2"/>
          </p:cNvCxnSpPr>
          <p:nvPr/>
        </p:nvCxnSpPr>
        <p:spPr>
          <a:xfrm>
            <a:off x="2571736" y="2607464"/>
            <a:ext cx="3571900" cy="85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7554" y="13572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3214678" y="4929198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58" y="44291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5429256" y="464344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13" idx="5"/>
          </p:cNvCxnSpPr>
          <p:nvPr/>
        </p:nvCxnSpPr>
        <p:spPr>
          <a:xfrm rot="5400000" flipH="1" flipV="1">
            <a:off x="2074208" y="3189429"/>
            <a:ext cx="665661" cy="9923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0"/>
          </p:cNvCxnSpPr>
          <p:nvPr/>
        </p:nvCxnSpPr>
        <p:spPr>
          <a:xfrm rot="5400000" flipH="1" flipV="1">
            <a:off x="2946785" y="517900"/>
            <a:ext cx="1071572" cy="2607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86314" y="1000108"/>
            <a:ext cx="78581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357554" y="25003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42" name="Straight Arrow Connector 41"/>
          <p:cNvCxnSpPr>
            <a:stCxn id="14" idx="6"/>
          </p:cNvCxnSpPr>
          <p:nvPr/>
        </p:nvCxnSpPr>
        <p:spPr>
          <a:xfrm flipV="1">
            <a:off x="3071802" y="3786190"/>
            <a:ext cx="714380" cy="357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7"/>
          </p:cNvCxnSpPr>
          <p:nvPr/>
        </p:nvCxnSpPr>
        <p:spPr>
          <a:xfrm rot="5400000" flipH="1" flipV="1">
            <a:off x="3022929" y="3913373"/>
            <a:ext cx="818998" cy="70750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86182" y="3500438"/>
            <a:ext cx="71438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47" name="Straight Arrow Connector 46"/>
          <p:cNvCxnSpPr>
            <a:stCxn id="45" idx="6"/>
          </p:cNvCxnSpPr>
          <p:nvPr/>
        </p:nvCxnSpPr>
        <p:spPr>
          <a:xfrm flipV="1">
            <a:off x="4500562" y="3571876"/>
            <a:ext cx="1643074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0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50" name="Oval 49"/>
          <p:cNvSpPr/>
          <p:nvPr/>
        </p:nvSpPr>
        <p:spPr>
          <a:xfrm>
            <a:off x="6143636" y="3143248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5036347" y="1821645"/>
            <a:ext cx="1643074" cy="100013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6"/>
            <a:endCxn id="65" idx="2"/>
          </p:cNvCxnSpPr>
          <p:nvPr/>
        </p:nvCxnSpPr>
        <p:spPr>
          <a:xfrm>
            <a:off x="6858016" y="3464719"/>
            <a:ext cx="3857652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358346" y="314324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38" idx="6"/>
            <a:endCxn id="77" idx="1"/>
          </p:cNvCxnSpPr>
          <p:nvPr/>
        </p:nvCxnSpPr>
        <p:spPr>
          <a:xfrm>
            <a:off x="5572132" y="1250141"/>
            <a:ext cx="6155925" cy="125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01288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</a:t>
            </a:r>
            <a:endParaRPr lang="en-IN" dirty="0"/>
          </a:p>
        </p:txBody>
      </p:sp>
      <p:cxnSp>
        <p:nvCxnSpPr>
          <p:cNvPr id="64" name="Straight Arrow Connector 63"/>
          <p:cNvCxnSpPr>
            <a:stCxn id="30" idx="6"/>
            <a:endCxn id="65" idx="3"/>
          </p:cNvCxnSpPr>
          <p:nvPr/>
        </p:nvCxnSpPr>
        <p:spPr>
          <a:xfrm flipV="1">
            <a:off x="6143636" y="3794857"/>
            <a:ext cx="4655727" cy="11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5668" y="3429000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9144000" y="37861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</a:t>
            </a:r>
            <a:endParaRPr lang="en-IN" dirty="0"/>
          </a:p>
        </p:txBody>
      </p:sp>
      <p:cxnSp>
        <p:nvCxnSpPr>
          <p:cNvPr id="68" name="Straight Arrow Connector 67"/>
          <p:cNvCxnSpPr>
            <a:endCxn id="70" idx="2"/>
          </p:cNvCxnSpPr>
          <p:nvPr/>
        </p:nvCxnSpPr>
        <p:spPr>
          <a:xfrm>
            <a:off x="6143636" y="5072074"/>
            <a:ext cx="44291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001024" y="49291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endParaRPr lang="en-IN" dirty="0"/>
          </a:p>
        </p:txBody>
      </p:sp>
      <p:sp>
        <p:nvSpPr>
          <p:cNvPr id="70" name="Oval 69"/>
          <p:cNvSpPr/>
          <p:nvPr/>
        </p:nvSpPr>
        <p:spPr>
          <a:xfrm>
            <a:off x="10572792" y="5072074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75" name="Straight Arrow Connector 74"/>
          <p:cNvCxnSpPr>
            <a:stCxn id="65" idx="7"/>
          </p:cNvCxnSpPr>
          <p:nvPr/>
        </p:nvCxnSpPr>
        <p:spPr>
          <a:xfrm rot="5400000" flipH="1" flipV="1">
            <a:off x="11178220" y="2954192"/>
            <a:ext cx="562837" cy="512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001420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77" name="Oval 76"/>
          <p:cNvSpPr/>
          <p:nvPr/>
        </p:nvSpPr>
        <p:spPr>
          <a:xfrm>
            <a:off x="11644362" y="242886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10</a:t>
            </a:r>
            <a:endParaRPr lang="en-IN" sz="1400" dirty="0"/>
          </a:p>
        </p:txBody>
      </p:sp>
      <p:cxnSp>
        <p:nvCxnSpPr>
          <p:cNvPr id="79" name="Straight Arrow Connector 78"/>
          <p:cNvCxnSpPr>
            <a:stCxn id="70" idx="6"/>
            <a:endCxn id="90" idx="4"/>
          </p:cNvCxnSpPr>
          <p:nvPr/>
        </p:nvCxnSpPr>
        <p:spPr>
          <a:xfrm flipV="1">
            <a:off x="11287172" y="3214686"/>
            <a:ext cx="164307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501486" y="42148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</a:t>
            </a:r>
            <a:endParaRPr lang="en-IN" dirty="0"/>
          </a:p>
        </p:txBody>
      </p:sp>
      <p:cxnSp>
        <p:nvCxnSpPr>
          <p:cNvPr id="88" name="Straight Arrow Connector 87"/>
          <p:cNvCxnSpPr>
            <a:stCxn id="77" idx="5"/>
          </p:cNvCxnSpPr>
          <p:nvPr/>
        </p:nvCxnSpPr>
        <p:spPr>
          <a:xfrm rot="16200000" flipH="1">
            <a:off x="12387435" y="2600437"/>
            <a:ext cx="73232" cy="58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2715932" y="2857496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11</a:t>
            </a:r>
            <a:endParaRPr lang="en-IN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2215866" y="25003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000560" y="0"/>
            <a:ext cx="400056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0" y="-24"/>
            <a:ext cx="414343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857684" y="714356"/>
          <a:ext cx="3500462" cy="5678424"/>
        </p:xfrm>
        <a:graphic>
          <a:graphicData uri="http://schemas.openxmlformats.org/drawingml/2006/table">
            <a:tbl>
              <a:tblPr/>
              <a:tblGrid>
                <a:gridCol w="1020323"/>
                <a:gridCol w="1439568"/>
                <a:gridCol w="1040571"/>
              </a:tblGrid>
              <a:tr h="483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Expected completion Time (weeks)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C,E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F,I,J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071810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3429000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(5)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714480" y="307181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00298" y="264318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00298" y="3643314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6116" y="228599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 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C(6)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5" idx="6"/>
          </p:cNvCxnSpPr>
          <p:nvPr/>
        </p:nvCxnSpPr>
        <p:spPr>
          <a:xfrm flipV="1">
            <a:off x="4000496" y="2571744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57752" y="228599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929058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 (12)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rot="5400000" flipH="1" flipV="1">
            <a:off x="5640878" y="1530662"/>
            <a:ext cx="747560" cy="97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5643570" y="2357430"/>
            <a:ext cx="38576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</p:cNvCxnSpPr>
          <p:nvPr/>
        </p:nvCxnSpPr>
        <p:spPr>
          <a:xfrm rot="16200000" flipH="1">
            <a:off x="6319539" y="2104705"/>
            <a:ext cx="390370" cy="1972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0826" y="12144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7500958" y="292893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286512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 (10)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2462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F(9)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572132" y="1714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G(5)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5" idx="0"/>
          </p:cNvCxnSpPr>
          <p:nvPr/>
        </p:nvCxnSpPr>
        <p:spPr>
          <a:xfrm rot="5400000" flipH="1" flipV="1">
            <a:off x="4964909" y="-821561"/>
            <a:ext cx="1785950" cy="442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72462" y="214290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929322" y="8572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H(9)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31" idx="6"/>
            <a:endCxn id="46" idx="3"/>
          </p:cNvCxnSpPr>
          <p:nvPr/>
        </p:nvCxnSpPr>
        <p:spPr>
          <a:xfrm flipV="1">
            <a:off x="8358214" y="2528102"/>
            <a:ext cx="1298141" cy="758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3966" y="2660912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I(1)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9" idx="6"/>
          </p:cNvCxnSpPr>
          <p:nvPr/>
        </p:nvCxnSpPr>
        <p:spPr>
          <a:xfrm>
            <a:off x="7215206" y="1571612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8214" y="135729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J(2)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9572660" y="1857364"/>
            <a:ext cx="57150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6" idx="6"/>
          </p:cNvCxnSpPr>
          <p:nvPr/>
        </p:nvCxnSpPr>
        <p:spPr>
          <a:xfrm flipV="1">
            <a:off x="10144164" y="2214554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15602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K(3)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10929982" y="1928802"/>
            <a:ext cx="78581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55" idx="6"/>
          </p:cNvCxnSpPr>
          <p:nvPr/>
        </p:nvCxnSpPr>
        <p:spPr>
          <a:xfrm flipV="1">
            <a:off x="11715800" y="1643050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715800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L(9)</a:t>
            </a:r>
            <a:endParaRPr lang="en-IN" dirty="0"/>
          </a:p>
        </p:txBody>
      </p:sp>
      <p:cxnSp>
        <p:nvCxnSpPr>
          <p:cNvPr id="60" name="Straight Arrow Connector 59"/>
          <p:cNvCxnSpPr>
            <a:endCxn id="37" idx="3"/>
          </p:cNvCxnSpPr>
          <p:nvPr/>
        </p:nvCxnSpPr>
        <p:spPr>
          <a:xfrm flipV="1">
            <a:off x="7215206" y="824052"/>
            <a:ext cx="951413" cy="6046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6"/>
          </p:cNvCxnSpPr>
          <p:nvPr/>
        </p:nvCxnSpPr>
        <p:spPr>
          <a:xfrm>
            <a:off x="8715404" y="57148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44000" y="214290"/>
            <a:ext cx="6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M(7)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10072726" y="28572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64" idx="6"/>
          </p:cNvCxnSpPr>
          <p:nvPr/>
        </p:nvCxnSpPr>
        <p:spPr>
          <a:xfrm>
            <a:off x="10644230" y="607199"/>
            <a:ext cx="192882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3056" y="107154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1287172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N(8)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 rot="21121701">
            <a:off x="7215206" y="71435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Dummy(0)</a:t>
            </a:r>
            <a:endParaRPr lang="en-IN" dirty="0"/>
          </a:p>
        </p:txBody>
      </p:sp>
      <p:sp>
        <p:nvSpPr>
          <p:cNvPr id="72" name="Oval 71"/>
          <p:cNvSpPr/>
          <p:nvPr/>
        </p:nvSpPr>
        <p:spPr>
          <a:xfrm>
            <a:off x="5286380" y="4786322"/>
            <a:ext cx="1714512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5286380" y="5643578"/>
          <a:ext cx="1619240" cy="67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0"/>
                <a:gridCol w="809620"/>
              </a:tblGrid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 flipV="1">
            <a:off x="6929454" y="5286388"/>
            <a:ext cx="264320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572660" y="4643446"/>
            <a:ext cx="1428760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714348" y="4786322"/>
            <a:ext cx="3929090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Forward pass Method</a:t>
            </a:r>
          </a:p>
          <a:p>
            <a:pPr algn="ctr"/>
            <a:r>
              <a:rPr lang="en-IN" dirty="0" smtClean="0"/>
              <a:t>ES and EF</a:t>
            </a:r>
          </a:p>
          <a:p>
            <a:pPr algn="ctr"/>
            <a:r>
              <a:rPr lang="en-IN" dirty="0" smtClean="0"/>
              <a:t>+ Time Duration</a:t>
            </a:r>
          </a:p>
          <a:p>
            <a:pPr algn="ctr"/>
            <a:r>
              <a:rPr lang="en-IN" dirty="0" smtClean="0"/>
              <a:t>Consider all head arrows</a:t>
            </a:r>
          </a:p>
          <a:p>
            <a:pPr algn="ctr"/>
            <a:r>
              <a:rPr lang="en-IN" dirty="0" err="1" smtClean="0"/>
              <a:t>Incase</a:t>
            </a:r>
            <a:r>
              <a:rPr lang="en-IN" dirty="0" smtClean="0"/>
              <a:t> of any clash, consider max time element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8072462" y="485776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(10)</a:t>
            </a:r>
            <a:endParaRPr lang="en-IN" dirty="0"/>
          </a:p>
        </p:txBody>
      </p:sp>
      <p:cxnSp>
        <p:nvCxnSpPr>
          <p:cNvPr id="80" name="Straight Arrow Connector 79"/>
          <p:cNvCxnSpPr/>
          <p:nvPr/>
        </p:nvCxnSpPr>
        <p:spPr>
          <a:xfrm rot="16200000" flipH="1">
            <a:off x="4750595" y="4964917"/>
            <a:ext cx="928694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714876" y="4143380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ES</a:t>
            </a:r>
            <a:endParaRPr lang="en-IN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644098" y="6072206"/>
            <a:ext cx="1000132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786974" y="6286496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EF/ES</a:t>
            </a:r>
            <a:endParaRPr lang="en-IN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1001420" y="528638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9501222" y="5429264"/>
          <a:ext cx="1619240" cy="67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0"/>
                <a:gridCol w="809620"/>
              </a:tblGrid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1215734" y="478632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6357950" y="4714884"/>
            <a:ext cx="1357322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500958" y="4000504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LS</a:t>
            </a:r>
            <a:endParaRPr lang="en-IN" dirty="0"/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10608511" y="4964917"/>
            <a:ext cx="857256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1215734" y="4214818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LS/LF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214282" y="142852"/>
            <a:ext cx="3929090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Backward pass Method</a:t>
            </a:r>
          </a:p>
          <a:p>
            <a:pPr algn="ctr"/>
            <a:r>
              <a:rPr lang="en-IN" dirty="0" smtClean="0"/>
              <a:t>LS and LF</a:t>
            </a:r>
          </a:p>
          <a:p>
            <a:pPr algn="ctr"/>
            <a:r>
              <a:rPr lang="en-IN" b="1" dirty="0" smtClean="0"/>
              <a:t>-</a:t>
            </a:r>
            <a:r>
              <a:rPr lang="en-IN" dirty="0" smtClean="0"/>
              <a:t> Time Duration</a:t>
            </a:r>
          </a:p>
          <a:p>
            <a:pPr algn="ctr"/>
            <a:r>
              <a:rPr lang="en-IN" dirty="0" smtClean="0"/>
              <a:t>Consider all Tail arrows</a:t>
            </a:r>
          </a:p>
          <a:p>
            <a:pPr algn="ctr"/>
            <a:r>
              <a:rPr lang="en-IN" dirty="0" err="1" smtClean="0"/>
              <a:t>Incase</a:t>
            </a:r>
            <a:r>
              <a:rPr lang="en-IN" dirty="0" smtClean="0"/>
              <a:t> of any clash, consider min time element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1000100" y="485776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357158" y="21429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000560" y="0"/>
            <a:ext cx="400056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0" y="24"/>
            <a:ext cx="485781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857684" y="714356"/>
          <a:ext cx="3500462" cy="5678424"/>
        </p:xfrm>
        <a:graphic>
          <a:graphicData uri="http://schemas.openxmlformats.org/drawingml/2006/table">
            <a:tbl>
              <a:tblPr/>
              <a:tblGrid>
                <a:gridCol w="1020323"/>
                <a:gridCol w="1439568"/>
                <a:gridCol w="1040571"/>
              </a:tblGrid>
              <a:tr h="483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Expected completion Time (weeks)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C,E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F,I,J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071810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3429000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(5)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714480" y="307181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00298" y="264318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00298" y="357187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6116" y="228599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 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C(6)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5" idx="6"/>
          </p:cNvCxnSpPr>
          <p:nvPr/>
        </p:nvCxnSpPr>
        <p:spPr>
          <a:xfrm flipV="1">
            <a:off x="4000496" y="2571744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57752" y="228599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21431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 (12)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rot="5400000" flipH="1" flipV="1">
            <a:off x="5640878" y="1530662"/>
            <a:ext cx="747560" cy="97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5643570" y="2357430"/>
            <a:ext cx="385765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</p:cNvCxnSpPr>
          <p:nvPr/>
        </p:nvCxnSpPr>
        <p:spPr>
          <a:xfrm rot="16200000" flipH="1">
            <a:off x="6319539" y="2104705"/>
            <a:ext cx="390370" cy="1972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0826" y="12144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7500958" y="292893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286512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 (10)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2462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F(9)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572132" y="1714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G(5)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5" idx="0"/>
          </p:cNvCxnSpPr>
          <p:nvPr/>
        </p:nvCxnSpPr>
        <p:spPr>
          <a:xfrm rot="5400000" flipH="1" flipV="1">
            <a:off x="4964909" y="-821561"/>
            <a:ext cx="1785950" cy="442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72462" y="214290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929322" y="8572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H(9)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31" idx="6"/>
            <a:endCxn id="46" idx="3"/>
          </p:cNvCxnSpPr>
          <p:nvPr/>
        </p:nvCxnSpPr>
        <p:spPr>
          <a:xfrm flipV="1">
            <a:off x="8358214" y="2528102"/>
            <a:ext cx="1298141" cy="758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3966" y="2660912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I(1)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9" idx="6"/>
          </p:cNvCxnSpPr>
          <p:nvPr/>
        </p:nvCxnSpPr>
        <p:spPr>
          <a:xfrm>
            <a:off x="7215206" y="1571612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8214" y="135729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J(2)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9572660" y="1857364"/>
            <a:ext cx="57150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6" idx="6"/>
          </p:cNvCxnSpPr>
          <p:nvPr/>
        </p:nvCxnSpPr>
        <p:spPr>
          <a:xfrm flipV="1">
            <a:off x="10144164" y="2214554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15602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K(3)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10929982" y="1928802"/>
            <a:ext cx="78581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55" idx="6"/>
          </p:cNvCxnSpPr>
          <p:nvPr/>
        </p:nvCxnSpPr>
        <p:spPr>
          <a:xfrm flipV="1">
            <a:off x="11715800" y="1643050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715800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L(9)</a:t>
            </a:r>
            <a:endParaRPr lang="en-IN" dirty="0"/>
          </a:p>
        </p:txBody>
      </p:sp>
      <p:cxnSp>
        <p:nvCxnSpPr>
          <p:cNvPr id="60" name="Straight Arrow Connector 59"/>
          <p:cNvCxnSpPr>
            <a:endCxn id="37" idx="3"/>
          </p:cNvCxnSpPr>
          <p:nvPr/>
        </p:nvCxnSpPr>
        <p:spPr>
          <a:xfrm flipV="1">
            <a:off x="7215206" y="824052"/>
            <a:ext cx="951413" cy="6046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6"/>
          </p:cNvCxnSpPr>
          <p:nvPr/>
        </p:nvCxnSpPr>
        <p:spPr>
          <a:xfrm>
            <a:off x="8715404" y="57148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44000" y="214290"/>
            <a:ext cx="6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M(7)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10072726" y="28572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64" idx="6"/>
          </p:cNvCxnSpPr>
          <p:nvPr/>
        </p:nvCxnSpPr>
        <p:spPr>
          <a:xfrm>
            <a:off x="10644230" y="607199"/>
            <a:ext cx="192882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3056" y="107154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1287172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N(8)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 rot="21121701">
            <a:off x="7215206" y="71435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Dummy(0)</a:t>
            </a:r>
            <a:endParaRPr lang="en-IN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214282" y="3714752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785918" y="3571876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286116" y="2786058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4714876" y="2786058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6500826" y="1785926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7643834" y="3500438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8072462" y="857232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644098" y="2357430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0001288" y="785794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0929982" y="2571744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2715932" y="1571612"/>
          <a:ext cx="100013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285720" y="285728"/>
            <a:ext cx="357190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Critical Path is the longest path of the project. A project may have more than 1 critical path. Activities lying on critical path are known as critical activities.</a:t>
            </a:r>
            <a:endParaRPr lang="en-IN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071538" y="4500570"/>
          <a:ext cx="44291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451138"/>
                <a:gridCol w="112063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Path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1-2-3-4-8-10-11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 weeks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1-2-3-4-6-8-10-11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A-B-D-E-I-K-L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 weeks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1-2-6-8-10-11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 weeks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5072066" y="5214950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Critical Path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000560" y="0"/>
            <a:ext cx="400056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0" y="24"/>
            <a:ext cx="485781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857684" y="714356"/>
          <a:ext cx="3500462" cy="5678424"/>
        </p:xfrm>
        <a:graphic>
          <a:graphicData uri="http://schemas.openxmlformats.org/drawingml/2006/table">
            <a:tbl>
              <a:tblPr/>
              <a:tblGrid>
                <a:gridCol w="1020323"/>
                <a:gridCol w="1439568"/>
                <a:gridCol w="1040571"/>
              </a:tblGrid>
              <a:tr h="483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Expected completion Time (weeks)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C,E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F,I,J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071810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3429000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(5)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714480" y="307181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00298" y="264318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00298" y="357187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6116" y="228599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 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C(6)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5" idx="6"/>
          </p:cNvCxnSpPr>
          <p:nvPr/>
        </p:nvCxnSpPr>
        <p:spPr>
          <a:xfrm flipV="1">
            <a:off x="4000496" y="2571744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57752" y="228599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21431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 (12)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rot="5400000" flipH="1" flipV="1">
            <a:off x="5640878" y="1530662"/>
            <a:ext cx="747560" cy="97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5643570" y="2357430"/>
            <a:ext cx="385765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</p:cNvCxnSpPr>
          <p:nvPr/>
        </p:nvCxnSpPr>
        <p:spPr>
          <a:xfrm rot="16200000" flipH="1">
            <a:off x="6319539" y="2104705"/>
            <a:ext cx="390370" cy="1972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0826" y="12144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7500958" y="292893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286512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 (10)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2462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F(9)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572132" y="1714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G(5)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5" idx="0"/>
          </p:cNvCxnSpPr>
          <p:nvPr/>
        </p:nvCxnSpPr>
        <p:spPr>
          <a:xfrm rot="5400000" flipH="1" flipV="1">
            <a:off x="4964909" y="-821561"/>
            <a:ext cx="1785950" cy="442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72462" y="214290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929322" y="8572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H(9)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31" idx="6"/>
            <a:endCxn id="46" idx="3"/>
          </p:cNvCxnSpPr>
          <p:nvPr/>
        </p:nvCxnSpPr>
        <p:spPr>
          <a:xfrm flipV="1">
            <a:off x="8358214" y="2528102"/>
            <a:ext cx="1298141" cy="758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3966" y="2660912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I(1)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9" idx="6"/>
          </p:cNvCxnSpPr>
          <p:nvPr/>
        </p:nvCxnSpPr>
        <p:spPr>
          <a:xfrm>
            <a:off x="7215206" y="1571612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8214" y="135729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J(2)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9572660" y="1857364"/>
            <a:ext cx="57150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6" idx="6"/>
          </p:cNvCxnSpPr>
          <p:nvPr/>
        </p:nvCxnSpPr>
        <p:spPr>
          <a:xfrm flipV="1">
            <a:off x="10144164" y="2214554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15602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K(3)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10929982" y="1928802"/>
            <a:ext cx="78581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55" idx="6"/>
          </p:cNvCxnSpPr>
          <p:nvPr/>
        </p:nvCxnSpPr>
        <p:spPr>
          <a:xfrm flipV="1">
            <a:off x="11715800" y="1643050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715800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L(9)</a:t>
            </a:r>
            <a:endParaRPr lang="en-IN" dirty="0"/>
          </a:p>
        </p:txBody>
      </p:sp>
      <p:cxnSp>
        <p:nvCxnSpPr>
          <p:cNvPr id="60" name="Straight Arrow Connector 59"/>
          <p:cNvCxnSpPr>
            <a:endCxn id="37" idx="3"/>
          </p:cNvCxnSpPr>
          <p:nvPr/>
        </p:nvCxnSpPr>
        <p:spPr>
          <a:xfrm flipV="1">
            <a:off x="7215206" y="824052"/>
            <a:ext cx="951413" cy="6046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6"/>
          </p:cNvCxnSpPr>
          <p:nvPr/>
        </p:nvCxnSpPr>
        <p:spPr>
          <a:xfrm>
            <a:off x="8715404" y="57148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44000" y="214290"/>
            <a:ext cx="6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M(7)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10072726" y="28572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64" idx="6"/>
          </p:cNvCxnSpPr>
          <p:nvPr/>
        </p:nvCxnSpPr>
        <p:spPr>
          <a:xfrm>
            <a:off x="10644230" y="607199"/>
            <a:ext cx="192882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3056" y="107154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1287172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N(8)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 rot="21121701">
            <a:off x="7215206" y="71435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Dummy(0)</a:t>
            </a:r>
            <a:endParaRPr lang="en-IN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214282" y="3714752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785918" y="3571876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286116" y="2786058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4714876" y="2786058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6500826" y="1785926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7643834" y="3500438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8072462" y="857232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644098" y="2357430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0001288" y="785794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0929982" y="2571744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2715932" y="1571612"/>
          <a:ext cx="100013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1142976" y="4643446"/>
            <a:ext cx="1207302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/>
              <a:t>Activity H- </a:t>
            </a:r>
            <a:r>
              <a:rPr lang="en-IN" b="1" dirty="0" smtClean="0"/>
              <a:t>Total Float</a:t>
            </a:r>
            <a:r>
              <a:rPr lang="en-IN" dirty="0" smtClean="0"/>
              <a:t>- Total surplus time available with the activity </a:t>
            </a:r>
            <a:r>
              <a:rPr lang="en-IN" b="1" dirty="0" smtClean="0"/>
              <a:t>without delaying the project completion time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H – 8 weeks </a:t>
            </a:r>
          </a:p>
          <a:p>
            <a:r>
              <a:rPr lang="en-IN" dirty="0" smtClean="0"/>
              <a:t>3-7-9-11=8+0+3=11 weeks</a:t>
            </a:r>
          </a:p>
          <a:p>
            <a:endParaRPr lang="en-IN" dirty="0" smtClean="0"/>
          </a:p>
          <a:p>
            <a:r>
              <a:rPr lang="en-IN" dirty="0" smtClean="0"/>
              <a:t>Activity H – </a:t>
            </a:r>
            <a:r>
              <a:rPr lang="en-IN" b="1" dirty="0" smtClean="0"/>
              <a:t>free Float</a:t>
            </a:r>
            <a:r>
              <a:rPr lang="en-IN" dirty="0" smtClean="0"/>
              <a:t>= Total surplus time available with the activity </a:t>
            </a:r>
            <a:r>
              <a:rPr lang="en-IN" b="1" dirty="0" smtClean="0"/>
              <a:t>without delaying the succeeding activity</a:t>
            </a:r>
          </a:p>
          <a:p>
            <a:r>
              <a:rPr lang="en-IN" b="1" dirty="0" smtClean="0"/>
              <a:t>= 8 hours</a:t>
            </a:r>
            <a:endParaRPr lang="en-I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000560" y="0"/>
            <a:ext cx="400056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0" y="24"/>
            <a:ext cx="485781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857684" y="714356"/>
          <a:ext cx="3500462" cy="5678424"/>
        </p:xfrm>
        <a:graphic>
          <a:graphicData uri="http://schemas.openxmlformats.org/drawingml/2006/table">
            <a:tbl>
              <a:tblPr/>
              <a:tblGrid>
                <a:gridCol w="1020323"/>
                <a:gridCol w="1439568"/>
                <a:gridCol w="1040571"/>
              </a:tblGrid>
              <a:tr h="483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Expected completion Time (weeks)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C,E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F,I,J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071810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3429000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(5)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714480" y="307181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00298" y="264318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00298" y="357187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6116" y="228599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 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C(6)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5" idx="6"/>
          </p:cNvCxnSpPr>
          <p:nvPr/>
        </p:nvCxnSpPr>
        <p:spPr>
          <a:xfrm flipV="1">
            <a:off x="4000496" y="2571744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57752" y="228599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21431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 (12)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rot="5400000" flipH="1" flipV="1">
            <a:off x="5640878" y="1530662"/>
            <a:ext cx="747560" cy="97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5643570" y="2357430"/>
            <a:ext cx="385765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</p:cNvCxnSpPr>
          <p:nvPr/>
        </p:nvCxnSpPr>
        <p:spPr>
          <a:xfrm rot="16200000" flipH="1">
            <a:off x="6319539" y="2104705"/>
            <a:ext cx="390370" cy="1972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0826" y="12144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7500958" y="292893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286512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 (10)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2462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F(9)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572132" y="1714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G(5)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5" idx="0"/>
          </p:cNvCxnSpPr>
          <p:nvPr/>
        </p:nvCxnSpPr>
        <p:spPr>
          <a:xfrm rot="5400000" flipH="1" flipV="1">
            <a:off x="4964909" y="-821561"/>
            <a:ext cx="1785950" cy="442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72462" y="214290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929322" y="8572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H(9)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31" idx="6"/>
            <a:endCxn id="46" idx="3"/>
          </p:cNvCxnSpPr>
          <p:nvPr/>
        </p:nvCxnSpPr>
        <p:spPr>
          <a:xfrm flipV="1">
            <a:off x="8358214" y="2528102"/>
            <a:ext cx="1298141" cy="758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3966" y="2660912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I(1)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9" idx="6"/>
          </p:cNvCxnSpPr>
          <p:nvPr/>
        </p:nvCxnSpPr>
        <p:spPr>
          <a:xfrm>
            <a:off x="7215206" y="1571612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8214" y="135729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J(2)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9572660" y="1857364"/>
            <a:ext cx="57150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6" idx="6"/>
          </p:cNvCxnSpPr>
          <p:nvPr/>
        </p:nvCxnSpPr>
        <p:spPr>
          <a:xfrm flipV="1">
            <a:off x="10144164" y="2214554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15602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K(3)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10929982" y="1928802"/>
            <a:ext cx="78581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55" idx="6"/>
          </p:cNvCxnSpPr>
          <p:nvPr/>
        </p:nvCxnSpPr>
        <p:spPr>
          <a:xfrm flipV="1">
            <a:off x="11715800" y="1643050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715800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L(9)</a:t>
            </a:r>
            <a:endParaRPr lang="en-IN" dirty="0"/>
          </a:p>
        </p:txBody>
      </p:sp>
      <p:cxnSp>
        <p:nvCxnSpPr>
          <p:cNvPr id="60" name="Straight Arrow Connector 59"/>
          <p:cNvCxnSpPr>
            <a:endCxn id="37" idx="3"/>
          </p:cNvCxnSpPr>
          <p:nvPr/>
        </p:nvCxnSpPr>
        <p:spPr>
          <a:xfrm flipV="1">
            <a:off x="7215206" y="824052"/>
            <a:ext cx="951413" cy="6046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6"/>
          </p:cNvCxnSpPr>
          <p:nvPr/>
        </p:nvCxnSpPr>
        <p:spPr>
          <a:xfrm>
            <a:off x="8715404" y="57148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44000" y="214290"/>
            <a:ext cx="6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M(7)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10072726" y="28572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64" idx="6"/>
          </p:cNvCxnSpPr>
          <p:nvPr/>
        </p:nvCxnSpPr>
        <p:spPr>
          <a:xfrm>
            <a:off x="10644230" y="607199"/>
            <a:ext cx="192882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3056" y="107154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1287172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N(8)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 rot="21121701">
            <a:off x="7215206" y="71435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Dummy(0)</a:t>
            </a:r>
            <a:endParaRPr lang="en-IN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214282" y="3714752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785918" y="3571876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286116" y="2786058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4714876" y="2786058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6500826" y="1785926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7643834" y="3500438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8072462" y="857232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644098" y="2357430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0001288" y="785794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0929982" y="2571744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2715932" y="1571612"/>
          <a:ext cx="100013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0" y="4286256"/>
          <a:ext cx="13930382" cy="739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95"/>
                <a:gridCol w="1047195"/>
                <a:gridCol w="1047195"/>
                <a:gridCol w="1047195"/>
                <a:gridCol w="1047195"/>
                <a:gridCol w="1047195"/>
                <a:gridCol w="1047195"/>
                <a:gridCol w="1047195"/>
                <a:gridCol w="579975"/>
                <a:gridCol w="1364043"/>
                <a:gridCol w="751280"/>
                <a:gridCol w="1810329"/>
                <a:gridCol w="10471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Events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Earliest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Latest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Independent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Interfering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Latest - earliest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float - 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Free Float – Tail Slack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Float – Free Float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3-7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Dummy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-3=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7-9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-3=0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8-10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-7572460" y="7215214"/>
            <a:ext cx="7572460" cy="3214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 smtClean="0">
                <a:solidFill>
                  <a:schemeClr val="tx1"/>
                </a:solidFill>
              </a:rPr>
              <a:t>Earliest Finish = Earliest Start + Duration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Latest start = Latest Finish – Duration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Total float  = Latest - earliest, </a:t>
            </a:r>
            <a:r>
              <a:rPr lang="en-IN" sz="2400" dirty="0" err="1" smtClean="0">
                <a:solidFill>
                  <a:schemeClr val="tx1"/>
                </a:solidFill>
              </a:rPr>
              <a:t>i.e</a:t>
            </a:r>
            <a:r>
              <a:rPr lang="en-IN" sz="2400" dirty="0" smtClean="0">
                <a:solidFill>
                  <a:schemeClr val="tx1"/>
                </a:solidFill>
              </a:rPr>
              <a:t> LS – ES or LF – EF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Free Float = Total Float – Head Slack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to be covered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Terms used in network analysis, </a:t>
            </a:r>
          </a:p>
          <a:p>
            <a:r>
              <a:rPr lang="en-IN" dirty="0" smtClean="0"/>
              <a:t>Network or arrow diagram, Fulkerson’s rule, </a:t>
            </a:r>
          </a:p>
          <a:p>
            <a:r>
              <a:rPr lang="en-IN" dirty="0" smtClean="0"/>
              <a:t>Programme Evaluation and Review Technique (PERT), </a:t>
            </a:r>
          </a:p>
          <a:p>
            <a:r>
              <a:rPr lang="en-IN" dirty="0" smtClean="0"/>
              <a:t>Critical path method (CPM), </a:t>
            </a:r>
          </a:p>
          <a:p>
            <a:r>
              <a:rPr lang="en-IN" dirty="0" smtClean="0"/>
              <a:t>Time estimates for activities. </a:t>
            </a:r>
          </a:p>
          <a:p>
            <a:r>
              <a:rPr lang="en-IN" dirty="0" smtClean="0"/>
              <a:t>Probability of completion of project. </a:t>
            </a:r>
          </a:p>
          <a:p>
            <a:r>
              <a:rPr lang="en-IN" dirty="0" smtClean="0"/>
              <a:t>Determination of floats (total, free, independent &amp; interfering) , </a:t>
            </a:r>
          </a:p>
          <a:p>
            <a:r>
              <a:rPr lang="en-IN" dirty="0" smtClean="0"/>
              <a:t>Crashing of Simple Networks. 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Network Diagram (AOA)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14612" y="235743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18573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Activity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572000" y="214311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143504" y="2214554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 Arrow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428860" y="2071678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85918" y="2143116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Tail Arrow</a:t>
            </a:r>
            <a:endParaRPr lang="en-IN" dirty="0"/>
          </a:p>
        </p:txBody>
      </p:sp>
      <p:sp>
        <p:nvSpPr>
          <p:cNvPr id="12" name="Line Callout 1 11"/>
          <p:cNvSpPr/>
          <p:nvPr/>
        </p:nvSpPr>
        <p:spPr>
          <a:xfrm>
            <a:off x="5857884" y="1714488"/>
            <a:ext cx="2071702" cy="642942"/>
          </a:xfrm>
          <a:prstGeom prst="borderCallout1">
            <a:avLst>
              <a:gd name="adj1" fmla="val 18750"/>
              <a:gd name="adj2" fmla="val -8333"/>
              <a:gd name="adj3" fmla="val 77528"/>
              <a:gd name="adj4" fmla="val -19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Denotes end of activity</a:t>
            </a:r>
            <a:endParaRPr lang="en-IN" dirty="0"/>
          </a:p>
        </p:txBody>
      </p:sp>
      <p:sp>
        <p:nvSpPr>
          <p:cNvPr id="14" name="Rectangular Callout 13"/>
          <p:cNvSpPr/>
          <p:nvPr/>
        </p:nvSpPr>
        <p:spPr>
          <a:xfrm>
            <a:off x="1428728" y="1285860"/>
            <a:ext cx="1214446" cy="71438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Denotes starting of activity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1285852" y="3786190"/>
            <a:ext cx="114300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ine Callout 2 (Border and Accent Bar) 15"/>
          <p:cNvSpPr/>
          <p:nvPr/>
        </p:nvSpPr>
        <p:spPr>
          <a:xfrm>
            <a:off x="3071802" y="3643314"/>
            <a:ext cx="1571636" cy="714380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Nodes representing events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57752" y="5429264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43372" y="5072074"/>
            <a:ext cx="64294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7429520" y="507207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786446" y="50376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14282" y="6072206"/>
            <a:ext cx="821537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Every Project or an activity will start from one single node and will end on one single node.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4348" y="2071678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1714480" y="1285860"/>
            <a:ext cx="200026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1714480" y="2500306"/>
            <a:ext cx="228601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</p:cNvCxnSpPr>
          <p:nvPr/>
        </p:nvCxnSpPr>
        <p:spPr>
          <a:xfrm flipV="1">
            <a:off x="1714480" y="2071678"/>
            <a:ext cx="200026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7422" y="15716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928926" y="19288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54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85852" y="3571876"/>
            <a:ext cx="314327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Bursting Event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3643306" y="92867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714744" y="178592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4000496" y="264318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286380" y="785794"/>
            <a:ext cx="3571900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There can be more than one activity bursting out from one node but they cannot end on same node. They can end only on different nodes or a dummy arrow/ activity has to be created.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71802" y="2285992"/>
            <a:ext cx="114300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57224" y="1643050"/>
            <a:ext cx="228601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" idx="2"/>
          </p:cNvCxnSpPr>
          <p:nvPr/>
        </p:nvCxnSpPr>
        <p:spPr>
          <a:xfrm flipV="1">
            <a:off x="857224" y="2714620"/>
            <a:ext cx="221457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28728" y="3071810"/>
            <a:ext cx="171451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5720" y="121442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57158" y="257174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857224" y="3786190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500562" y="2928934"/>
            <a:ext cx="292895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Merging Event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857884" y="428604"/>
            <a:ext cx="285752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More than one activity can end on one single node but they should have separate starting nodes or use dummy arrow/activity.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2976" y="1285860"/>
            <a:ext cx="100013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2143108" y="1750207"/>
            <a:ext cx="135732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571868" y="1357298"/>
            <a:ext cx="135732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7" name="Straight Arrow Connector 6"/>
          <p:cNvCxnSpPr>
            <a:stCxn id="2" idx="5"/>
          </p:cNvCxnSpPr>
          <p:nvPr/>
        </p:nvCxnSpPr>
        <p:spPr>
          <a:xfrm rot="5400000" flipH="1" flipV="1">
            <a:off x="2816538" y="1251782"/>
            <a:ext cx="6872" cy="164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0298" y="14287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00364" y="17859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286380" y="1071546"/>
            <a:ext cx="264320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Parallel activities are not allowed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500166" y="2928934"/>
            <a:ext cx="600079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Activities can go in from left to right only </a:t>
            </a:r>
            <a:r>
              <a:rPr lang="en-IN" dirty="0" err="1" smtClean="0"/>
              <a:t>i,e</a:t>
            </a:r>
            <a:r>
              <a:rPr lang="en-IN" dirty="0" smtClean="0"/>
              <a:t> the progress of the project can be depicted from left to right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1571604" y="4572008"/>
            <a:ext cx="71438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stCxn id="17" idx="6"/>
            <a:endCxn id="21" idx="2"/>
          </p:cNvCxnSpPr>
          <p:nvPr/>
        </p:nvCxnSpPr>
        <p:spPr>
          <a:xfrm flipV="1">
            <a:off x="2285984" y="4929198"/>
            <a:ext cx="150019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786182" y="4500570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57488" y="45005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4"/>
          </p:cNvCxnSpPr>
          <p:nvPr/>
        </p:nvCxnSpPr>
        <p:spPr>
          <a:xfrm rot="5400000">
            <a:off x="3393273" y="5107793"/>
            <a:ext cx="64294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554" y="542926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2786050" y="5643578"/>
            <a:ext cx="35719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>
            <a:endCxn id="17" idx="5"/>
          </p:cNvCxnSpPr>
          <p:nvPr/>
        </p:nvCxnSpPr>
        <p:spPr>
          <a:xfrm rot="16200000" flipV="1">
            <a:off x="2135185" y="5349902"/>
            <a:ext cx="625608" cy="533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3108" y="55721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3" name="Curved Left Arrow 32"/>
          <p:cNvSpPr/>
          <p:nvPr/>
        </p:nvSpPr>
        <p:spPr>
          <a:xfrm>
            <a:off x="2786050" y="5072074"/>
            <a:ext cx="571504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428860" y="1571612"/>
            <a:ext cx="857256" cy="714380"/>
            <a:chOff x="3000364" y="428604"/>
            <a:chExt cx="857256" cy="71438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000364" y="571480"/>
              <a:ext cx="857256" cy="5715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071802" y="428604"/>
              <a:ext cx="642942" cy="6429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857488" y="4500570"/>
            <a:ext cx="857256" cy="714380"/>
            <a:chOff x="3000364" y="428604"/>
            <a:chExt cx="857256" cy="71438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000364" y="571480"/>
              <a:ext cx="857256" cy="5715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071802" y="428604"/>
              <a:ext cx="642942" cy="6429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5286380" y="4643446"/>
            <a:ext cx="2143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Looping is not permitted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5852" y="2357430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2285984" y="278605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929058" y="2285992"/>
            <a:ext cx="92869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 flipV="1">
            <a:off x="4857752" y="1571612"/>
            <a:ext cx="1214446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4857752" y="2750339"/>
            <a:ext cx="164307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143636" y="1214422"/>
            <a:ext cx="92869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500826" y="2714620"/>
            <a:ext cx="107157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358214" y="2071678"/>
            <a:ext cx="78578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72330" y="1428736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</p:cNvCxnSpPr>
          <p:nvPr/>
        </p:nvCxnSpPr>
        <p:spPr>
          <a:xfrm flipV="1">
            <a:off x="7572396" y="2643182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8662" y="4143380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Predecessor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43174" y="23574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14942" y="17144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572132" y="2571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643834" y="13572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643834" y="250030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2976" y="285728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Predecessor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910" y="3571876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428728" y="3929066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91856" y="3429000"/>
            <a:ext cx="128588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714480" y="342900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14744" y="3143248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3677740" y="3929066"/>
            <a:ext cx="153720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14942" y="285749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071934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214942" y="4214818"/>
            <a:ext cx="100013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stCxn id="14" idx="6"/>
          </p:cNvCxnSpPr>
          <p:nvPr/>
        </p:nvCxnSpPr>
        <p:spPr>
          <a:xfrm>
            <a:off x="5929322" y="3143248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00958" y="3286124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286512" y="29289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6215074" y="3834909"/>
            <a:ext cx="1390503" cy="73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0826" y="40005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14282" y="6072206"/>
            <a:ext cx="821537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Every Project or an activity will start from one single node and will end on one single node.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4" idx="0"/>
          </p:cNvCxnSpPr>
          <p:nvPr/>
        </p:nvCxnSpPr>
        <p:spPr>
          <a:xfrm rot="5400000" flipH="1" flipV="1">
            <a:off x="5715008" y="1357298"/>
            <a:ext cx="135732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72198" y="17144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7215206" y="121442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6357950" y="0"/>
            <a:ext cx="221457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Dangling of an activity is not allowed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7358082" y="2143116"/>
            <a:ext cx="857256" cy="714380"/>
            <a:chOff x="3000364" y="428604"/>
            <a:chExt cx="857256" cy="71438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00364" y="571480"/>
              <a:ext cx="857256" cy="5715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071802" y="428604"/>
              <a:ext cx="642942" cy="6429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2976" y="285728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Predecessor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910" y="3571876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428728" y="3929066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91856" y="3429000"/>
            <a:ext cx="128588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14480" y="342900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14744" y="3143248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3677740" y="3929066"/>
            <a:ext cx="153720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14942" y="285749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071934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214942" y="4214818"/>
            <a:ext cx="100013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4" idx="6"/>
          </p:cNvCxnSpPr>
          <p:nvPr/>
        </p:nvCxnSpPr>
        <p:spPr>
          <a:xfrm>
            <a:off x="5929322" y="3143248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00958" y="3286124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286512" y="29289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6215074" y="3834909"/>
            <a:ext cx="1390503" cy="73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0826" y="40005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14282" y="6072206"/>
            <a:ext cx="821537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Every Project or an activity will start from one single node and will end on one single node.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4" idx="0"/>
          </p:cNvCxnSpPr>
          <p:nvPr/>
        </p:nvCxnSpPr>
        <p:spPr>
          <a:xfrm rot="5400000" flipH="1" flipV="1">
            <a:off x="5679289" y="1821645"/>
            <a:ext cx="92869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72198" y="17144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6715140" y="156013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6357950" y="0"/>
            <a:ext cx="221457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Dangling of an activity is not allowed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36" idx="5"/>
            <a:endCxn id="20" idx="7"/>
          </p:cNvCxnSpPr>
          <p:nvPr/>
        </p:nvCxnSpPr>
        <p:spPr>
          <a:xfrm rot="16200000" flipH="1">
            <a:off x="7021153" y="2290715"/>
            <a:ext cx="1332338" cy="846794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86314" y="5214950"/>
            <a:ext cx="364333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Fulkerson’s Rule of Numbering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E921D0A239614E893877728D9CFA9F" ma:contentTypeVersion="10" ma:contentTypeDescription="Create a new document." ma:contentTypeScope="" ma:versionID="a75f45f967c4a11b8f32161521254369">
  <xsd:schema xmlns:xsd="http://www.w3.org/2001/XMLSchema" xmlns:xs="http://www.w3.org/2001/XMLSchema" xmlns:p="http://schemas.microsoft.com/office/2006/metadata/properties" xmlns:ns2="065dd70a-4eca-4521-adf8-b021a65d4091" targetNamespace="http://schemas.microsoft.com/office/2006/metadata/properties" ma:root="true" ma:fieldsID="2d13eea92f9b7767791d1bdd23a249b2" ns2:_="">
    <xsd:import namespace="065dd70a-4eca-4521-adf8-b021a65d4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d70a-4eca-4521-adf8-b021a65d4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E3E56F-371A-4E29-88EB-355F30F5F312}"/>
</file>

<file path=customXml/itemProps2.xml><?xml version="1.0" encoding="utf-8"?>
<ds:datastoreItem xmlns:ds="http://schemas.openxmlformats.org/officeDocument/2006/customXml" ds:itemID="{4BF1E377-216B-4B16-A2E5-45FAD4B4738B}"/>
</file>

<file path=customXml/itemProps3.xml><?xml version="1.0" encoding="utf-8"?>
<ds:datastoreItem xmlns:ds="http://schemas.openxmlformats.org/officeDocument/2006/customXml" ds:itemID="{6F26B139-BB65-4B4A-891E-D1CF9A7D5A09}"/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1376</Words>
  <Application>Microsoft Office PowerPoint</Application>
  <PresentationFormat>On-screen Show (4:3)</PresentationFormat>
  <Paragraphs>862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Network Analysis</vt:lpstr>
      <vt:lpstr>Topics to be covered</vt:lpstr>
      <vt:lpstr>Rules for Network Diagram (AOA)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DELL</dc:creator>
  <cp:lastModifiedBy>DELL</cp:lastModifiedBy>
  <cp:revision>12</cp:revision>
  <dcterms:created xsi:type="dcterms:W3CDTF">2021-05-07T04:36:26Z</dcterms:created>
  <dcterms:modified xsi:type="dcterms:W3CDTF">2021-05-13T05:32:53Z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0x010100F8E921D0A239614E893877728D9CFA9F</vt:lpwstr>
  </property>
</Properties>
</file>