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588" autoAdjust="0"/>
    <p:restoredTop sz="94444" autoAdjust="0"/>
  </p:normalViewPr>
  <p:slideViewPr>
    <p:cSldViewPr>
      <p:cViewPr>
        <p:scale>
          <a:sx n="80" d="100"/>
          <a:sy n="80" d="100"/>
        </p:scale>
        <p:origin x="-163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9A17-4F61-4CEF-841E-D42E2F1F3E91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16E9E-8B00-4039-809B-55EC83144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16E9E-8B00-4039-809B-55EC83144483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16E9E-8B00-4039-809B-55EC83144483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73CB-F2D5-4DB8-8E57-6A1D814B0888}" type="datetimeFigureOut">
              <a:rPr lang="en-US" smtClean="0"/>
              <a:pPr/>
              <a:t>5/15/2021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Network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Diagrammatic Representation of Activities and its predecessors.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57290" y="428605"/>
          <a:ext cx="6643734" cy="2286016"/>
        </p:xfrm>
        <a:graphic>
          <a:graphicData uri="http://schemas.openxmlformats.org/drawingml/2006/table">
            <a:tbl>
              <a:tblPr/>
              <a:tblGrid>
                <a:gridCol w="2281794"/>
                <a:gridCol w="4361940"/>
              </a:tblGrid>
              <a:tr h="285752">
                <a:tc>
                  <a:txBody>
                    <a:bodyPr/>
                    <a:lstStyle/>
                    <a:p>
                      <a:pPr indent="1530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Activity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57158" y="4643446"/>
            <a:ext cx="6429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000100" y="4286256"/>
            <a:ext cx="142876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6"/>
            <a:endCxn id="12" idx="2"/>
          </p:cNvCxnSpPr>
          <p:nvPr/>
        </p:nvCxnSpPr>
        <p:spPr>
          <a:xfrm flipV="1">
            <a:off x="1000100" y="4822041"/>
            <a:ext cx="5715040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6"/>
            <a:endCxn id="13" idx="2"/>
          </p:cNvCxnSpPr>
          <p:nvPr/>
        </p:nvCxnSpPr>
        <p:spPr>
          <a:xfrm>
            <a:off x="1000100" y="5000636"/>
            <a:ext cx="1785950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28860" y="3857628"/>
            <a:ext cx="57150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715140" y="4572008"/>
            <a:ext cx="71438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786050" y="5786454"/>
            <a:ext cx="64294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357290" y="42148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929058" y="45720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000232" y="52863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1" idx="6"/>
          </p:cNvCxnSpPr>
          <p:nvPr/>
        </p:nvCxnSpPr>
        <p:spPr>
          <a:xfrm>
            <a:off x="3000364" y="4214818"/>
            <a:ext cx="371477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41433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2" name="Straight Arrow Connector 21"/>
          <p:cNvCxnSpPr>
            <a:endCxn id="12" idx="3"/>
          </p:cNvCxnSpPr>
          <p:nvPr/>
        </p:nvCxnSpPr>
        <p:spPr>
          <a:xfrm flipV="1">
            <a:off x="2857488" y="4998841"/>
            <a:ext cx="3962271" cy="1144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3438" y="514351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cxnSp>
        <p:nvCxnSpPr>
          <p:cNvPr id="27" name="Straight Arrow Connector 26"/>
          <p:cNvCxnSpPr>
            <a:endCxn id="36" idx="1"/>
          </p:cNvCxnSpPr>
          <p:nvPr/>
        </p:nvCxnSpPr>
        <p:spPr>
          <a:xfrm>
            <a:off x="3000364" y="4071942"/>
            <a:ext cx="5594851" cy="1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43570" y="364331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12" idx="6"/>
            <a:endCxn id="36" idx="3"/>
          </p:cNvCxnSpPr>
          <p:nvPr/>
        </p:nvCxnSpPr>
        <p:spPr>
          <a:xfrm flipV="1">
            <a:off x="7429520" y="4488313"/>
            <a:ext cx="1165695" cy="33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72396" y="442913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8501058" y="400050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43042" y="428604"/>
          <a:ext cx="5774373" cy="2839212"/>
        </p:xfrm>
        <a:graphic>
          <a:graphicData uri="http://schemas.openxmlformats.org/drawingml/2006/table">
            <a:tbl>
              <a:tblPr/>
              <a:tblGrid>
                <a:gridCol w="2395648"/>
                <a:gridCol w="3378725"/>
              </a:tblGrid>
              <a:tr h="293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F,G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0" y="4857760"/>
            <a:ext cx="1142976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142976" y="5214950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5852" y="48577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785918" y="492919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7" idx="7"/>
            <a:endCxn id="20" idx="2"/>
          </p:cNvCxnSpPr>
          <p:nvPr/>
        </p:nvCxnSpPr>
        <p:spPr>
          <a:xfrm rot="5400000" flipH="1" flipV="1">
            <a:off x="3949456" y="3329241"/>
            <a:ext cx="201314" cy="3186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</p:cNvCxnSpPr>
          <p:nvPr/>
        </p:nvCxnSpPr>
        <p:spPr>
          <a:xfrm rot="16200000" flipH="1">
            <a:off x="3252936" y="4681703"/>
            <a:ext cx="237033" cy="182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57686" y="535782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643306" y="45720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500430" y="51435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5" idx="6"/>
            <a:endCxn id="20" idx="3"/>
          </p:cNvCxnSpPr>
          <p:nvPr/>
        </p:nvCxnSpPr>
        <p:spPr>
          <a:xfrm flipV="1">
            <a:off x="5143504" y="5049355"/>
            <a:ext cx="583761" cy="62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43570" y="4500570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143504" y="514351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20" idx="6"/>
          </p:cNvCxnSpPr>
          <p:nvPr/>
        </p:nvCxnSpPr>
        <p:spPr>
          <a:xfrm flipV="1">
            <a:off x="6215074" y="4214818"/>
            <a:ext cx="928694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143768" y="400050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429388" y="41433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28" idx="6"/>
          </p:cNvCxnSpPr>
          <p:nvPr/>
        </p:nvCxnSpPr>
        <p:spPr>
          <a:xfrm>
            <a:off x="7786710" y="4286256"/>
            <a:ext cx="171451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58148" y="40005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9144000" y="0"/>
            <a:ext cx="378624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20" idx="5"/>
          </p:cNvCxnSpPr>
          <p:nvPr/>
        </p:nvCxnSpPr>
        <p:spPr>
          <a:xfrm rot="5400000" flipH="1" flipV="1">
            <a:off x="7649064" y="3197198"/>
            <a:ext cx="334471" cy="336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572660" y="4214818"/>
            <a:ext cx="64294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786710" y="45005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144000" y="4429132"/>
            <a:ext cx="42866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</p:cNvCxnSpPr>
          <p:nvPr/>
        </p:nvCxnSpPr>
        <p:spPr>
          <a:xfrm flipV="1">
            <a:off x="10215602" y="4572008"/>
            <a:ext cx="57150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287040" y="42862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10787106" y="4214818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8728" y="500042"/>
          <a:ext cx="6096000" cy="2839212"/>
        </p:xfrm>
        <a:graphic>
          <a:graphicData uri="http://schemas.openxmlformats.org/drawingml/2006/table">
            <a:tbl>
              <a:tblPr/>
              <a:tblGrid>
                <a:gridCol w="2529372"/>
                <a:gridCol w="3566628"/>
              </a:tblGrid>
              <a:tr h="2192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F,G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-3786246" y="0"/>
            <a:ext cx="378624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144000" y="0"/>
            <a:ext cx="385768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-857288" y="4929198"/>
            <a:ext cx="85728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0" y="5250669"/>
            <a:ext cx="64291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844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642910" y="5000636"/>
            <a:ext cx="50006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16" idx="2"/>
          </p:cNvCxnSpPr>
          <p:nvPr/>
        </p:nvCxnSpPr>
        <p:spPr>
          <a:xfrm flipV="1">
            <a:off x="1142976" y="4179099"/>
            <a:ext cx="2286016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28992" y="3929066"/>
            <a:ext cx="71438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500166" y="464344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0" idx="5"/>
          </p:cNvCxnSpPr>
          <p:nvPr/>
        </p:nvCxnSpPr>
        <p:spPr>
          <a:xfrm rot="16200000" flipH="1">
            <a:off x="2314677" y="4243510"/>
            <a:ext cx="12257" cy="250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71868" y="521495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143108" y="50720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20" idx="6"/>
          </p:cNvCxnSpPr>
          <p:nvPr/>
        </p:nvCxnSpPr>
        <p:spPr>
          <a:xfrm flipV="1">
            <a:off x="4143372" y="5429264"/>
            <a:ext cx="178595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6248" y="50720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20" idx="0"/>
          </p:cNvCxnSpPr>
          <p:nvPr/>
        </p:nvCxnSpPr>
        <p:spPr>
          <a:xfrm rot="5400000" flipH="1" flipV="1">
            <a:off x="3500430" y="4786322"/>
            <a:ext cx="785818" cy="7143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6"/>
          </p:cNvCxnSpPr>
          <p:nvPr/>
        </p:nvCxnSpPr>
        <p:spPr>
          <a:xfrm flipV="1">
            <a:off x="4143372" y="4143380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29124" y="37861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5072066" y="385762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5857884" y="4929198"/>
            <a:ext cx="57150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>
            <a:stCxn id="36" idx="6"/>
            <a:endCxn id="46" idx="2"/>
          </p:cNvCxnSpPr>
          <p:nvPr/>
        </p:nvCxnSpPr>
        <p:spPr>
          <a:xfrm>
            <a:off x="5643570" y="4143380"/>
            <a:ext cx="2143140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57950" y="392906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44" name="Straight Arrow Connector 43"/>
          <p:cNvCxnSpPr>
            <a:endCxn id="46" idx="3"/>
          </p:cNvCxnSpPr>
          <p:nvPr/>
        </p:nvCxnSpPr>
        <p:spPr>
          <a:xfrm flipV="1">
            <a:off x="6429388" y="4784527"/>
            <a:ext cx="1441017" cy="644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29454" y="4643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7786710" y="435769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571932" y="0"/>
            <a:ext cx="357193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144000" y="0"/>
            <a:ext cx="407199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088028" y="642918"/>
          <a:ext cx="2500330" cy="5047488"/>
        </p:xfrm>
        <a:graphic>
          <a:graphicData uri="http://schemas.openxmlformats.org/drawingml/2006/table">
            <a:tbl>
              <a:tblPr/>
              <a:tblGrid>
                <a:gridCol w="582269"/>
                <a:gridCol w="1918061"/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A,B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A,B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D,E,F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H,J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I,L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4282" y="3214686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928662" y="2714620"/>
            <a:ext cx="857256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14" idx="2"/>
          </p:cNvCxnSpPr>
          <p:nvPr/>
        </p:nvCxnSpPr>
        <p:spPr>
          <a:xfrm>
            <a:off x="928662" y="3607595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928662" y="3607595"/>
            <a:ext cx="1357322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85918" y="2357430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285984" y="350043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2285984" y="4572008"/>
            <a:ext cx="92869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142976" y="26431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643042" y="33575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785918" y="392906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22" name="Straight Arrow Connector 21"/>
          <p:cNvCxnSpPr>
            <a:endCxn id="50" idx="2"/>
          </p:cNvCxnSpPr>
          <p:nvPr/>
        </p:nvCxnSpPr>
        <p:spPr>
          <a:xfrm>
            <a:off x="2571736" y="2607464"/>
            <a:ext cx="3571900" cy="85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7554" y="135729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3214678" y="4929198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58" y="442913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5429256" y="464344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13" idx="5"/>
          </p:cNvCxnSpPr>
          <p:nvPr/>
        </p:nvCxnSpPr>
        <p:spPr>
          <a:xfrm rot="5400000" flipH="1" flipV="1">
            <a:off x="2074208" y="3189429"/>
            <a:ext cx="665661" cy="9923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0"/>
          </p:cNvCxnSpPr>
          <p:nvPr/>
        </p:nvCxnSpPr>
        <p:spPr>
          <a:xfrm rot="5400000" flipH="1" flipV="1">
            <a:off x="2946785" y="517900"/>
            <a:ext cx="1071572" cy="2607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786314" y="1000108"/>
            <a:ext cx="78581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357554" y="250030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42" name="Straight Arrow Connector 41"/>
          <p:cNvCxnSpPr>
            <a:stCxn id="14" idx="6"/>
          </p:cNvCxnSpPr>
          <p:nvPr/>
        </p:nvCxnSpPr>
        <p:spPr>
          <a:xfrm flipV="1">
            <a:off x="3071802" y="3786190"/>
            <a:ext cx="714380" cy="357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7"/>
          </p:cNvCxnSpPr>
          <p:nvPr/>
        </p:nvCxnSpPr>
        <p:spPr>
          <a:xfrm rot="5400000" flipH="1" flipV="1">
            <a:off x="3022929" y="3913373"/>
            <a:ext cx="818998" cy="70750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86182" y="3500438"/>
            <a:ext cx="71438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47" name="Straight Arrow Connector 46"/>
          <p:cNvCxnSpPr>
            <a:stCxn id="45" idx="6"/>
          </p:cNvCxnSpPr>
          <p:nvPr/>
        </p:nvCxnSpPr>
        <p:spPr>
          <a:xfrm flipV="1">
            <a:off x="4500562" y="3571876"/>
            <a:ext cx="1643074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00" y="33575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50" name="Oval 49"/>
          <p:cNvSpPr/>
          <p:nvPr/>
        </p:nvSpPr>
        <p:spPr>
          <a:xfrm>
            <a:off x="6143636" y="3143248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H="1">
            <a:off x="5036347" y="1821645"/>
            <a:ext cx="1643074" cy="1000132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6"/>
            <a:endCxn id="65" idx="2"/>
          </p:cNvCxnSpPr>
          <p:nvPr/>
        </p:nvCxnSpPr>
        <p:spPr>
          <a:xfrm>
            <a:off x="6858016" y="3464719"/>
            <a:ext cx="3857652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358346" y="314324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38" idx="6"/>
            <a:endCxn id="77" idx="1"/>
          </p:cNvCxnSpPr>
          <p:nvPr/>
        </p:nvCxnSpPr>
        <p:spPr>
          <a:xfrm>
            <a:off x="5572132" y="1250141"/>
            <a:ext cx="6155925" cy="125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01288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</a:t>
            </a:r>
            <a:endParaRPr lang="en-IN" dirty="0"/>
          </a:p>
        </p:txBody>
      </p:sp>
      <p:cxnSp>
        <p:nvCxnSpPr>
          <p:cNvPr id="64" name="Straight Arrow Connector 63"/>
          <p:cNvCxnSpPr>
            <a:stCxn id="30" idx="6"/>
            <a:endCxn id="65" idx="3"/>
          </p:cNvCxnSpPr>
          <p:nvPr/>
        </p:nvCxnSpPr>
        <p:spPr>
          <a:xfrm flipV="1">
            <a:off x="6143636" y="3794857"/>
            <a:ext cx="4655727" cy="1134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5668" y="3429000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9144000" y="37861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</a:t>
            </a:r>
            <a:endParaRPr lang="en-IN" dirty="0"/>
          </a:p>
        </p:txBody>
      </p:sp>
      <p:cxnSp>
        <p:nvCxnSpPr>
          <p:cNvPr id="68" name="Straight Arrow Connector 67"/>
          <p:cNvCxnSpPr>
            <a:endCxn id="70" idx="2"/>
          </p:cNvCxnSpPr>
          <p:nvPr/>
        </p:nvCxnSpPr>
        <p:spPr>
          <a:xfrm>
            <a:off x="6143636" y="5072074"/>
            <a:ext cx="44291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001024" y="49291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</a:t>
            </a:r>
            <a:endParaRPr lang="en-IN" dirty="0"/>
          </a:p>
        </p:txBody>
      </p:sp>
      <p:sp>
        <p:nvSpPr>
          <p:cNvPr id="70" name="Oval 69"/>
          <p:cNvSpPr/>
          <p:nvPr/>
        </p:nvSpPr>
        <p:spPr>
          <a:xfrm>
            <a:off x="10572792" y="5072074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75" name="Straight Arrow Connector 74"/>
          <p:cNvCxnSpPr>
            <a:stCxn id="65" idx="7"/>
          </p:cNvCxnSpPr>
          <p:nvPr/>
        </p:nvCxnSpPr>
        <p:spPr>
          <a:xfrm rot="5400000" flipH="1" flipV="1">
            <a:off x="11178220" y="2954192"/>
            <a:ext cx="562837" cy="512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001420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</a:t>
            </a:r>
            <a:endParaRPr lang="en-IN" dirty="0"/>
          </a:p>
        </p:txBody>
      </p:sp>
      <p:sp>
        <p:nvSpPr>
          <p:cNvPr id="77" name="Oval 76"/>
          <p:cNvSpPr/>
          <p:nvPr/>
        </p:nvSpPr>
        <p:spPr>
          <a:xfrm>
            <a:off x="11644362" y="2428868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10</a:t>
            </a:r>
            <a:endParaRPr lang="en-IN" sz="1400" dirty="0"/>
          </a:p>
        </p:txBody>
      </p:sp>
      <p:cxnSp>
        <p:nvCxnSpPr>
          <p:cNvPr id="79" name="Straight Arrow Connector 78"/>
          <p:cNvCxnSpPr>
            <a:stCxn id="70" idx="6"/>
            <a:endCxn id="90" idx="4"/>
          </p:cNvCxnSpPr>
          <p:nvPr/>
        </p:nvCxnSpPr>
        <p:spPr>
          <a:xfrm flipV="1">
            <a:off x="11287172" y="3214686"/>
            <a:ext cx="164307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501486" y="42148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</a:t>
            </a:r>
            <a:endParaRPr lang="en-IN" dirty="0"/>
          </a:p>
        </p:txBody>
      </p:sp>
      <p:cxnSp>
        <p:nvCxnSpPr>
          <p:cNvPr id="88" name="Straight Arrow Connector 87"/>
          <p:cNvCxnSpPr>
            <a:stCxn id="77" idx="5"/>
          </p:cNvCxnSpPr>
          <p:nvPr/>
        </p:nvCxnSpPr>
        <p:spPr>
          <a:xfrm rot="16200000" flipH="1">
            <a:off x="12387435" y="2600437"/>
            <a:ext cx="73232" cy="58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2715932" y="2857496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11</a:t>
            </a:r>
            <a:endParaRPr lang="en-IN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2215866" y="25003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000560" y="0"/>
            <a:ext cx="400056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0" y="-24"/>
            <a:ext cx="414343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857684" y="714356"/>
          <a:ext cx="3500462" cy="5678424"/>
        </p:xfrm>
        <a:graphic>
          <a:graphicData uri="http://schemas.openxmlformats.org/drawingml/2006/table">
            <a:tbl>
              <a:tblPr/>
              <a:tblGrid>
                <a:gridCol w="1020323"/>
                <a:gridCol w="1439568"/>
                <a:gridCol w="1040571"/>
              </a:tblGrid>
              <a:tr h="483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Expected completion Time (weeks)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C,E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F,I,J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H,G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4282" y="3071810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928662" y="3429000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30003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(5)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714480" y="3071810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00298" y="264318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00298" y="3643314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86116" y="228599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28860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 (2)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328612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C(6)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5" idx="6"/>
          </p:cNvCxnSpPr>
          <p:nvPr/>
        </p:nvCxnSpPr>
        <p:spPr>
          <a:xfrm flipV="1">
            <a:off x="4000496" y="2571744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57752" y="228599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929058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 (12)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7"/>
          </p:cNvCxnSpPr>
          <p:nvPr/>
        </p:nvCxnSpPr>
        <p:spPr>
          <a:xfrm rot="5400000" flipH="1" flipV="1">
            <a:off x="5640878" y="1530662"/>
            <a:ext cx="747560" cy="97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</p:cNvCxnSpPr>
          <p:nvPr/>
        </p:nvCxnSpPr>
        <p:spPr>
          <a:xfrm flipV="1">
            <a:off x="5643570" y="2357430"/>
            <a:ext cx="38576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</p:cNvCxnSpPr>
          <p:nvPr/>
        </p:nvCxnSpPr>
        <p:spPr>
          <a:xfrm rot="16200000" flipH="1">
            <a:off x="6319539" y="2104705"/>
            <a:ext cx="390370" cy="1972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00826" y="12144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7500958" y="2928934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286512" y="27146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 (10)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072462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F(9)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572132" y="17144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G(5)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15" idx="0"/>
          </p:cNvCxnSpPr>
          <p:nvPr/>
        </p:nvCxnSpPr>
        <p:spPr>
          <a:xfrm rot="5400000" flipH="1" flipV="1">
            <a:off x="4964909" y="-821561"/>
            <a:ext cx="1785950" cy="4429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72462" y="214290"/>
            <a:ext cx="6429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929322" y="8572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H(9)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31" idx="6"/>
            <a:endCxn id="46" idx="3"/>
          </p:cNvCxnSpPr>
          <p:nvPr/>
        </p:nvCxnSpPr>
        <p:spPr>
          <a:xfrm flipV="1">
            <a:off x="8358214" y="2528102"/>
            <a:ext cx="1298141" cy="758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3966" y="2660912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I(1)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29" idx="6"/>
          </p:cNvCxnSpPr>
          <p:nvPr/>
        </p:nvCxnSpPr>
        <p:spPr>
          <a:xfrm>
            <a:off x="7215206" y="1571612"/>
            <a:ext cx="235745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8214" y="1357298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J(2)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9572660" y="1857364"/>
            <a:ext cx="57150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46" idx="6"/>
          </p:cNvCxnSpPr>
          <p:nvPr/>
        </p:nvCxnSpPr>
        <p:spPr>
          <a:xfrm flipV="1">
            <a:off x="10144164" y="2214554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15602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K(3)</a:t>
            </a:r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10929982" y="1928802"/>
            <a:ext cx="78581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57" name="Straight Arrow Connector 56"/>
          <p:cNvCxnSpPr>
            <a:stCxn id="55" idx="6"/>
          </p:cNvCxnSpPr>
          <p:nvPr/>
        </p:nvCxnSpPr>
        <p:spPr>
          <a:xfrm flipV="1">
            <a:off x="11715800" y="1643050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715800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L(9)</a:t>
            </a:r>
            <a:endParaRPr lang="en-IN" dirty="0"/>
          </a:p>
        </p:txBody>
      </p:sp>
      <p:cxnSp>
        <p:nvCxnSpPr>
          <p:cNvPr id="60" name="Straight Arrow Connector 59"/>
          <p:cNvCxnSpPr>
            <a:endCxn id="37" idx="3"/>
          </p:cNvCxnSpPr>
          <p:nvPr/>
        </p:nvCxnSpPr>
        <p:spPr>
          <a:xfrm flipV="1">
            <a:off x="7215206" y="824052"/>
            <a:ext cx="951413" cy="6046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6"/>
          </p:cNvCxnSpPr>
          <p:nvPr/>
        </p:nvCxnSpPr>
        <p:spPr>
          <a:xfrm>
            <a:off x="8715404" y="57148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44000" y="214290"/>
            <a:ext cx="6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M(7)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10072726" y="285728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cxnSp>
        <p:nvCxnSpPr>
          <p:cNvPr id="66" name="Straight Arrow Connector 65"/>
          <p:cNvCxnSpPr>
            <a:stCxn id="64" idx="6"/>
          </p:cNvCxnSpPr>
          <p:nvPr/>
        </p:nvCxnSpPr>
        <p:spPr>
          <a:xfrm>
            <a:off x="10644230" y="607199"/>
            <a:ext cx="192882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3056" y="107154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11287172" y="4286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N(8)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 rot="21121701">
            <a:off x="7215206" y="71435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Dummy(0)</a:t>
            </a:r>
            <a:endParaRPr lang="en-IN" dirty="0"/>
          </a:p>
        </p:txBody>
      </p:sp>
      <p:sp>
        <p:nvSpPr>
          <p:cNvPr id="72" name="Oval 71"/>
          <p:cNvSpPr/>
          <p:nvPr/>
        </p:nvSpPr>
        <p:spPr>
          <a:xfrm>
            <a:off x="5286380" y="4786322"/>
            <a:ext cx="1714512" cy="164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5286380" y="5643578"/>
          <a:ext cx="1619240" cy="67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0"/>
                <a:gridCol w="809620"/>
              </a:tblGrid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 flipV="1">
            <a:off x="6929454" y="5286388"/>
            <a:ext cx="264320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572660" y="4643446"/>
            <a:ext cx="1428760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714348" y="4786322"/>
            <a:ext cx="3929090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Forward pass Method</a:t>
            </a:r>
          </a:p>
          <a:p>
            <a:pPr algn="ctr"/>
            <a:r>
              <a:rPr lang="en-IN" dirty="0" smtClean="0"/>
              <a:t>ES and EF</a:t>
            </a:r>
          </a:p>
          <a:p>
            <a:pPr algn="ctr"/>
            <a:r>
              <a:rPr lang="en-IN" dirty="0" smtClean="0"/>
              <a:t>+ Time Duration</a:t>
            </a:r>
          </a:p>
          <a:p>
            <a:pPr algn="ctr"/>
            <a:r>
              <a:rPr lang="en-IN" dirty="0" smtClean="0"/>
              <a:t>Consider all head arrows</a:t>
            </a:r>
          </a:p>
          <a:p>
            <a:pPr algn="ctr"/>
            <a:r>
              <a:rPr lang="en-IN" dirty="0" err="1" smtClean="0"/>
              <a:t>Incase</a:t>
            </a:r>
            <a:r>
              <a:rPr lang="en-IN" dirty="0" smtClean="0"/>
              <a:t> of any clash, consider max time element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8072462" y="485776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(10)</a:t>
            </a:r>
            <a:endParaRPr lang="en-IN" dirty="0"/>
          </a:p>
        </p:txBody>
      </p:sp>
      <p:cxnSp>
        <p:nvCxnSpPr>
          <p:cNvPr id="80" name="Straight Arrow Connector 79"/>
          <p:cNvCxnSpPr/>
          <p:nvPr/>
        </p:nvCxnSpPr>
        <p:spPr>
          <a:xfrm rot="16200000" flipH="1">
            <a:off x="4750595" y="4964917"/>
            <a:ext cx="928694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714876" y="4143380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ES</a:t>
            </a:r>
            <a:endParaRPr lang="en-IN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644098" y="6072206"/>
            <a:ext cx="1000132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786974" y="6286496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EF/ES</a:t>
            </a:r>
            <a:endParaRPr lang="en-IN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1001420" y="528638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9501222" y="5429264"/>
          <a:ext cx="1619240" cy="67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0"/>
                <a:gridCol w="809620"/>
              </a:tblGrid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1215734" y="478632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cxnSp>
        <p:nvCxnSpPr>
          <p:cNvPr id="91" name="Straight Arrow Connector 90"/>
          <p:cNvCxnSpPr/>
          <p:nvPr/>
        </p:nvCxnSpPr>
        <p:spPr>
          <a:xfrm rot="5400000">
            <a:off x="6357950" y="4714884"/>
            <a:ext cx="1357322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500958" y="4000504"/>
            <a:ext cx="64294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LS</a:t>
            </a:r>
            <a:endParaRPr lang="en-IN" dirty="0"/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10608511" y="4964917"/>
            <a:ext cx="857256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1215734" y="4214818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LS/LF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214282" y="142852"/>
            <a:ext cx="3929090" cy="18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Backward pass Method</a:t>
            </a:r>
          </a:p>
          <a:p>
            <a:pPr algn="ctr"/>
            <a:r>
              <a:rPr lang="en-IN" dirty="0" smtClean="0"/>
              <a:t>LS and LF</a:t>
            </a:r>
          </a:p>
          <a:p>
            <a:pPr algn="ctr"/>
            <a:r>
              <a:rPr lang="en-IN" b="1" dirty="0" smtClean="0"/>
              <a:t>-</a:t>
            </a:r>
            <a:r>
              <a:rPr lang="en-IN" dirty="0" smtClean="0"/>
              <a:t> Time Duration</a:t>
            </a:r>
          </a:p>
          <a:p>
            <a:pPr algn="ctr"/>
            <a:r>
              <a:rPr lang="en-IN" dirty="0" smtClean="0"/>
              <a:t>Consider all Tail arrows</a:t>
            </a:r>
          </a:p>
          <a:p>
            <a:pPr algn="ctr"/>
            <a:r>
              <a:rPr lang="en-IN" dirty="0" err="1" smtClean="0"/>
              <a:t>Incase</a:t>
            </a:r>
            <a:r>
              <a:rPr lang="en-IN" dirty="0" smtClean="0"/>
              <a:t> of any clash, consider min time element</a:t>
            </a:r>
            <a:endParaRPr lang="en-IN" dirty="0"/>
          </a:p>
        </p:txBody>
      </p:sp>
      <p:sp>
        <p:nvSpPr>
          <p:cNvPr id="97" name="TextBox 96"/>
          <p:cNvSpPr txBox="1"/>
          <p:nvPr/>
        </p:nvSpPr>
        <p:spPr>
          <a:xfrm>
            <a:off x="1000100" y="485776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1</a:t>
            </a:r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357158" y="21429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 2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000560" y="0"/>
            <a:ext cx="400056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0" y="24"/>
            <a:ext cx="485781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857684" y="714356"/>
          <a:ext cx="3500462" cy="5678424"/>
        </p:xfrm>
        <a:graphic>
          <a:graphicData uri="http://schemas.openxmlformats.org/drawingml/2006/table">
            <a:tbl>
              <a:tblPr/>
              <a:tblGrid>
                <a:gridCol w="1020323"/>
                <a:gridCol w="1439568"/>
                <a:gridCol w="1040571"/>
              </a:tblGrid>
              <a:tr h="483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Expected completion Time (weeks)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C,E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F,I,J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H,G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4282" y="3071810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928662" y="3429000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30003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(5)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714480" y="3071810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00298" y="264318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00298" y="357187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86116" y="228599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28860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 (2)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328612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C(6)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5" idx="6"/>
          </p:cNvCxnSpPr>
          <p:nvPr/>
        </p:nvCxnSpPr>
        <p:spPr>
          <a:xfrm flipV="1">
            <a:off x="4000496" y="2571744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57752" y="228599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214311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 (12)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7"/>
          </p:cNvCxnSpPr>
          <p:nvPr/>
        </p:nvCxnSpPr>
        <p:spPr>
          <a:xfrm rot="5400000" flipH="1" flipV="1">
            <a:off x="5640878" y="1530662"/>
            <a:ext cx="747560" cy="97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</p:cNvCxnSpPr>
          <p:nvPr/>
        </p:nvCxnSpPr>
        <p:spPr>
          <a:xfrm flipV="1">
            <a:off x="5643570" y="2357430"/>
            <a:ext cx="385765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</p:cNvCxnSpPr>
          <p:nvPr/>
        </p:nvCxnSpPr>
        <p:spPr>
          <a:xfrm rot="16200000" flipH="1">
            <a:off x="6319539" y="2104705"/>
            <a:ext cx="390370" cy="1972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00826" y="12144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7500958" y="2928934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286512" y="27146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 (10)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072462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F(9)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572132" y="17144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G(5)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15" idx="0"/>
          </p:cNvCxnSpPr>
          <p:nvPr/>
        </p:nvCxnSpPr>
        <p:spPr>
          <a:xfrm rot="5400000" flipH="1" flipV="1">
            <a:off x="4964909" y="-821561"/>
            <a:ext cx="1785950" cy="4429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72462" y="214290"/>
            <a:ext cx="6429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929322" y="8572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H(9)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31" idx="6"/>
            <a:endCxn id="46" idx="3"/>
          </p:cNvCxnSpPr>
          <p:nvPr/>
        </p:nvCxnSpPr>
        <p:spPr>
          <a:xfrm flipV="1">
            <a:off x="8358214" y="2528102"/>
            <a:ext cx="1298141" cy="758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3966" y="2660912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I(1)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29" idx="6"/>
          </p:cNvCxnSpPr>
          <p:nvPr/>
        </p:nvCxnSpPr>
        <p:spPr>
          <a:xfrm>
            <a:off x="7215206" y="1571612"/>
            <a:ext cx="235745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8214" y="1357298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J(2)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9572660" y="1857364"/>
            <a:ext cx="57150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46" idx="6"/>
          </p:cNvCxnSpPr>
          <p:nvPr/>
        </p:nvCxnSpPr>
        <p:spPr>
          <a:xfrm flipV="1">
            <a:off x="10144164" y="2214554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15602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K(3)</a:t>
            </a:r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10929982" y="1928802"/>
            <a:ext cx="78581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57" name="Straight Arrow Connector 56"/>
          <p:cNvCxnSpPr>
            <a:stCxn id="55" idx="6"/>
          </p:cNvCxnSpPr>
          <p:nvPr/>
        </p:nvCxnSpPr>
        <p:spPr>
          <a:xfrm flipV="1">
            <a:off x="11715800" y="1643050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715800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L(9)</a:t>
            </a:r>
            <a:endParaRPr lang="en-IN" dirty="0"/>
          </a:p>
        </p:txBody>
      </p:sp>
      <p:cxnSp>
        <p:nvCxnSpPr>
          <p:cNvPr id="60" name="Straight Arrow Connector 59"/>
          <p:cNvCxnSpPr>
            <a:endCxn id="37" idx="3"/>
          </p:cNvCxnSpPr>
          <p:nvPr/>
        </p:nvCxnSpPr>
        <p:spPr>
          <a:xfrm flipV="1">
            <a:off x="7215206" y="824052"/>
            <a:ext cx="951413" cy="6046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6"/>
          </p:cNvCxnSpPr>
          <p:nvPr/>
        </p:nvCxnSpPr>
        <p:spPr>
          <a:xfrm>
            <a:off x="8715404" y="57148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44000" y="214290"/>
            <a:ext cx="6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M(7)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10072726" y="285728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cxnSp>
        <p:nvCxnSpPr>
          <p:cNvPr id="66" name="Straight Arrow Connector 65"/>
          <p:cNvCxnSpPr>
            <a:stCxn id="64" idx="6"/>
          </p:cNvCxnSpPr>
          <p:nvPr/>
        </p:nvCxnSpPr>
        <p:spPr>
          <a:xfrm>
            <a:off x="10644230" y="607199"/>
            <a:ext cx="192882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3056" y="107154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11287172" y="4286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N(8)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 rot="21121701">
            <a:off x="7215206" y="71435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Dummy(0)</a:t>
            </a:r>
            <a:endParaRPr lang="en-IN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214282" y="3714752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785918" y="3571876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286116" y="2786058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4714876" y="2786058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6500826" y="1785926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7643834" y="3500438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8072462" y="857232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644098" y="2357430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0001288" y="785794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0929982" y="2571744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12715932" y="1571612"/>
          <a:ext cx="100013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285720" y="285728"/>
            <a:ext cx="3571900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Critical Path is the longest path of the project. A project may have more than 1 critical path. Activities lying on critical path are known as critical activities.</a:t>
            </a:r>
            <a:endParaRPr lang="en-IN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071538" y="4500570"/>
          <a:ext cx="44291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1451138"/>
                <a:gridCol w="112063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Path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1-2-3-4-8-10-11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 weeks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1-2-3-4-6-8-10-11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A-B-D-E-I-K-L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 weeks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1-2-6-8-10-11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 weeks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5072066" y="5214950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Critical Path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000560" y="0"/>
            <a:ext cx="400056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0" y="24"/>
            <a:ext cx="485781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857684" y="714356"/>
          <a:ext cx="3500462" cy="5678424"/>
        </p:xfrm>
        <a:graphic>
          <a:graphicData uri="http://schemas.openxmlformats.org/drawingml/2006/table">
            <a:tbl>
              <a:tblPr/>
              <a:tblGrid>
                <a:gridCol w="1020323"/>
                <a:gridCol w="1439568"/>
                <a:gridCol w="1040571"/>
              </a:tblGrid>
              <a:tr h="483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Expected completion Time (weeks)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C,E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F,I,J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H,G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4282" y="3071810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928662" y="3429000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30003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(5)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714480" y="3071810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00298" y="264318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00298" y="357187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86116" y="228599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28860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 (2)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328612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C(6)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5" idx="6"/>
          </p:cNvCxnSpPr>
          <p:nvPr/>
        </p:nvCxnSpPr>
        <p:spPr>
          <a:xfrm flipV="1">
            <a:off x="4000496" y="2571744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57752" y="228599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214311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 (12)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7"/>
          </p:cNvCxnSpPr>
          <p:nvPr/>
        </p:nvCxnSpPr>
        <p:spPr>
          <a:xfrm rot="5400000" flipH="1" flipV="1">
            <a:off x="5640878" y="1530662"/>
            <a:ext cx="747560" cy="97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</p:cNvCxnSpPr>
          <p:nvPr/>
        </p:nvCxnSpPr>
        <p:spPr>
          <a:xfrm flipV="1">
            <a:off x="5643570" y="2357430"/>
            <a:ext cx="385765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</p:cNvCxnSpPr>
          <p:nvPr/>
        </p:nvCxnSpPr>
        <p:spPr>
          <a:xfrm rot="16200000" flipH="1">
            <a:off x="6319539" y="2104705"/>
            <a:ext cx="390370" cy="1972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00826" y="12144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7500958" y="2928934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286512" y="27146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 (10)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072462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F(9)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572132" y="17144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G(5)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15" idx="0"/>
          </p:cNvCxnSpPr>
          <p:nvPr/>
        </p:nvCxnSpPr>
        <p:spPr>
          <a:xfrm rot="5400000" flipH="1" flipV="1">
            <a:off x="4964909" y="-821561"/>
            <a:ext cx="1785950" cy="4429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72462" y="214290"/>
            <a:ext cx="6429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929322" y="8572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H(9)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31" idx="6"/>
            <a:endCxn id="46" idx="3"/>
          </p:cNvCxnSpPr>
          <p:nvPr/>
        </p:nvCxnSpPr>
        <p:spPr>
          <a:xfrm flipV="1">
            <a:off x="8358214" y="2528102"/>
            <a:ext cx="1298141" cy="758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3966" y="2660912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I(1)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29" idx="6"/>
          </p:cNvCxnSpPr>
          <p:nvPr/>
        </p:nvCxnSpPr>
        <p:spPr>
          <a:xfrm>
            <a:off x="7215206" y="1571612"/>
            <a:ext cx="235745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8214" y="1357298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J(2)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9572660" y="1857364"/>
            <a:ext cx="57150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46" idx="6"/>
          </p:cNvCxnSpPr>
          <p:nvPr/>
        </p:nvCxnSpPr>
        <p:spPr>
          <a:xfrm flipV="1">
            <a:off x="10144164" y="2214554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15602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K(3)</a:t>
            </a:r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10929982" y="1928802"/>
            <a:ext cx="78581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57" name="Straight Arrow Connector 56"/>
          <p:cNvCxnSpPr>
            <a:stCxn id="55" idx="6"/>
          </p:cNvCxnSpPr>
          <p:nvPr/>
        </p:nvCxnSpPr>
        <p:spPr>
          <a:xfrm flipV="1">
            <a:off x="11715800" y="1643050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715800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L(9)</a:t>
            </a:r>
            <a:endParaRPr lang="en-IN" dirty="0"/>
          </a:p>
        </p:txBody>
      </p:sp>
      <p:cxnSp>
        <p:nvCxnSpPr>
          <p:cNvPr id="60" name="Straight Arrow Connector 59"/>
          <p:cNvCxnSpPr>
            <a:endCxn id="37" idx="3"/>
          </p:cNvCxnSpPr>
          <p:nvPr/>
        </p:nvCxnSpPr>
        <p:spPr>
          <a:xfrm flipV="1">
            <a:off x="7215206" y="824052"/>
            <a:ext cx="951413" cy="6046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6"/>
          </p:cNvCxnSpPr>
          <p:nvPr/>
        </p:nvCxnSpPr>
        <p:spPr>
          <a:xfrm>
            <a:off x="8715404" y="57148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44000" y="214290"/>
            <a:ext cx="6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M(7)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10072726" y="285728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cxnSp>
        <p:nvCxnSpPr>
          <p:cNvPr id="66" name="Straight Arrow Connector 65"/>
          <p:cNvCxnSpPr>
            <a:stCxn id="64" idx="6"/>
          </p:cNvCxnSpPr>
          <p:nvPr/>
        </p:nvCxnSpPr>
        <p:spPr>
          <a:xfrm>
            <a:off x="10644230" y="607199"/>
            <a:ext cx="192882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3056" y="107154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11287172" y="4286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N(8)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 rot="21121701">
            <a:off x="7215206" y="71435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Dummy(0)</a:t>
            </a:r>
            <a:endParaRPr lang="en-IN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214282" y="3714752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785918" y="3571876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286116" y="2786058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4714876" y="2786058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6500826" y="1785926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7643834" y="3500438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8072462" y="857232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644098" y="2357430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0001288" y="785794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0929982" y="2571744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12715932" y="1571612"/>
          <a:ext cx="100013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1142976" y="4643446"/>
            <a:ext cx="1207302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 smtClean="0"/>
              <a:t>Activity H- </a:t>
            </a:r>
            <a:r>
              <a:rPr lang="en-IN" b="1" dirty="0" smtClean="0"/>
              <a:t>Total Float</a:t>
            </a:r>
            <a:r>
              <a:rPr lang="en-IN" dirty="0" smtClean="0"/>
              <a:t>- Total surplus time available with the activity </a:t>
            </a:r>
            <a:r>
              <a:rPr lang="en-IN" b="1" dirty="0" smtClean="0"/>
              <a:t>without delaying the project completion time</a:t>
            </a:r>
            <a:r>
              <a:rPr lang="en-IN" dirty="0" smtClean="0"/>
              <a:t>. </a:t>
            </a:r>
          </a:p>
          <a:p>
            <a:r>
              <a:rPr lang="en-IN" dirty="0" smtClean="0"/>
              <a:t>H – 8 weeks </a:t>
            </a:r>
          </a:p>
          <a:p>
            <a:r>
              <a:rPr lang="en-IN" dirty="0" smtClean="0"/>
              <a:t>3-7-9-11=8+0+3=11 weeks</a:t>
            </a:r>
          </a:p>
          <a:p>
            <a:endParaRPr lang="en-IN" dirty="0" smtClean="0"/>
          </a:p>
          <a:p>
            <a:r>
              <a:rPr lang="en-IN" dirty="0" smtClean="0"/>
              <a:t>Activity H – </a:t>
            </a:r>
            <a:r>
              <a:rPr lang="en-IN" b="1" dirty="0" smtClean="0"/>
              <a:t>free Float</a:t>
            </a:r>
            <a:r>
              <a:rPr lang="en-IN" dirty="0" smtClean="0"/>
              <a:t>= Total surplus time available with the activity </a:t>
            </a:r>
            <a:r>
              <a:rPr lang="en-IN" b="1" dirty="0" smtClean="0"/>
              <a:t>without delaying the succeeding activity</a:t>
            </a:r>
          </a:p>
          <a:p>
            <a:r>
              <a:rPr lang="en-IN" b="1" dirty="0" smtClean="0"/>
              <a:t>= 8 hours</a:t>
            </a:r>
            <a:endParaRPr lang="en-I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000560" y="0"/>
            <a:ext cx="400056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0" y="24"/>
            <a:ext cx="485781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857684" y="714356"/>
          <a:ext cx="3500462" cy="5678424"/>
        </p:xfrm>
        <a:graphic>
          <a:graphicData uri="http://schemas.openxmlformats.org/drawingml/2006/table">
            <a:tbl>
              <a:tblPr/>
              <a:tblGrid>
                <a:gridCol w="1020323"/>
                <a:gridCol w="1439568"/>
                <a:gridCol w="1040571"/>
              </a:tblGrid>
              <a:tr h="4833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Expected completion Time (weeks)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C,E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F,I,J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H,G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0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4282" y="3071810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928662" y="3429000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30003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(5)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714480" y="3071810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00298" y="2643182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00298" y="3571876"/>
            <a:ext cx="51435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86116" y="228599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28860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 (2)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328612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C(6)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5" idx="6"/>
          </p:cNvCxnSpPr>
          <p:nvPr/>
        </p:nvCxnSpPr>
        <p:spPr>
          <a:xfrm flipV="1">
            <a:off x="4000496" y="2571744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57752" y="2285992"/>
            <a:ext cx="78581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000496" y="214311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 (12)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7"/>
          </p:cNvCxnSpPr>
          <p:nvPr/>
        </p:nvCxnSpPr>
        <p:spPr>
          <a:xfrm rot="5400000" flipH="1" flipV="1">
            <a:off x="5640878" y="1530662"/>
            <a:ext cx="747560" cy="97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</p:cNvCxnSpPr>
          <p:nvPr/>
        </p:nvCxnSpPr>
        <p:spPr>
          <a:xfrm flipV="1">
            <a:off x="5643570" y="2357430"/>
            <a:ext cx="385765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</p:cNvCxnSpPr>
          <p:nvPr/>
        </p:nvCxnSpPr>
        <p:spPr>
          <a:xfrm rot="16200000" flipH="1">
            <a:off x="6319539" y="2104705"/>
            <a:ext cx="390370" cy="1972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00826" y="1214422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7500958" y="2928934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286512" y="27146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 (10)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072462" y="2071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F(9)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572132" y="171448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G(5)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15" idx="0"/>
          </p:cNvCxnSpPr>
          <p:nvPr/>
        </p:nvCxnSpPr>
        <p:spPr>
          <a:xfrm rot="5400000" flipH="1" flipV="1">
            <a:off x="4964909" y="-821561"/>
            <a:ext cx="1785950" cy="4429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72462" y="214290"/>
            <a:ext cx="6429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929322" y="85723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H(9)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31" idx="6"/>
            <a:endCxn id="46" idx="3"/>
          </p:cNvCxnSpPr>
          <p:nvPr/>
        </p:nvCxnSpPr>
        <p:spPr>
          <a:xfrm flipV="1">
            <a:off x="8358214" y="2528102"/>
            <a:ext cx="1298141" cy="758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3966" y="2660912"/>
            <a:ext cx="5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I(1)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29" idx="6"/>
          </p:cNvCxnSpPr>
          <p:nvPr/>
        </p:nvCxnSpPr>
        <p:spPr>
          <a:xfrm>
            <a:off x="7215206" y="1571612"/>
            <a:ext cx="235745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8214" y="1357298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J(2)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9572660" y="1857364"/>
            <a:ext cx="57150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46" idx="6"/>
          </p:cNvCxnSpPr>
          <p:nvPr/>
        </p:nvCxnSpPr>
        <p:spPr>
          <a:xfrm flipV="1">
            <a:off x="10144164" y="2214554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215602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K(3)</a:t>
            </a:r>
            <a:endParaRPr lang="en-IN" dirty="0"/>
          </a:p>
        </p:txBody>
      </p:sp>
      <p:sp>
        <p:nvSpPr>
          <p:cNvPr id="55" name="Oval 54"/>
          <p:cNvSpPr/>
          <p:nvPr/>
        </p:nvSpPr>
        <p:spPr>
          <a:xfrm>
            <a:off x="10929982" y="1928802"/>
            <a:ext cx="78581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57" name="Straight Arrow Connector 56"/>
          <p:cNvCxnSpPr>
            <a:stCxn id="55" idx="6"/>
          </p:cNvCxnSpPr>
          <p:nvPr/>
        </p:nvCxnSpPr>
        <p:spPr>
          <a:xfrm flipV="1">
            <a:off x="11715800" y="1643050"/>
            <a:ext cx="1000132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715800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L(9)</a:t>
            </a:r>
            <a:endParaRPr lang="en-IN" dirty="0"/>
          </a:p>
        </p:txBody>
      </p:sp>
      <p:cxnSp>
        <p:nvCxnSpPr>
          <p:cNvPr id="60" name="Straight Arrow Connector 59"/>
          <p:cNvCxnSpPr>
            <a:endCxn id="37" idx="3"/>
          </p:cNvCxnSpPr>
          <p:nvPr/>
        </p:nvCxnSpPr>
        <p:spPr>
          <a:xfrm flipV="1">
            <a:off x="7215206" y="824052"/>
            <a:ext cx="951413" cy="6046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6"/>
          </p:cNvCxnSpPr>
          <p:nvPr/>
        </p:nvCxnSpPr>
        <p:spPr>
          <a:xfrm>
            <a:off x="8715404" y="571480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44000" y="214290"/>
            <a:ext cx="6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M(7)</a:t>
            </a:r>
            <a:endParaRPr lang="en-IN" dirty="0"/>
          </a:p>
        </p:txBody>
      </p:sp>
      <p:sp>
        <p:nvSpPr>
          <p:cNvPr id="64" name="Oval 63"/>
          <p:cNvSpPr/>
          <p:nvPr/>
        </p:nvSpPr>
        <p:spPr>
          <a:xfrm>
            <a:off x="10072726" y="285728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cxnSp>
        <p:nvCxnSpPr>
          <p:cNvPr id="66" name="Straight Arrow Connector 65"/>
          <p:cNvCxnSpPr>
            <a:stCxn id="64" idx="6"/>
          </p:cNvCxnSpPr>
          <p:nvPr/>
        </p:nvCxnSpPr>
        <p:spPr>
          <a:xfrm>
            <a:off x="10644230" y="607199"/>
            <a:ext cx="1928826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73056" y="107154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11287172" y="4286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N(8)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 rot="21121701">
            <a:off x="7215206" y="71435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Dummy(0)</a:t>
            </a:r>
            <a:endParaRPr lang="en-IN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214282" y="3714752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785918" y="3571876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286116" y="2786058"/>
          <a:ext cx="714380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4714876" y="2786058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6500826" y="1785926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7643834" y="3500438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8072462" y="857232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644098" y="2357430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0001288" y="785794"/>
          <a:ext cx="857256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42862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0929982" y="2571744"/>
          <a:ext cx="928694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12715932" y="1571612"/>
          <a:ext cx="1000132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500066"/>
              </a:tblGrid>
              <a:tr h="428628"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0" y="4286256"/>
          <a:ext cx="13930382" cy="739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95"/>
                <a:gridCol w="1047195"/>
                <a:gridCol w="1047195"/>
                <a:gridCol w="1047195"/>
                <a:gridCol w="1047195"/>
                <a:gridCol w="1047195"/>
                <a:gridCol w="1047195"/>
                <a:gridCol w="1047195"/>
                <a:gridCol w="579975"/>
                <a:gridCol w="1364043"/>
                <a:gridCol w="751280"/>
                <a:gridCol w="1810329"/>
                <a:gridCol w="104719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Events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Earliest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Latest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Independent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Interfering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Latest - earliest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float - 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Free Float – Tail Slack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 Float – Free Float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2-6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3-7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4-6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Dummy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-3=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7-9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-3=0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8-10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10-11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Rectangle 72"/>
          <p:cNvSpPr/>
          <p:nvPr/>
        </p:nvSpPr>
        <p:spPr>
          <a:xfrm>
            <a:off x="-7572460" y="7215214"/>
            <a:ext cx="7572460" cy="3214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400" dirty="0" smtClean="0">
                <a:solidFill>
                  <a:schemeClr val="tx1"/>
                </a:solidFill>
              </a:rPr>
              <a:t>Earliest Finish = Earliest Start + Duration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Latest start = Latest Finish – Duration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Total float  = Latest - earliest, </a:t>
            </a:r>
            <a:r>
              <a:rPr lang="en-IN" sz="2400" dirty="0" err="1" smtClean="0">
                <a:solidFill>
                  <a:schemeClr val="tx1"/>
                </a:solidFill>
              </a:rPr>
              <a:t>i.e</a:t>
            </a:r>
            <a:r>
              <a:rPr lang="en-IN" sz="2400" dirty="0" smtClean="0">
                <a:solidFill>
                  <a:schemeClr val="tx1"/>
                </a:solidFill>
              </a:rPr>
              <a:t> LS – ES or LF – EF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Free Float = Total Float – Head Slack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00166" y="500042"/>
          <a:ext cx="5929354" cy="2760472"/>
        </p:xfrm>
        <a:graphic>
          <a:graphicData uri="http://schemas.openxmlformats.org/drawingml/2006/table">
            <a:tbl>
              <a:tblPr/>
              <a:tblGrid>
                <a:gridCol w="838693"/>
                <a:gridCol w="855074"/>
                <a:gridCol w="848053"/>
                <a:gridCol w="833544"/>
                <a:gridCol w="851330"/>
                <a:gridCol w="851330"/>
                <a:gridCol w="851330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Activity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Predecessor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Optimistic Time (WK</a:t>
                      </a:r>
                      <a:r>
                        <a:rPr lang="en-US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) (To)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Most Likely (WK</a:t>
                      </a:r>
                      <a:r>
                        <a:rPr lang="en-US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) (Tm)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Pessimistic (WK</a:t>
                      </a:r>
                      <a:r>
                        <a:rPr lang="en-US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) (</a:t>
                      </a:r>
                      <a:r>
                        <a:rPr lang="en-US" sz="1200" b="1" dirty="0" err="1" smtClean="0">
                          <a:latin typeface="Times New Roman"/>
                          <a:ea typeface="Calibri"/>
                          <a:cs typeface="Times New Roman"/>
                        </a:rPr>
                        <a:t>Tp</a:t>
                      </a:r>
                      <a:r>
                        <a:rPr lang="en-US" sz="1200" b="1" dirty="0" smtClean="0"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 = (To+ 4tm+Tp)/6</a:t>
                      </a:r>
                      <a:endParaRPr lang="en-IN" sz="1200" b="1" kern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kern="12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Variance = (tp-to/6)</a:t>
                      </a:r>
                      <a:r>
                        <a:rPr lang="en-IN" sz="1200" b="1" kern="1200" baseline="30000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200" b="1" kern="1200" baseline="300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0.44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B, D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0.44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G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B,D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H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C, F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27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What is the Probability of completing the project one week before the expected time?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Calculate the schedule time of completion with 95% probability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71472" y="3857628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 flipV="1">
            <a:off x="1214414" y="3714752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16" idx="2"/>
          </p:cNvCxnSpPr>
          <p:nvPr/>
        </p:nvCxnSpPr>
        <p:spPr>
          <a:xfrm>
            <a:off x="1214414" y="4143380"/>
            <a:ext cx="39290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1214414" y="4143380"/>
            <a:ext cx="492922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42486" y="3571876"/>
            <a:ext cx="428628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350043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 (4)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08" y="392906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B(6)</a:t>
            </a:r>
            <a:endParaRPr lang="en-IN" sz="1200" dirty="0"/>
          </a:p>
        </p:txBody>
      </p:sp>
      <p:sp>
        <p:nvSpPr>
          <p:cNvPr id="16" name="Oval 15"/>
          <p:cNvSpPr/>
          <p:nvPr/>
        </p:nvSpPr>
        <p:spPr>
          <a:xfrm>
            <a:off x="5143504" y="400050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429124" y="4143380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C(13)</a:t>
            </a:r>
            <a:endParaRPr lang="en-IN" sz="1100" dirty="0"/>
          </a:p>
        </p:txBody>
      </p:sp>
      <p:cxnSp>
        <p:nvCxnSpPr>
          <p:cNvPr id="20" name="Straight Arrow Connector 19"/>
          <p:cNvCxnSpPr>
            <a:stCxn id="13" idx="6"/>
            <a:endCxn id="16" idx="1"/>
          </p:cNvCxnSpPr>
          <p:nvPr/>
        </p:nvCxnSpPr>
        <p:spPr>
          <a:xfrm>
            <a:off x="2871114" y="3714752"/>
            <a:ext cx="2335161" cy="34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43306" y="3643314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D(5)</a:t>
            </a:r>
            <a:endParaRPr lang="en-IN" sz="1100" dirty="0"/>
          </a:p>
        </p:txBody>
      </p:sp>
      <p:cxnSp>
        <p:nvCxnSpPr>
          <p:cNvPr id="23" name="Straight Arrow Connector 22"/>
          <p:cNvCxnSpPr>
            <a:stCxn id="13" idx="0"/>
          </p:cNvCxnSpPr>
          <p:nvPr/>
        </p:nvCxnSpPr>
        <p:spPr>
          <a:xfrm rot="5400000" flipH="1" flipV="1">
            <a:off x="3507243" y="2364243"/>
            <a:ext cx="357190" cy="205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714876" y="3071810"/>
            <a:ext cx="357190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3143248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E(15)</a:t>
            </a:r>
            <a:endParaRPr lang="en-IN" sz="1100" dirty="0"/>
          </a:p>
        </p:txBody>
      </p:sp>
      <p:cxnSp>
        <p:nvCxnSpPr>
          <p:cNvPr id="31" name="Straight Arrow Connector 30"/>
          <p:cNvCxnSpPr>
            <a:stCxn id="16" idx="6"/>
          </p:cNvCxnSpPr>
          <p:nvPr/>
        </p:nvCxnSpPr>
        <p:spPr>
          <a:xfrm>
            <a:off x="5572132" y="421481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43636" y="4000504"/>
            <a:ext cx="428628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5572132" y="3929066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F(10)</a:t>
            </a:r>
            <a:endParaRPr lang="en-IN" sz="1100" dirty="0"/>
          </a:p>
        </p:txBody>
      </p:sp>
      <p:cxnSp>
        <p:nvCxnSpPr>
          <p:cNvPr id="35" name="Straight Arrow Connector 34"/>
          <p:cNvCxnSpPr>
            <a:stCxn id="16" idx="0"/>
            <a:endCxn id="36" idx="2"/>
          </p:cNvCxnSpPr>
          <p:nvPr/>
        </p:nvCxnSpPr>
        <p:spPr>
          <a:xfrm rot="5400000" flipH="1" flipV="1">
            <a:off x="6697281" y="2196695"/>
            <a:ext cx="464347" cy="3143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501090" y="328612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6286512" y="3571876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G (6)</a:t>
            </a:r>
            <a:endParaRPr lang="en-IN" sz="1100" dirty="0"/>
          </a:p>
        </p:txBody>
      </p:sp>
      <p:cxnSp>
        <p:nvCxnSpPr>
          <p:cNvPr id="40" name="Straight Arrow Connector 39"/>
          <p:cNvCxnSpPr>
            <a:stCxn id="32" idx="5"/>
          </p:cNvCxnSpPr>
          <p:nvPr/>
        </p:nvCxnSpPr>
        <p:spPr>
          <a:xfrm rot="5400000" flipH="1" flipV="1">
            <a:off x="7261386" y="3105734"/>
            <a:ext cx="630685" cy="2134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72330" y="400050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H(16)</a:t>
            </a:r>
            <a:endParaRPr lang="en-IN" sz="1100" dirty="0"/>
          </a:p>
        </p:txBody>
      </p:sp>
      <p:cxnSp>
        <p:nvCxnSpPr>
          <p:cNvPr id="44" name="Straight Arrow Connector 43"/>
          <p:cNvCxnSpPr>
            <a:stCxn id="24" idx="7"/>
          </p:cNvCxnSpPr>
          <p:nvPr/>
        </p:nvCxnSpPr>
        <p:spPr>
          <a:xfrm rot="16200000" flipH="1">
            <a:off x="6648932" y="1505405"/>
            <a:ext cx="222981" cy="3481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72396" y="3000372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I(10)</a:t>
            </a:r>
            <a:endParaRPr lang="en-IN" sz="1100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857224" y="4643446"/>
          <a:ext cx="3786213" cy="319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071"/>
                <a:gridCol w="1262071"/>
                <a:gridCol w="1262071"/>
              </a:tblGrid>
              <a:tr h="360000">
                <a:tc gridSpan="2">
                  <a:txBody>
                    <a:bodyPr/>
                    <a:lstStyle/>
                    <a:p>
                      <a:r>
                        <a:rPr lang="en-IN" sz="1400" dirty="0" smtClean="0"/>
                        <a:t>Paths</a:t>
                      </a:r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Duration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1-2-3-6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A-E-I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29</a:t>
                      </a:r>
                      <a:endParaRPr lang="en-IN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1-2-4-6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A-D-G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15</a:t>
                      </a:r>
                      <a:endParaRPr lang="en-IN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1-2-4-5-6</a:t>
                      </a:r>
                      <a:endParaRPr lang="en-IN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A-D-F-H</a:t>
                      </a:r>
                      <a:endParaRPr lang="en-IN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35 Critical Path</a:t>
                      </a:r>
                      <a:endParaRPr lang="en-IN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1-4-5-6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B-F-H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32</a:t>
                      </a:r>
                      <a:endParaRPr lang="en-IN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1-5-6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C-H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29</a:t>
                      </a:r>
                      <a:endParaRPr lang="en-IN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1-4-6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B-G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12</a:t>
                      </a:r>
                      <a:endParaRPr lang="en-IN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1285860"/>
            <a:ext cx="2928958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Z = </a:t>
            </a:r>
            <a:r>
              <a:rPr lang="en-IN" u="sng" dirty="0" smtClean="0"/>
              <a:t>T-</a:t>
            </a:r>
            <a:r>
              <a:rPr lang="en-IN" u="sng" dirty="0" err="1" smtClean="0"/>
              <a:t>Tcp</a:t>
            </a:r>
            <a:r>
              <a:rPr lang="en-IN" u="sng" dirty="0" smtClean="0"/>
              <a:t> </a:t>
            </a:r>
            <a:r>
              <a:rPr lang="en-IN" dirty="0" smtClean="0"/>
              <a:t>  = </a:t>
            </a:r>
            <a:r>
              <a:rPr lang="en-IN" u="sng" dirty="0" smtClean="0"/>
              <a:t>34-35</a:t>
            </a:r>
            <a:r>
              <a:rPr lang="en-IN" dirty="0" smtClean="0"/>
              <a:t> = - 0.30</a:t>
            </a:r>
          </a:p>
          <a:p>
            <a:r>
              <a:rPr lang="en-IN" dirty="0" smtClean="0"/>
              <a:t>        S.D	     3.30</a:t>
            </a:r>
          </a:p>
          <a:p>
            <a:r>
              <a:rPr lang="en-IN" dirty="0" smtClean="0"/>
              <a:t>where., t = time in question</a:t>
            </a:r>
          </a:p>
          <a:p>
            <a:r>
              <a:rPr lang="en-IN" dirty="0" err="1" smtClean="0"/>
              <a:t>Tcp</a:t>
            </a:r>
            <a:r>
              <a:rPr lang="en-IN" dirty="0" smtClean="0"/>
              <a:t> = Critical Path Time</a:t>
            </a:r>
          </a:p>
          <a:p>
            <a:r>
              <a:rPr lang="en-IN" dirty="0" smtClean="0"/>
              <a:t>S.D = Standard Deviation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7158" y="3000372"/>
            <a:ext cx="292895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SD = variance of critical Path</a:t>
            </a:r>
            <a:endParaRPr lang="en-IN" baseline="30000" dirty="0" smtClean="0"/>
          </a:p>
          <a:p>
            <a:pPr algn="ctr"/>
            <a:endParaRPr lang="en-IN" baseline="30000" dirty="0" smtClean="0"/>
          </a:p>
          <a:p>
            <a:pPr algn="ctr"/>
            <a:r>
              <a:rPr lang="en-IN" dirty="0" smtClean="0"/>
              <a:t>Variance = (Tp – to/6)</a:t>
            </a:r>
            <a:r>
              <a:rPr lang="en-IN" baseline="30000" dirty="0" smtClean="0"/>
              <a:t>2</a:t>
            </a:r>
            <a:endParaRPr lang="en-IN" baseline="30000" dirty="0"/>
          </a:p>
        </p:txBody>
      </p:sp>
      <p:sp>
        <p:nvSpPr>
          <p:cNvPr id="4" name="Freeform 3"/>
          <p:cNvSpPr/>
          <p:nvPr/>
        </p:nvSpPr>
        <p:spPr>
          <a:xfrm>
            <a:off x="857224" y="3071810"/>
            <a:ext cx="2143140" cy="280978"/>
          </a:xfrm>
          <a:custGeom>
            <a:avLst/>
            <a:gdLst>
              <a:gd name="connsiteX0" fmla="*/ 0 w 923925"/>
              <a:gd name="connsiteY0" fmla="*/ 252403 h 280978"/>
              <a:gd name="connsiteX1" fmla="*/ 104775 w 923925"/>
              <a:gd name="connsiteY1" fmla="*/ 280978 h 280978"/>
              <a:gd name="connsiteX2" fmla="*/ 114300 w 923925"/>
              <a:gd name="connsiteY2" fmla="*/ 252403 h 280978"/>
              <a:gd name="connsiteX3" fmla="*/ 104775 w 923925"/>
              <a:gd name="connsiteY3" fmla="*/ 214303 h 280978"/>
              <a:gd name="connsiteX4" fmla="*/ 95250 w 923925"/>
              <a:gd name="connsiteY4" fmla="*/ 185728 h 280978"/>
              <a:gd name="connsiteX5" fmla="*/ 85725 w 923925"/>
              <a:gd name="connsiteY5" fmla="*/ 147628 h 280978"/>
              <a:gd name="connsiteX6" fmla="*/ 66675 w 923925"/>
              <a:gd name="connsiteY6" fmla="*/ 90478 h 280978"/>
              <a:gd name="connsiteX7" fmla="*/ 76200 w 923925"/>
              <a:gd name="connsiteY7" fmla="*/ 61903 h 280978"/>
              <a:gd name="connsiteX8" fmla="*/ 104775 w 923925"/>
              <a:gd name="connsiteY8" fmla="*/ 42853 h 280978"/>
              <a:gd name="connsiteX9" fmla="*/ 304800 w 923925"/>
              <a:gd name="connsiteY9" fmla="*/ 33328 h 280978"/>
              <a:gd name="connsiteX10" fmla="*/ 542925 w 923925"/>
              <a:gd name="connsiteY10" fmla="*/ 14278 h 280978"/>
              <a:gd name="connsiteX11" fmla="*/ 923925 w 923925"/>
              <a:gd name="connsiteY11" fmla="*/ 4753 h 280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3925" h="280978">
                <a:moveTo>
                  <a:pt x="0" y="252403"/>
                </a:moveTo>
                <a:cubicBezTo>
                  <a:pt x="85940" y="273888"/>
                  <a:pt x="51362" y="263174"/>
                  <a:pt x="104775" y="280978"/>
                </a:cubicBezTo>
                <a:cubicBezTo>
                  <a:pt x="107950" y="271453"/>
                  <a:pt x="114300" y="262443"/>
                  <a:pt x="114300" y="252403"/>
                </a:cubicBezTo>
                <a:cubicBezTo>
                  <a:pt x="114300" y="239312"/>
                  <a:pt x="108371" y="226890"/>
                  <a:pt x="104775" y="214303"/>
                </a:cubicBezTo>
                <a:cubicBezTo>
                  <a:pt x="102017" y="204649"/>
                  <a:pt x="98008" y="195382"/>
                  <a:pt x="95250" y="185728"/>
                </a:cubicBezTo>
                <a:cubicBezTo>
                  <a:pt x="91654" y="173141"/>
                  <a:pt x="89487" y="160167"/>
                  <a:pt x="85725" y="147628"/>
                </a:cubicBezTo>
                <a:cubicBezTo>
                  <a:pt x="79955" y="128394"/>
                  <a:pt x="66675" y="90478"/>
                  <a:pt x="66675" y="90478"/>
                </a:cubicBezTo>
                <a:cubicBezTo>
                  <a:pt x="69850" y="80953"/>
                  <a:pt x="69928" y="69743"/>
                  <a:pt x="76200" y="61903"/>
                </a:cubicBezTo>
                <a:cubicBezTo>
                  <a:pt x="83351" y="52964"/>
                  <a:pt x="93416" y="44273"/>
                  <a:pt x="104775" y="42853"/>
                </a:cubicBezTo>
                <a:cubicBezTo>
                  <a:pt x="171010" y="34574"/>
                  <a:pt x="238125" y="36503"/>
                  <a:pt x="304800" y="33328"/>
                </a:cubicBezTo>
                <a:cubicBezTo>
                  <a:pt x="431095" y="15286"/>
                  <a:pt x="341520" y="26125"/>
                  <a:pt x="542925" y="14278"/>
                </a:cubicBezTo>
                <a:cubicBezTo>
                  <a:pt x="785655" y="0"/>
                  <a:pt x="623050" y="4753"/>
                  <a:pt x="923925" y="4753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357554" y="3071810"/>
            <a:ext cx="178595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= sq </a:t>
            </a:r>
            <a:r>
              <a:rPr lang="en-IN" dirty="0" err="1" smtClean="0"/>
              <a:t>rt</a:t>
            </a:r>
            <a:r>
              <a:rPr lang="en-IN" dirty="0" smtClean="0"/>
              <a:t> of 10.88</a:t>
            </a:r>
          </a:p>
          <a:p>
            <a:pPr algn="ctr"/>
            <a:r>
              <a:rPr lang="en-IN" dirty="0" smtClean="0"/>
              <a:t>3.30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786446" y="3571876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5286375" y="1514475"/>
            <a:ext cx="3867150" cy="1933532"/>
          </a:xfrm>
          <a:custGeom>
            <a:avLst/>
            <a:gdLst>
              <a:gd name="connsiteX0" fmla="*/ 0 w 3867150"/>
              <a:gd name="connsiteY0" fmla="*/ 1895475 h 1933532"/>
              <a:gd name="connsiteX1" fmla="*/ 28575 w 3867150"/>
              <a:gd name="connsiteY1" fmla="*/ 1905000 h 1933532"/>
              <a:gd name="connsiteX2" fmla="*/ 295275 w 3867150"/>
              <a:gd name="connsiteY2" fmla="*/ 1905000 h 1933532"/>
              <a:gd name="connsiteX3" fmla="*/ 361950 w 3867150"/>
              <a:gd name="connsiteY3" fmla="*/ 1876425 h 1933532"/>
              <a:gd name="connsiteX4" fmla="*/ 390525 w 3867150"/>
              <a:gd name="connsiteY4" fmla="*/ 1857375 h 1933532"/>
              <a:gd name="connsiteX5" fmla="*/ 447675 w 3867150"/>
              <a:gd name="connsiteY5" fmla="*/ 1828800 h 1933532"/>
              <a:gd name="connsiteX6" fmla="*/ 514350 w 3867150"/>
              <a:gd name="connsiteY6" fmla="*/ 1752600 h 1933532"/>
              <a:gd name="connsiteX7" fmla="*/ 523875 w 3867150"/>
              <a:gd name="connsiteY7" fmla="*/ 1724025 h 1933532"/>
              <a:gd name="connsiteX8" fmla="*/ 581025 w 3867150"/>
              <a:gd name="connsiteY8" fmla="*/ 1628775 h 1933532"/>
              <a:gd name="connsiteX9" fmla="*/ 590550 w 3867150"/>
              <a:gd name="connsiteY9" fmla="*/ 1590675 h 1933532"/>
              <a:gd name="connsiteX10" fmla="*/ 628650 w 3867150"/>
              <a:gd name="connsiteY10" fmla="*/ 1485900 h 1933532"/>
              <a:gd name="connsiteX11" fmla="*/ 638175 w 3867150"/>
              <a:gd name="connsiteY11" fmla="*/ 1457325 h 1933532"/>
              <a:gd name="connsiteX12" fmla="*/ 676275 w 3867150"/>
              <a:gd name="connsiteY12" fmla="*/ 1390650 h 1933532"/>
              <a:gd name="connsiteX13" fmla="*/ 695325 w 3867150"/>
              <a:gd name="connsiteY13" fmla="*/ 1323975 h 1933532"/>
              <a:gd name="connsiteX14" fmla="*/ 714375 w 3867150"/>
              <a:gd name="connsiteY14" fmla="*/ 1295400 h 1933532"/>
              <a:gd name="connsiteX15" fmla="*/ 742950 w 3867150"/>
              <a:gd name="connsiteY15" fmla="*/ 1066800 h 1933532"/>
              <a:gd name="connsiteX16" fmla="*/ 771525 w 3867150"/>
              <a:gd name="connsiteY16" fmla="*/ 1028700 h 1933532"/>
              <a:gd name="connsiteX17" fmla="*/ 819150 w 3867150"/>
              <a:gd name="connsiteY17" fmla="*/ 942975 h 1933532"/>
              <a:gd name="connsiteX18" fmla="*/ 847725 w 3867150"/>
              <a:gd name="connsiteY18" fmla="*/ 885825 h 1933532"/>
              <a:gd name="connsiteX19" fmla="*/ 876300 w 3867150"/>
              <a:gd name="connsiteY19" fmla="*/ 838200 h 1933532"/>
              <a:gd name="connsiteX20" fmla="*/ 885825 w 3867150"/>
              <a:gd name="connsiteY20" fmla="*/ 809625 h 1933532"/>
              <a:gd name="connsiteX21" fmla="*/ 904875 w 3867150"/>
              <a:gd name="connsiteY21" fmla="*/ 781050 h 1933532"/>
              <a:gd name="connsiteX22" fmla="*/ 914400 w 3867150"/>
              <a:gd name="connsiteY22" fmla="*/ 752475 h 1933532"/>
              <a:gd name="connsiteX23" fmla="*/ 952500 w 3867150"/>
              <a:gd name="connsiteY23" fmla="*/ 695325 h 1933532"/>
              <a:gd name="connsiteX24" fmla="*/ 971550 w 3867150"/>
              <a:gd name="connsiteY24" fmla="*/ 647700 h 1933532"/>
              <a:gd name="connsiteX25" fmla="*/ 990600 w 3867150"/>
              <a:gd name="connsiteY25" fmla="*/ 609600 h 1933532"/>
              <a:gd name="connsiteX26" fmla="*/ 1000125 w 3867150"/>
              <a:gd name="connsiteY26" fmla="*/ 581025 h 1933532"/>
              <a:gd name="connsiteX27" fmla="*/ 1009650 w 3867150"/>
              <a:gd name="connsiteY27" fmla="*/ 542925 h 1933532"/>
              <a:gd name="connsiteX28" fmla="*/ 1076325 w 3867150"/>
              <a:gd name="connsiteY28" fmla="*/ 457200 h 1933532"/>
              <a:gd name="connsiteX29" fmla="*/ 1123950 w 3867150"/>
              <a:gd name="connsiteY29" fmla="*/ 409575 h 1933532"/>
              <a:gd name="connsiteX30" fmla="*/ 1143000 w 3867150"/>
              <a:gd name="connsiteY30" fmla="*/ 381000 h 1933532"/>
              <a:gd name="connsiteX31" fmla="*/ 1171575 w 3867150"/>
              <a:gd name="connsiteY31" fmla="*/ 352425 h 1933532"/>
              <a:gd name="connsiteX32" fmla="*/ 1181100 w 3867150"/>
              <a:gd name="connsiteY32" fmla="*/ 323850 h 1933532"/>
              <a:gd name="connsiteX33" fmla="*/ 1266825 w 3867150"/>
              <a:gd name="connsiteY33" fmla="*/ 276225 h 1933532"/>
              <a:gd name="connsiteX34" fmla="*/ 1333500 w 3867150"/>
              <a:gd name="connsiteY34" fmla="*/ 238125 h 1933532"/>
              <a:gd name="connsiteX35" fmla="*/ 1390650 w 3867150"/>
              <a:gd name="connsiteY35" fmla="*/ 219075 h 1933532"/>
              <a:gd name="connsiteX36" fmla="*/ 1428750 w 3867150"/>
              <a:gd name="connsiteY36" fmla="*/ 200025 h 1933532"/>
              <a:gd name="connsiteX37" fmla="*/ 1457325 w 3867150"/>
              <a:gd name="connsiteY37" fmla="*/ 180975 h 1933532"/>
              <a:gd name="connsiteX38" fmla="*/ 1504950 w 3867150"/>
              <a:gd name="connsiteY38" fmla="*/ 171450 h 1933532"/>
              <a:gd name="connsiteX39" fmla="*/ 1562100 w 3867150"/>
              <a:gd name="connsiteY39" fmla="*/ 142875 h 1933532"/>
              <a:gd name="connsiteX40" fmla="*/ 1590675 w 3867150"/>
              <a:gd name="connsiteY40" fmla="*/ 123825 h 1933532"/>
              <a:gd name="connsiteX41" fmla="*/ 1647825 w 3867150"/>
              <a:gd name="connsiteY41" fmla="*/ 104775 h 1933532"/>
              <a:gd name="connsiteX42" fmla="*/ 1676400 w 3867150"/>
              <a:gd name="connsiteY42" fmla="*/ 85725 h 1933532"/>
              <a:gd name="connsiteX43" fmla="*/ 1733550 w 3867150"/>
              <a:gd name="connsiteY43" fmla="*/ 66675 h 1933532"/>
              <a:gd name="connsiteX44" fmla="*/ 1790700 w 3867150"/>
              <a:gd name="connsiteY44" fmla="*/ 47625 h 1933532"/>
              <a:gd name="connsiteX45" fmla="*/ 1819275 w 3867150"/>
              <a:gd name="connsiteY45" fmla="*/ 38100 h 1933532"/>
              <a:gd name="connsiteX46" fmla="*/ 1876425 w 3867150"/>
              <a:gd name="connsiteY46" fmla="*/ 9525 h 1933532"/>
              <a:gd name="connsiteX47" fmla="*/ 1962150 w 3867150"/>
              <a:gd name="connsiteY47" fmla="*/ 0 h 1933532"/>
              <a:gd name="connsiteX48" fmla="*/ 2171700 w 3867150"/>
              <a:gd name="connsiteY48" fmla="*/ 19050 h 1933532"/>
              <a:gd name="connsiteX49" fmla="*/ 2219325 w 3867150"/>
              <a:gd name="connsiteY49" fmla="*/ 38100 h 1933532"/>
              <a:gd name="connsiteX50" fmla="*/ 2276475 w 3867150"/>
              <a:gd name="connsiteY50" fmla="*/ 57150 h 1933532"/>
              <a:gd name="connsiteX51" fmla="*/ 2305050 w 3867150"/>
              <a:gd name="connsiteY51" fmla="*/ 66675 h 1933532"/>
              <a:gd name="connsiteX52" fmla="*/ 2390775 w 3867150"/>
              <a:gd name="connsiteY52" fmla="*/ 114300 h 1933532"/>
              <a:gd name="connsiteX53" fmla="*/ 2428875 w 3867150"/>
              <a:gd name="connsiteY53" fmla="*/ 123825 h 1933532"/>
              <a:gd name="connsiteX54" fmla="*/ 2514600 w 3867150"/>
              <a:gd name="connsiteY54" fmla="*/ 180975 h 1933532"/>
              <a:gd name="connsiteX55" fmla="*/ 2543175 w 3867150"/>
              <a:gd name="connsiteY55" fmla="*/ 200025 h 1933532"/>
              <a:gd name="connsiteX56" fmla="*/ 2609850 w 3867150"/>
              <a:gd name="connsiteY56" fmla="*/ 276225 h 1933532"/>
              <a:gd name="connsiteX57" fmla="*/ 2628900 w 3867150"/>
              <a:gd name="connsiteY57" fmla="*/ 304800 h 1933532"/>
              <a:gd name="connsiteX58" fmla="*/ 2638425 w 3867150"/>
              <a:gd name="connsiteY58" fmla="*/ 333375 h 1933532"/>
              <a:gd name="connsiteX59" fmla="*/ 2667000 w 3867150"/>
              <a:gd name="connsiteY59" fmla="*/ 352425 h 1933532"/>
              <a:gd name="connsiteX60" fmla="*/ 2705100 w 3867150"/>
              <a:gd name="connsiteY60" fmla="*/ 409575 h 1933532"/>
              <a:gd name="connsiteX61" fmla="*/ 2714625 w 3867150"/>
              <a:gd name="connsiteY61" fmla="*/ 438150 h 1933532"/>
              <a:gd name="connsiteX62" fmla="*/ 2743200 w 3867150"/>
              <a:gd name="connsiteY62" fmla="*/ 466725 h 1933532"/>
              <a:gd name="connsiteX63" fmla="*/ 2790825 w 3867150"/>
              <a:gd name="connsiteY63" fmla="*/ 514350 h 1933532"/>
              <a:gd name="connsiteX64" fmla="*/ 2828925 w 3867150"/>
              <a:gd name="connsiteY64" fmla="*/ 571500 h 1933532"/>
              <a:gd name="connsiteX65" fmla="*/ 2847975 w 3867150"/>
              <a:gd name="connsiteY65" fmla="*/ 600075 h 1933532"/>
              <a:gd name="connsiteX66" fmla="*/ 2905125 w 3867150"/>
              <a:gd name="connsiteY66" fmla="*/ 657225 h 1933532"/>
              <a:gd name="connsiteX67" fmla="*/ 2943225 w 3867150"/>
              <a:gd name="connsiteY67" fmla="*/ 781050 h 1933532"/>
              <a:gd name="connsiteX68" fmla="*/ 2962275 w 3867150"/>
              <a:gd name="connsiteY68" fmla="*/ 809625 h 1933532"/>
              <a:gd name="connsiteX69" fmla="*/ 2971800 w 3867150"/>
              <a:gd name="connsiteY69" fmla="*/ 838200 h 1933532"/>
              <a:gd name="connsiteX70" fmla="*/ 3009900 w 3867150"/>
              <a:gd name="connsiteY70" fmla="*/ 904875 h 1933532"/>
              <a:gd name="connsiteX71" fmla="*/ 3019425 w 3867150"/>
              <a:gd name="connsiteY71" fmla="*/ 933450 h 1933532"/>
              <a:gd name="connsiteX72" fmla="*/ 3076575 w 3867150"/>
              <a:gd name="connsiteY72" fmla="*/ 1000125 h 1933532"/>
              <a:gd name="connsiteX73" fmla="*/ 3143250 w 3867150"/>
              <a:gd name="connsiteY73" fmla="*/ 1076325 h 1933532"/>
              <a:gd name="connsiteX74" fmla="*/ 3181350 w 3867150"/>
              <a:gd name="connsiteY74" fmla="*/ 1133475 h 1933532"/>
              <a:gd name="connsiteX75" fmla="*/ 3238500 w 3867150"/>
              <a:gd name="connsiteY75" fmla="*/ 1171575 h 1933532"/>
              <a:gd name="connsiteX76" fmla="*/ 3257550 w 3867150"/>
              <a:gd name="connsiteY76" fmla="*/ 1228725 h 1933532"/>
              <a:gd name="connsiteX77" fmla="*/ 3276600 w 3867150"/>
              <a:gd name="connsiteY77" fmla="*/ 1257300 h 1933532"/>
              <a:gd name="connsiteX78" fmla="*/ 3286125 w 3867150"/>
              <a:gd name="connsiteY78" fmla="*/ 1285875 h 1933532"/>
              <a:gd name="connsiteX79" fmla="*/ 3314700 w 3867150"/>
              <a:gd name="connsiteY79" fmla="*/ 1304925 h 1933532"/>
              <a:gd name="connsiteX80" fmla="*/ 3324225 w 3867150"/>
              <a:gd name="connsiteY80" fmla="*/ 1333500 h 1933532"/>
              <a:gd name="connsiteX81" fmla="*/ 3371850 w 3867150"/>
              <a:gd name="connsiteY81" fmla="*/ 1390650 h 1933532"/>
              <a:gd name="connsiteX82" fmla="*/ 3400425 w 3867150"/>
              <a:gd name="connsiteY82" fmla="*/ 1476375 h 1933532"/>
              <a:gd name="connsiteX83" fmla="*/ 3409950 w 3867150"/>
              <a:gd name="connsiteY83" fmla="*/ 1504950 h 1933532"/>
              <a:gd name="connsiteX84" fmla="*/ 3429000 w 3867150"/>
              <a:gd name="connsiteY84" fmla="*/ 1533525 h 1933532"/>
              <a:gd name="connsiteX85" fmla="*/ 3457575 w 3867150"/>
              <a:gd name="connsiteY85" fmla="*/ 1571625 h 1933532"/>
              <a:gd name="connsiteX86" fmla="*/ 3505200 w 3867150"/>
              <a:gd name="connsiteY86" fmla="*/ 1647825 h 1933532"/>
              <a:gd name="connsiteX87" fmla="*/ 3533775 w 3867150"/>
              <a:gd name="connsiteY87" fmla="*/ 1676400 h 1933532"/>
              <a:gd name="connsiteX88" fmla="*/ 3571875 w 3867150"/>
              <a:gd name="connsiteY88" fmla="*/ 1724025 h 1933532"/>
              <a:gd name="connsiteX89" fmla="*/ 3629025 w 3867150"/>
              <a:gd name="connsiteY89" fmla="*/ 1771650 h 1933532"/>
              <a:gd name="connsiteX90" fmla="*/ 3686175 w 3867150"/>
              <a:gd name="connsiteY90" fmla="*/ 1800225 h 1933532"/>
              <a:gd name="connsiteX91" fmla="*/ 3695700 w 3867150"/>
              <a:gd name="connsiteY91" fmla="*/ 1828800 h 1933532"/>
              <a:gd name="connsiteX92" fmla="*/ 3810000 w 3867150"/>
              <a:gd name="connsiteY92" fmla="*/ 1885950 h 1933532"/>
              <a:gd name="connsiteX93" fmla="*/ 3867150 w 3867150"/>
              <a:gd name="connsiteY93" fmla="*/ 1895475 h 193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867150" h="1933532">
                <a:moveTo>
                  <a:pt x="0" y="1895475"/>
                </a:moveTo>
                <a:cubicBezTo>
                  <a:pt x="9525" y="1898650"/>
                  <a:pt x="18921" y="1902242"/>
                  <a:pt x="28575" y="1905000"/>
                </a:cubicBezTo>
                <a:cubicBezTo>
                  <a:pt x="128436" y="1933532"/>
                  <a:pt x="124834" y="1912102"/>
                  <a:pt x="295275" y="1905000"/>
                </a:cubicBezTo>
                <a:cubicBezTo>
                  <a:pt x="367014" y="1857174"/>
                  <a:pt x="275840" y="1913329"/>
                  <a:pt x="361950" y="1876425"/>
                </a:cubicBezTo>
                <a:cubicBezTo>
                  <a:pt x="372472" y="1871916"/>
                  <a:pt x="380286" y="1862495"/>
                  <a:pt x="390525" y="1857375"/>
                </a:cubicBezTo>
                <a:cubicBezTo>
                  <a:pt x="469395" y="1817940"/>
                  <a:pt x="365783" y="1883395"/>
                  <a:pt x="447675" y="1828800"/>
                </a:cubicBezTo>
                <a:cubicBezTo>
                  <a:pt x="492125" y="1762125"/>
                  <a:pt x="466725" y="1784350"/>
                  <a:pt x="514350" y="1752600"/>
                </a:cubicBezTo>
                <a:cubicBezTo>
                  <a:pt x="517525" y="1743075"/>
                  <a:pt x="518999" y="1732802"/>
                  <a:pt x="523875" y="1724025"/>
                </a:cubicBezTo>
                <a:cubicBezTo>
                  <a:pt x="549437" y="1678013"/>
                  <a:pt x="564396" y="1673119"/>
                  <a:pt x="581025" y="1628775"/>
                </a:cubicBezTo>
                <a:cubicBezTo>
                  <a:pt x="585622" y="1616518"/>
                  <a:pt x="586788" y="1603214"/>
                  <a:pt x="590550" y="1590675"/>
                </a:cubicBezTo>
                <a:cubicBezTo>
                  <a:pt x="610561" y="1523971"/>
                  <a:pt x="605927" y="1546493"/>
                  <a:pt x="628650" y="1485900"/>
                </a:cubicBezTo>
                <a:cubicBezTo>
                  <a:pt x="632175" y="1476499"/>
                  <a:pt x="633685" y="1466305"/>
                  <a:pt x="638175" y="1457325"/>
                </a:cubicBezTo>
                <a:cubicBezTo>
                  <a:pt x="665810" y="1402055"/>
                  <a:pt x="651227" y="1457446"/>
                  <a:pt x="676275" y="1390650"/>
                </a:cubicBezTo>
                <a:cubicBezTo>
                  <a:pt x="685430" y="1366235"/>
                  <a:pt x="683811" y="1347002"/>
                  <a:pt x="695325" y="1323975"/>
                </a:cubicBezTo>
                <a:cubicBezTo>
                  <a:pt x="700445" y="1313736"/>
                  <a:pt x="708025" y="1304925"/>
                  <a:pt x="714375" y="1295400"/>
                </a:cubicBezTo>
                <a:cubicBezTo>
                  <a:pt x="714424" y="1294511"/>
                  <a:pt x="709515" y="1111380"/>
                  <a:pt x="742950" y="1066800"/>
                </a:cubicBezTo>
                <a:lnTo>
                  <a:pt x="771525" y="1028700"/>
                </a:lnTo>
                <a:cubicBezTo>
                  <a:pt x="816089" y="895007"/>
                  <a:pt x="762118" y="1028523"/>
                  <a:pt x="819150" y="942975"/>
                </a:cubicBezTo>
                <a:cubicBezTo>
                  <a:pt x="830964" y="925254"/>
                  <a:pt x="837526" y="904523"/>
                  <a:pt x="847725" y="885825"/>
                </a:cubicBezTo>
                <a:cubicBezTo>
                  <a:pt x="856590" y="869572"/>
                  <a:pt x="868021" y="854759"/>
                  <a:pt x="876300" y="838200"/>
                </a:cubicBezTo>
                <a:cubicBezTo>
                  <a:pt x="880790" y="829220"/>
                  <a:pt x="881335" y="818605"/>
                  <a:pt x="885825" y="809625"/>
                </a:cubicBezTo>
                <a:cubicBezTo>
                  <a:pt x="890945" y="799386"/>
                  <a:pt x="899755" y="791289"/>
                  <a:pt x="904875" y="781050"/>
                </a:cubicBezTo>
                <a:cubicBezTo>
                  <a:pt x="909365" y="772070"/>
                  <a:pt x="909524" y="761252"/>
                  <a:pt x="914400" y="752475"/>
                </a:cubicBezTo>
                <a:cubicBezTo>
                  <a:pt x="925519" y="732461"/>
                  <a:pt x="943997" y="716583"/>
                  <a:pt x="952500" y="695325"/>
                </a:cubicBezTo>
                <a:cubicBezTo>
                  <a:pt x="958850" y="679450"/>
                  <a:pt x="964606" y="663324"/>
                  <a:pt x="971550" y="647700"/>
                </a:cubicBezTo>
                <a:cubicBezTo>
                  <a:pt x="977317" y="634725"/>
                  <a:pt x="985007" y="622651"/>
                  <a:pt x="990600" y="609600"/>
                </a:cubicBezTo>
                <a:cubicBezTo>
                  <a:pt x="994555" y="600372"/>
                  <a:pt x="997367" y="590679"/>
                  <a:pt x="1000125" y="581025"/>
                </a:cubicBezTo>
                <a:cubicBezTo>
                  <a:pt x="1003721" y="568438"/>
                  <a:pt x="1003796" y="554634"/>
                  <a:pt x="1009650" y="542925"/>
                </a:cubicBezTo>
                <a:cubicBezTo>
                  <a:pt x="1045761" y="470704"/>
                  <a:pt x="1037127" y="504237"/>
                  <a:pt x="1076325" y="457200"/>
                </a:cubicBezTo>
                <a:cubicBezTo>
                  <a:pt x="1116013" y="409575"/>
                  <a:pt x="1071563" y="444500"/>
                  <a:pt x="1123950" y="409575"/>
                </a:cubicBezTo>
                <a:cubicBezTo>
                  <a:pt x="1130300" y="400050"/>
                  <a:pt x="1135671" y="389794"/>
                  <a:pt x="1143000" y="381000"/>
                </a:cubicBezTo>
                <a:cubicBezTo>
                  <a:pt x="1151624" y="370652"/>
                  <a:pt x="1164103" y="363633"/>
                  <a:pt x="1171575" y="352425"/>
                </a:cubicBezTo>
                <a:cubicBezTo>
                  <a:pt x="1177144" y="344071"/>
                  <a:pt x="1174672" y="331563"/>
                  <a:pt x="1181100" y="323850"/>
                </a:cubicBezTo>
                <a:cubicBezTo>
                  <a:pt x="1207864" y="291733"/>
                  <a:pt x="1231401" y="293937"/>
                  <a:pt x="1266825" y="276225"/>
                </a:cubicBezTo>
                <a:cubicBezTo>
                  <a:pt x="1335558" y="241859"/>
                  <a:pt x="1250005" y="271523"/>
                  <a:pt x="1333500" y="238125"/>
                </a:cubicBezTo>
                <a:cubicBezTo>
                  <a:pt x="1352144" y="230667"/>
                  <a:pt x="1372689" y="228055"/>
                  <a:pt x="1390650" y="219075"/>
                </a:cubicBezTo>
                <a:cubicBezTo>
                  <a:pt x="1403350" y="212725"/>
                  <a:pt x="1416422" y="207070"/>
                  <a:pt x="1428750" y="200025"/>
                </a:cubicBezTo>
                <a:cubicBezTo>
                  <a:pt x="1438689" y="194345"/>
                  <a:pt x="1446606" y="184995"/>
                  <a:pt x="1457325" y="180975"/>
                </a:cubicBezTo>
                <a:cubicBezTo>
                  <a:pt x="1472484" y="175291"/>
                  <a:pt x="1489075" y="174625"/>
                  <a:pt x="1504950" y="171450"/>
                </a:cubicBezTo>
                <a:cubicBezTo>
                  <a:pt x="1586842" y="116855"/>
                  <a:pt x="1483230" y="182310"/>
                  <a:pt x="1562100" y="142875"/>
                </a:cubicBezTo>
                <a:cubicBezTo>
                  <a:pt x="1572339" y="137755"/>
                  <a:pt x="1580214" y="128474"/>
                  <a:pt x="1590675" y="123825"/>
                </a:cubicBezTo>
                <a:cubicBezTo>
                  <a:pt x="1609025" y="115670"/>
                  <a:pt x="1631117" y="115914"/>
                  <a:pt x="1647825" y="104775"/>
                </a:cubicBezTo>
                <a:cubicBezTo>
                  <a:pt x="1657350" y="98425"/>
                  <a:pt x="1665939" y="90374"/>
                  <a:pt x="1676400" y="85725"/>
                </a:cubicBezTo>
                <a:cubicBezTo>
                  <a:pt x="1694750" y="77570"/>
                  <a:pt x="1714500" y="73025"/>
                  <a:pt x="1733550" y="66675"/>
                </a:cubicBezTo>
                <a:lnTo>
                  <a:pt x="1790700" y="47625"/>
                </a:lnTo>
                <a:cubicBezTo>
                  <a:pt x="1800225" y="44450"/>
                  <a:pt x="1810921" y="43669"/>
                  <a:pt x="1819275" y="38100"/>
                </a:cubicBezTo>
                <a:cubicBezTo>
                  <a:pt x="1841216" y="23472"/>
                  <a:pt x="1850135" y="13907"/>
                  <a:pt x="1876425" y="9525"/>
                </a:cubicBezTo>
                <a:cubicBezTo>
                  <a:pt x="1904785" y="4798"/>
                  <a:pt x="1933575" y="3175"/>
                  <a:pt x="1962150" y="0"/>
                </a:cubicBezTo>
                <a:cubicBezTo>
                  <a:pt x="2000869" y="2278"/>
                  <a:pt x="2112787" y="1376"/>
                  <a:pt x="2171700" y="19050"/>
                </a:cubicBezTo>
                <a:cubicBezTo>
                  <a:pt x="2188077" y="23963"/>
                  <a:pt x="2203257" y="32257"/>
                  <a:pt x="2219325" y="38100"/>
                </a:cubicBezTo>
                <a:cubicBezTo>
                  <a:pt x="2238196" y="44962"/>
                  <a:pt x="2257425" y="50800"/>
                  <a:pt x="2276475" y="57150"/>
                </a:cubicBezTo>
                <a:cubicBezTo>
                  <a:pt x="2286000" y="60325"/>
                  <a:pt x="2296696" y="61106"/>
                  <a:pt x="2305050" y="66675"/>
                </a:cubicBezTo>
                <a:cubicBezTo>
                  <a:pt x="2356218" y="100787"/>
                  <a:pt x="2346767" y="101726"/>
                  <a:pt x="2390775" y="114300"/>
                </a:cubicBezTo>
                <a:cubicBezTo>
                  <a:pt x="2403362" y="117896"/>
                  <a:pt x="2416175" y="120650"/>
                  <a:pt x="2428875" y="123825"/>
                </a:cubicBezTo>
                <a:lnTo>
                  <a:pt x="2514600" y="180975"/>
                </a:lnTo>
                <a:lnTo>
                  <a:pt x="2543175" y="200025"/>
                </a:lnTo>
                <a:cubicBezTo>
                  <a:pt x="2587625" y="266700"/>
                  <a:pt x="2562225" y="244475"/>
                  <a:pt x="2609850" y="276225"/>
                </a:cubicBezTo>
                <a:cubicBezTo>
                  <a:pt x="2616200" y="285750"/>
                  <a:pt x="2623780" y="294561"/>
                  <a:pt x="2628900" y="304800"/>
                </a:cubicBezTo>
                <a:cubicBezTo>
                  <a:pt x="2633390" y="313780"/>
                  <a:pt x="2632153" y="325535"/>
                  <a:pt x="2638425" y="333375"/>
                </a:cubicBezTo>
                <a:cubicBezTo>
                  <a:pt x="2645576" y="342314"/>
                  <a:pt x="2657475" y="346075"/>
                  <a:pt x="2667000" y="352425"/>
                </a:cubicBezTo>
                <a:cubicBezTo>
                  <a:pt x="2689648" y="420369"/>
                  <a:pt x="2657534" y="338226"/>
                  <a:pt x="2705100" y="409575"/>
                </a:cubicBezTo>
                <a:cubicBezTo>
                  <a:pt x="2710669" y="417929"/>
                  <a:pt x="2709056" y="429796"/>
                  <a:pt x="2714625" y="438150"/>
                </a:cubicBezTo>
                <a:cubicBezTo>
                  <a:pt x="2722097" y="449358"/>
                  <a:pt x="2734576" y="456377"/>
                  <a:pt x="2743200" y="466725"/>
                </a:cubicBezTo>
                <a:cubicBezTo>
                  <a:pt x="2782887" y="514350"/>
                  <a:pt x="2738437" y="479425"/>
                  <a:pt x="2790825" y="514350"/>
                </a:cubicBezTo>
                <a:lnTo>
                  <a:pt x="2828925" y="571500"/>
                </a:lnTo>
                <a:cubicBezTo>
                  <a:pt x="2835275" y="581025"/>
                  <a:pt x="2838817" y="593206"/>
                  <a:pt x="2847975" y="600075"/>
                </a:cubicBezTo>
                <a:cubicBezTo>
                  <a:pt x="2879781" y="623930"/>
                  <a:pt x="2888411" y="623798"/>
                  <a:pt x="2905125" y="657225"/>
                </a:cubicBezTo>
                <a:cubicBezTo>
                  <a:pt x="2939964" y="726903"/>
                  <a:pt x="2910740" y="691718"/>
                  <a:pt x="2943225" y="781050"/>
                </a:cubicBezTo>
                <a:cubicBezTo>
                  <a:pt x="2947137" y="791808"/>
                  <a:pt x="2957155" y="799386"/>
                  <a:pt x="2962275" y="809625"/>
                </a:cubicBezTo>
                <a:cubicBezTo>
                  <a:pt x="2966765" y="818605"/>
                  <a:pt x="2967310" y="829220"/>
                  <a:pt x="2971800" y="838200"/>
                </a:cubicBezTo>
                <a:cubicBezTo>
                  <a:pt x="3019629" y="933859"/>
                  <a:pt x="2959803" y="787983"/>
                  <a:pt x="3009900" y="904875"/>
                </a:cubicBezTo>
                <a:cubicBezTo>
                  <a:pt x="3013855" y="914103"/>
                  <a:pt x="3014935" y="924470"/>
                  <a:pt x="3019425" y="933450"/>
                </a:cubicBezTo>
                <a:cubicBezTo>
                  <a:pt x="3038910" y="972421"/>
                  <a:pt x="3045328" y="961066"/>
                  <a:pt x="3076575" y="1000125"/>
                </a:cubicBezTo>
                <a:cubicBezTo>
                  <a:pt x="3140075" y="1079500"/>
                  <a:pt x="3086100" y="1038225"/>
                  <a:pt x="3143250" y="1076325"/>
                </a:cubicBezTo>
                <a:cubicBezTo>
                  <a:pt x="3155950" y="1095375"/>
                  <a:pt x="3162300" y="1120775"/>
                  <a:pt x="3181350" y="1133475"/>
                </a:cubicBezTo>
                <a:lnTo>
                  <a:pt x="3238500" y="1171575"/>
                </a:lnTo>
                <a:cubicBezTo>
                  <a:pt x="3244850" y="1190625"/>
                  <a:pt x="3246411" y="1212017"/>
                  <a:pt x="3257550" y="1228725"/>
                </a:cubicBezTo>
                <a:cubicBezTo>
                  <a:pt x="3263900" y="1238250"/>
                  <a:pt x="3271480" y="1247061"/>
                  <a:pt x="3276600" y="1257300"/>
                </a:cubicBezTo>
                <a:cubicBezTo>
                  <a:pt x="3281090" y="1266280"/>
                  <a:pt x="3279853" y="1278035"/>
                  <a:pt x="3286125" y="1285875"/>
                </a:cubicBezTo>
                <a:cubicBezTo>
                  <a:pt x="3293276" y="1294814"/>
                  <a:pt x="3305175" y="1298575"/>
                  <a:pt x="3314700" y="1304925"/>
                </a:cubicBezTo>
                <a:cubicBezTo>
                  <a:pt x="3317875" y="1314450"/>
                  <a:pt x="3318656" y="1325146"/>
                  <a:pt x="3324225" y="1333500"/>
                </a:cubicBezTo>
                <a:cubicBezTo>
                  <a:pt x="3354133" y="1378362"/>
                  <a:pt x="3351075" y="1343905"/>
                  <a:pt x="3371850" y="1390650"/>
                </a:cubicBezTo>
                <a:lnTo>
                  <a:pt x="3400425" y="1476375"/>
                </a:lnTo>
                <a:cubicBezTo>
                  <a:pt x="3403600" y="1485900"/>
                  <a:pt x="3404381" y="1496596"/>
                  <a:pt x="3409950" y="1504950"/>
                </a:cubicBezTo>
                <a:cubicBezTo>
                  <a:pt x="3416300" y="1514475"/>
                  <a:pt x="3422346" y="1524210"/>
                  <a:pt x="3429000" y="1533525"/>
                </a:cubicBezTo>
                <a:cubicBezTo>
                  <a:pt x="3438227" y="1546443"/>
                  <a:pt x="3448769" y="1558416"/>
                  <a:pt x="3457575" y="1571625"/>
                </a:cubicBezTo>
                <a:cubicBezTo>
                  <a:pt x="3463771" y="1580919"/>
                  <a:pt x="3493360" y="1633618"/>
                  <a:pt x="3505200" y="1647825"/>
                </a:cubicBezTo>
                <a:cubicBezTo>
                  <a:pt x="3513824" y="1658173"/>
                  <a:pt x="3524250" y="1666875"/>
                  <a:pt x="3533775" y="1676400"/>
                </a:cubicBezTo>
                <a:cubicBezTo>
                  <a:pt x="3549412" y="1723310"/>
                  <a:pt x="3532105" y="1690884"/>
                  <a:pt x="3571875" y="1724025"/>
                </a:cubicBezTo>
                <a:cubicBezTo>
                  <a:pt x="3603473" y="1750357"/>
                  <a:pt x="3593552" y="1753913"/>
                  <a:pt x="3629025" y="1771650"/>
                </a:cubicBezTo>
                <a:cubicBezTo>
                  <a:pt x="3707895" y="1811085"/>
                  <a:pt x="3604283" y="1745630"/>
                  <a:pt x="3686175" y="1800225"/>
                </a:cubicBezTo>
                <a:cubicBezTo>
                  <a:pt x="3689350" y="1809750"/>
                  <a:pt x="3688600" y="1821700"/>
                  <a:pt x="3695700" y="1828800"/>
                </a:cubicBezTo>
                <a:cubicBezTo>
                  <a:pt x="3726740" y="1859840"/>
                  <a:pt x="3768683" y="1875621"/>
                  <a:pt x="3810000" y="1885950"/>
                </a:cubicBezTo>
                <a:cubicBezTo>
                  <a:pt x="3854260" y="1897015"/>
                  <a:pt x="3835009" y="1895475"/>
                  <a:pt x="3867150" y="18954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stCxn id="9" idx="47"/>
          </p:cNvCxnSpPr>
          <p:nvPr/>
        </p:nvCxnSpPr>
        <p:spPr>
          <a:xfrm flipH="1">
            <a:off x="7215206" y="1514475"/>
            <a:ext cx="33319" cy="205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00892" y="364331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35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215074" y="235743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0.50</a:t>
            </a:r>
            <a:endParaRPr lang="en-IN" dirty="0"/>
          </a:p>
        </p:txBody>
      </p:sp>
      <p:cxnSp>
        <p:nvCxnSpPr>
          <p:cNvPr id="16" name="Straight Connector 15"/>
          <p:cNvCxnSpPr>
            <a:stCxn id="9" idx="39"/>
          </p:cNvCxnSpPr>
          <p:nvPr/>
        </p:nvCxnSpPr>
        <p:spPr>
          <a:xfrm flipH="1">
            <a:off x="6786578" y="1657350"/>
            <a:ext cx="61897" cy="191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9" idx="28"/>
          </p:cNvCxnSpPr>
          <p:nvPr/>
        </p:nvCxnSpPr>
        <p:spPr>
          <a:xfrm rot="10800000" flipV="1">
            <a:off x="6362700" y="1571611"/>
            <a:ext cx="852506" cy="40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18"/>
          </p:cNvCxnSpPr>
          <p:nvPr/>
        </p:nvCxnSpPr>
        <p:spPr>
          <a:xfrm rot="10800000" flipV="1">
            <a:off x="6134100" y="1857364"/>
            <a:ext cx="1081106" cy="542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6072198" y="2500306"/>
            <a:ext cx="114300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5857884" y="2857496"/>
            <a:ext cx="1357322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6643702" y="3214686"/>
            <a:ext cx="57150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215206" y="1643050"/>
            <a:ext cx="357190" cy="1857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0.1179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4282" y="4143380"/>
            <a:ext cx="5286412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u="sng" dirty="0" smtClean="0"/>
              <a:t>Probability of completing the project 1 week before the estimated time</a:t>
            </a:r>
          </a:p>
          <a:p>
            <a:r>
              <a:rPr lang="en-IN" dirty="0" smtClean="0"/>
              <a:t>Z = </a:t>
            </a:r>
            <a:r>
              <a:rPr lang="en-IN" u="sng" dirty="0" smtClean="0"/>
              <a:t>T-</a:t>
            </a:r>
            <a:r>
              <a:rPr lang="en-IN" u="sng" dirty="0" err="1" smtClean="0"/>
              <a:t>Tcp</a:t>
            </a:r>
            <a:r>
              <a:rPr lang="en-IN" u="sng" dirty="0" smtClean="0"/>
              <a:t> </a:t>
            </a:r>
            <a:r>
              <a:rPr lang="en-IN" dirty="0" smtClean="0"/>
              <a:t>  = </a:t>
            </a:r>
            <a:r>
              <a:rPr lang="en-IN" u="sng" dirty="0" smtClean="0"/>
              <a:t>34-35</a:t>
            </a:r>
            <a:r>
              <a:rPr lang="en-IN" dirty="0" smtClean="0"/>
              <a:t> =</a:t>
            </a:r>
            <a:r>
              <a:rPr lang="en-IN" b="1" dirty="0" smtClean="0"/>
              <a:t> - 0.30</a:t>
            </a:r>
          </a:p>
          <a:p>
            <a:r>
              <a:rPr lang="en-IN" dirty="0" smtClean="0"/>
              <a:t>        S.D	     3.30</a:t>
            </a:r>
          </a:p>
          <a:p>
            <a:r>
              <a:rPr lang="en-IN" dirty="0" smtClean="0"/>
              <a:t>Table  Value of Z at point 0.30 = 0.1179</a:t>
            </a:r>
          </a:p>
          <a:p>
            <a:r>
              <a:rPr lang="en-IN" dirty="0" smtClean="0"/>
              <a:t>So, probability = 0.5 – 0.1179 </a:t>
            </a:r>
            <a:r>
              <a:rPr lang="en-IN" dirty="0" smtClean="0"/>
              <a:t>= </a:t>
            </a:r>
            <a:r>
              <a:rPr lang="en-IN" dirty="0" smtClean="0"/>
              <a:t>0.3821 = 38.21%</a:t>
            </a:r>
          </a:p>
          <a:p>
            <a:endParaRPr lang="en-IN" dirty="0"/>
          </a:p>
        </p:txBody>
      </p:sp>
      <p:cxnSp>
        <p:nvCxnSpPr>
          <p:cNvPr id="31" name="Straight Connector 30"/>
          <p:cNvCxnSpPr>
            <a:stCxn id="9" idx="51"/>
          </p:cNvCxnSpPr>
          <p:nvPr/>
        </p:nvCxnSpPr>
        <p:spPr>
          <a:xfrm>
            <a:off x="7591425" y="1581150"/>
            <a:ext cx="52409" cy="206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29520" y="371475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36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5643570" y="4286232"/>
            <a:ext cx="5286412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u="sng" dirty="0" smtClean="0"/>
              <a:t>Probability of completing the project 1 week before the estimated time</a:t>
            </a:r>
          </a:p>
          <a:p>
            <a:r>
              <a:rPr lang="en-IN" dirty="0" smtClean="0"/>
              <a:t>Z = </a:t>
            </a:r>
            <a:r>
              <a:rPr lang="en-IN" u="sng" dirty="0" smtClean="0"/>
              <a:t>T-</a:t>
            </a:r>
            <a:r>
              <a:rPr lang="en-IN" u="sng" dirty="0" err="1" smtClean="0"/>
              <a:t>Tcp</a:t>
            </a:r>
            <a:r>
              <a:rPr lang="en-IN" u="sng" dirty="0" smtClean="0"/>
              <a:t> </a:t>
            </a:r>
            <a:r>
              <a:rPr lang="en-IN" dirty="0" smtClean="0"/>
              <a:t>  = </a:t>
            </a:r>
            <a:r>
              <a:rPr lang="en-IN" u="sng" dirty="0" smtClean="0"/>
              <a:t>34-35</a:t>
            </a:r>
            <a:r>
              <a:rPr lang="en-IN" dirty="0" smtClean="0"/>
              <a:t> =</a:t>
            </a:r>
            <a:r>
              <a:rPr lang="en-IN" b="1" dirty="0" smtClean="0"/>
              <a:t> </a:t>
            </a:r>
            <a:r>
              <a:rPr lang="en-IN" b="1" dirty="0" smtClean="0"/>
              <a:t> </a:t>
            </a:r>
            <a:r>
              <a:rPr lang="en-IN" b="1" dirty="0" smtClean="0"/>
              <a:t>0.30</a:t>
            </a:r>
          </a:p>
          <a:p>
            <a:r>
              <a:rPr lang="en-IN" dirty="0" smtClean="0"/>
              <a:t>        S.D	     3.30</a:t>
            </a:r>
          </a:p>
          <a:p>
            <a:r>
              <a:rPr lang="en-IN" dirty="0" smtClean="0"/>
              <a:t>Table  Value of Z at point 0.30 = 0.1179</a:t>
            </a:r>
          </a:p>
          <a:p>
            <a:r>
              <a:rPr lang="en-IN" dirty="0" smtClean="0"/>
              <a:t>So, probability = 0.5 + 0.1179 </a:t>
            </a:r>
            <a:r>
              <a:rPr lang="en-IN" dirty="0" smtClean="0"/>
              <a:t>= </a:t>
            </a:r>
            <a:r>
              <a:rPr lang="en-IN" dirty="0" smtClean="0"/>
              <a:t>0.6179 = 61.79%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 to be covered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Terms used in network analysis, </a:t>
            </a:r>
          </a:p>
          <a:p>
            <a:r>
              <a:rPr lang="en-IN" dirty="0" smtClean="0"/>
              <a:t>Network or arrow diagram, Fulkerson’s rule, </a:t>
            </a:r>
          </a:p>
          <a:p>
            <a:r>
              <a:rPr lang="en-IN" dirty="0" smtClean="0"/>
              <a:t>Programme Evaluation and Review Technique (PERT), </a:t>
            </a:r>
          </a:p>
          <a:p>
            <a:r>
              <a:rPr lang="en-IN" dirty="0" smtClean="0"/>
              <a:t>Critical path method (CPM), </a:t>
            </a:r>
          </a:p>
          <a:p>
            <a:r>
              <a:rPr lang="en-IN" dirty="0" smtClean="0"/>
              <a:t>Time estimates for activities. </a:t>
            </a:r>
          </a:p>
          <a:p>
            <a:r>
              <a:rPr lang="en-IN" dirty="0" smtClean="0"/>
              <a:t>Probability of completion of project. </a:t>
            </a:r>
          </a:p>
          <a:p>
            <a:r>
              <a:rPr lang="en-IN" dirty="0" smtClean="0"/>
              <a:t>Determination of floats (total, free, independent &amp; interfering) , </a:t>
            </a:r>
          </a:p>
          <a:p>
            <a:r>
              <a:rPr lang="en-IN" dirty="0" smtClean="0"/>
              <a:t>Crashing of Simple Networks. 	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Normal Distributions (Bell Curve): Definition, Word Problems - Statistics  How 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2"/>
          <a:srcRect r="1538"/>
          <a:stretch>
            <a:fillRect/>
          </a:stretch>
        </p:blipFill>
        <p:spPr>
          <a:xfrm>
            <a:off x="2214546" y="1643050"/>
            <a:ext cx="4572032" cy="2424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7686" y="40719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35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571868" y="300037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0.50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000496" y="414338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5036347" y="3464719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14876" y="285749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0.45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429256" y="407194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??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285720" y="4643446"/>
            <a:ext cx="8001056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 smtClean="0"/>
              <a:t>Probability of 95% = 0.50 + 0.45</a:t>
            </a:r>
          </a:p>
          <a:p>
            <a:r>
              <a:rPr lang="en-IN" dirty="0" smtClean="0"/>
              <a:t>Table value of Z at _________ = 0.45</a:t>
            </a:r>
          </a:p>
          <a:p>
            <a:r>
              <a:rPr lang="en-IN" dirty="0" smtClean="0"/>
              <a:t>Value of Z = 1.65</a:t>
            </a:r>
          </a:p>
          <a:p>
            <a:r>
              <a:rPr lang="en-IN" dirty="0" smtClean="0"/>
              <a:t>Z = </a:t>
            </a:r>
            <a:r>
              <a:rPr lang="en-IN" u="sng" dirty="0" smtClean="0"/>
              <a:t>T-</a:t>
            </a:r>
            <a:r>
              <a:rPr lang="en-IN" u="sng" dirty="0" err="1" smtClean="0"/>
              <a:t>Tcp</a:t>
            </a:r>
            <a:r>
              <a:rPr lang="en-IN" u="sng" dirty="0" smtClean="0"/>
              <a:t> </a:t>
            </a:r>
            <a:r>
              <a:rPr lang="en-IN" dirty="0" smtClean="0"/>
              <a:t> ==== </a:t>
            </a:r>
            <a:r>
              <a:rPr lang="en-IN" u="sng" dirty="0" smtClean="0"/>
              <a:t>T-35</a:t>
            </a:r>
            <a:r>
              <a:rPr lang="en-IN" dirty="0" smtClean="0"/>
              <a:t>  = 1.65</a:t>
            </a:r>
            <a:endParaRPr lang="en-IN" u="sng" dirty="0" smtClean="0"/>
          </a:p>
          <a:p>
            <a:r>
              <a:rPr lang="en-IN" dirty="0" smtClean="0"/>
              <a:t> </a:t>
            </a:r>
            <a:r>
              <a:rPr lang="en-IN" dirty="0" smtClean="0"/>
              <a:t>        S.D            3.30</a:t>
            </a:r>
          </a:p>
          <a:p>
            <a:r>
              <a:rPr lang="en-IN" dirty="0" smtClean="0"/>
              <a:t>T = (1.65* 3.30)+ 35 = 40.44 = 41 days (approx)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Network Diagram (AOA)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14612" y="235743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0364" y="185736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Activity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572000" y="214311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143504" y="2214554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 Arrow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428860" y="2071678"/>
            <a:ext cx="42862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785918" y="2143116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Tail Arrow</a:t>
            </a:r>
            <a:endParaRPr lang="en-IN" dirty="0"/>
          </a:p>
        </p:txBody>
      </p:sp>
      <p:sp>
        <p:nvSpPr>
          <p:cNvPr id="12" name="Line Callout 1 11"/>
          <p:cNvSpPr/>
          <p:nvPr/>
        </p:nvSpPr>
        <p:spPr>
          <a:xfrm>
            <a:off x="5857884" y="1714488"/>
            <a:ext cx="2071702" cy="642942"/>
          </a:xfrm>
          <a:prstGeom prst="borderCallout1">
            <a:avLst>
              <a:gd name="adj1" fmla="val 18750"/>
              <a:gd name="adj2" fmla="val -8333"/>
              <a:gd name="adj3" fmla="val 77528"/>
              <a:gd name="adj4" fmla="val -19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Denotes end of activity</a:t>
            </a:r>
            <a:endParaRPr lang="en-IN" dirty="0"/>
          </a:p>
        </p:txBody>
      </p:sp>
      <p:sp>
        <p:nvSpPr>
          <p:cNvPr id="14" name="Rectangular Callout 13"/>
          <p:cNvSpPr/>
          <p:nvPr/>
        </p:nvSpPr>
        <p:spPr>
          <a:xfrm>
            <a:off x="1428728" y="1285860"/>
            <a:ext cx="1214446" cy="71438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Denotes starting of activity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1285852" y="3786190"/>
            <a:ext cx="1143008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ine Callout 2 (Border and Accent Bar) 15"/>
          <p:cNvSpPr/>
          <p:nvPr/>
        </p:nvSpPr>
        <p:spPr>
          <a:xfrm>
            <a:off x="3071802" y="3643314"/>
            <a:ext cx="1571636" cy="714380"/>
          </a:xfrm>
          <a:prstGeom prst="accent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Nodes representing events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57752" y="5429264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43372" y="5072074"/>
            <a:ext cx="64294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7429520" y="5072074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786446" y="50376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14282" y="6072206"/>
            <a:ext cx="821537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Every Project or an activity will start from one single node and will end on one single node.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4348" y="2071678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1714480" y="1285860"/>
            <a:ext cx="200026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1714480" y="2500306"/>
            <a:ext cx="228601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</p:cNvCxnSpPr>
          <p:nvPr/>
        </p:nvCxnSpPr>
        <p:spPr>
          <a:xfrm flipV="1">
            <a:off x="1714480" y="2071678"/>
            <a:ext cx="200026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7422" y="15716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928926" y="19288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357554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85852" y="3571876"/>
            <a:ext cx="314327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Bursting Event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3643306" y="928670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714744" y="178592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4000496" y="264318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286380" y="785794"/>
            <a:ext cx="3571900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There can be more than one activity bursting out from one node but they cannot end on same node. They can end only on different nodes or a dummy arrow/ activity has to be created.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71802" y="2285992"/>
            <a:ext cx="114300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57224" y="1643050"/>
            <a:ext cx="228601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" idx="2"/>
          </p:cNvCxnSpPr>
          <p:nvPr/>
        </p:nvCxnSpPr>
        <p:spPr>
          <a:xfrm flipV="1">
            <a:off x="857224" y="2714620"/>
            <a:ext cx="221457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28728" y="3071810"/>
            <a:ext cx="171451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5720" y="121442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57158" y="257174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857224" y="3786190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500562" y="2928934"/>
            <a:ext cx="292895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Merging Event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857884" y="428604"/>
            <a:ext cx="285752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More than one activity can end on one single node but they should have separate starting nodes or use dummy arrow/activity.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2976" y="1285860"/>
            <a:ext cx="100013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2143108" y="1750207"/>
            <a:ext cx="135732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571868" y="1357298"/>
            <a:ext cx="135732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7" name="Straight Arrow Connector 6"/>
          <p:cNvCxnSpPr>
            <a:stCxn id="2" idx="5"/>
          </p:cNvCxnSpPr>
          <p:nvPr/>
        </p:nvCxnSpPr>
        <p:spPr>
          <a:xfrm rot="5400000" flipH="1" flipV="1">
            <a:off x="2816538" y="1251782"/>
            <a:ext cx="6872" cy="164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0298" y="142873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00364" y="17859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286380" y="1071546"/>
            <a:ext cx="264320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Parallel activities are not allowed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500166" y="2928934"/>
            <a:ext cx="600079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Activities can go in from left to right only </a:t>
            </a:r>
            <a:r>
              <a:rPr lang="en-IN" dirty="0" err="1" smtClean="0"/>
              <a:t>i,e</a:t>
            </a:r>
            <a:r>
              <a:rPr lang="en-IN" dirty="0" smtClean="0"/>
              <a:t> the progress of the project can be depicted from left to right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1571604" y="4572008"/>
            <a:ext cx="71438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>
            <a:stCxn id="17" idx="6"/>
            <a:endCxn id="21" idx="2"/>
          </p:cNvCxnSpPr>
          <p:nvPr/>
        </p:nvCxnSpPr>
        <p:spPr>
          <a:xfrm flipV="1">
            <a:off x="2285984" y="4929198"/>
            <a:ext cx="150019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786182" y="4500570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57488" y="45005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4"/>
          </p:cNvCxnSpPr>
          <p:nvPr/>
        </p:nvCxnSpPr>
        <p:spPr>
          <a:xfrm rot="5400000">
            <a:off x="3393273" y="5107793"/>
            <a:ext cx="64294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7554" y="542926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2786050" y="5643578"/>
            <a:ext cx="35719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>
            <a:endCxn id="17" idx="5"/>
          </p:cNvCxnSpPr>
          <p:nvPr/>
        </p:nvCxnSpPr>
        <p:spPr>
          <a:xfrm rot="16200000" flipV="1">
            <a:off x="2135185" y="5349902"/>
            <a:ext cx="625608" cy="533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43108" y="55721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3" name="Curved Left Arrow 32"/>
          <p:cNvSpPr/>
          <p:nvPr/>
        </p:nvSpPr>
        <p:spPr>
          <a:xfrm>
            <a:off x="2786050" y="5072074"/>
            <a:ext cx="571504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428860" y="1571612"/>
            <a:ext cx="857256" cy="714380"/>
            <a:chOff x="3000364" y="428604"/>
            <a:chExt cx="857256" cy="71438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000364" y="571480"/>
              <a:ext cx="857256" cy="5715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3071802" y="428604"/>
              <a:ext cx="642942" cy="64294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857488" y="4500570"/>
            <a:ext cx="857256" cy="714380"/>
            <a:chOff x="3000364" y="428604"/>
            <a:chExt cx="857256" cy="71438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000364" y="571480"/>
              <a:ext cx="857256" cy="5715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071802" y="428604"/>
              <a:ext cx="642942" cy="64294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5286380" y="4643446"/>
            <a:ext cx="21431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Looping is not permitted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5852" y="2357430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2285984" y="278605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929058" y="2285992"/>
            <a:ext cx="92869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 flipV="1">
            <a:off x="4857752" y="1571612"/>
            <a:ext cx="1214446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4857752" y="2750339"/>
            <a:ext cx="1643074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143636" y="1214422"/>
            <a:ext cx="92869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500826" y="2714620"/>
            <a:ext cx="107157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8358214" y="2071678"/>
            <a:ext cx="78578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72330" y="1428736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</p:cNvCxnSpPr>
          <p:nvPr/>
        </p:nvCxnSpPr>
        <p:spPr>
          <a:xfrm flipV="1">
            <a:off x="7572396" y="2643182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8662" y="4143380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Predecessor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43174" y="23574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14942" y="17144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572132" y="25717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643834" y="13572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643834" y="250030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2976" y="285728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Predecessor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2910" y="3571876"/>
            <a:ext cx="7858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428728" y="3929066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91856" y="3429000"/>
            <a:ext cx="128588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714480" y="342900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14744" y="3143248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>
            <a:off x="3677740" y="3929066"/>
            <a:ext cx="153720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14942" y="285749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071934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357686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5214942" y="4214818"/>
            <a:ext cx="100013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>
            <a:stCxn id="14" idx="6"/>
          </p:cNvCxnSpPr>
          <p:nvPr/>
        </p:nvCxnSpPr>
        <p:spPr>
          <a:xfrm>
            <a:off x="5929322" y="3143248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500958" y="3286124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286512" y="29289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17" idx="6"/>
            <a:endCxn id="20" idx="3"/>
          </p:cNvCxnSpPr>
          <p:nvPr/>
        </p:nvCxnSpPr>
        <p:spPr>
          <a:xfrm flipV="1">
            <a:off x="6215074" y="3834909"/>
            <a:ext cx="1390503" cy="73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00826" y="40005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14282" y="6072206"/>
            <a:ext cx="821537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Every Project or an activity will start from one single node and will end on one single node.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14" idx="0"/>
          </p:cNvCxnSpPr>
          <p:nvPr/>
        </p:nvCxnSpPr>
        <p:spPr>
          <a:xfrm rot="5400000" flipH="1" flipV="1">
            <a:off x="5715008" y="1357298"/>
            <a:ext cx="1357322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72198" y="17144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7215206" y="1214422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6357950" y="0"/>
            <a:ext cx="221457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Dangling of an activity is not allowed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7358082" y="2143116"/>
            <a:ext cx="857256" cy="714380"/>
            <a:chOff x="3000364" y="428604"/>
            <a:chExt cx="857256" cy="71438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00364" y="571480"/>
              <a:ext cx="857256" cy="5715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071802" y="428604"/>
              <a:ext cx="642942" cy="64294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2976" y="285728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Predecessor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2910" y="3571876"/>
            <a:ext cx="7858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428728" y="3929066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91856" y="3429000"/>
            <a:ext cx="128588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14480" y="342900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14744" y="3143248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>
            <a:off x="3677740" y="3929066"/>
            <a:ext cx="153720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14942" y="285749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071934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357686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5214942" y="4214818"/>
            <a:ext cx="100013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4" idx="6"/>
          </p:cNvCxnSpPr>
          <p:nvPr/>
        </p:nvCxnSpPr>
        <p:spPr>
          <a:xfrm>
            <a:off x="5929322" y="3143248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500958" y="3286124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286512" y="29289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17" idx="6"/>
            <a:endCxn id="20" idx="3"/>
          </p:cNvCxnSpPr>
          <p:nvPr/>
        </p:nvCxnSpPr>
        <p:spPr>
          <a:xfrm flipV="1">
            <a:off x="6215074" y="3834909"/>
            <a:ext cx="1390503" cy="73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00826" y="40005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14282" y="6072206"/>
            <a:ext cx="821537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Every Project or an activity will start from one single node and will end on one single node.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14" idx="0"/>
          </p:cNvCxnSpPr>
          <p:nvPr/>
        </p:nvCxnSpPr>
        <p:spPr>
          <a:xfrm rot="5400000" flipH="1" flipV="1">
            <a:off x="5679289" y="1821645"/>
            <a:ext cx="92869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72198" y="17144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6715140" y="156013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6357950" y="0"/>
            <a:ext cx="221457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Dangling of an activity is not allowed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36" idx="5"/>
            <a:endCxn id="20" idx="7"/>
          </p:cNvCxnSpPr>
          <p:nvPr/>
        </p:nvCxnSpPr>
        <p:spPr>
          <a:xfrm rot="16200000" flipH="1">
            <a:off x="7021153" y="2290715"/>
            <a:ext cx="1332338" cy="846794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86314" y="5214950"/>
            <a:ext cx="364333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Fulkerson’s Rule of Numbering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E921D0A239614E893877728D9CFA9F" ma:contentTypeVersion="10" ma:contentTypeDescription="Create a new document." ma:contentTypeScope="" ma:versionID="a75f45f967c4a11b8f32161521254369">
  <xsd:schema xmlns:xsd="http://www.w3.org/2001/XMLSchema" xmlns:xs="http://www.w3.org/2001/XMLSchema" xmlns:p="http://schemas.microsoft.com/office/2006/metadata/properties" xmlns:ns2="065dd70a-4eca-4521-adf8-b021a65d4091" targetNamespace="http://schemas.microsoft.com/office/2006/metadata/properties" ma:root="true" ma:fieldsID="2d13eea92f9b7767791d1bdd23a249b2" ns2:_="">
    <xsd:import namespace="065dd70a-4eca-4521-adf8-b021a65d40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d70a-4eca-4521-adf8-b021a65d4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A6F507-A6CF-4245-89C2-8DB7EC81D9A8}"/>
</file>

<file path=customXml/itemProps2.xml><?xml version="1.0" encoding="utf-8"?>
<ds:datastoreItem xmlns:ds="http://schemas.openxmlformats.org/officeDocument/2006/customXml" ds:itemID="{1E91C695-738E-4D1A-B8DF-6CBBFBDBF4B5}"/>
</file>

<file path=customXml/itemProps3.xml><?xml version="1.0" encoding="utf-8"?>
<ds:datastoreItem xmlns:ds="http://schemas.openxmlformats.org/officeDocument/2006/customXml" ds:itemID="{D2EF6B8E-666A-4250-9707-74E12591C467}"/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1674</Words>
  <Application>Microsoft Office PowerPoint</Application>
  <PresentationFormat>On-screen Show (4:3)</PresentationFormat>
  <Paragraphs>999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Network Analysis</vt:lpstr>
      <vt:lpstr>Topics to be covered</vt:lpstr>
      <vt:lpstr>Rules for Network Diagram (AOA)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DELL</dc:creator>
  <cp:lastModifiedBy>DELL</cp:lastModifiedBy>
  <cp:revision>15</cp:revision>
  <dcterms:created xsi:type="dcterms:W3CDTF">2021-05-07T04:36:26Z</dcterms:created>
  <dcterms:modified xsi:type="dcterms:W3CDTF">2021-05-15T07:18:34Z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0x010100F8E921D0A239614E893877728D9CFA9F</vt:lpwstr>
  </property>
</Properties>
</file>