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60"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0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64A028-9ED3-4216-89EF-66E714EEA0D3}" type="datetimeFigureOut">
              <a:rPr lang="en-US" smtClean="0"/>
              <a:t>5/6/2021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A61D24-7C64-4FCE-BE0C-EA72DE11A6A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A61D24-7C64-4FCE-BE0C-EA72DE11A6A6}" type="slidenum">
              <a:rPr lang="en-IN" smtClean="0"/>
              <a:t>29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04453A-3DF2-449F-BBA6-C86E7C9D6ACF}" type="datetimeFigureOut">
              <a:rPr lang="en-US" smtClean="0"/>
              <a:pPr/>
              <a:t>5/6/2021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04453A-3DF2-449F-BBA6-C86E7C9D6ACF}" type="datetimeFigureOut">
              <a:rPr lang="en-US" smtClean="0"/>
              <a:pPr/>
              <a:t>5/6/2021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04453A-3DF2-449F-BBA6-C86E7C9D6ACF}" type="datetimeFigureOut">
              <a:rPr lang="en-US" smtClean="0"/>
              <a:pPr/>
              <a:t>5/6/2021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04453A-3DF2-449F-BBA6-C86E7C9D6ACF}" type="datetimeFigureOut">
              <a:rPr lang="en-US" smtClean="0"/>
              <a:pPr/>
              <a:t>5/6/2021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04453A-3DF2-449F-BBA6-C86E7C9D6ACF}" type="datetimeFigureOut">
              <a:rPr lang="en-US" smtClean="0"/>
              <a:pPr/>
              <a:t>5/6/2021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04453A-3DF2-449F-BBA6-C86E7C9D6ACF}" type="datetimeFigureOut">
              <a:rPr lang="en-US" smtClean="0"/>
              <a:pPr/>
              <a:t>5/6/2021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04453A-3DF2-449F-BBA6-C86E7C9D6ACF}" type="datetimeFigureOut">
              <a:rPr lang="en-US" smtClean="0"/>
              <a:pPr/>
              <a:t>5/6/2021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04453A-3DF2-449F-BBA6-C86E7C9D6ACF}" type="datetimeFigureOut">
              <a:rPr lang="en-US" smtClean="0"/>
              <a:pPr/>
              <a:t>5/6/2021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4453A-3DF2-449F-BBA6-C86E7C9D6ACF}" type="datetimeFigureOut">
              <a:rPr lang="en-US" smtClean="0"/>
              <a:pPr/>
              <a:t>5/6/2021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4453A-3DF2-449F-BBA6-C86E7C9D6ACF}" type="datetimeFigureOut">
              <a:rPr lang="en-US" smtClean="0"/>
              <a:pPr/>
              <a:t>5/6/2021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04453A-3DF2-449F-BBA6-C86E7C9D6ACF}" type="datetimeFigureOut">
              <a:rPr lang="en-US" smtClean="0"/>
              <a:pPr/>
              <a:t>5/6/2021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96A6CA-A974-4B6F-A9CA-A78FB2B4682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4453A-3DF2-449F-BBA6-C86E7C9D6ACF}" type="datetimeFigureOut">
              <a:rPr lang="en-US" smtClean="0"/>
              <a:pPr/>
              <a:t>5/6/2021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96A6CA-A974-4B6F-A9CA-A78FB2B4682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Assignment Problem</a:t>
            </a:r>
            <a:endParaRPr lang="en-IN" dirty="0"/>
          </a:p>
        </p:txBody>
      </p:sp>
      <p:sp>
        <p:nvSpPr>
          <p:cNvPr id="3" name="Subtitle 2"/>
          <p:cNvSpPr>
            <a:spLocks noGrp="1"/>
          </p:cNvSpPr>
          <p:nvPr>
            <p:ph type="subTitle" idx="1"/>
          </p:nvPr>
        </p:nvSpPr>
        <p:spPr/>
        <p:txBody>
          <a:bodyPr/>
          <a:lstStyle/>
          <a:p>
            <a:r>
              <a:rPr lang="en-IN" dirty="0" smtClean="0"/>
              <a:t>(Hungarian Assignment Method)</a:t>
            </a:r>
          </a:p>
          <a:p>
            <a:r>
              <a:rPr lang="en-IN" dirty="0" smtClean="0"/>
              <a:t>(HAM)</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Optimal solution</a:t>
            </a:r>
            <a:endParaRPr lang="en-IN" dirty="0"/>
          </a:p>
        </p:txBody>
      </p:sp>
      <p:graphicFrame>
        <p:nvGraphicFramePr>
          <p:cNvPr id="4" name="Content Placeholder 3"/>
          <p:cNvGraphicFramePr>
            <a:graphicFrameLocks noGrp="1"/>
          </p:cNvGraphicFramePr>
          <p:nvPr>
            <p:ph idx="1"/>
          </p:nvPr>
        </p:nvGraphicFramePr>
        <p:xfrm>
          <a:off x="428596" y="1285860"/>
          <a:ext cx="8229600" cy="25958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Machinist</a:t>
                      </a:r>
                      <a:endParaRPr lang="en-IN" dirty="0"/>
                    </a:p>
                  </a:txBody>
                  <a:tcPr/>
                </a:tc>
                <a:tc gridSpan="5">
                  <a:txBody>
                    <a:bodyPr/>
                    <a:lstStyle/>
                    <a:p>
                      <a:pPr algn="ctr"/>
                      <a:r>
                        <a:rPr lang="en-IN" dirty="0" smtClean="0"/>
                        <a:t>Jobs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9</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6</a:t>
                      </a:r>
                      <a:endParaRPr lang="en-IN" dirty="0"/>
                    </a:p>
                  </a:txBody>
                  <a:tcPr/>
                </a:tc>
              </a:tr>
              <a:tr h="370840">
                <a:tc>
                  <a:txBody>
                    <a:bodyPr/>
                    <a:lstStyle/>
                    <a:p>
                      <a:r>
                        <a:rPr lang="en-IN" dirty="0" smtClean="0"/>
                        <a:t>B</a:t>
                      </a:r>
                      <a:endParaRPr lang="en-IN" dirty="0"/>
                    </a:p>
                  </a:txBody>
                  <a:tcPr/>
                </a:tc>
                <a:tc>
                  <a:txBody>
                    <a:bodyPr/>
                    <a:lstStyle/>
                    <a:p>
                      <a:r>
                        <a:rPr lang="en-IN" dirty="0" smtClean="0"/>
                        <a:t>6</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0</a:t>
                      </a:r>
                      <a:endParaRPr lang="en-IN" dirty="0"/>
                    </a:p>
                  </a:txBody>
                  <a:tcPr/>
                </a:tc>
                <a:tc>
                  <a:txBody>
                    <a:bodyPr/>
                    <a:lstStyle/>
                    <a:p>
                      <a:r>
                        <a:rPr lang="en-IN" dirty="0" smtClean="0"/>
                        <a:t>3</a:t>
                      </a:r>
                      <a:endParaRPr lang="en-IN" dirty="0"/>
                    </a:p>
                  </a:txBody>
                  <a:tcPr/>
                </a:tc>
              </a:tr>
              <a:tr h="370840">
                <a:tc>
                  <a:txBody>
                    <a:bodyPr/>
                    <a:lstStyle/>
                    <a:p>
                      <a:r>
                        <a:rPr lang="en-IN" dirty="0" smtClean="0"/>
                        <a:t>C</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0840">
                <a:tc>
                  <a:txBody>
                    <a:bodyPr/>
                    <a:lstStyle/>
                    <a:p>
                      <a:r>
                        <a:rPr lang="en-IN" dirty="0" smtClean="0"/>
                        <a:t>D</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3</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0840">
                <a:tc>
                  <a:txBody>
                    <a:bodyPr/>
                    <a:lstStyle/>
                    <a:p>
                      <a:r>
                        <a:rPr lang="en-IN" dirty="0" smtClean="0"/>
                        <a:t>E</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r>
            </a:tbl>
          </a:graphicData>
        </a:graphic>
      </p:graphicFrame>
      <p:sp>
        <p:nvSpPr>
          <p:cNvPr id="12" name="TextBox 11"/>
          <p:cNvSpPr txBox="1"/>
          <p:nvPr/>
        </p:nvSpPr>
        <p:spPr>
          <a:xfrm>
            <a:off x="0" y="4572008"/>
            <a:ext cx="1000100" cy="369332"/>
          </a:xfrm>
          <a:prstGeom prst="rect">
            <a:avLst/>
          </a:prstGeom>
          <a:noFill/>
        </p:spPr>
        <p:txBody>
          <a:bodyPr wrap="square" rtlCol="0">
            <a:spAutoFit/>
          </a:bodyPr>
          <a:lstStyle/>
          <a:p>
            <a:r>
              <a:rPr lang="en-IN" dirty="0" smtClean="0"/>
              <a:t>Solution</a:t>
            </a:r>
            <a:endParaRPr lang="en-IN" dirty="0"/>
          </a:p>
        </p:txBody>
      </p:sp>
      <p:sp>
        <p:nvSpPr>
          <p:cNvPr id="13" name="Rectangle 12"/>
          <p:cNvSpPr/>
          <p:nvPr/>
        </p:nvSpPr>
        <p:spPr>
          <a:xfrm>
            <a:off x="5929322" y="2373420"/>
            <a:ext cx="35719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p:cNvGrpSpPr/>
          <p:nvPr/>
        </p:nvGrpSpPr>
        <p:grpSpPr>
          <a:xfrm>
            <a:off x="5929322" y="3143248"/>
            <a:ext cx="285752" cy="214314"/>
            <a:chOff x="5929322" y="3143248"/>
            <a:chExt cx="285752" cy="214314"/>
          </a:xfrm>
        </p:grpSpPr>
        <p:cxnSp>
          <p:nvCxnSpPr>
            <p:cNvPr id="15" name="Straight Connector 14"/>
            <p:cNvCxnSpPr/>
            <p:nvPr/>
          </p:nvCxnSpPr>
          <p:spPr>
            <a:xfrm>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0800000" flipV="1">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5929322" y="3571876"/>
            <a:ext cx="285752" cy="214314"/>
            <a:chOff x="5929322" y="3143248"/>
            <a:chExt cx="285752" cy="214314"/>
          </a:xfrm>
        </p:grpSpPr>
        <p:cxnSp>
          <p:nvCxnSpPr>
            <p:cNvPr id="25" name="Straight Connector 24"/>
            <p:cNvCxnSpPr/>
            <p:nvPr/>
          </p:nvCxnSpPr>
          <p:spPr>
            <a:xfrm>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0800000" flipV="1">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5929322" y="2786058"/>
            <a:ext cx="285752" cy="214314"/>
            <a:chOff x="5929322" y="3143248"/>
            <a:chExt cx="285752" cy="214314"/>
          </a:xfrm>
        </p:grpSpPr>
        <p:cxnSp>
          <p:nvCxnSpPr>
            <p:cNvPr id="28" name="Straight Connector 27"/>
            <p:cNvCxnSpPr/>
            <p:nvPr/>
          </p:nvCxnSpPr>
          <p:spPr>
            <a:xfrm>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V="1">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4572000" y="3530076"/>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p:cNvGrpSpPr/>
          <p:nvPr/>
        </p:nvGrpSpPr>
        <p:grpSpPr>
          <a:xfrm>
            <a:off x="4572000" y="2143116"/>
            <a:ext cx="285752" cy="214314"/>
            <a:chOff x="5929322" y="3143248"/>
            <a:chExt cx="285752" cy="214314"/>
          </a:xfrm>
        </p:grpSpPr>
        <p:cxnSp>
          <p:nvCxnSpPr>
            <p:cNvPr id="32" name="Straight Connector 31"/>
            <p:cNvCxnSpPr/>
            <p:nvPr/>
          </p:nvCxnSpPr>
          <p:spPr>
            <a:xfrm>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flipV="1">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3143240" y="2040328"/>
            <a:ext cx="571504"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 name="Group 34"/>
          <p:cNvGrpSpPr/>
          <p:nvPr/>
        </p:nvGrpSpPr>
        <p:grpSpPr>
          <a:xfrm>
            <a:off x="3143240" y="2857496"/>
            <a:ext cx="285752" cy="214314"/>
            <a:chOff x="5929322" y="3143248"/>
            <a:chExt cx="285752" cy="214314"/>
          </a:xfrm>
        </p:grpSpPr>
        <p:cxnSp>
          <p:nvCxnSpPr>
            <p:cNvPr id="36" name="Straight Connector 35"/>
            <p:cNvCxnSpPr/>
            <p:nvPr/>
          </p:nvCxnSpPr>
          <p:spPr>
            <a:xfrm>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214678" y="3143248"/>
            <a:ext cx="285752" cy="214314"/>
            <a:chOff x="5929322" y="3143248"/>
            <a:chExt cx="285752" cy="214314"/>
          </a:xfrm>
        </p:grpSpPr>
        <p:cxnSp>
          <p:nvCxnSpPr>
            <p:cNvPr id="39" name="Straight Connector 38"/>
            <p:cNvCxnSpPr/>
            <p:nvPr/>
          </p:nvCxnSpPr>
          <p:spPr>
            <a:xfrm>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flipV="1">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7286644" y="2857496"/>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41"/>
          <p:cNvGrpSpPr/>
          <p:nvPr/>
        </p:nvGrpSpPr>
        <p:grpSpPr>
          <a:xfrm>
            <a:off x="7286644" y="3214686"/>
            <a:ext cx="285752" cy="214314"/>
            <a:chOff x="5929322" y="3143248"/>
            <a:chExt cx="285752" cy="214314"/>
          </a:xfrm>
        </p:grpSpPr>
        <p:cxnSp>
          <p:nvCxnSpPr>
            <p:cNvPr id="43" name="Straight Connector 42"/>
            <p:cNvCxnSpPr/>
            <p:nvPr/>
          </p:nvCxnSpPr>
          <p:spPr>
            <a:xfrm>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0800000" flipV="1">
              <a:off x="5929322" y="3143248"/>
              <a:ext cx="285752" cy="2143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Rectangle 44"/>
          <p:cNvSpPr/>
          <p:nvPr/>
        </p:nvSpPr>
        <p:spPr>
          <a:xfrm>
            <a:off x="1785918" y="3115096"/>
            <a:ext cx="500066"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6" name="Table 45"/>
          <p:cNvGraphicFramePr>
            <a:graphicFrameLocks noGrp="1"/>
          </p:cNvGraphicFramePr>
          <p:nvPr/>
        </p:nvGraphicFramePr>
        <p:xfrm>
          <a:off x="1142976" y="4143380"/>
          <a:ext cx="6072231" cy="2560320"/>
        </p:xfrm>
        <a:graphic>
          <a:graphicData uri="http://schemas.openxmlformats.org/drawingml/2006/table">
            <a:tbl>
              <a:tblPr firstRow="1" bandRow="1">
                <a:tableStyleId>{5C22544A-7EE6-4342-B048-85BDC9FD1C3A}</a:tableStyleId>
              </a:tblPr>
              <a:tblGrid>
                <a:gridCol w="2024077"/>
                <a:gridCol w="2024077"/>
                <a:gridCol w="2024077"/>
              </a:tblGrid>
              <a:tr h="295957">
                <a:tc>
                  <a:txBody>
                    <a:bodyPr/>
                    <a:lstStyle/>
                    <a:p>
                      <a:r>
                        <a:rPr lang="en-IN" dirty="0" smtClean="0"/>
                        <a:t>Machinist</a:t>
                      </a:r>
                      <a:endParaRPr lang="en-IN" dirty="0"/>
                    </a:p>
                  </a:txBody>
                  <a:tcPr/>
                </a:tc>
                <a:tc>
                  <a:txBody>
                    <a:bodyPr/>
                    <a:lstStyle/>
                    <a:p>
                      <a:r>
                        <a:rPr lang="en-IN" dirty="0" smtClean="0"/>
                        <a:t>Jobs</a:t>
                      </a:r>
                      <a:endParaRPr lang="en-IN" dirty="0"/>
                    </a:p>
                  </a:txBody>
                  <a:tcPr/>
                </a:tc>
                <a:tc>
                  <a:txBody>
                    <a:bodyPr/>
                    <a:lstStyle/>
                    <a:p>
                      <a:r>
                        <a:rPr lang="en-IN" dirty="0" smtClean="0"/>
                        <a:t>Cost (Rs.)</a:t>
                      </a:r>
                      <a:endParaRPr lang="en-IN" dirty="0"/>
                    </a:p>
                  </a:txBody>
                  <a:tcPr/>
                </a:tc>
              </a:tr>
              <a:tr h="295957">
                <a:tc>
                  <a:txBody>
                    <a:bodyPr/>
                    <a:lstStyle/>
                    <a:p>
                      <a:r>
                        <a:rPr lang="en-IN" dirty="0" smtClean="0"/>
                        <a:t>B</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r>
              <a:tr h="295957">
                <a:tc>
                  <a:txBody>
                    <a:bodyPr/>
                    <a:lstStyle/>
                    <a:p>
                      <a:r>
                        <a:rPr lang="en-IN" dirty="0" smtClean="0"/>
                        <a:t>E</a:t>
                      </a:r>
                      <a:endParaRPr lang="en-IN" dirty="0"/>
                    </a:p>
                  </a:txBody>
                  <a:tcPr/>
                </a:tc>
                <a:tc>
                  <a:txBody>
                    <a:bodyPr/>
                    <a:lstStyle/>
                    <a:p>
                      <a:r>
                        <a:rPr lang="en-IN" dirty="0" smtClean="0"/>
                        <a:t>3</a:t>
                      </a:r>
                      <a:endParaRPr lang="en-IN" dirty="0"/>
                    </a:p>
                  </a:txBody>
                  <a:tcPr/>
                </a:tc>
                <a:tc>
                  <a:txBody>
                    <a:bodyPr/>
                    <a:lstStyle/>
                    <a:p>
                      <a:r>
                        <a:rPr lang="en-IN" dirty="0" smtClean="0"/>
                        <a:t>9</a:t>
                      </a:r>
                      <a:endParaRPr lang="en-IN" dirty="0"/>
                    </a:p>
                  </a:txBody>
                  <a:tcPr/>
                </a:tc>
              </a:tr>
              <a:tr h="295957">
                <a:tc>
                  <a:txBody>
                    <a:bodyPr/>
                    <a:lstStyle/>
                    <a:p>
                      <a:r>
                        <a:rPr lang="en-IN" dirty="0" smtClean="0"/>
                        <a:t>A</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r>
              <a:tr h="295957">
                <a:tc>
                  <a:txBody>
                    <a:bodyPr/>
                    <a:lstStyle/>
                    <a:p>
                      <a:r>
                        <a:rPr lang="en-IN" dirty="0" smtClean="0"/>
                        <a:t>C</a:t>
                      </a:r>
                      <a:endParaRPr lang="en-IN" dirty="0"/>
                    </a:p>
                  </a:txBody>
                  <a:tcPr/>
                </a:tc>
                <a:tc>
                  <a:txBody>
                    <a:bodyPr/>
                    <a:lstStyle/>
                    <a:p>
                      <a:r>
                        <a:rPr lang="en-IN" dirty="0" smtClean="0"/>
                        <a:t>5</a:t>
                      </a:r>
                      <a:endParaRPr lang="en-IN" dirty="0"/>
                    </a:p>
                  </a:txBody>
                  <a:tcPr/>
                </a:tc>
                <a:tc>
                  <a:txBody>
                    <a:bodyPr/>
                    <a:lstStyle/>
                    <a:p>
                      <a:r>
                        <a:rPr lang="en-IN" dirty="0" smtClean="0"/>
                        <a:t>4</a:t>
                      </a:r>
                      <a:endParaRPr lang="en-IN" dirty="0"/>
                    </a:p>
                  </a:txBody>
                  <a:tcPr/>
                </a:tc>
              </a:tr>
              <a:tr h="295957">
                <a:tc>
                  <a:txBody>
                    <a:bodyPr/>
                    <a:lstStyle/>
                    <a:p>
                      <a:r>
                        <a:rPr lang="en-IN" dirty="0" smtClean="0"/>
                        <a:t>D</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r>
              <a:tr h="295957">
                <a:tc gridSpan="2">
                  <a:txBody>
                    <a:bodyPr/>
                    <a:lstStyle/>
                    <a:p>
                      <a:r>
                        <a:rPr lang="en-IN" dirty="0" smtClean="0"/>
                        <a:t>Total cost</a:t>
                      </a:r>
                      <a:endParaRPr lang="en-IN" dirty="0"/>
                    </a:p>
                  </a:txBody>
                  <a:tcPr/>
                </a:tc>
                <a:tc hMerge="1">
                  <a:txBody>
                    <a:bodyPr/>
                    <a:lstStyle/>
                    <a:p>
                      <a:endParaRPr lang="en-IN" dirty="0"/>
                    </a:p>
                  </a:txBody>
                  <a:tcPr/>
                </a:tc>
                <a:tc>
                  <a:txBody>
                    <a:bodyPr/>
                    <a:lstStyle/>
                    <a:p>
                      <a:r>
                        <a:rPr lang="en-IN" dirty="0" smtClean="0"/>
                        <a:t>21</a:t>
                      </a:r>
                      <a:endParaRPr lang="en-IN"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a:t>
            </a:r>
            <a:endParaRPr lang="en-IN" dirty="0"/>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Person</a:t>
                      </a:r>
                      <a:endParaRPr lang="en-IN" dirty="0"/>
                    </a:p>
                  </a:txBody>
                  <a:tcPr/>
                </a:tc>
                <a:tc gridSpan="5">
                  <a:txBody>
                    <a:bodyPr/>
                    <a:lstStyle/>
                    <a:p>
                      <a:pPr algn="ctr"/>
                      <a:r>
                        <a:rPr lang="en-IN" dirty="0" smtClean="0"/>
                        <a:t>Jobs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J1</a:t>
                      </a:r>
                      <a:endParaRPr lang="en-IN" dirty="0"/>
                    </a:p>
                  </a:txBody>
                  <a:tcPr/>
                </a:tc>
                <a:tc>
                  <a:txBody>
                    <a:bodyPr/>
                    <a:lstStyle/>
                    <a:p>
                      <a:r>
                        <a:rPr lang="en-IN" dirty="0" smtClean="0"/>
                        <a:t>J2</a:t>
                      </a:r>
                      <a:endParaRPr lang="en-IN" dirty="0"/>
                    </a:p>
                  </a:txBody>
                  <a:tcPr/>
                </a:tc>
                <a:tc>
                  <a:txBody>
                    <a:bodyPr/>
                    <a:lstStyle/>
                    <a:p>
                      <a:r>
                        <a:rPr lang="en-IN" dirty="0" smtClean="0"/>
                        <a:t>J3</a:t>
                      </a:r>
                      <a:endParaRPr lang="en-IN" dirty="0"/>
                    </a:p>
                  </a:txBody>
                  <a:tcPr/>
                </a:tc>
                <a:tc>
                  <a:txBody>
                    <a:bodyPr/>
                    <a:lstStyle/>
                    <a:p>
                      <a:r>
                        <a:rPr lang="en-IN" dirty="0" smtClean="0"/>
                        <a:t>J4</a:t>
                      </a:r>
                      <a:endParaRPr lang="en-IN" dirty="0"/>
                    </a:p>
                  </a:txBody>
                  <a:tcPr/>
                </a:tc>
                <a:tc>
                  <a:txBody>
                    <a:bodyPr/>
                    <a:lstStyle/>
                    <a:p>
                      <a:r>
                        <a:rPr lang="en-IN" dirty="0" smtClean="0"/>
                        <a:t>J5</a:t>
                      </a:r>
                      <a:endParaRPr lang="en-IN" dirty="0"/>
                    </a:p>
                  </a:txBody>
                  <a:tcPr/>
                </a:tc>
              </a:tr>
              <a:tr h="370840">
                <a:tc>
                  <a:txBody>
                    <a:bodyPr/>
                    <a:lstStyle/>
                    <a:p>
                      <a:r>
                        <a:rPr lang="en-IN" dirty="0" smtClean="0"/>
                        <a:t>P1</a:t>
                      </a:r>
                      <a:endParaRPr lang="en-IN" dirty="0"/>
                    </a:p>
                  </a:txBody>
                  <a:tcPr/>
                </a:tc>
                <a:tc>
                  <a:txBody>
                    <a:bodyPr/>
                    <a:lstStyle/>
                    <a:p>
                      <a:r>
                        <a:rPr lang="en-IN" dirty="0" smtClean="0"/>
                        <a:t>27</a:t>
                      </a:r>
                      <a:endParaRPr lang="en-IN" dirty="0"/>
                    </a:p>
                  </a:txBody>
                  <a:tcPr/>
                </a:tc>
                <a:tc>
                  <a:txBody>
                    <a:bodyPr/>
                    <a:lstStyle/>
                    <a:p>
                      <a:r>
                        <a:rPr lang="en-IN" dirty="0" smtClean="0"/>
                        <a:t>18</a:t>
                      </a:r>
                      <a:endParaRPr lang="en-IN" dirty="0"/>
                    </a:p>
                  </a:txBody>
                  <a:tcPr/>
                </a:tc>
                <a:tc>
                  <a:txBody>
                    <a:bodyPr/>
                    <a:lstStyle/>
                    <a:p>
                      <a:r>
                        <a:rPr lang="en-IN" dirty="0" smtClean="0"/>
                        <a:t>M</a:t>
                      </a:r>
                      <a:endParaRPr lang="en-IN" dirty="0"/>
                    </a:p>
                  </a:txBody>
                  <a:tcPr/>
                </a:tc>
                <a:tc>
                  <a:txBody>
                    <a:bodyPr/>
                    <a:lstStyle/>
                    <a:p>
                      <a:r>
                        <a:rPr lang="en-IN" dirty="0" smtClean="0"/>
                        <a:t>20</a:t>
                      </a:r>
                      <a:endParaRPr lang="en-IN" dirty="0"/>
                    </a:p>
                  </a:txBody>
                  <a:tcPr/>
                </a:tc>
                <a:tc>
                  <a:txBody>
                    <a:bodyPr/>
                    <a:lstStyle/>
                    <a:p>
                      <a:r>
                        <a:rPr lang="en-IN" dirty="0" smtClean="0"/>
                        <a:t>21</a:t>
                      </a:r>
                      <a:endParaRPr lang="en-IN" dirty="0"/>
                    </a:p>
                  </a:txBody>
                  <a:tcPr/>
                </a:tc>
              </a:tr>
              <a:tr h="370840">
                <a:tc>
                  <a:txBody>
                    <a:bodyPr/>
                    <a:lstStyle/>
                    <a:p>
                      <a:r>
                        <a:rPr lang="en-IN" dirty="0" smtClean="0"/>
                        <a:t>P2</a:t>
                      </a:r>
                      <a:endParaRPr lang="en-IN" dirty="0"/>
                    </a:p>
                  </a:txBody>
                  <a:tcPr/>
                </a:tc>
                <a:tc>
                  <a:txBody>
                    <a:bodyPr/>
                    <a:lstStyle/>
                    <a:p>
                      <a:r>
                        <a:rPr lang="en-IN" dirty="0" smtClean="0"/>
                        <a:t>31</a:t>
                      </a:r>
                      <a:endParaRPr lang="en-IN" dirty="0"/>
                    </a:p>
                  </a:txBody>
                  <a:tcPr/>
                </a:tc>
                <a:tc>
                  <a:txBody>
                    <a:bodyPr/>
                    <a:lstStyle/>
                    <a:p>
                      <a:r>
                        <a:rPr lang="en-IN" dirty="0" smtClean="0"/>
                        <a:t>24</a:t>
                      </a:r>
                      <a:endParaRPr lang="en-IN" dirty="0"/>
                    </a:p>
                  </a:txBody>
                  <a:tcPr/>
                </a:tc>
                <a:tc>
                  <a:txBody>
                    <a:bodyPr/>
                    <a:lstStyle/>
                    <a:p>
                      <a:r>
                        <a:rPr lang="en-IN" dirty="0" smtClean="0"/>
                        <a:t>21</a:t>
                      </a:r>
                      <a:endParaRPr lang="en-IN" dirty="0"/>
                    </a:p>
                  </a:txBody>
                  <a:tcPr/>
                </a:tc>
                <a:tc>
                  <a:txBody>
                    <a:bodyPr/>
                    <a:lstStyle/>
                    <a:p>
                      <a:r>
                        <a:rPr lang="en-IN" dirty="0" smtClean="0"/>
                        <a:t>12</a:t>
                      </a:r>
                      <a:endParaRPr lang="en-IN" dirty="0"/>
                    </a:p>
                  </a:txBody>
                  <a:tcPr/>
                </a:tc>
                <a:tc>
                  <a:txBody>
                    <a:bodyPr/>
                    <a:lstStyle/>
                    <a:p>
                      <a:r>
                        <a:rPr lang="en-IN" dirty="0" smtClean="0"/>
                        <a:t>17</a:t>
                      </a:r>
                      <a:endParaRPr lang="en-IN" dirty="0"/>
                    </a:p>
                  </a:txBody>
                  <a:tcPr/>
                </a:tc>
              </a:tr>
              <a:tr h="370840">
                <a:tc>
                  <a:txBody>
                    <a:bodyPr/>
                    <a:lstStyle/>
                    <a:p>
                      <a:r>
                        <a:rPr lang="en-IN" dirty="0" smtClean="0"/>
                        <a:t>P3</a:t>
                      </a:r>
                      <a:endParaRPr lang="en-IN" dirty="0"/>
                    </a:p>
                  </a:txBody>
                  <a:tcPr/>
                </a:tc>
                <a:tc>
                  <a:txBody>
                    <a:bodyPr/>
                    <a:lstStyle/>
                    <a:p>
                      <a:r>
                        <a:rPr lang="en-IN" dirty="0" smtClean="0"/>
                        <a:t>20</a:t>
                      </a:r>
                      <a:endParaRPr lang="en-IN" dirty="0"/>
                    </a:p>
                  </a:txBody>
                  <a:tcPr/>
                </a:tc>
                <a:tc>
                  <a:txBody>
                    <a:bodyPr/>
                    <a:lstStyle/>
                    <a:p>
                      <a:r>
                        <a:rPr lang="en-IN" dirty="0" smtClean="0"/>
                        <a:t>17</a:t>
                      </a:r>
                      <a:endParaRPr lang="en-IN" dirty="0"/>
                    </a:p>
                  </a:txBody>
                  <a:tcPr/>
                </a:tc>
                <a:tc>
                  <a:txBody>
                    <a:bodyPr/>
                    <a:lstStyle/>
                    <a:p>
                      <a:r>
                        <a:rPr lang="en-IN" dirty="0" smtClean="0"/>
                        <a:t>20</a:t>
                      </a:r>
                      <a:endParaRPr lang="en-IN" dirty="0"/>
                    </a:p>
                  </a:txBody>
                  <a:tcPr/>
                </a:tc>
                <a:tc>
                  <a:txBody>
                    <a:bodyPr/>
                    <a:lstStyle/>
                    <a:p>
                      <a:r>
                        <a:rPr lang="en-IN" smtClean="0"/>
                        <a:t>M</a:t>
                      </a:r>
                      <a:endParaRPr lang="en-IN" dirty="0"/>
                    </a:p>
                  </a:txBody>
                  <a:tcPr/>
                </a:tc>
                <a:tc>
                  <a:txBody>
                    <a:bodyPr/>
                    <a:lstStyle/>
                    <a:p>
                      <a:r>
                        <a:rPr lang="en-IN" dirty="0" smtClean="0"/>
                        <a:t>16</a:t>
                      </a:r>
                      <a:endParaRPr lang="en-IN" dirty="0"/>
                    </a:p>
                  </a:txBody>
                  <a:tcPr/>
                </a:tc>
              </a:tr>
              <a:tr h="370840">
                <a:tc>
                  <a:txBody>
                    <a:bodyPr/>
                    <a:lstStyle/>
                    <a:p>
                      <a:r>
                        <a:rPr lang="en-IN" dirty="0" smtClean="0"/>
                        <a:t>P4</a:t>
                      </a:r>
                      <a:endParaRPr lang="en-IN" dirty="0"/>
                    </a:p>
                  </a:txBody>
                  <a:tcPr/>
                </a:tc>
                <a:tc>
                  <a:txBody>
                    <a:bodyPr/>
                    <a:lstStyle/>
                    <a:p>
                      <a:r>
                        <a:rPr lang="en-IN" dirty="0" smtClean="0"/>
                        <a:t>22</a:t>
                      </a:r>
                      <a:endParaRPr lang="en-IN" dirty="0"/>
                    </a:p>
                  </a:txBody>
                  <a:tcPr/>
                </a:tc>
                <a:tc>
                  <a:txBody>
                    <a:bodyPr/>
                    <a:lstStyle/>
                    <a:p>
                      <a:r>
                        <a:rPr lang="en-IN" dirty="0" smtClean="0"/>
                        <a:t>28</a:t>
                      </a:r>
                      <a:endParaRPr lang="en-IN" dirty="0"/>
                    </a:p>
                  </a:txBody>
                  <a:tcPr/>
                </a:tc>
                <a:tc>
                  <a:txBody>
                    <a:bodyPr/>
                    <a:lstStyle/>
                    <a:p>
                      <a:r>
                        <a:rPr lang="en-IN" dirty="0" smtClean="0"/>
                        <a:t>20</a:t>
                      </a:r>
                      <a:endParaRPr lang="en-IN" dirty="0"/>
                    </a:p>
                  </a:txBody>
                  <a:tcPr/>
                </a:tc>
                <a:tc>
                  <a:txBody>
                    <a:bodyPr/>
                    <a:lstStyle/>
                    <a:p>
                      <a:r>
                        <a:rPr lang="en-IN" dirty="0" smtClean="0"/>
                        <a:t>16</a:t>
                      </a:r>
                      <a:endParaRPr lang="en-IN" dirty="0"/>
                    </a:p>
                  </a:txBody>
                  <a:tcPr/>
                </a:tc>
                <a:tc>
                  <a:txBody>
                    <a:bodyPr/>
                    <a:lstStyle/>
                    <a:p>
                      <a:r>
                        <a:rPr lang="en-IN" dirty="0" smtClean="0"/>
                        <a:t>27</a:t>
                      </a:r>
                      <a:endParaRPr lang="en-IN" dirty="0"/>
                    </a:p>
                  </a:txBody>
                  <a:tcPr/>
                </a:tc>
              </a:tr>
              <a:tr h="370840">
                <a:tc>
                  <a:txBody>
                    <a:bodyPr/>
                    <a:lstStyle/>
                    <a:p>
                      <a:r>
                        <a:rPr lang="en-IN" dirty="0" smtClean="0"/>
                        <a:t>P5(Dummy)</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Solution: Reduced Table 1: </a:t>
            </a:r>
            <a:br>
              <a:rPr lang="en-IN" dirty="0" smtClean="0"/>
            </a:br>
            <a:r>
              <a:rPr lang="en-IN" dirty="0" smtClean="0"/>
              <a:t>(Row Reduction)</a:t>
            </a:r>
            <a:endParaRPr lang="en-IN" dirty="0"/>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Person</a:t>
                      </a:r>
                      <a:endParaRPr lang="en-IN" dirty="0"/>
                    </a:p>
                  </a:txBody>
                  <a:tcPr/>
                </a:tc>
                <a:tc gridSpan="5">
                  <a:txBody>
                    <a:bodyPr/>
                    <a:lstStyle/>
                    <a:p>
                      <a:pPr algn="ctr"/>
                      <a:r>
                        <a:rPr lang="en-IN" dirty="0" smtClean="0"/>
                        <a:t>Jobs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J1</a:t>
                      </a:r>
                      <a:endParaRPr lang="en-IN" dirty="0"/>
                    </a:p>
                  </a:txBody>
                  <a:tcPr/>
                </a:tc>
                <a:tc>
                  <a:txBody>
                    <a:bodyPr/>
                    <a:lstStyle/>
                    <a:p>
                      <a:r>
                        <a:rPr lang="en-IN" dirty="0" smtClean="0"/>
                        <a:t>J2</a:t>
                      </a:r>
                      <a:endParaRPr lang="en-IN" dirty="0"/>
                    </a:p>
                  </a:txBody>
                  <a:tcPr/>
                </a:tc>
                <a:tc>
                  <a:txBody>
                    <a:bodyPr/>
                    <a:lstStyle/>
                    <a:p>
                      <a:r>
                        <a:rPr lang="en-IN" dirty="0" smtClean="0"/>
                        <a:t>J3</a:t>
                      </a:r>
                      <a:endParaRPr lang="en-IN" dirty="0"/>
                    </a:p>
                  </a:txBody>
                  <a:tcPr/>
                </a:tc>
                <a:tc>
                  <a:txBody>
                    <a:bodyPr/>
                    <a:lstStyle/>
                    <a:p>
                      <a:r>
                        <a:rPr lang="en-IN" dirty="0" smtClean="0"/>
                        <a:t>J4</a:t>
                      </a:r>
                      <a:endParaRPr lang="en-IN" dirty="0"/>
                    </a:p>
                  </a:txBody>
                  <a:tcPr/>
                </a:tc>
                <a:tc>
                  <a:txBody>
                    <a:bodyPr/>
                    <a:lstStyle/>
                    <a:p>
                      <a:r>
                        <a:rPr lang="en-IN" dirty="0" smtClean="0"/>
                        <a:t>J5</a:t>
                      </a:r>
                      <a:endParaRPr lang="en-IN" dirty="0"/>
                    </a:p>
                  </a:txBody>
                  <a:tcPr/>
                </a:tc>
              </a:tr>
              <a:tr h="370840">
                <a:tc>
                  <a:txBody>
                    <a:bodyPr/>
                    <a:lstStyle/>
                    <a:p>
                      <a:r>
                        <a:rPr lang="en-IN" dirty="0" smtClean="0"/>
                        <a:t>P1</a:t>
                      </a:r>
                      <a:endParaRPr lang="en-IN" dirty="0"/>
                    </a:p>
                  </a:txBody>
                  <a:tcPr/>
                </a:tc>
                <a:tc>
                  <a:txBody>
                    <a:bodyPr/>
                    <a:lstStyle/>
                    <a:p>
                      <a:r>
                        <a:rPr lang="en-IN" dirty="0" smtClean="0"/>
                        <a:t>9</a:t>
                      </a:r>
                      <a:endParaRPr lang="en-IN" dirty="0"/>
                    </a:p>
                  </a:txBody>
                  <a:tcPr/>
                </a:tc>
                <a:tc>
                  <a:txBody>
                    <a:bodyPr/>
                    <a:lstStyle/>
                    <a:p>
                      <a:r>
                        <a:rPr lang="en-IN" dirty="0" smtClean="0"/>
                        <a:t>0</a:t>
                      </a:r>
                      <a:endParaRPr lang="en-IN" dirty="0"/>
                    </a:p>
                  </a:txBody>
                  <a:tcPr/>
                </a:tc>
                <a:tc>
                  <a:txBody>
                    <a:bodyPr/>
                    <a:lstStyle/>
                    <a:p>
                      <a:r>
                        <a:rPr lang="en-IN" dirty="0" smtClean="0"/>
                        <a:t>M</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r>
              <a:tr h="370840">
                <a:tc>
                  <a:txBody>
                    <a:bodyPr/>
                    <a:lstStyle/>
                    <a:p>
                      <a:r>
                        <a:rPr lang="en-IN" dirty="0" smtClean="0"/>
                        <a:t>P2</a:t>
                      </a:r>
                      <a:endParaRPr lang="en-IN" dirty="0"/>
                    </a:p>
                  </a:txBody>
                  <a:tcPr/>
                </a:tc>
                <a:tc>
                  <a:txBody>
                    <a:bodyPr/>
                    <a:lstStyle/>
                    <a:p>
                      <a:r>
                        <a:rPr lang="en-IN" dirty="0" smtClean="0"/>
                        <a:t>19</a:t>
                      </a:r>
                      <a:endParaRPr lang="en-IN" dirty="0"/>
                    </a:p>
                  </a:txBody>
                  <a:tcPr/>
                </a:tc>
                <a:tc>
                  <a:txBody>
                    <a:bodyPr/>
                    <a:lstStyle/>
                    <a:p>
                      <a:r>
                        <a:rPr lang="en-IN" dirty="0" smtClean="0"/>
                        <a:t>12</a:t>
                      </a:r>
                      <a:endParaRPr lang="en-IN" dirty="0"/>
                    </a:p>
                  </a:txBody>
                  <a:tcPr/>
                </a:tc>
                <a:tc>
                  <a:txBody>
                    <a:bodyPr/>
                    <a:lstStyle/>
                    <a:p>
                      <a:r>
                        <a:rPr lang="en-IN" dirty="0" smtClean="0"/>
                        <a:t>9</a:t>
                      </a:r>
                      <a:endParaRPr lang="en-IN" dirty="0"/>
                    </a:p>
                  </a:txBody>
                  <a:tcPr/>
                </a:tc>
                <a:tc>
                  <a:txBody>
                    <a:bodyPr/>
                    <a:lstStyle/>
                    <a:p>
                      <a:r>
                        <a:rPr lang="en-IN" dirty="0" smtClean="0"/>
                        <a:t>0</a:t>
                      </a:r>
                      <a:endParaRPr lang="en-IN" dirty="0"/>
                    </a:p>
                  </a:txBody>
                  <a:tcPr/>
                </a:tc>
                <a:tc>
                  <a:txBody>
                    <a:bodyPr/>
                    <a:lstStyle/>
                    <a:p>
                      <a:r>
                        <a:rPr lang="en-IN" dirty="0" smtClean="0"/>
                        <a:t>5</a:t>
                      </a:r>
                      <a:endParaRPr lang="en-IN" dirty="0"/>
                    </a:p>
                  </a:txBody>
                  <a:tcPr/>
                </a:tc>
              </a:tr>
              <a:tr h="370840">
                <a:tc>
                  <a:txBody>
                    <a:bodyPr/>
                    <a:lstStyle/>
                    <a:p>
                      <a:r>
                        <a:rPr lang="en-IN" dirty="0" smtClean="0"/>
                        <a:t>P3</a:t>
                      </a:r>
                      <a:endParaRPr lang="en-IN" dirty="0"/>
                    </a:p>
                  </a:txBody>
                  <a:tcPr/>
                </a:tc>
                <a:tc>
                  <a:txBody>
                    <a:bodyPr/>
                    <a:lstStyle/>
                    <a:p>
                      <a:r>
                        <a:rPr lang="en-IN" dirty="0" smtClean="0"/>
                        <a:t>4</a:t>
                      </a:r>
                      <a:endParaRPr lang="en-IN" dirty="0"/>
                    </a:p>
                  </a:txBody>
                  <a:tcPr/>
                </a:tc>
                <a:tc>
                  <a:txBody>
                    <a:bodyPr/>
                    <a:lstStyle/>
                    <a:p>
                      <a:r>
                        <a:rPr lang="en-IN" dirty="0" smtClean="0"/>
                        <a:t>1</a:t>
                      </a:r>
                      <a:endParaRPr lang="en-IN" dirty="0"/>
                    </a:p>
                  </a:txBody>
                  <a:tcPr/>
                </a:tc>
                <a:tc>
                  <a:txBody>
                    <a:bodyPr/>
                    <a:lstStyle/>
                    <a:p>
                      <a:r>
                        <a:rPr lang="en-IN" dirty="0" smtClean="0"/>
                        <a:t>4</a:t>
                      </a:r>
                      <a:endParaRPr lang="en-IN" dirty="0"/>
                    </a:p>
                  </a:txBody>
                  <a:tcPr/>
                </a:tc>
                <a:tc>
                  <a:txBody>
                    <a:bodyPr/>
                    <a:lstStyle/>
                    <a:p>
                      <a:r>
                        <a:rPr lang="en-IN" dirty="0" smtClean="0"/>
                        <a:t>M</a:t>
                      </a:r>
                      <a:endParaRPr lang="en-IN" dirty="0"/>
                    </a:p>
                  </a:txBody>
                  <a:tcPr/>
                </a:tc>
                <a:tc>
                  <a:txBody>
                    <a:bodyPr/>
                    <a:lstStyle/>
                    <a:p>
                      <a:r>
                        <a:rPr lang="en-IN" dirty="0" smtClean="0"/>
                        <a:t>0</a:t>
                      </a:r>
                      <a:endParaRPr lang="en-IN" dirty="0"/>
                    </a:p>
                  </a:txBody>
                  <a:tcPr/>
                </a:tc>
              </a:tr>
              <a:tr h="370840">
                <a:tc>
                  <a:txBody>
                    <a:bodyPr/>
                    <a:lstStyle/>
                    <a:p>
                      <a:r>
                        <a:rPr lang="en-IN" dirty="0" smtClean="0"/>
                        <a:t>P4</a:t>
                      </a:r>
                      <a:endParaRPr lang="en-IN" dirty="0"/>
                    </a:p>
                  </a:txBody>
                  <a:tcPr/>
                </a:tc>
                <a:tc>
                  <a:txBody>
                    <a:bodyPr/>
                    <a:lstStyle/>
                    <a:p>
                      <a:r>
                        <a:rPr lang="en-IN" dirty="0" smtClean="0"/>
                        <a:t>6</a:t>
                      </a:r>
                      <a:endParaRPr lang="en-IN" dirty="0"/>
                    </a:p>
                  </a:txBody>
                  <a:tcPr/>
                </a:tc>
                <a:tc>
                  <a:txBody>
                    <a:bodyPr/>
                    <a:lstStyle/>
                    <a:p>
                      <a:r>
                        <a:rPr lang="en-IN" dirty="0" smtClean="0"/>
                        <a:t>12</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11</a:t>
                      </a:r>
                      <a:endParaRPr lang="en-IN" dirty="0"/>
                    </a:p>
                  </a:txBody>
                  <a:tcPr/>
                </a:tc>
              </a:tr>
              <a:tr h="370840">
                <a:tc>
                  <a:txBody>
                    <a:bodyPr/>
                    <a:lstStyle/>
                    <a:p>
                      <a:r>
                        <a:rPr lang="en-IN" dirty="0" smtClean="0"/>
                        <a:t>P5(Dummy)</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p:sp>
        <p:nvSpPr>
          <p:cNvPr id="5" name="TextBox 4"/>
          <p:cNvSpPr txBox="1"/>
          <p:nvPr/>
        </p:nvSpPr>
        <p:spPr>
          <a:xfrm>
            <a:off x="428596" y="4500570"/>
            <a:ext cx="8286808" cy="1477328"/>
          </a:xfrm>
          <a:prstGeom prst="rect">
            <a:avLst/>
          </a:prstGeom>
          <a:noFill/>
        </p:spPr>
        <p:txBody>
          <a:bodyPr wrap="square" rtlCol="0">
            <a:spAutoFit/>
          </a:bodyPr>
          <a:lstStyle/>
          <a:p>
            <a:r>
              <a:rPr lang="en-IN" dirty="0" smtClean="0"/>
              <a:t>Since, the least element is zero in every column, we will get the same table on column reduction.</a:t>
            </a:r>
          </a:p>
          <a:p>
            <a:endParaRPr lang="en-IN" dirty="0" smtClean="0"/>
          </a:p>
          <a:p>
            <a:r>
              <a:rPr lang="en-IN" dirty="0" smtClean="0"/>
              <a:t>Also, this is not an optimal solution, because no. Of lines drawn ≠ no. Of rows/ columns. So, we need to revise the solution.</a:t>
            </a:r>
            <a:endParaRPr lang="en-IN" dirty="0"/>
          </a:p>
        </p:txBody>
      </p:sp>
      <p:cxnSp>
        <p:nvCxnSpPr>
          <p:cNvPr id="7" name="Straight Connector 6"/>
          <p:cNvCxnSpPr/>
          <p:nvPr/>
        </p:nvCxnSpPr>
        <p:spPr>
          <a:xfrm>
            <a:off x="1928794" y="4000504"/>
            <a:ext cx="59293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214942" y="3071810"/>
            <a:ext cx="18573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606661" y="3178967"/>
            <a:ext cx="164386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H="1">
            <a:off x="6607983" y="3178967"/>
            <a:ext cx="1714512" cy="7143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Revised Solution: Reduced Table 2: </a:t>
            </a:r>
            <a:br>
              <a:rPr lang="en-IN" dirty="0" smtClean="0"/>
            </a:br>
            <a:endParaRPr lang="en-IN" dirty="0"/>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Person</a:t>
                      </a:r>
                      <a:endParaRPr lang="en-IN" dirty="0"/>
                    </a:p>
                  </a:txBody>
                  <a:tcPr/>
                </a:tc>
                <a:tc gridSpan="5">
                  <a:txBody>
                    <a:bodyPr/>
                    <a:lstStyle/>
                    <a:p>
                      <a:pPr algn="ctr"/>
                      <a:r>
                        <a:rPr lang="en-IN" dirty="0" smtClean="0"/>
                        <a:t>Jobs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J1</a:t>
                      </a:r>
                      <a:endParaRPr lang="en-IN" dirty="0"/>
                    </a:p>
                  </a:txBody>
                  <a:tcPr/>
                </a:tc>
                <a:tc>
                  <a:txBody>
                    <a:bodyPr/>
                    <a:lstStyle/>
                    <a:p>
                      <a:r>
                        <a:rPr lang="en-IN" dirty="0" smtClean="0"/>
                        <a:t>J2</a:t>
                      </a:r>
                      <a:endParaRPr lang="en-IN" dirty="0"/>
                    </a:p>
                  </a:txBody>
                  <a:tcPr/>
                </a:tc>
                <a:tc>
                  <a:txBody>
                    <a:bodyPr/>
                    <a:lstStyle/>
                    <a:p>
                      <a:r>
                        <a:rPr lang="en-IN" dirty="0" smtClean="0"/>
                        <a:t>J3</a:t>
                      </a:r>
                      <a:endParaRPr lang="en-IN" dirty="0"/>
                    </a:p>
                  </a:txBody>
                  <a:tcPr/>
                </a:tc>
                <a:tc>
                  <a:txBody>
                    <a:bodyPr/>
                    <a:lstStyle/>
                    <a:p>
                      <a:r>
                        <a:rPr lang="en-IN" dirty="0" smtClean="0"/>
                        <a:t>J4</a:t>
                      </a:r>
                      <a:endParaRPr lang="en-IN" dirty="0"/>
                    </a:p>
                  </a:txBody>
                  <a:tcPr/>
                </a:tc>
                <a:tc>
                  <a:txBody>
                    <a:bodyPr/>
                    <a:lstStyle/>
                    <a:p>
                      <a:r>
                        <a:rPr lang="en-IN" dirty="0" smtClean="0"/>
                        <a:t>J5</a:t>
                      </a:r>
                      <a:endParaRPr lang="en-IN" dirty="0"/>
                    </a:p>
                  </a:txBody>
                  <a:tcPr/>
                </a:tc>
              </a:tr>
              <a:tr h="370840">
                <a:tc>
                  <a:txBody>
                    <a:bodyPr/>
                    <a:lstStyle/>
                    <a:p>
                      <a:r>
                        <a:rPr lang="en-IN" dirty="0" smtClean="0"/>
                        <a:t>P1</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M</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r>
              <a:tr h="370840">
                <a:tc>
                  <a:txBody>
                    <a:bodyPr/>
                    <a:lstStyle/>
                    <a:p>
                      <a:r>
                        <a:rPr lang="en-IN" dirty="0" smtClean="0"/>
                        <a:t>P2</a:t>
                      </a:r>
                      <a:endParaRPr lang="en-IN" dirty="0"/>
                    </a:p>
                  </a:txBody>
                  <a:tcPr/>
                </a:tc>
                <a:tc>
                  <a:txBody>
                    <a:bodyPr/>
                    <a:lstStyle/>
                    <a:p>
                      <a:r>
                        <a:rPr lang="en-IN" dirty="0" smtClean="0"/>
                        <a:t>15</a:t>
                      </a:r>
                      <a:endParaRPr lang="en-IN" dirty="0"/>
                    </a:p>
                  </a:txBody>
                  <a:tcPr/>
                </a:tc>
                <a:tc>
                  <a:txBody>
                    <a:bodyPr/>
                    <a:lstStyle/>
                    <a:p>
                      <a:r>
                        <a:rPr lang="en-IN" dirty="0" smtClean="0"/>
                        <a:t>12</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5</a:t>
                      </a:r>
                      <a:endParaRPr lang="en-IN" dirty="0"/>
                    </a:p>
                  </a:txBody>
                  <a:tcPr/>
                </a:tc>
              </a:tr>
              <a:tr h="370840">
                <a:tc>
                  <a:txBody>
                    <a:bodyPr/>
                    <a:lstStyle/>
                    <a:p>
                      <a:r>
                        <a:rPr lang="en-IN" dirty="0" smtClean="0"/>
                        <a:t>P3</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M</a:t>
                      </a:r>
                      <a:endParaRPr lang="en-IN" dirty="0"/>
                    </a:p>
                  </a:txBody>
                  <a:tcPr/>
                </a:tc>
                <a:tc>
                  <a:txBody>
                    <a:bodyPr/>
                    <a:lstStyle/>
                    <a:p>
                      <a:r>
                        <a:rPr lang="en-IN" dirty="0" smtClean="0"/>
                        <a:t>0</a:t>
                      </a:r>
                      <a:endParaRPr lang="en-IN" dirty="0"/>
                    </a:p>
                  </a:txBody>
                  <a:tcPr/>
                </a:tc>
              </a:tr>
              <a:tr h="370840">
                <a:tc>
                  <a:txBody>
                    <a:bodyPr/>
                    <a:lstStyle/>
                    <a:p>
                      <a:r>
                        <a:rPr lang="en-IN" dirty="0" smtClean="0"/>
                        <a:t>P4</a:t>
                      </a:r>
                      <a:endParaRPr lang="en-IN" dirty="0"/>
                    </a:p>
                  </a:txBody>
                  <a:tcPr/>
                </a:tc>
                <a:tc>
                  <a:txBody>
                    <a:bodyPr/>
                    <a:lstStyle/>
                    <a:p>
                      <a:r>
                        <a:rPr lang="en-IN" dirty="0" smtClean="0"/>
                        <a:t>2</a:t>
                      </a:r>
                      <a:endParaRPr lang="en-IN" dirty="0"/>
                    </a:p>
                  </a:txBody>
                  <a:tcPr/>
                </a:tc>
                <a:tc>
                  <a:txBody>
                    <a:bodyPr/>
                    <a:lstStyle/>
                    <a:p>
                      <a:r>
                        <a:rPr lang="en-IN" dirty="0" smtClean="0"/>
                        <a:t>12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11</a:t>
                      </a:r>
                      <a:endParaRPr lang="en-IN" dirty="0"/>
                    </a:p>
                  </a:txBody>
                  <a:tcPr/>
                </a:tc>
              </a:tr>
              <a:tr h="370840">
                <a:tc>
                  <a:txBody>
                    <a:bodyPr/>
                    <a:lstStyle/>
                    <a:p>
                      <a:r>
                        <a:rPr lang="en-IN" dirty="0" smtClean="0"/>
                        <a:t>P5(Dummy)</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c>
                  <a:txBody>
                    <a:bodyPr/>
                    <a:lstStyle/>
                    <a:p>
                      <a:r>
                        <a:rPr lang="en-IN" dirty="0" smtClean="0"/>
                        <a:t>4</a:t>
                      </a:r>
                      <a:endParaRPr lang="en-IN" dirty="0"/>
                    </a:p>
                  </a:txBody>
                  <a:tcPr/>
                </a:tc>
              </a:tr>
            </a:tbl>
          </a:graphicData>
        </a:graphic>
      </p:graphicFrame>
      <p:sp>
        <p:nvSpPr>
          <p:cNvPr id="12" name="Rectangle 11"/>
          <p:cNvSpPr/>
          <p:nvPr/>
        </p:nvSpPr>
        <p:spPr>
          <a:xfrm>
            <a:off x="714348" y="4643446"/>
            <a:ext cx="8072494" cy="923330"/>
          </a:xfrm>
          <a:prstGeom prst="rect">
            <a:avLst/>
          </a:prstGeom>
        </p:spPr>
        <p:txBody>
          <a:bodyPr wrap="square">
            <a:spAutoFit/>
          </a:bodyPr>
          <a:lstStyle/>
          <a:p>
            <a:pPr>
              <a:buNone/>
            </a:pPr>
            <a:r>
              <a:rPr lang="en-US" dirty="0" err="1" smtClean="0"/>
              <a:t>i</a:t>
            </a:r>
            <a:r>
              <a:rPr lang="en-US" dirty="0" smtClean="0"/>
              <a:t>)select least uncovered value; subtract it from every uncovered value; </a:t>
            </a:r>
          </a:p>
          <a:p>
            <a:pPr>
              <a:buNone/>
            </a:pPr>
            <a:r>
              <a:rPr lang="en-US" dirty="0" smtClean="0"/>
              <a:t>ii) Add this least uncovered value to each cell value at intersection of lines</a:t>
            </a:r>
            <a:endParaRPr lang="en-IN" dirty="0" smtClean="0"/>
          </a:p>
          <a:p>
            <a:pPr>
              <a:buNone/>
            </a:pPr>
            <a:r>
              <a:rPr lang="en-IN" dirty="0" smtClean="0"/>
              <a:t>iii) Let the covered elements remain unchanged.</a:t>
            </a:r>
          </a:p>
        </p:txBody>
      </p:sp>
      <p:cxnSp>
        <p:nvCxnSpPr>
          <p:cNvPr id="14" name="Straight Connector 13"/>
          <p:cNvCxnSpPr/>
          <p:nvPr/>
        </p:nvCxnSpPr>
        <p:spPr>
          <a:xfrm rot="5400000">
            <a:off x="3893339" y="3250405"/>
            <a:ext cx="164307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00232" y="3286124"/>
            <a:ext cx="564360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286380" y="3286124"/>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214414" y="3286124"/>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571736" y="3286124"/>
            <a:ext cx="157163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2910" y="5786454"/>
            <a:ext cx="8072494" cy="369332"/>
          </a:xfrm>
          <a:prstGeom prst="rect">
            <a:avLst/>
          </a:prstGeom>
          <a:noFill/>
        </p:spPr>
        <p:txBody>
          <a:bodyPr wrap="square" rtlCol="0">
            <a:spAutoFit/>
          </a:bodyPr>
          <a:lstStyle/>
          <a:p>
            <a:r>
              <a:rPr lang="en-IN" dirty="0" smtClean="0"/>
              <a:t>Since, no. Of lines drawn = No. Of rows/ columns, this is an optimal solution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Solution: </a:t>
            </a:r>
            <a:endParaRPr lang="en-IN" dirty="0"/>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Person</a:t>
                      </a:r>
                      <a:endParaRPr lang="en-IN" dirty="0"/>
                    </a:p>
                  </a:txBody>
                  <a:tcPr/>
                </a:tc>
                <a:tc gridSpan="5">
                  <a:txBody>
                    <a:bodyPr/>
                    <a:lstStyle/>
                    <a:p>
                      <a:pPr algn="ctr"/>
                      <a:r>
                        <a:rPr lang="en-IN" dirty="0" smtClean="0"/>
                        <a:t>Jobs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J1</a:t>
                      </a:r>
                      <a:endParaRPr lang="en-IN" dirty="0"/>
                    </a:p>
                  </a:txBody>
                  <a:tcPr/>
                </a:tc>
                <a:tc>
                  <a:txBody>
                    <a:bodyPr/>
                    <a:lstStyle/>
                    <a:p>
                      <a:r>
                        <a:rPr lang="en-IN" dirty="0" smtClean="0"/>
                        <a:t>J2</a:t>
                      </a:r>
                      <a:endParaRPr lang="en-IN" dirty="0"/>
                    </a:p>
                  </a:txBody>
                  <a:tcPr/>
                </a:tc>
                <a:tc>
                  <a:txBody>
                    <a:bodyPr/>
                    <a:lstStyle/>
                    <a:p>
                      <a:r>
                        <a:rPr lang="en-IN" dirty="0" smtClean="0"/>
                        <a:t>J3</a:t>
                      </a:r>
                      <a:endParaRPr lang="en-IN" dirty="0"/>
                    </a:p>
                  </a:txBody>
                  <a:tcPr/>
                </a:tc>
                <a:tc>
                  <a:txBody>
                    <a:bodyPr/>
                    <a:lstStyle/>
                    <a:p>
                      <a:r>
                        <a:rPr lang="en-IN" dirty="0" smtClean="0"/>
                        <a:t>J4</a:t>
                      </a:r>
                      <a:endParaRPr lang="en-IN" dirty="0"/>
                    </a:p>
                  </a:txBody>
                  <a:tcPr/>
                </a:tc>
                <a:tc>
                  <a:txBody>
                    <a:bodyPr/>
                    <a:lstStyle/>
                    <a:p>
                      <a:r>
                        <a:rPr lang="en-IN" dirty="0" smtClean="0"/>
                        <a:t>J5</a:t>
                      </a:r>
                      <a:endParaRPr lang="en-IN" dirty="0"/>
                    </a:p>
                  </a:txBody>
                  <a:tcPr/>
                </a:tc>
              </a:tr>
              <a:tr h="370840">
                <a:tc>
                  <a:txBody>
                    <a:bodyPr/>
                    <a:lstStyle/>
                    <a:p>
                      <a:r>
                        <a:rPr lang="en-IN" dirty="0" smtClean="0"/>
                        <a:t>P1</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M</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r>
              <a:tr h="370840">
                <a:tc>
                  <a:txBody>
                    <a:bodyPr/>
                    <a:lstStyle/>
                    <a:p>
                      <a:r>
                        <a:rPr lang="en-IN" dirty="0" smtClean="0"/>
                        <a:t>P2</a:t>
                      </a:r>
                      <a:endParaRPr lang="en-IN" dirty="0"/>
                    </a:p>
                  </a:txBody>
                  <a:tcPr/>
                </a:tc>
                <a:tc>
                  <a:txBody>
                    <a:bodyPr/>
                    <a:lstStyle/>
                    <a:p>
                      <a:r>
                        <a:rPr lang="en-IN" dirty="0" smtClean="0"/>
                        <a:t>15</a:t>
                      </a:r>
                      <a:endParaRPr lang="en-IN" dirty="0"/>
                    </a:p>
                  </a:txBody>
                  <a:tcPr/>
                </a:tc>
                <a:tc>
                  <a:txBody>
                    <a:bodyPr/>
                    <a:lstStyle/>
                    <a:p>
                      <a:r>
                        <a:rPr lang="en-IN" dirty="0" smtClean="0"/>
                        <a:t>12</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5</a:t>
                      </a:r>
                      <a:endParaRPr lang="en-IN" dirty="0"/>
                    </a:p>
                  </a:txBody>
                  <a:tcPr/>
                </a:tc>
              </a:tr>
              <a:tr h="370840">
                <a:tc>
                  <a:txBody>
                    <a:bodyPr/>
                    <a:lstStyle/>
                    <a:p>
                      <a:r>
                        <a:rPr lang="en-IN" dirty="0" smtClean="0"/>
                        <a:t>P3</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M</a:t>
                      </a:r>
                      <a:endParaRPr lang="en-IN" dirty="0"/>
                    </a:p>
                  </a:txBody>
                  <a:tcPr/>
                </a:tc>
                <a:tc>
                  <a:txBody>
                    <a:bodyPr/>
                    <a:lstStyle/>
                    <a:p>
                      <a:r>
                        <a:rPr lang="en-IN" dirty="0" smtClean="0"/>
                        <a:t>0</a:t>
                      </a:r>
                      <a:endParaRPr lang="en-IN" dirty="0"/>
                    </a:p>
                  </a:txBody>
                  <a:tcPr/>
                </a:tc>
              </a:tr>
              <a:tr h="370840">
                <a:tc>
                  <a:txBody>
                    <a:bodyPr/>
                    <a:lstStyle/>
                    <a:p>
                      <a:r>
                        <a:rPr lang="en-IN" dirty="0" smtClean="0"/>
                        <a:t>P4</a:t>
                      </a:r>
                      <a:endParaRPr lang="en-IN" dirty="0"/>
                    </a:p>
                  </a:txBody>
                  <a:tcPr/>
                </a:tc>
                <a:tc>
                  <a:txBody>
                    <a:bodyPr/>
                    <a:lstStyle/>
                    <a:p>
                      <a:r>
                        <a:rPr lang="en-IN" dirty="0" smtClean="0"/>
                        <a:t>2</a:t>
                      </a:r>
                      <a:endParaRPr lang="en-IN" dirty="0"/>
                    </a:p>
                  </a:txBody>
                  <a:tcPr/>
                </a:tc>
                <a:tc>
                  <a:txBody>
                    <a:bodyPr/>
                    <a:lstStyle/>
                    <a:p>
                      <a:r>
                        <a:rPr lang="en-IN" dirty="0" smtClean="0"/>
                        <a:t>12</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11</a:t>
                      </a:r>
                      <a:endParaRPr lang="en-IN" dirty="0"/>
                    </a:p>
                  </a:txBody>
                  <a:tcPr/>
                </a:tc>
              </a:tr>
              <a:tr h="370840">
                <a:tc>
                  <a:txBody>
                    <a:bodyPr/>
                    <a:lstStyle/>
                    <a:p>
                      <a:r>
                        <a:rPr lang="en-IN" dirty="0" smtClean="0"/>
                        <a:t>P5(Dummy)</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c>
                  <a:txBody>
                    <a:bodyPr/>
                    <a:lstStyle/>
                    <a:p>
                      <a:r>
                        <a:rPr lang="en-IN" dirty="0" smtClean="0"/>
                        <a:t>4</a:t>
                      </a:r>
                      <a:endParaRPr lang="en-IN" dirty="0"/>
                    </a:p>
                  </a:txBody>
                  <a:tcPr/>
                </a:tc>
              </a:tr>
            </a:tbl>
          </a:graphicData>
        </a:graphic>
      </p:graphicFrame>
      <p:sp>
        <p:nvSpPr>
          <p:cNvPr id="11" name="Rectangle 10"/>
          <p:cNvSpPr/>
          <p:nvPr/>
        </p:nvSpPr>
        <p:spPr>
          <a:xfrm>
            <a:off x="3214678" y="2357430"/>
            <a:ext cx="428628"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3" name="Table 12"/>
          <p:cNvGraphicFramePr>
            <a:graphicFrameLocks noGrp="1"/>
          </p:cNvGraphicFramePr>
          <p:nvPr/>
        </p:nvGraphicFramePr>
        <p:xfrm>
          <a:off x="785786" y="4429132"/>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Person</a:t>
                      </a:r>
                      <a:endParaRPr lang="en-IN" dirty="0"/>
                    </a:p>
                  </a:txBody>
                  <a:tcPr/>
                </a:tc>
                <a:tc>
                  <a:txBody>
                    <a:bodyPr/>
                    <a:lstStyle/>
                    <a:p>
                      <a:r>
                        <a:rPr lang="en-IN" dirty="0" smtClean="0"/>
                        <a:t>Jobs</a:t>
                      </a:r>
                      <a:endParaRPr lang="en-IN" dirty="0"/>
                    </a:p>
                  </a:txBody>
                  <a:tcPr/>
                </a:tc>
                <a:tc>
                  <a:txBody>
                    <a:bodyPr/>
                    <a:lstStyle/>
                    <a:p>
                      <a:r>
                        <a:rPr lang="en-IN" dirty="0" smtClean="0"/>
                        <a:t>cost</a:t>
                      </a:r>
                      <a:endParaRPr lang="en-IN" dirty="0"/>
                    </a:p>
                  </a:txBody>
                  <a:tcPr/>
                </a:tc>
              </a:tr>
              <a:tr h="370840">
                <a:tc>
                  <a:txBody>
                    <a:bodyPr/>
                    <a:lstStyle/>
                    <a:p>
                      <a:r>
                        <a:rPr lang="en-IN" dirty="0" smtClean="0"/>
                        <a:t>P1</a:t>
                      </a:r>
                      <a:endParaRPr lang="en-IN" dirty="0"/>
                    </a:p>
                  </a:txBody>
                  <a:tcPr/>
                </a:tc>
                <a:tc>
                  <a:txBody>
                    <a:bodyPr/>
                    <a:lstStyle/>
                    <a:p>
                      <a:r>
                        <a:rPr lang="en-IN" dirty="0" smtClean="0"/>
                        <a:t>J2</a:t>
                      </a:r>
                      <a:endParaRPr lang="en-IN" dirty="0"/>
                    </a:p>
                  </a:txBody>
                  <a:tcPr/>
                </a:tc>
                <a:tc>
                  <a:txBody>
                    <a:bodyPr/>
                    <a:lstStyle/>
                    <a:p>
                      <a:endParaRPr lang="en-IN"/>
                    </a:p>
                  </a:txBody>
                  <a:tcPr/>
                </a:tc>
              </a:tr>
              <a:tr h="370840">
                <a:tc>
                  <a:txBody>
                    <a:bodyPr/>
                    <a:lstStyle/>
                    <a:p>
                      <a:r>
                        <a:rPr lang="en-IN" dirty="0" smtClean="0"/>
                        <a:t>P2</a:t>
                      </a:r>
                      <a:endParaRPr lang="en-IN" dirty="0"/>
                    </a:p>
                  </a:txBody>
                  <a:tcPr/>
                </a:tc>
                <a:tc>
                  <a:txBody>
                    <a:bodyPr/>
                    <a:lstStyle/>
                    <a:p>
                      <a:r>
                        <a:rPr lang="en-IN" dirty="0" smtClean="0"/>
                        <a:t>J4</a:t>
                      </a:r>
                      <a:endParaRPr lang="en-IN" dirty="0"/>
                    </a:p>
                  </a:txBody>
                  <a:tcPr/>
                </a:tc>
                <a:tc>
                  <a:txBody>
                    <a:bodyPr/>
                    <a:lstStyle/>
                    <a:p>
                      <a:endParaRPr lang="en-IN"/>
                    </a:p>
                  </a:txBody>
                  <a:tcPr/>
                </a:tc>
              </a:tr>
              <a:tr h="370840">
                <a:tc>
                  <a:txBody>
                    <a:bodyPr/>
                    <a:lstStyle/>
                    <a:p>
                      <a:r>
                        <a:rPr lang="en-IN" dirty="0" smtClean="0"/>
                        <a:t>P3</a:t>
                      </a:r>
                      <a:endParaRPr lang="en-IN" dirty="0"/>
                    </a:p>
                  </a:txBody>
                  <a:tcPr/>
                </a:tc>
                <a:tc>
                  <a:txBody>
                    <a:bodyPr/>
                    <a:lstStyle/>
                    <a:p>
                      <a:r>
                        <a:rPr lang="en-IN" dirty="0" smtClean="0"/>
                        <a:t>J5</a:t>
                      </a:r>
                      <a:endParaRPr lang="en-IN" dirty="0"/>
                    </a:p>
                  </a:txBody>
                  <a:tcPr/>
                </a:tc>
                <a:tc>
                  <a:txBody>
                    <a:bodyPr/>
                    <a:lstStyle/>
                    <a:p>
                      <a:endParaRPr lang="en-IN"/>
                    </a:p>
                  </a:txBody>
                  <a:tcPr/>
                </a:tc>
              </a:tr>
              <a:tr h="370840">
                <a:tc>
                  <a:txBody>
                    <a:bodyPr/>
                    <a:lstStyle/>
                    <a:p>
                      <a:r>
                        <a:rPr lang="en-IN" dirty="0" smtClean="0"/>
                        <a:t>P4</a:t>
                      </a:r>
                      <a:endParaRPr lang="en-IN" dirty="0"/>
                    </a:p>
                  </a:txBody>
                  <a:tcPr/>
                </a:tc>
                <a:tc>
                  <a:txBody>
                    <a:bodyPr/>
                    <a:lstStyle/>
                    <a:p>
                      <a:r>
                        <a:rPr lang="en-IN" dirty="0" smtClean="0"/>
                        <a:t>J3</a:t>
                      </a:r>
                      <a:endParaRPr lang="en-IN" dirty="0"/>
                    </a:p>
                  </a:txBody>
                  <a:tcPr/>
                </a:tc>
                <a:tc>
                  <a:txBody>
                    <a:bodyPr/>
                    <a:lstStyle/>
                    <a:p>
                      <a:endParaRPr lang="en-IN" dirty="0"/>
                    </a:p>
                  </a:txBody>
                  <a:tcPr/>
                </a:tc>
              </a:tr>
              <a:tr h="370840">
                <a:tc>
                  <a:txBody>
                    <a:bodyPr/>
                    <a:lstStyle/>
                    <a:p>
                      <a:r>
                        <a:rPr lang="en-IN" dirty="0" smtClean="0"/>
                        <a:t>P5(Dummy)</a:t>
                      </a:r>
                      <a:endParaRPr lang="en-IN" dirty="0"/>
                    </a:p>
                  </a:txBody>
                  <a:tcPr/>
                </a:tc>
                <a:tc>
                  <a:txBody>
                    <a:bodyPr/>
                    <a:lstStyle/>
                    <a:p>
                      <a:r>
                        <a:rPr lang="en-IN" dirty="0" smtClean="0"/>
                        <a:t>J1</a:t>
                      </a:r>
                      <a:endParaRPr lang="en-IN" dirty="0"/>
                    </a:p>
                  </a:txBody>
                  <a:tcPr/>
                </a:tc>
                <a:tc>
                  <a:txBody>
                    <a:bodyPr/>
                    <a:lstStyle/>
                    <a:p>
                      <a:endParaRPr lang="en-IN" dirty="0"/>
                    </a:p>
                  </a:txBody>
                  <a:tcPr/>
                </a:tc>
              </a:tr>
            </a:tbl>
          </a:graphicData>
        </a:graphic>
      </p:graphicFrame>
      <p:sp>
        <p:nvSpPr>
          <p:cNvPr id="15" name="Rectangle 14"/>
          <p:cNvSpPr/>
          <p:nvPr/>
        </p:nvSpPr>
        <p:spPr>
          <a:xfrm>
            <a:off x="6000760" y="2786058"/>
            <a:ext cx="285752"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p:cNvGrpSpPr/>
          <p:nvPr/>
        </p:nvGrpSpPr>
        <p:grpSpPr>
          <a:xfrm>
            <a:off x="5929322" y="3500438"/>
            <a:ext cx="428628" cy="285752"/>
            <a:chOff x="5929322" y="3500438"/>
            <a:chExt cx="428628" cy="285752"/>
          </a:xfrm>
        </p:grpSpPr>
        <p:cxnSp>
          <p:nvCxnSpPr>
            <p:cNvPr id="18" name="Straight Connector 17"/>
            <p:cNvCxnSpPr/>
            <p:nvPr/>
          </p:nvCxnSpPr>
          <p:spPr>
            <a:xfrm>
              <a:off x="5929322" y="3500438"/>
              <a:ext cx="428628"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000760" y="3500438"/>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4572000" y="3500438"/>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7" name="Group 26"/>
          <p:cNvGrpSpPr/>
          <p:nvPr/>
        </p:nvGrpSpPr>
        <p:grpSpPr>
          <a:xfrm>
            <a:off x="4500562" y="3071810"/>
            <a:ext cx="428628" cy="285752"/>
            <a:chOff x="5929322" y="3500438"/>
            <a:chExt cx="428628" cy="285752"/>
          </a:xfrm>
        </p:grpSpPr>
        <p:cxnSp>
          <p:nvCxnSpPr>
            <p:cNvPr id="28" name="Straight Connector 27"/>
            <p:cNvCxnSpPr/>
            <p:nvPr/>
          </p:nvCxnSpPr>
          <p:spPr>
            <a:xfrm>
              <a:off x="5929322" y="3500438"/>
              <a:ext cx="428628"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000760" y="3500438"/>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4500562" y="3857628"/>
            <a:ext cx="428628" cy="285752"/>
            <a:chOff x="5929322" y="3500438"/>
            <a:chExt cx="428628" cy="285752"/>
          </a:xfrm>
        </p:grpSpPr>
        <p:cxnSp>
          <p:nvCxnSpPr>
            <p:cNvPr id="31" name="Straight Connector 30"/>
            <p:cNvCxnSpPr/>
            <p:nvPr/>
          </p:nvCxnSpPr>
          <p:spPr>
            <a:xfrm>
              <a:off x="5929322" y="3500438"/>
              <a:ext cx="428628"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000760" y="3500438"/>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1857356" y="3857628"/>
            <a:ext cx="357190"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p:cNvGrpSpPr/>
          <p:nvPr/>
        </p:nvGrpSpPr>
        <p:grpSpPr>
          <a:xfrm>
            <a:off x="1785918" y="3071810"/>
            <a:ext cx="428628" cy="285752"/>
            <a:chOff x="5929322" y="3500438"/>
            <a:chExt cx="428628" cy="285752"/>
          </a:xfrm>
        </p:grpSpPr>
        <p:cxnSp>
          <p:nvCxnSpPr>
            <p:cNvPr id="35" name="Straight Connector 34"/>
            <p:cNvCxnSpPr/>
            <p:nvPr/>
          </p:nvCxnSpPr>
          <p:spPr>
            <a:xfrm>
              <a:off x="5929322" y="3500438"/>
              <a:ext cx="428628"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6000760" y="3500438"/>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7358082" y="3000372"/>
            <a:ext cx="285752"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8" name="Table 37"/>
          <p:cNvGraphicFramePr>
            <a:graphicFrameLocks noGrp="1"/>
          </p:cNvGraphicFramePr>
          <p:nvPr/>
        </p:nvGraphicFramePr>
        <p:xfrm>
          <a:off x="785786" y="4429132"/>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Person</a:t>
                      </a:r>
                      <a:endParaRPr lang="en-IN" dirty="0"/>
                    </a:p>
                  </a:txBody>
                  <a:tcPr/>
                </a:tc>
                <a:tc>
                  <a:txBody>
                    <a:bodyPr/>
                    <a:lstStyle/>
                    <a:p>
                      <a:r>
                        <a:rPr lang="en-IN" dirty="0" smtClean="0"/>
                        <a:t>Jobs</a:t>
                      </a:r>
                      <a:endParaRPr lang="en-IN" dirty="0"/>
                    </a:p>
                  </a:txBody>
                  <a:tcPr/>
                </a:tc>
                <a:tc>
                  <a:txBody>
                    <a:bodyPr/>
                    <a:lstStyle/>
                    <a:p>
                      <a:r>
                        <a:rPr lang="en-IN" dirty="0" smtClean="0"/>
                        <a:t>cost</a:t>
                      </a:r>
                      <a:endParaRPr lang="en-IN" dirty="0"/>
                    </a:p>
                  </a:txBody>
                  <a:tcPr/>
                </a:tc>
              </a:tr>
              <a:tr h="370840">
                <a:tc>
                  <a:txBody>
                    <a:bodyPr/>
                    <a:lstStyle/>
                    <a:p>
                      <a:r>
                        <a:rPr lang="en-IN" dirty="0" smtClean="0"/>
                        <a:t>P1</a:t>
                      </a:r>
                      <a:endParaRPr lang="en-IN" dirty="0"/>
                    </a:p>
                  </a:txBody>
                  <a:tcPr/>
                </a:tc>
                <a:tc>
                  <a:txBody>
                    <a:bodyPr/>
                    <a:lstStyle/>
                    <a:p>
                      <a:r>
                        <a:rPr lang="en-IN" dirty="0" smtClean="0"/>
                        <a:t>J2</a:t>
                      </a:r>
                      <a:endParaRPr lang="en-IN" dirty="0"/>
                    </a:p>
                  </a:txBody>
                  <a:tcPr/>
                </a:tc>
                <a:tc>
                  <a:txBody>
                    <a:bodyPr/>
                    <a:lstStyle/>
                    <a:p>
                      <a:r>
                        <a:rPr lang="en-IN" dirty="0" smtClean="0"/>
                        <a:t>18</a:t>
                      </a:r>
                      <a:endParaRPr lang="en-IN" dirty="0"/>
                    </a:p>
                  </a:txBody>
                  <a:tcPr/>
                </a:tc>
              </a:tr>
              <a:tr h="370840">
                <a:tc>
                  <a:txBody>
                    <a:bodyPr/>
                    <a:lstStyle/>
                    <a:p>
                      <a:r>
                        <a:rPr lang="en-IN" dirty="0" smtClean="0"/>
                        <a:t>P2</a:t>
                      </a:r>
                      <a:endParaRPr lang="en-IN" dirty="0"/>
                    </a:p>
                  </a:txBody>
                  <a:tcPr/>
                </a:tc>
                <a:tc>
                  <a:txBody>
                    <a:bodyPr/>
                    <a:lstStyle/>
                    <a:p>
                      <a:r>
                        <a:rPr lang="en-IN" dirty="0" smtClean="0"/>
                        <a:t>J4</a:t>
                      </a:r>
                      <a:endParaRPr lang="en-IN" dirty="0"/>
                    </a:p>
                  </a:txBody>
                  <a:tcPr/>
                </a:tc>
                <a:tc>
                  <a:txBody>
                    <a:bodyPr/>
                    <a:lstStyle/>
                    <a:p>
                      <a:r>
                        <a:rPr lang="en-IN" dirty="0" smtClean="0"/>
                        <a:t>12</a:t>
                      </a:r>
                      <a:endParaRPr lang="en-IN" dirty="0"/>
                    </a:p>
                  </a:txBody>
                  <a:tcPr/>
                </a:tc>
              </a:tr>
              <a:tr h="370840">
                <a:tc>
                  <a:txBody>
                    <a:bodyPr/>
                    <a:lstStyle/>
                    <a:p>
                      <a:r>
                        <a:rPr lang="en-IN" dirty="0" smtClean="0"/>
                        <a:t>P3</a:t>
                      </a:r>
                      <a:endParaRPr lang="en-IN" dirty="0"/>
                    </a:p>
                  </a:txBody>
                  <a:tcPr/>
                </a:tc>
                <a:tc>
                  <a:txBody>
                    <a:bodyPr/>
                    <a:lstStyle/>
                    <a:p>
                      <a:r>
                        <a:rPr lang="en-IN" dirty="0" smtClean="0"/>
                        <a:t>J5</a:t>
                      </a:r>
                      <a:endParaRPr lang="en-IN" dirty="0"/>
                    </a:p>
                  </a:txBody>
                  <a:tcPr/>
                </a:tc>
                <a:tc>
                  <a:txBody>
                    <a:bodyPr/>
                    <a:lstStyle/>
                    <a:p>
                      <a:r>
                        <a:rPr lang="en-IN" dirty="0" smtClean="0"/>
                        <a:t>16</a:t>
                      </a:r>
                      <a:endParaRPr lang="en-IN" dirty="0"/>
                    </a:p>
                  </a:txBody>
                  <a:tcPr/>
                </a:tc>
              </a:tr>
              <a:tr h="370840">
                <a:tc>
                  <a:txBody>
                    <a:bodyPr/>
                    <a:lstStyle/>
                    <a:p>
                      <a:r>
                        <a:rPr lang="en-IN" dirty="0" smtClean="0"/>
                        <a:t>P4</a:t>
                      </a:r>
                      <a:endParaRPr lang="en-IN" dirty="0"/>
                    </a:p>
                  </a:txBody>
                  <a:tcPr/>
                </a:tc>
                <a:tc>
                  <a:txBody>
                    <a:bodyPr/>
                    <a:lstStyle/>
                    <a:p>
                      <a:r>
                        <a:rPr lang="en-IN" dirty="0" smtClean="0"/>
                        <a:t>J3</a:t>
                      </a:r>
                      <a:endParaRPr lang="en-IN" dirty="0"/>
                    </a:p>
                  </a:txBody>
                  <a:tcPr/>
                </a:tc>
                <a:tc>
                  <a:txBody>
                    <a:bodyPr/>
                    <a:lstStyle/>
                    <a:p>
                      <a:r>
                        <a:rPr lang="en-IN" dirty="0" smtClean="0"/>
                        <a:t>20</a:t>
                      </a:r>
                      <a:endParaRPr lang="en-IN" dirty="0"/>
                    </a:p>
                  </a:txBody>
                  <a:tcPr/>
                </a:tc>
              </a:tr>
              <a:tr h="370840">
                <a:tc>
                  <a:txBody>
                    <a:bodyPr/>
                    <a:lstStyle/>
                    <a:p>
                      <a:r>
                        <a:rPr lang="en-IN" dirty="0" smtClean="0"/>
                        <a:t>P5(Dummy)</a:t>
                      </a:r>
                      <a:endParaRPr lang="en-IN" dirty="0"/>
                    </a:p>
                  </a:txBody>
                  <a:tcPr/>
                </a:tc>
                <a:tc>
                  <a:txBody>
                    <a:bodyPr/>
                    <a:lstStyle/>
                    <a:p>
                      <a:r>
                        <a:rPr lang="en-IN" dirty="0" smtClean="0"/>
                        <a:t>J1</a:t>
                      </a:r>
                      <a:endParaRPr lang="en-IN" dirty="0"/>
                    </a:p>
                  </a:txBody>
                  <a:tcPr/>
                </a:tc>
                <a:tc>
                  <a:txBody>
                    <a:bodyPr/>
                    <a:lstStyle/>
                    <a:p>
                      <a:r>
                        <a:rPr lang="en-IN" dirty="0" smtClean="0"/>
                        <a:t>0</a:t>
                      </a:r>
                      <a:endParaRPr lang="en-IN" dirty="0"/>
                    </a:p>
                  </a:txBody>
                  <a:tcPr/>
                </a:tc>
              </a:tr>
              <a:tr h="370840">
                <a:tc gridSpan="2">
                  <a:txBody>
                    <a:bodyPr/>
                    <a:lstStyle/>
                    <a:p>
                      <a:pPr algn="ctr"/>
                      <a:r>
                        <a:rPr lang="en-IN" dirty="0" smtClean="0"/>
                        <a:t>Total Cost</a:t>
                      </a:r>
                      <a:endParaRPr lang="en-IN" dirty="0"/>
                    </a:p>
                  </a:txBody>
                  <a:tcPr/>
                </a:tc>
                <a:tc hMerge="1">
                  <a:txBody>
                    <a:bodyPr/>
                    <a:lstStyle/>
                    <a:p>
                      <a:endParaRPr lang="en-IN" dirty="0"/>
                    </a:p>
                  </a:txBody>
                  <a:tcPr/>
                </a:tc>
                <a:tc>
                  <a:txBody>
                    <a:bodyPr/>
                    <a:lstStyle/>
                    <a:p>
                      <a:r>
                        <a:rPr lang="en-IN" dirty="0" smtClean="0"/>
                        <a:t>66</a:t>
                      </a:r>
                      <a:endParaRPr lang="en-IN"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00100" y="428604"/>
          <a:ext cx="7053943" cy="2595880"/>
        </p:xfrm>
        <a:graphic>
          <a:graphicData uri="http://schemas.openxmlformats.org/drawingml/2006/table">
            <a:tbl>
              <a:tblPr firstRow="1" bandRow="1">
                <a:tableStyleId>{5C22544A-7EE6-4342-B048-85BDC9FD1C3A}</a:tableStyleId>
              </a:tblPr>
              <a:tblGrid>
                <a:gridCol w="1328718"/>
                <a:gridCol w="1145045"/>
                <a:gridCol w="1145045"/>
                <a:gridCol w="1145045"/>
                <a:gridCol w="1145045"/>
                <a:gridCol w="1145045"/>
              </a:tblGrid>
              <a:tr h="370840">
                <a:tc>
                  <a:txBody>
                    <a:bodyPr/>
                    <a:lstStyle/>
                    <a:p>
                      <a:endParaRPr lang="en-IN" dirty="0"/>
                    </a:p>
                  </a:txBody>
                  <a:tcPr/>
                </a:tc>
                <a:tc gridSpan="5">
                  <a:txBody>
                    <a:bodyPr/>
                    <a:lstStyle/>
                    <a:p>
                      <a:pPr algn="ctr"/>
                      <a:r>
                        <a:rPr lang="en-IN" dirty="0" smtClean="0"/>
                        <a:t>Jobs (Cost in Rupees)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25</a:t>
                      </a:r>
                      <a:endParaRPr lang="en-IN" dirty="0"/>
                    </a:p>
                  </a:txBody>
                  <a:tcPr/>
                </a:tc>
                <a:tc>
                  <a:txBody>
                    <a:bodyPr/>
                    <a:lstStyle/>
                    <a:p>
                      <a:r>
                        <a:rPr lang="en-IN" dirty="0" smtClean="0"/>
                        <a:t>18</a:t>
                      </a:r>
                      <a:endParaRPr lang="en-IN" dirty="0"/>
                    </a:p>
                  </a:txBody>
                  <a:tcPr/>
                </a:tc>
                <a:tc>
                  <a:txBody>
                    <a:bodyPr/>
                    <a:lstStyle/>
                    <a:p>
                      <a:r>
                        <a:rPr lang="en-IN" dirty="0" smtClean="0"/>
                        <a:t>32</a:t>
                      </a:r>
                      <a:endParaRPr lang="en-IN" dirty="0"/>
                    </a:p>
                  </a:txBody>
                  <a:tcPr/>
                </a:tc>
                <a:tc>
                  <a:txBody>
                    <a:bodyPr/>
                    <a:lstStyle/>
                    <a:p>
                      <a:r>
                        <a:rPr lang="en-IN" dirty="0" smtClean="0"/>
                        <a:t>20</a:t>
                      </a:r>
                      <a:endParaRPr lang="en-IN" dirty="0"/>
                    </a:p>
                  </a:txBody>
                  <a:tcPr/>
                </a:tc>
                <a:tc>
                  <a:txBody>
                    <a:bodyPr/>
                    <a:lstStyle/>
                    <a:p>
                      <a:r>
                        <a:rPr lang="en-IN" dirty="0" smtClean="0"/>
                        <a:t>21</a:t>
                      </a:r>
                      <a:endParaRPr lang="en-IN" dirty="0"/>
                    </a:p>
                  </a:txBody>
                  <a:tcPr/>
                </a:tc>
              </a:tr>
              <a:tr h="370840">
                <a:tc>
                  <a:txBody>
                    <a:bodyPr/>
                    <a:lstStyle/>
                    <a:p>
                      <a:r>
                        <a:rPr lang="en-IN" dirty="0" smtClean="0"/>
                        <a:t>B</a:t>
                      </a:r>
                      <a:endParaRPr lang="en-IN" dirty="0"/>
                    </a:p>
                  </a:txBody>
                  <a:tcPr/>
                </a:tc>
                <a:tc>
                  <a:txBody>
                    <a:bodyPr/>
                    <a:lstStyle/>
                    <a:p>
                      <a:r>
                        <a:rPr lang="en-IN" dirty="0" smtClean="0"/>
                        <a:t>34</a:t>
                      </a:r>
                      <a:endParaRPr lang="en-IN" dirty="0"/>
                    </a:p>
                  </a:txBody>
                  <a:tcPr/>
                </a:tc>
                <a:tc>
                  <a:txBody>
                    <a:bodyPr/>
                    <a:lstStyle/>
                    <a:p>
                      <a:r>
                        <a:rPr lang="en-IN" dirty="0" smtClean="0"/>
                        <a:t>25</a:t>
                      </a:r>
                      <a:endParaRPr lang="en-IN" dirty="0"/>
                    </a:p>
                  </a:txBody>
                  <a:tcPr/>
                </a:tc>
                <a:tc>
                  <a:txBody>
                    <a:bodyPr/>
                    <a:lstStyle/>
                    <a:p>
                      <a:r>
                        <a:rPr lang="en-IN" dirty="0" smtClean="0"/>
                        <a:t>21</a:t>
                      </a:r>
                      <a:endParaRPr lang="en-IN" dirty="0"/>
                    </a:p>
                  </a:txBody>
                  <a:tcPr/>
                </a:tc>
                <a:tc>
                  <a:txBody>
                    <a:bodyPr/>
                    <a:lstStyle/>
                    <a:p>
                      <a:r>
                        <a:rPr lang="en-IN" dirty="0" smtClean="0"/>
                        <a:t>12</a:t>
                      </a:r>
                      <a:endParaRPr lang="en-IN" dirty="0"/>
                    </a:p>
                  </a:txBody>
                  <a:tcPr/>
                </a:tc>
                <a:tc>
                  <a:txBody>
                    <a:bodyPr/>
                    <a:lstStyle/>
                    <a:p>
                      <a:r>
                        <a:rPr lang="en-IN" dirty="0" smtClean="0"/>
                        <a:t>17</a:t>
                      </a:r>
                      <a:endParaRPr lang="en-IN" dirty="0"/>
                    </a:p>
                  </a:txBody>
                  <a:tcPr/>
                </a:tc>
              </a:tr>
              <a:tr h="370840">
                <a:tc>
                  <a:txBody>
                    <a:bodyPr/>
                    <a:lstStyle/>
                    <a:p>
                      <a:r>
                        <a:rPr lang="en-IN" dirty="0" smtClean="0"/>
                        <a:t>C</a:t>
                      </a:r>
                      <a:endParaRPr lang="en-IN" dirty="0"/>
                    </a:p>
                  </a:txBody>
                  <a:tcPr/>
                </a:tc>
                <a:tc>
                  <a:txBody>
                    <a:bodyPr/>
                    <a:lstStyle/>
                    <a:p>
                      <a:r>
                        <a:rPr lang="en-IN" dirty="0" smtClean="0"/>
                        <a:t>20</a:t>
                      </a:r>
                      <a:endParaRPr lang="en-IN" dirty="0"/>
                    </a:p>
                  </a:txBody>
                  <a:tcPr/>
                </a:tc>
                <a:tc>
                  <a:txBody>
                    <a:bodyPr/>
                    <a:lstStyle/>
                    <a:p>
                      <a:r>
                        <a:rPr lang="en-IN" dirty="0" smtClean="0"/>
                        <a:t>17</a:t>
                      </a:r>
                      <a:endParaRPr lang="en-IN" dirty="0"/>
                    </a:p>
                  </a:txBody>
                  <a:tcPr/>
                </a:tc>
                <a:tc>
                  <a:txBody>
                    <a:bodyPr/>
                    <a:lstStyle/>
                    <a:p>
                      <a:r>
                        <a:rPr lang="en-IN" dirty="0" smtClean="0"/>
                        <a:t>20</a:t>
                      </a:r>
                      <a:endParaRPr lang="en-IN" dirty="0"/>
                    </a:p>
                  </a:txBody>
                  <a:tcPr/>
                </a:tc>
                <a:tc>
                  <a:txBody>
                    <a:bodyPr/>
                    <a:lstStyle/>
                    <a:p>
                      <a:r>
                        <a:rPr lang="en-IN" dirty="0" smtClean="0"/>
                        <a:t>32</a:t>
                      </a:r>
                      <a:endParaRPr lang="en-IN" dirty="0"/>
                    </a:p>
                  </a:txBody>
                  <a:tcPr/>
                </a:tc>
                <a:tc>
                  <a:txBody>
                    <a:bodyPr/>
                    <a:lstStyle/>
                    <a:p>
                      <a:r>
                        <a:rPr lang="en-IN" dirty="0" smtClean="0"/>
                        <a:t>16</a:t>
                      </a:r>
                      <a:endParaRPr lang="en-IN" dirty="0"/>
                    </a:p>
                  </a:txBody>
                  <a:tcPr/>
                </a:tc>
              </a:tr>
              <a:tr h="370840">
                <a:tc>
                  <a:txBody>
                    <a:bodyPr/>
                    <a:lstStyle/>
                    <a:p>
                      <a:r>
                        <a:rPr lang="en-IN" dirty="0" smtClean="0"/>
                        <a:t>D</a:t>
                      </a:r>
                      <a:endParaRPr lang="en-IN" dirty="0"/>
                    </a:p>
                  </a:txBody>
                  <a:tcPr/>
                </a:tc>
                <a:tc>
                  <a:txBody>
                    <a:bodyPr/>
                    <a:lstStyle/>
                    <a:p>
                      <a:r>
                        <a:rPr lang="en-IN" dirty="0" smtClean="0"/>
                        <a:t>20</a:t>
                      </a:r>
                      <a:endParaRPr lang="en-IN" dirty="0"/>
                    </a:p>
                  </a:txBody>
                  <a:tcPr/>
                </a:tc>
                <a:tc>
                  <a:txBody>
                    <a:bodyPr/>
                    <a:lstStyle/>
                    <a:p>
                      <a:r>
                        <a:rPr lang="en-IN" dirty="0" smtClean="0"/>
                        <a:t>28</a:t>
                      </a:r>
                      <a:endParaRPr lang="en-IN" dirty="0"/>
                    </a:p>
                  </a:txBody>
                  <a:tcPr/>
                </a:tc>
                <a:tc>
                  <a:txBody>
                    <a:bodyPr/>
                    <a:lstStyle/>
                    <a:p>
                      <a:r>
                        <a:rPr lang="en-IN" dirty="0" smtClean="0"/>
                        <a:t>20</a:t>
                      </a:r>
                      <a:endParaRPr lang="en-IN" dirty="0"/>
                    </a:p>
                  </a:txBody>
                  <a:tcPr/>
                </a:tc>
                <a:tc>
                  <a:txBody>
                    <a:bodyPr/>
                    <a:lstStyle/>
                    <a:p>
                      <a:r>
                        <a:rPr lang="en-IN" dirty="0" smtClean="0"/>
                        <a:t>16</a:t>
                      </a:r>
                      <a:endParaRPr lang="en-IN" dirty="0"/>
                    </a:p>
                  </a:txBody>
                  <a:tcPr/>
                </a:tc>
                <a:tc>
                  <a:txBody>
                    <a:bodyPr/>
                    <a:lstStyle/>
                    <a:p>
                      <a:r>
                        <a:rPr lang="en-IN" dirty="0" smtClean="0"/>
                        <a:t>27</a:t>
                      </a:r>
                      <a:endParaRPr lang="en-IN" dirty="0"/>
                    </a:p>
                  </a:txBody>
                  <a:tcPr/>
                </a:tc>
              </a:tr>
              <a:tr h="370840">
                <a:tc>
                  <a:txBody>
                    <a:bodyPr/>
                    <a:lstStyle/>
                    <a:p>
                      <a:r>
                        <a:rPr lang="en-IN" dirty="0" smtClean="0"/>
                        <a:t>E(DUMMY)</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p:sp>
        <p:nvSpPr>
          <p:cNvPr id="5" name="TextBox 4"/>
          <p:cNvSpPr txBox="1"/>
          <p:nvPr/>
        </p:nvSpPr>
        <p:spPr>
          <a:xfrm>
            <a:off x="1285852" y="3429000"/>
            <a:ext cx="6500858" cy="646331"/>
          </a:xfrm>
          <a:prstGeom prst="rect">
            <a:avLst/>
          </a:prstGeom>
          <a:noFill/>
        </p:spPr>
        <p:txBody>
          <a:bodyPr wrap="square" rtlCol="0">
            <a:spAutoFit/>
          </a:bodyPr>
          <a:lstStyle/>
          <a:p>
            <a:pPr algn="ctr"/>
            <a:r>
              <a:rPr lang="en-IN" dirty="0" smtClean="0"/>
              <a:t>Reduced Table 1 </a:t>
            </a:r>
          </a:p>
          <a:p>
            <a:pPr algn="ctr"/>
            <a:r>
              <a:rPr lang="en-IN" dirty="0" smtClean="0"/>
              <a:t>(Row reduction)</a:t>
            </a:r>
            <a:endParaRPr lang="en-IN" dirty="0"/>
          </a:p>
        </p:txBody>
      </p:sp>
      <p:graphicFrame>
        <p:nvGraphicFramePr>
          <p:cNvPr id="6" name="Content Placeholder 3"/>
          <p:cNvGraphicFramePr>
            <a:graphicFrameLocks/>
          </p:cNvGraphicFramePr>
          <p:nvPr/>
        </p:nvGraphicFramePr>
        <p:xfrm>
          <a:off x="1214414" y="4071942"/>
          <a:ext cx="7053943" cy="2595880"/>
        </p:xfrm>
        <a:graphic>
          <a:graphicData uri="http://schemas.openxmlformats.org/drawingml/2006/table">
            <a:tbl>
              <a:tblPr firstRow="1" bandRow="1">
                <a:tableStyleId>{5C22544A-7EE6-4342-B048-85BDC9FD1C3A}</a:tableStyleId>
              </a:tblPr>
              <a:tblGrid>
                <a:gridCol w="1328718"/>
                <a:gridCol w="1145045"/>
                <a:gridCol w="1145045"/>
                <a:gridCol w="1145045"/>
                <a:gridCol w="1145045"/>
                <a:gridCol w="1145045"/>
              </a:tblGrid>
              <a:tr h="370840">
                <a:tc>
                  <a:txBody>
                    <a:bodyPr/>
                    <a:lstStyle/>
                    <a:p>
                      <a:endParaRPr lang="en-IN" dirty="0"/>
                    </a:p>
                  </a:txBody>
                  <a:tcPr/>
                </a:tc>
                <a:tc gridSpan="5">
                  <a:txBody>
                    <a:bodyPr/>
                    <a:lstStyle/>
                    <a:p>
                      <a:pPr algn="ctr"/>
                      <a:r>
                        <a:rPr lang="en-IN" dirty="0" smtClean="0"/>
                        <a:t>Jobs (Cost in Rupees)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7</a:t>
                      </a:r>
                      <a:endParaRPr lang="en-IN" dirty="0"/>
                    </a:p>
                  </a:txBody>
                  <a:tcPr/>
                </a:tc>
                <a:tc>
                  <a:txBody>
                    <a:bodyPr/>
                    <a:lstStyle/>
                    <a:p>
                      <a:r>
                        <a:rPr lang="en-IN" dirty="0" smtClean="0"/>
                        <a:t>0</a:t>
                      </a:r>
                      <a:endParaRPr lang="en-IN" dirty="0"/>
                    </a:p>
                  </a:txBody>
                  <a:tcPr/>
                </a:tc>
                <a:tc>
                  <a:txBody>
                    <a:bodyPr/>
                    <a:lstStyle/>
                    <a:p>
                      <a:r>
                        <a:rPr lang="en-IN" dirty="0" smtClean="0"/>
                        <a:t>14</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r>
              <a:tr h="370840">
                <a:tc>
                  <a:txBody>
                    <a:bodyPr/>
                    <a:lstStyle/>
                    <a:p>
                      <a:r>
                        <a:rPr lang="en-IN" dirty="0" smtClean="0"/>
                        <a:t>B</a:t>
                      </a:r>
                      <a:endParaRPr lang="en-IN" dirty="0"/>
                    </a:p>
                  </a:txBody>
                  <a:tcPr/>
                </a:tc>
                <a:tc>
                  <a:txBody>
                    <a:bodyPr/>
                    <a:lstStyle/>
                    <a:p>
                      <a:r>
                        <a:rPr lang="en-IN" dirty="0" smtClean="0"/>
                        <a:t>22</a:t>
                      </a:r>
                      <a:endParaRPr lang="en-IN" dirty="0"/>
                    </a:p>
                  </a:txBody>
                  <a:tcPr/>
                </a:tc>
                <a:tc>
                  <a:txBody>
                    <a:bodyPr/>
                    <a:lstStyle/>
                    <a:p>
                      <a:r>
                        <a:rPr lang="en-IN" dirty="0" smtClean="0"/>
                        <a:t>13</a:t>
                      </a:r>
                      <a:endParaRPr lang="en-IN" dirty="0"/>
                    </a:p>
                  </a:txBody>
                  <a:tcPr/>
                </a:tc>
                <a:tc>
                  <a:txBody>
                    <a:bodyPr/>
                    <a:lstStyle/>
                    <a:p>
                      <a:r>
                        <a:rPr lang="en-IN" dirty="0" smtClean="0"/>
                        <a:t>9</a:t>
                      </a:r>
                      <a:endParaRPr lang="en-IN" dirty="0"/>
                    </a:p>
                  </a:txBody>
                  <a:tcPr/>
                </a:tc>
                <a:tc>
                  <a:txBody>
                    <a:bodyPr/>
                    <a:lstStyle/>
                    <a:p>
                      <a:r>
                        <a:rPr lang="en-IN" dirty="0" smtClean="0"/>
                        <a:t>0</a:t>
                      </a:r>
                      <a:endParaRPr lang="en-IN" dirty="0"/>
                    </a:p>
                  </a:txBody>
                  <a:tcPr/>
                </a:tc>
                <a:tc>
                  <a:txBody>
                    <a:bodyPr/>
                    <a:lstStyle/>
                    <a:p>
                      <a:r>
                        <a:rPr lang="en-IN" dirty="0" smtClean="0"/>
                        <a:t>5</a:t>
                      </a:r>
                      <a:endParaRPr lang="en-IN" dirty="0"/>
                    </a:p>
                  </a:txBody>
                  <a:tcPr/>
                </a:tc>
              </a:tr>
              <a:tr h="370840">
                <a:tc>
                  <a:txBody>
                    <a:bodyPr/>
                    <a:lstStyle/>
                    <a:p>
                      <a:r>
                        <a:rPr lang="en-IN" dirty="0" smtClean="0"/>
                        <a:t>C</a:t>
                      </a:r>
                      <a:endParaRPr lang="en-IN" dirty="0"/>
                    </a:p>
                  </a:txBody>
                  <a:tcPr/>
                </a:tc>
                <a:tc>
                  <a:txBody>
                    <a:bodyPr/>
                    <a:lstStyle/>
                    <a:p>
                      <a:r>
                        <a:rPr lang="en-IN" dirty="0" smtClean="0"/>
                        <a:t>4</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16</a:t>
                      </a:r>
                      <a:endParaRPr lang="en-IN" dirty="0"/>
                    </a:p>
                  </a:txBody>
                  <a:tcPr/>
                </a:tc>
                <a:tc>
                  <a:txBody>
                    <a:bodyPr/>
                    <a:lstStyle/>
                    <a:p>
                      <a:r>
                        <a:rPr lang="en-IN" dirty="0" smtClean="0"/>
                        <a:t>0</a:t>
                      </a:r>
                      <a:endParaRPr lang="en-IN" dirty="0"/>
                    </a:p>
                  </a:txBody>
                  <a:tcPr/>
                </a:tc>
              </a:tr>
              <a:tr h="370840">
                <a:tc>
                  <a:txBody>
                    <a:bodyPr/>
                    <a:lstStyle/>
                    <a:p>
                      <a:r>
                        <a:rPr lang="en-IN" dirty="0" smtClean="0"/>
                        <a:t>D</a:t>
                      </a:r>
                      <a:endParaRPr lang="en-IN" dirty="0"/>
                    </a:p>
                  </a:txBody>
                  <a:tcPr/>
                </a:tc>
                <a:tc>
                  <a:txBody>
                    <a:bodyPr/>
                    <a:lstStyle/>
                    <a:p>
                      <a:r>
                        <a:rPr lang="en-IN" dirty="0" smtClean="0"/>
                        <a:t>4</a:t>
                      </a:r>
                      <a:endParaRPr lang="en-IN" dirty="0"/>
                    </a:p>
                  </a:txBody>
                  <a:tcPr/>
                </a:tc>
                <a:tc>
                  <a:txBody>
                    <a:bodyPr/>
                    <a:lstStyle/>
                    <a:p>
                      <a:r>
                        <a:rPr lang="en-IN" dirty="0" smtClean="0"/>
                        <a:t>12</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11</a:t>
                      </a:r>
                      <a:endParaRPr lang="en-IN" dirty="0"/>
                    </a:p>
                  </a:txBody>
                  <a:tcPr/>
                </a:tc>
              </a:tr>
              <a:tr h="370840">
                <a:tc>
                  <a:txBody>
                    <a:bodyPr/>
                    <a:lstStyle/>
                    <a:p>
                      <a:r>
                        <a:rPr lang="en-IN" dirty="0" smtClean="0"/>
                        <a:t>E(DUMMY)</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571472" y="285728"/>
          <a:ext cx="7053943" cy="2595880"/>
        </p:xfrm>
        <a:graphic>
          <a:graphicData uri="http://schemas.openxmlformats.org/drawingml/2006/table">
            <a:tbl>
              <a:tblPr firstRow="1" bandRow="1">
                <a:tableStyleId>{5C22544A-7EE6-4342-B048-85BDC9FD1C3A}</a:tableStyleId>
              </a:tblPr>
              <a:tblGrid>
                <a:gridCol w="1328718"/>
                <a:gridCol w="1145045"/>
                <a:gridCol w="1145045"/>
                <a:gridCol w="1145045"/>
                <a:gridCol w="1145045"/>
                <a:gridCol w="1145045"/>
              </a:tblGrid>
              <a:tr h="370840">
                <a:tc>
                  <a:txBody>
                    <a:bodyPr/>
                    <a:lstStyle/>
                    <a:p>
                      <a:endParaRPr lang="en-IN" dirty="0"/>
                    </a:p>
                  </a:txBody>
                  <a:tcPr/>
                </a:tc>
                <a:tc gridSpan="5">
                  <a:txBody>
                    <a:bodyPr/>
                    <a:lstStyle/>
                    <a:p>
                      <a:pPr algn="ctr"/>
                      <a:r>
                        <a:rPr lang="en-IN" dirty="0" smtClean="0"/>
                        <a:t>Jobs (Cost in Rupees)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7</a:t>
                      </a:r>
                      <a:endParaRPr lang="en-IN" dirty="0"/>
                    </a:p>
                  </a:txBody>
                  <a:tcPr/>
                </a:tc>
                <a:tc>
                  <a:txBody>
                    <a:bodyPr/>
                    <a:lstStyle/>
                    <a:p>
                      <a:r>
                        <a:rPr lang="en-IN" dirty="0" smtClean="0"/>
                        <a:t>0</a:t>
                      </a:r>
                      <a:endParaRPr lang="en-IN" dirty="0"/>
                    </a:p>
                  </a:txBody>
                  <a:tcPr/>
                </a:tc>
                <a:tc>
                  <a:txBody>
                    <a:bodyPr/>
                    <a:lstStyle/>
                    <a:p>
                      <a:r>
                        <a:rPr lang="en-IN" dirty="0" smtClean="0"/>
                        <a:t>14</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r>
              <a:tr h="370840">
                <a:tc>
                  <a:txBody>
                    <a:bodyPr/>
                    <a:lstStyle/>
                    <a:p>
                      <a:r>
                        <a:rPr lang="en-IN" dirty="0" smtClean="0"/>
                        <a:t>B</a:t>
                      </a:r>
                      <a:endParaRPr lang="en-IN" dirty="0"/>
                    </a:p>
                  </a:txBody>
                  <a:tcPr/>
                </a:tc>
                <a:tc>
                  <a:txBody>
                    <a:bodyPr/>
                    <a:lstStyle/>
                    <a:p>
                      <a:r>
                        <a:rPr lang="en-IN" dirty="0" smtClean="0"/>
                        <a:t>22</a:t>
                      </a:r>
                      <a:endParaRPr lang="en-IN" dirty="0"/>
                    </a:p>
                  </a:txBody>
                  <a:tcPr/>
                </a:tc>
                <a:tc>
                  <a:txBody>
                    <a:bodyPr/>
                    <a:lstStyle/>
                    <a:p>
                      <a:r>
                        <a:rPr lang="en-IN" dirty="0" smtClean="0"/>
                        <a:t>13</a:t>
                      </a:r>
                      <a:endParaRPr lang="en-IN" dirty="0"/>
                    </a:p>
                  </a:txBody>
                  <a:tcPr/>
                </a:tc>
                <a:tc>
                  <a:txBody>
                    <a:bodyPr/>
                    <a:lstStyle/>
                    <a:p>
                      <a:r>
                        <a:rPr lang="en-IN" dirty="0" smtClean="0"/>
                        <a:t>9</a:t>
                      </a:r>
                      <a:endParaRPr lang="en-IN" dirty="0"/>
                    </a:p>
                  </a:txBody>
                  <a:tcPr/>
                </a:tc>
                <a:tc>
                  <a:txBody>
                    <a:bodyPr/>
                    <a:lstStyle/>
                    <a:p>
                      <a:r>
                        <a:rPr lang="en-IN" dirty="0" smtClean="0"/>
                        <a:t>0</a:t>
                      </a:r>
                      <a:endParaRPr lang="en-IN" dirty="0"/>
                    </a:p>
                  </a:txBody>
                  <a:tcPr/>
                </a:tc>
                <a:tc>
                  <a:txBody>
                    <a:bodyPr/>
                    <a:lstStyle/>
                    <a:p>
                      <a:r>
                        <a:rPr lang="en-IN" dirty="0" smtClean="0"/>
                        <a:t>5</a:t>
                      </a:r>
                      <a:endParaRPr lang="en-IN" dirty="0"/>
                    </a:p>
                  </a:txBody>
                  <a:tcPr/>
                </a:tc>
              </a:tr>
              <a:tr h="370840">
                <a:tc>
                  <a:txBody>
                    <a:bodyPr/>
                    <a:lstStyle/>
                    <a:p>
                      <a:r>
                        <a:rPr lang="en-IN" dirty="0" smtClean="0"/>
                        <a:t>C</a:t>
                      </a:r>
                      <a:endParaRPr lang="en-IN" dirty="0"/>
                    </a:p>
                  </a:txBody>
                  <a:tcPr/>
                </a:tc>
                <a:tc>
                  <a:txBody>
                    <a:bodyPr/>
                    <a:lstStyle/>
                    <a:p>
                      <a:r>
                        <a:rPr lang="en-IN" dirty="0" smtClean="0"/>
                        <a:t>4</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16</a:t>
                      </a:r>
                      <a:endParaRPr lang="en-IN" dirty="0"/>
                    </a:p>
                  </a:txBody>
                  <a:tcPr/>
                </a:tc>
                <a:tc>
                  <a:txBody>
                    <a:bodyPr/>
                    <a:lstStyle/>
                    <a:p>
                      <a:r>
                        <a:rPr lang="en-IN" dirty="0" smtClean="0"/>
                        <a:t>0</a:t>
                      </a:r>
                      <a:endParaRPr lang="en-IN" dirty="0"/>
                    </a:p>
                  </a:txBody>
                  <a:tcPr/>
                </a:tc>
              </a:tr>
              <a:tr h="370840">
                <a:tc>
                  <a:txBody>
                    <a:bodyPr/>
                    <a:lstStyle/>
                    <a:p>
                      <a:r>
                        <a:rPr lang="en-IN" dirty="0" smtClean="0"/>
                        <a:t>D</a:t>
                      </a:r>
                      <a:endParaRPr lang="en-IN" dirty="0"/>
                    </a:p>
                  </a:txBody>
                  <a:tcPr/>
                </a:tc>
                <a:tc>
                  <a:txBody>
                    <a:bodyPr/>
                    <a:lstStyle/>
                    <a:p>
                      <a:r>
                        <a:rPr lang="en-IN" dirty="0" smtClean="0"/>
                        <a:t>4</a:t>
                      </a:r>
                      <a:endParaRPr lang="en-IN" dirty="0"/>
                    </a:p>
                  </a:txBody>
                  <a:tcPr/>
                </a:tc>
                <a:tc>
                  <a:txBody>
                    <a:bodyPr/>
                    <a:lstStyle/>
                    <a:p>
                      <a:r>
                        <a:rPr lang="en-IN" dirty="0" smtClean="0"/>
                        <a:t>12</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11</a:t>
                      </a:r>
                      <a:endParaRPr lang="en-IN" dirty="0"/>
                    </a:p>
                  </a:txBody>
                  <a:tcPr/>
                </a:tc>
              </a:tr>
              <a:tr h="370840">
                <a:tc>
                  <a:txBody>
                    <a:bodyPr/>
                    <a:lstStyle/>
                    <a:p>
                      <a:r>
                        <a:rPr lang="en-IN" dirty="0" smtClean="0"/>
                        <a:t>E(DUMMY)</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bl>
          </a:graphicData>
        </a:graphic>
      </p:graphicFrame>
      <p:cxnSp>
        <p:nvCxnSpPr>
          <p:cNvPr id="7" name="Straight Connector 6"/>
          <p:cNvCxnSpPr/>
          <p:nvPr/>
        </p:nvCxnSpPr>
        <p:spPr>
          <a:xfrm>
            <a:off x="2000232" y="2714620"/>
            <a:ext cx="4643470"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4679157" y="1964521"/>
            <a:ext cx="1643074" cy="158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000232" y="1928802"/>
            <a:ext cx="4714908" cy="7143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000232" y="1214422"/>
            <a:ext cx="4643470" cy="1588"/>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714348" y="3000372"/>
            <a:ext cx="7429552" cy="646331"/>
          </a:xfrm>
          <a:prstGeom prst="rect">
            <a:avLst/>
          </a:prstGeom>
          <a:noFill/>
        </p:spPr>
        <p:txBody>
          <a:bodyPr wrap="square" rtlCol="0">
            <a:spAutoFit/>
          </a:bodyPr>
          <a:lstStyle/>
          <a:p>
            <a:r>
              <a:rPr lang="en-IN" dirty="0" smtClean="0"/>
              <a:t>Since, no. Of lines drawn ≠ no. Of rows/ columns, this is not an optimal solution and therefore, the solution needs to be revised.</a:t>
            </a:r>
            <a:endParaRPr lang="en-IN" dirty="0"/>
          </a:p>
        </p:txBody>
      </p:sp>
      <p:graphicFrame>
        <p:nvGraphicFramePr>
          <p:cNvPr id="16" name="Content Placeholder 3"/>
          <p:cNvGraphicFramePr>
            <a:graphicFrameLocks/>
          </p:cNvGraphicFramePr>
          <p:nvPr/>
        </p:nvGraphicFramePr>
        <p:xfrm>
          <a:off x="642910" y="3714752"/>
          <a:ext cx="7053943" cy="2966720"/>
        </p:xfrm>
        <a:graphic>
          <a:graphicData uri="http://schemas.openxmlformats.org/drawingml/2006/table">
            <a:tbl>
              <a:tblPr firstRow="1" bandRow="1">
                <a:tableStyleId>{5C22544A-7EE6-4342-B048-85BDC9FD1C3A}</a:tableStyleId>
              </a:tblPr>
              <a:tblGrid>
                <a:gridCol w="1328718"/>
                <a:gridCol w="1145045"/>
                <a:gridCol w="1145045"/>
                <a:gridCol w="1145045"/>
                <a:gridCol w="1145045"/>
                <a:gridCol w="1145045"/>
              </a:tblGrid>
              <a:tr h="370840">
                <a:tc>
                  <a:txBody>
                    <a:bodyPr/>
                    <a:lstStyle/>
                    <a:p>
                      <a:endParaRPr lang="en-IN" dirty="0"/>
                    </a:p>
                  </a:txBody>
                  <a:tcPr/>
                </a:tc>
                <a:tc gridSpan="5">
                  <a:txBody>
                    <a:bodyPr/>
                    <a:lstStyle/>
                    <a:p>
                      <a:pPr algn="ctr"/>
                      <a:r>
                        <a:rPr lang="en-IN" dirty="0" smtClean="0"/>
                        <a:t>Revised Solution</a:t>
                      </a:r>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70840">
                <a:tc>
                  <a:txBody>
                    <a:bodyPr/>
                    <a:lstStyle/>
                    <a:p>
                      <a:endParaRPr lang="en-IN" dirty="0"/>
                    </a:p>
                  </a:txBody>
                  <a:tcPr/>
                </a:tc>
                <a:tc gridSpan="5">
                  <a:txBody>
                    <a:bodyPr/>
                    <a:lstStyle/>
                    <a:p>
                      <a:pPr algn="ctr"/>
                      <a:r>
                        <a:rPr lang="en-IN" dirty="0" smtClean="0"/>
                        <a:t>Jobs (Cost in Rupees)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7</a:t>
                      </a:r>
                      <a:endParaRPr lang="en-IN" dirty="0"/>
                    </a:p>
                  </a:txBody>
                  <a:tcPr/>
                </a:tc>
                <a:tc>
                  <a:txBody>
                    <a:bodyPr/>
                    <a:lstStyle/>
                    <a:p>
                      <a:r>
                        <a:rPr lang="en-IN" dirty="0" smtClean="0"/>
                        <a:t>0</a:t>
                      </a:r>
                      <a:endParaRPr lang="en-IN" dirty="0"/>
                    </a:p>
                  </a:txBody>
                  <a:tcPr/>
                </a:tc>
                <a:tc>
                  <a:txBody>
                    <a:bodyPr/>
                    <a:lstStyle/>
                    <a:p>
                      <a:r>
                        <a:rPr lang="en-IN" dirty="0" smtClean="0"/>
                        <a:t>14</a:t>
                      </a:r>
                      <a:endParaRPr lang="en-IN" dirty="0"/>
                    </a:p>
                  </a:txBody>
                  <a:tcPr/>
                </a:tc>
                <a:tc>
                  <a:txBody>
                    <a:bodyPr/>
                    <a:lstStyle/>
                    <a:p>
                      <a:r>
                        <a:rPr lang="en-IN" dirty="0" smtClean="0"/>
                        <a:t>6</a:t>
                      </a:r>
                      <a:endParaRPr lang="en-IN" dirty="0"/>
                    </a:p>
                  </a:txBody>
                  <a:tcPr/>
                </a:tc>
                <a:tc>
                  <a:txBody>
                    <a:bodyPr/>
                    <a:lstStyle/>
                    <a:p>
                      <a:r>
                        <a:rPr lang="en-IN" dirty="0" smtClean="0"/>
                        <a:t>3</a:t>
                      </a:r>
                      <a:endParaRPr lang="en-IN" dirty="0"/>
                    </a:p>
                  </a:txBody>
                  <a:tcPr/>
                </a:tc>
              </a:tr>
              <a:tr h="370840">
                <a:tc>
                  <a:txBody>
                    <a:bodyPr/>
                    <a:lstStyle/>
                    <a:p>
                      <a:r>
                        <a:rPr lang="en-IN" dirty="0" smtClean="0"/>
                        <a:t>B</a:t>
                      </a:r>
                      <a:endParaRPr lang="en-IN" dirty="0"/>
                    </a:p>
                  </a:txBody>
                  <a:tcPr/>
                </a:tc>
                <a:tc>
                  <a:txBody>
                    <a:bodyPr/>
                    <a:lstStyle/>
                    <a:p>
                      <a:r>
                        <a:rPr lang="en-IN" dirty="0" smtClean="0"/>
                        <a:t>18</a:t>
                      </a:r>
                      <a:endParaRPr lang="en-IN" dirty="0"/>
                    </a:p>
                  </a:txBody>
                  <a:tcPr/>
                </a:tc>
                <a:tc>
                  <a:txBody>
                    <a:bodyPr/>
                    <a:lstStyle/>
                    <a:p>
                      <a:r>
                        <a:rPr lang="en-IN" dirty="0" smtClean="0"/>
                        <a:t>9</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C</a:t>
                      </a:r>
                      <a:endParaRPr lang="en-IN" dirty="0"/>
                    </a:p>
                  </a:txBody>
                  <a:tcPr/>
                </a:tc>
                <a:tc>
                  <a:txBody>
                    <a:bodyPr/>
                    <a:lstStyle/>
                    <a:p>
                      <a:r>
                        <a:rPr lang="en-IN" dirty="0" smtClean="0"/>
                        <a:t>4</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20</a:t>
                      </a:r>
                      <a:endParaRPr lang="en-IN" dirty="0"/>
                    </a:p>
                  </a:txBody>
                  <a:tcPr/>
                </a:tc>
                <a:tc>
                  <a:txBody>
                    <a:bodyPr/>
                    <a:lstStyle/>
                    <a:p>
                      <a:r>
                        <a:rPr lang="en-IN" dirty="0" smtClean="0"/>
                        <a:t>0</a:t>
                      </a:r>
                      <a:endParaRPr lang="en-IN" dirty="0"/>
                    </a:p>
                  </a:txBody>
                  <a:tcPr/>
                </a:tc>
              </a:tr>
              <a:tr h="370840">
                <a:tc>
                  <a:txBody>
                    <a:bodyPr/>
                    <a:lstStyle/>
                    <a:p>
                      <a:r>
                        <a:rPr lang="en-IN" dirty="0" smtClean="0"/>
                        <a:t>D</a:t>
                      </a:r>
                      <a:endParaRPr lang="en-IN" dirty="0"/>
                    </a:p>
                  </a:txBody>
                  <a:tcPr/>
                </a:tc>
                <a:tc>
                  <a:txBody>
                    <a:bodyPr/>
                    <a:lstStyle/>
                    <a:p>
                      <a:r>
                        <a:rPr lang="en-IN" dirty="0" smtClean="0"/>
                        <a:t>0</a:t>
                      </a:r>
                      <a:endParaRPr lang="en-IN" dirty="0"/>
                    </a:p>
                  </a:txBody>
                  <a:tcPr/>
                </a:tc>
                <a:tc>
                  <a:txBody>
                    <a:bodyPr/>
                    <a:lstStyle/>
                    <a:p>
                      <a:r>
                        <a:rPr lang="en-IN" dirty="0" smtClean="0"/>
                        <a:t>8</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7</a:t>
                      </a:r>
                      <a:endParaRPr lang="en-IN" dirty="0"/>
                    </a:p>
                  </a:txBody>
                  <a:tcPr/>
                </a:tc>
              </a:tr>
              <a:tr h="370840">
                <a:tc>
                  <a:txBody>
                    <a:bodyPr/>
                    <a:lstStyle/>
                    <a:p>
                      <a:r>
                        <a:rPr lang="en-IN" dirty="0" smtClean="0"/>
                        <a:t>E(DUMMY)</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r>
            </a:tbl>
          </a:graphicData>
        </a:graphic>
      </p:graphicFrame>
      <p:cxnSp>
        <p:nvCxnSpPr>
          <p:cNvPr id="18" name="Straight Connector 17"/>
          <p:cNvCxnSpPr/>
          <p:nvPr/>
        </p:nvCxnSpPr>
        <p:spPr>
          <a:xfrm>
            <a:off x="2071670" y="6500834"/>
            <a:ext cx="4714908" cy="1588"/>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071670" y="6143644"/>
            <a:ext cx="4714908" cy="15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5400000">
            <a:off x="5929322" y="5715016"/>
            <a:ext cx="1571636" cy="158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143108" y="5357826"/>
            <a:ext cx="4643470" cy="1588"/>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rot="5400000">
            <a:off x="2500298" y="5786454"/>
            <a:ext cx="1571636" cy="1588"/>
          </a:xfrm>
          <a:prstGeom prst="line">
            <a:avLst/>
          </a:prstGeom>
        </p:spPr>
        <p:style>
          <a:lnRef idx="1">
            <a:schemeClr val="dk1"/>
          </a:lnRef>
          <a:fillRef idx="0">
            <a:schemeClr val="dk1"/>
          </a:fillRef>
          <a:effectRef idx="0">
            <a:schemeClr val="dk1"/>
          </a:effectRef>
          <a:fontRef idx="minor">
            <a:schemeClr val="tx1"/>
          </a:fontRef>
        </p:style>
      </p:cxnSp>
      <p:sp>
        <p:nvSpPr>
          <p:cNvPr id="28" name="Rectangle 27"/>
          <p:cNvSpPr/>
          <p:nvPr/>
        </p:nvSpPr>
        <p:spPr>
          <a:xfrm>
            <a:off x="7715272" y="3786190"/>
            <a:ext cx="1428728" cy="29289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Since, no. Of lines drawn = mo. Of rows/ column, this is the optimal solution</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857224" y="642918"/>
          <a:ext cx="7053943" cy="2966720"/>
        </p:xfrm>
        <a:graphic>
          <a:graphicData uri="http://schemas.openxmlformats.org/drawingml/2006/table">
            <a:tbl>
              <a:tblPr firstRow="1" bandRow="1">
                <a:tableStyleId>{5C22544A-7EE6-4342-B048-85BDC9FD1C3A}</a:tableStyleId>
              </a:tblPr>
              <a:tblGrid>
                <a:gridCol w="1328718"/>
                <a:gridCol w="1145045"/>
                <a:gridCol w="1145045"/>
                <a:gridCol w="1145045"/>
                <a:gridCol w="1145045"/>
                <a:gridCol w="1145045"/>
              </a:tblGrid>
              <a:tr h="370840">
                <a:tc>
                  <a:txBody>
                    <a:bodyPr/>
                    <a:lstStyle/>
                    <a:p>
                      <a:endParaRPr lang="en-IN" dirty="0"/>
                    </a:p>
                  </a:txBody>
                  <a:tcPr/>
                </a:tc>
                <a:tc gridSpan="5">
                  <a:txBody>
                    <a:bodyPr/>
                    <a:lstStyle/>
                    <a:p>
                      <a:pPr algn="ctr"/>
                      <a:r>
                        <a:rPr lang="en-IN" dirty="0" smtClean="0"/>
                        <a:t>Revised Solution</a:t>
                      </a:r>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70840">
                <a:tc>
                  <a:txBody>
                    <a:bodyPr/>
                    <a:lstStyle/>
                    <a:p>
                      <a:endParaRPr lang="en-IN" dirty="0"/>
                    </a:p>
                  </a:txBody>
                  <a:tcPr/>
                </a:tc>
                <a:tc gridSpan="5">
                  <a:txBody>
                    <a:bodyPr/>
                    <a:lstStyle/>
                    <a:p>
                      <a:pPr algn="ctr"/>
                      <a:r>
                        <a:rPr lang="en-IN" dirty="0" smtClean="0"/>
                        <a:t>Jobs (Cost in Rupees)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7</a:t>
                      </a:r>
                      <a:endParaRPr lang="en-IN" dirty="0"/>
                    </a:p>
                  </a:txBody>
                  <a:tcPr/>
                </a:tc>
                <a:tc>
                  <a:txBody>
                    <a:bodyPr/>
                    <a:lstStyle/>
                    <a:p>
                      <a:r>
                        <a:rPr lang="en-IN" dirty="0" smtClean="0"/>
                        <a:t>0</a:t>
                      </a:r>
                      <a:endParaRPr lang="en-IN" dirty="0"/>
                    </a:p>
                  </a:txBody>
                  <a:tcPr/>
                </a:tc>
                <a:tc>
                  <a:txBody>
                    <a:bodyPr/>
                    <a:lstStyle/>
                    <a:p>
                      <a:r>
                        <a:rPr lang="en-IN" dirty="0" smtClean="0"/>
                        <a:t>14</a:t>
                      </a:r>
                      <a:endParaRPr lang="en-IN" dirty="0"/>
                    </a:p>
                  </a:txBody>
                  <a:tcPr/>
                </a:tc>
                <a:tc>
                  <a:txBody>
                    <a:bodyPr/>
                    <a:lstStyle/>
                    <a:p>
                      <a:r>
                        <a:rPr lang="en-IN" dirty="0" smtClean="0"/>
                        <a:t>6</a:t>
                      </a:r>
                      <a:endParaRPr lang="en-IN" dirty="0"/>
                    </a:p>
                  </a:txBody>
                  <a:tcPr/>
                </a:tc>
                <a:tc>
                  <a:txBody>
                    <a:bodyPr/>
                    <a:lstStyle/>
                    <a:p>
                      <a:r>
                        <a:rPr lang="en-IN" dirty="0" smtClean="0"/>
                        <a:t>3</a:t>
                      </a:r>
                      <a:endParaRPr lang="en-IN" dirty="0"/>
                    </a:p>
                  </a:txBody>
                  <a:tcPr/>
                </a:tc>
              </a:tr>
              <a:tr h="370840">
                <a:tc>
                  <a:txBody>
                    <a:bodyPr/>
                    <a:lstStyle/>
                    <a:p>
                      <a:r>
                        <a:rPr lang="en-IN" dirty="0" smtClean="0"/>
                        <a:t>B</a:t>
                      </a:r>
                      <a:endParaRPr lang="en-IN" dirty="0"/>
                    </a:p>
                  </a:txBody>
                  <a:tcPr/>
                </a:tc>
                <a:tc>
                  <a:txBody>
                    <a:bodyPr/>
                    <a:lstStyle/>
                    <a:p>
                      <a:r>
                        <a:rPr lang="en-IN" dirty="0" smtClean="0"/>
                        <a:t>18</a:t>
                      </a:r>
                      <a:endParaRPr lang="en-IN" dirty="0"/>
                    </a:p>
                  </a:txBody>
                  <a:tcPr/>
                </a:tc>
                <a:tc>
                  <a:txBody>
                    <a:bodyPr/>
                    <a:lstStyle/>
                    <a:p>
                      <a:r>
                        <a:rPr lang="en-IN" dirty="0" smtClean="0"/>
                        <a:t>9</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C</a:t>
                      </a:r>
                      <a:endParaRPr lang="en-IN" dirty="0"/>
                    </a:p>
                  </a:txBody>
                  <a:tcPr/>
                </a:tc>
                <a:tc>
                  <a:txBody>
                    <a:bodyPr/>
                    <a:lstStyle/>
                    <a:p>
                      <a:r>
                        <a:rPr lang="en-IN" dirty="0" smtClean="0"/>
                        <a:t>4</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20</a:t>
                      </a:r>
                      <a:endParaRPr lang="en-IN" dirty="0"/>
                    </a:p>
                  </a:txBody>
                  <a:tcPr/>
                </a:tc>
                <a:tc>
                  <a:txBody>
                    <a:bodyPr/>
                    <a:lstStyle/>
                    <a:p>
                      <a:r>
                        <a:rPr lang="en-IN" dirty="0" smtClean="0"/>
                        <a:t>0</a:t>
                      </a:r>
                      <a:endParaRPr lang="en-IN" dirty="0"/>
                    </a:p>
                  </a:txBody>
                  <a:tcPr/>
                </a:tc>
              </a:tr>
              <a:tr h="370840">
                <a:tc>
                  <a:txBody>
                    <a:bodyPr/>
                    <a:lstStyle/>
                    <a:p>
                      <a:r>
                        <a:rPr lang="en-IN" dirty="0" smtClean="0"/>
                        <a:t>D</a:t>
                      </a:r>
                      <a:endParaRPr lang="en-IN" dirty="0"/>
                    </a:p>
                  </a:txBody>
                  <a:tcPr/>
                </a:tc>
                <a:tc>
                  <a:txBody>
                    <a:bodyPr/>
                    <a:lstStyle/>
                    <a:p>
                      <a:r>
                        <a:rPr lang="en-IN" dirty="0" smtClean="0"/>
                        <a:t>0</a:t>
                      </a:r>
                      <a:endParaRPr lang="en-IN" dirty="0"/>
                    </a:p>
                  </a:txBody>
                  <a:tcPr/>
                </a:tc>
                <a:tc>
                  <a:txBody>
                    <a:bodyPr/>
                    <a:lstStyle/>
                    <a:p>
                      <a:r>
                        <a:rPr lang="en-IN" dirty="0" smtClean="0"/>
                        <a:t>8</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7</a:t>
                      </a:r>
                      <a:endParaRPr lang="en-IN" dirty="0"/>
                    </a:p>
                  </a:txBody>
                  <a:tcPr/>
                </a:tc>
              </a:tr>
              <a:tr h="370840">
                <a:tc>
                  <a:txBody>
                    <a:bodyPr/>
                    <a:lstStyle/>
                    <a:p>
                      <a:r>
                        <a:rPr lang="en-IN" dirty="0" smtClean="0"/>
                        <a:t>E(DUMMY)</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r>
            </a:tbl>
          </a:graphicData>
        </a:graphic>
      </p:graphicFrame>
      <p:sp>
        <p:nvSpPr>
          <p:cNvPr id="5" name="Rectangle 4"/>
          <p:cNvSpPr/>
          <p:nvPr/>
        </p:nvSpPr>
        <p:spPr>
          <a:xfrm>
            <a:off x="3357554" y="1785926"/>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a:off x="3357554" y="3214686"/>
            <a:ext cx="285752" cy="285752"/>
            <a:chOff x="3357554" y="3214686"/>
            <a:chExt cx="285752" cy="285752"/>
          </a:xfrm>
        </p:grpSpPr>
        <p:cxnSp>
          <p:nvCxnSpPr>
            <p:cNvPr id="7" name="Straight Connector 6"/>
            <p:cNvCxnSpPr/>
            <p:nvPr/>
          </p:nvCxnSpPr>
          <p:spPr>
            <a:xfrm>
              <a:off x="3357554" y="3286124"/>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357554" y="3214686"/>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5643570" y="2143116"/>
            <a:ext cx="35719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p:cNvGrpSpPr/>
          <p:nvPr/>
        </p:nvGrpSpPr>
        <p:grpSpPr>
          <a:xfrm>
            <a:off x="5643570" y="2857496"/>
            <a:ext cx="285752" cy="285752"/>
            <a:chOff x="3357554" y="3214686"/>
            <a:chExt cx="285752" cy="285752"/>
          </a:xfrm>
        </p:grpSpPr>
        <p:cxnSp>
          <p:nvCxnSpPr>
            <p:cNvPr id="13" name="Straight Connector 12"/>
            <p:cNvCxnSpPr/>
            <p:nvPr/>
          </p:nvCxnSpPr>
          <p:spPr>
            <a:xfrm>
              <a:off x="3357554" y="3286124"/>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357554" y="3214686"/>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6786578" y="2500306"/>
            <a:ext cx="35719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p:cNvGrpSpPr/>
          <p:nvPr/>
        </p:nvGrpSpPr>
        <p:grpSpPr>
          <a:xfrm>
            <a:off x="6786578" y="3286124"/>
            <a:ext cx="285752" cy="285752"/>
            <a:chOff x="3357554" y="3214686"/>
            <a:chExt cx="285752" cy="285752"/>
          </a:xfrm>
        </p:grpSpPr>
        <p:cxnSp>
          <p:nvCxnSpPr>
            <p:cNvPr id="17" name="Straight Connector 16"/>
            <p:cNvCxnSpPr/>
            <p:nvPr/>
          </p:nvCxnSpPr>
          <p:spPr>
            <a:xfrm>
              <a:off x="3357554" y="3286124"/>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357554" y="3214686"/>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19" name="Table 18"/>
          <p:cNvGraphicFramePr>
            <a:graphicFrameLocks noGrp="1"/>
          </p:cNvGraphicFramePr>
          <p:nvPr/>
        </p:nvGraphicFramePr>
        <p:xfrm>
          <a:off x="1214414" y="4071942"/>
          <a:ext cx="3048000" cy="2595880"/>
        </p:xfrm>
        <a:graphic>
          <a:graphicData uri="http://schemas.openxmlformats.org/drawingml/2006/table">
            <a:tbl>
              <a:tblPr firstRow="1" bandRow="1">
                <a:tableStyleId>{5C22544A-7EE6-4342-B048-85BDC9FD1C3A}</a:tableStyleId>
              </a:tblPr>
              <a:tblGrid>
                <a:gridCol w="1016000"/>
                <a:gridCol w="1016000"/>
                <a:gridCol w="1016000"/>
              </a:tblGrid>
              <a:tr h="370840">
                <a:tc>
                  <a:txBody>
                    <a:bodyPr/>
                    <a:lstStyle/>
                    <a:p>
                      <a:r>
                        <a:rPr lang="en-IN" dirty="0" smtClean="0"/>
                        <a:t>Person</a:t>
                      </a:r>
                      <a:endParaRPr lang="en-IN" dirty="0"/>
                    </a:p>
                  </a:txBody>
                  <a:tcPr/>
                </a:tc>
                <a:tc>
                  <a:txBody>
                    <a:bodyPr/>
                    <a:lstStyle/>
                    <a:p>
                      <a:r>
                        <a:rPr lang="en-IN" dirty="0" smtClean="0"/>
                        <a:t>Job</a:t>
                      </a:r>
                      <a:endParaRPr lang="en-IN" dirty="0"/>
                    </a:p>
                  </a:txBody>
                  <a:tcPr/>
                </a:tc>
                <a:tc>
                  <a:txBody>
                    <a:bodyPr/>
                    <a:lstStyle/>
                    <a:p>
                      <a:r>
                        <a:rPr lang="en-IN" dirty="0" smtClean="0"/>
                        <a:t>Cost</a:t>
                      </a:r>
                      <a:endParaRPr lang="en-IN" dirty="0"/>
                    </a:p>
                  </a:txBody>
                  <a:tcPr/>
                </a:tc>
              </a:tr>
              <a:tr h="370840">
                <a:tc>
                  <a:txBody>
                    <a:bodyPr/>
                    <a:lstStyle/>
                    <a:p>
                      <a:r>
                        <a:rPr lang="en-IN" dirty="0" smtClean="0"/>
                        <a:t>A</a:t>
                      </a:r>
                      <a:endParaRPr lang="en-IN" dirty="0"/>
                    </a:p>
                  </a:txBody>
                  <a:tcPr/>
                </a:tc>
                <a:tc>
                  <a:txBody>
                    <a:bodyPr/>
                    <a:lstStyle/>
                    <a:p>
                      <a:r>
                        <a:rPr lang="en-IN" dirty="0" smtClean="0"/>
                        <a:t>2</a:t>
                      </a:r>
                      <a:endParaRPr lang="en-IN" dirty="0"/>
                    </a:p>
                  </a:txBody>
                  <a:tcPr/>
                </a:tc>
                <a:tc>
                  <a:txBody>
                    <a:bodyPr/>
                    <a:lstStyle/>
                    <a:p>
                      <a:r>
                        <a:rPr lang="en-IN" dirty="0" smtClean="0"/>
                        <a:t>18</a:t>
                      </a:r>
                      <a:endParaRPr lang="en-IN" dirty="0"/>
                    </a:p>
                  </a:txBody>
                  <a:tcPr/>
                </a:tc>
              </a:tr>
              <a:tr h="370840">
                <a:tc>
                  <a:txBody>
                    <a:bodyPr/>
                    <a:lstStyle/>
                    <a:p>
                      <a:r>
                        <a:rPr lang="en-IN" dirty="0" smtClean="0"/>
                        <a:t>B</a:t>
                      </a:r>
                      <a:endParaRPr lang="en-IN" dirty="0"/>
                    </a:p>
                  </a:txBody>
                  <a:tcPr/>
                </a:tc>
                <a:tc>
                  <a:txBody>
                    <a:bodyPr/>
                    <a:lstStyle/>
                    <a:p>
                      <a:r>
                        <a:rPr lang="en-IN" dirty="0" smtClean="0"/>
                        <a:t>4</a:t>
                      </a:r>
                      <a:endParaRPr lang="en-IN" dirty="0"/>
                    </a:p>
                  </a:txBody>
                  <a:tcPr/>
                </a:tc>
                <a:tc>
                  <a:txBody>
                    <a:bodyPr/>
                    <a:lstStyle/>
                    <a:p>
                      <a:r>
                        <a:rPr lang="en-IN" dirty="0" smtClean="0"/>
                        <a:t>12</a:t>
                      </a:r>
                      <a:endParaRPr lang="en-IN" dirty="0"/>
                    </a:p>
                  </a:txBody>
                  <a:tcPr/>
                </a:tc>
              </a:tr>
              <a:tr h="370840">
                <a:tc>
                  <a:txBody>
                    <a:bodyPr/>
                    <a:lstStyle/>
                    <a:p>
                      <a:r>
                        <a:rPr lang="en-IN" dirty="0" smtClean="0"/>
                        <a:t>C</a:t>
                      </a:r>
                      <a:endParaRPr lang="en-IN" dirty="0"/>
                    </a:p>
                  </a:txBody>
                  <a:tcPr/>
                </a:tc>
                <a:tc>
                  <a:txBody>
                    <a:bodyPr/>
                    <a:lstStyle/>
                    <a:p>
                      <a:r>
                        <a:rPr lang="en-IN" dirty="0" smtClean="0"/>
                        <a:t>5</a:t>
                      </a:r>
                      <a:endParaRPr lang="en-IN" dirty="0"/>
                    </a:p>
                  </a:txBody>
                  <a:tcPr/>
                </a:tc>
                <a:tc>
                  <a:txBody>
                    <a:bodyPr/>
                    <a:lstStyle/>
                    <a:p>
                      <a:r>
                        <a:rPr lang="en-IN" dirty="0" smtClean="0"/>
                        <a:t>16</a:t>
                      </a:r>
                      <a:endParaRPr lang="en-IN" dirty="0"/>
                    </a:p>
                  </a:txBody>
                  <a:tcPr/>
                </a:tc>
              </a:tr>
              <a:tr h="370840">
                <a:tc>
                  <a:txBody>
                    <a:bodyPr/>
                    <a:lstStyle/>
                    <a:p>
                      <a:r>
                        <a:rPr lang="en-IN" dirty="0" smtClean="0"/>
                        <a:t>D</a:t>
                      </a:r>
                      <a:endParaRPr lang="en-IN" dirty="0"/>
                    </a:p>
                  </a:txBody>
                  <a:tcPr/>
                </a:tc>
                <a:tc>
                  <a:txBody>
                    <a:bodyPr/>
                    <a:lstStyle/>
                    <a:p>
                      <a:r>
                        <a:rPr lang="en-IN" dirty="0" smtClean="0"/>
                        <a:t>1</a:t>
                      </a:r>
                      <a:endParaRPr lang="en-IN" dirty="0"/>
                    </a:p>
                  </a:txBody>
                  <a:tcPr/>
                </a:tc>
                <a:tc>
                  <a:txBody>
                    <a:bodyPr/>
                    <a:lstStyle/>
                    <a:p>
                      <a:r>
                        <a:rPr lang="en-IN" dirty="0" smtClean="0"/>
                        <a:t>20</a:t>
                      </a:r>
                      <a:endParaRPr lang="en-IN" dirty="0"/>
                    </a:p>
                  </a:txBody>
                  <a:tcPr/>
                </a:tc>
              </a:tr>
              <a:tr h="370840">
                <a:tc>
                  <a:txBody>
                    <a:bodyPr/>
                    <a:lstStyle/>
                    <a:p>
                      <a:r>
                        <a:rPr lang="en-IN" dirty="0" smtClean="0"/>
                        <a:t>E</a:t>
                      </a:r>
                      <a:endParaRPr lang="en-IN" dirty="0"/>
                    </a:p>
                  </a:txBody>
                  <a:tcPr/>
                </a:tc>
                <a:tc>
                  <a:txBody>
                    <a:bodyPr/>
                    <a:lstStyle/>
                    <a:p>
                      <a:r>
                        <a:rPr lang="en-IN" dirty="0" smtClean="0"/>
                        <a:t>3</a:t>
                      </a:r>
                      <a:endParaRPr lang="en-IN" dirty="0"/>
                    </a:p>
                  </a:txBody>
                  <a:tcPr/>
                </a:tc>
                <a:tc>
                  <a:txBody>
                    <a:bodyPr/>
                    <a:lstStyle/>
                    <a:p>
                      <a:r>
                        <a:rPr lang="en-IN" dirty="0" smtClean="0"/>
                        <a:t>0</a:t>
                      </a:r>
                      <a:endParaRPr lang="en-IN" dirty="0"/>
                    </a:p>
                  </a:txBody>
                  <a:tcPr/>
                </a:tc>
              </a:tr>
              <a:tr h="370840">
                <a:tc gridSpan="2">
                  <a:txBody>
                    <a:bodyPr/>
                    <a:lstStyle/>
                    <a:p>
                      <a:pPr algn="ctr"/>
                      <a:r>
                        <a:rPr lang="en-IN" dirty="0" smtClean="0"/>
                        <a:t>Total</a:t>
                      </a:r>
                      <a:r>
                        <a:rPr lang="en-IN" baseline="0" dirty="0" smtClean="0"/>
                        <a:t> Cost</a:t>
                      </a:r>
                      <a:endParaRPr lang="en-IN" dirty="0"/>
                    </a:p>
                  </a:txBody>
                  <a:tcPr/>
                </a:tc>
                <a:tc hMerge="1">
                  <a:txBody>
                    <a:bodyPr/>
                    <a:lstStyle/>
                    <a:p>
                      <a:endParaRPr lang="en-IN" dirty="0"/>
                    </a:p>
                  </a:txBody>
                  <a:tcPr/>
                </a:tc>
                <a:tc>
                  <a:txBody>
                    <a:bodyPr/>
                    <a:lstStyle/>
                    <a:p>
                      <a:r>
                        <a:rPr lang="en-IN" dirty="0" smtClean="0"/>
                        <a:t>66</a:t>
                      </a:r>
                      <a:endParaRPr lang="en-IN" dirty="0"/>
                    </a:p>
                  </a:txBody>
                  <a:tcPr/>
                </a:tc>
              </a:tr>
            </a:tbl>
          </a:graphicData>
        </a:graphic>
      </p:graphicFrame>
      <p:graphicFrame>
        <p:nvGraphicFramePr>
          <p:cNvPr id="20" name="Table 19"/>
          <p:cNvGraphicFramePr>
            <a:graphicFrameLocks noGrp="1"/>
          </p:cNvGraphicFramePr>
          <p:nvPr/>
        </p:nvGraphicFramePr>
        <p:xfrm>
          <a:off x="4786314" y="4000504"/>
          <a:ext cx="2905125" cy="2595880"/>
        </p:xfrm>
        <a:graphic>
          <a:graphicData uri="http://schemas.openxmlformats.org/drawingml/2006/table">
            <a:tbl>
              <a:tblPr firstRow="1" bandRow="1">
                <a:tableStyleId>{5C22544A-7EE6-4342-B048-85BDC9FD1C3A}</a:tableStyleId>
              </a:tblPr>
              <a:tblGrid>
                <a:gridCol w="968375"/>
                <a:gridCol w="968375"/>
                <a:gridCol w="968375"/>
              </a:tblGrid>
              <a:tr h="370840">
                <a:tc>
                  <a:txBody>
                    <a:bodyPr/>
                    <a:lstStyle/>
                    <a:p>
                      <a:r>
                        <a:rPr lang="en-IN" dirty="0" smtClean="0"/>
                        <a:t>Person</a:t>
                      </a:r>
                      <a:endParaRPr lang="en-IN" dirty="0"/>
                    </a:p>
                  </a:txBody>
                  <a:tcPr/>
                </a:tc>
                <a:tc>
                  <a:txBody>
                    <a:bodyPr/>
                    <a:lstStyle/>
                    <a:p>
                      <a:r>
                        <a:rPr lang="en-IN" dirty="0" smtClean="0"/>
                        <a:t>Job</a:t>
                      </a:r>
                      <a:endParaRPr lang="en-IN" dirty="0"/>
                    </a:p>
                  </a:txBody>
                  <a:tcPr/>
                </a:tc>
                <a:tc>
                  <a:txBody>
                    <a:bodyPr/>
                    <a:lstStyle/>
                    <a:p>
                      <a:r>
                        <a:rPr lang="en-IN" dirty="0" smtClean="0"/>
                        <a:t>Cost</a:t>
                      </a:r>
                      <a:endParaRPr lang="en-IN" dirty="0"/>
                    </a:p>
                  </a:txBody>
                  <a:tcPr/>
                </a:tc>
              </a:tr>
              <a:tr h="370840">
                <a:tc>
                  <a:txBody>
                    <a:bodyPr/>
                    <a:lstStyle/>
                    <a:p>
                      <a:r>
                        <a:rPr lang="en-IN" dirty="0" smtClean="0"/>
                        <a:t>A</a:t>
                      </a:r>
                      <a:endParaRPr lang="en-IN" dirty="0"/>
                    </a:p>
                  </a:txBody>
                  <a:tcPr/>
                </a:tc>
                <a:tc>
                  <a:txBody>
                    <a:bodyPr/>
                    <a:lstStyle/>
                    <a:p>
                      <a:r>
                        <a:rPr lang="en-IN" dirty="0" smtClean="0"/>
                        <a:t>2</a:t>
                      </a:r>
                      <a:endParaRPr lang="en-IN" dirty="0"/>
                    </a:p>
                  </a:txBody>
                  <a:tcPr/>
                </a:tc>
                <a:tc>
                  <a:txBody>
                    <a:bodyPr/>
                    <a:lstStyle/>
                    <a:p>
                      <a:r>
                        <a:rPr lang="en-IN" dirty="0" smtClean="0"/>
                        <a:t>18</a:t>
                      </a:r>
                      <a:endParaRPr lang="en-IN" dirty="0"/>
                    </a:p>
                  </a:txBody>
                  <a:tcPr/>
                </a:tc>
              </a:tr>
              <a:tr h="370840">
                <a:tc>
                  <a:txBody>
                    <a:bodyPr/>
                    <a:lstStyle/>
                    <a:p>
                      <a:r>
                        <a:rPr lang="en-IN" dirty="0" smtClean="0"/>
                        <a:t>B</a:t>
                      </a:r>
                      <a:endParaRPr lang="en-IN" dirty="0"/>
                    </a:p>
                  </a:txBody>
                  <a:tcPr/>
                </a:tc>
                <a:tc>
                  <a:txBody>
                    <a:bodyPr/>
                    <a:lstStyle/>
                    <a:p>
                      <a:r>
                        <a:rPr lang="en-IN" dirty="0" smtClean="0"/>
                        <a:t>4</a:t>
                      </a:r>
                      <a:endParaRPr lang="en-IN" dirty="0"/>
                    </a:p>
                  </a:txBody>
                  <a:tcPr/>
                </a:tc>
                <a:tc>
                  <a:txBody>
                    <a:bodyPr/>
                    <a:lstStyle/>
                    <a:p>
                      <a:r>
                        <a:rPr lang="en-IN" dirty="0" smtClean="0"/>
                        <a:t>12</a:t>
                      </a:r>
                      <a:endParaRPr lang="en-IN" dirty="0"/>
                    </a:p>
                  </a:txBody>
                  <a:tcPr/>
                </a:tc>
              </a:tr>
              <a:tr h="370840">
                <a:tc>
                  <a:txBody>
                    <a:bodyPr/>
                    <a:lstStyle/>
                    <a:p>
                      <a:r>
                        <a:rPr lang="en-IN" dirty="0" smtClean="0"/>
                        <a:t>C</a:t>
                      </a:r>
                      <a:endParaRPr lang="en-IN" dirty="0"/>
                    </a:p>
                  </a:txBody>
                  <a:tcPr/>
                </a:tc>
                <a:tc>
                  <a:txBody>
                    <a:bodyPr/>
                    <a:lstStyle/>
                    <a:p>
                      <a:r>
                        <a:rPr lang="en-IN" dirty="0" smtClean="0"/>
                        <a:t>5</a:t>
                      </a:r>
                      <a:endParaRPr lang="en-IN" dirty="0"/>
                    </a:p>
                  </a:txBody>
                  <a:tcPr/>
                </a:tc>
                <a:tc>
                  <a:txBody>
                    <a:bodyPr/>
                    <a:lstStyle/>
                    <a:p>
                      <a:r>
                        <a:rPr lang="en-IN" dirty="0" smtClean="0"/>
                        <a:t>16</a:t>
                      </a:r>
                      <a:endParaRPr lang="en-IN" dirty="0"/>
                    </a:p>
                  </a:txBody>
                  <a:tcPr/>
                </a:tc>
              </a:tr>
              <a:tr h="370840">
                <a:tc>
                  <a:txBody>
                    <a:bodyPr/>
                    <a:lstStyle/>
                    <a:p>
                      <a:r>
                        <a:rPr lang="en-IN" dirty="0" smtClean="0"/>
                        <a:t>D</a:t>
                      </a:r>
                      <a:endParaRPr lang="en-IN" dirty="0"/>
                    </a:p>
                  </a:txBody>
                  <a:tcPr/>
                </a:tc>
                <a:tc>
                  <a:txBody>
                    <a:bodyPr/>
                    <a:lstStyle/>
                    <a:p>
                      <a:r>
                        <a:rPr lang="en-IN" dirty="0" smtClean="0"/>
                        <a:t>3</a:t>
                      </a:r>
                      <a:endParaRPr lang="en-IN" dirty="0"/>
                    </a:p>
                  </a:txBody>
                  <a:tcPr/>
                </a:tc>
                <a:tc>
                  <a:txBody>
                    <a:bodyPr/>
                    <a:lstStyle/>
                    <a:p>
                      <a:r>
                        <a:rPr lang="en-IN" dirty="0" smtClean="0"/>
                        <a:t>20</a:t>
                      </a:r>
                      <a:endParaRPr lang="en-IN" dirty="0"/>
                    </a:p>
                  </a:txBody>
                  <a:tcPr/>
                </a:tc>
              </a:tr>
              <a:tr h="370840">
                <a:tc>
                  <a:txBody>
                    <a:bodyPr/>
                    <a:lstStyle/>
                    <a:p>
                      <a:r>
                        <a:rPr lang="en-IN" dirty="0" smtClean="0"/>
                        <a:t>E</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r>
              <a:tr h="370840">
                <a:tc gridSpan="2">
                  <a:txBody>
                    <a:bodyPr/>
                    <a:lstStyle/>
                    <a:p>
                      <a:pPr algn="ctr"/>
                      <a:r>
                        <a:rPr lang="en-IN" dirty="0" smtClean="0"/>
                        <a:t>Total Cost</a:t>
                      </a:r>
                      <a:endParaRPr lang="en-IN" dirty="0"/>
                    </a:p>
                  </a:txBody>
                  <a:tcPr/>
                </a:tc>
                <a:tc hMerge="1">
                  <a:txBody>
                    <a:bodyPr/>
                    <a:lstStyle/>
                    <a:p>
                      <a:endParaRPr lang="en-IN" dirty="0"/>
                    </a:p>
                  </a:txBody>
                  <a:tcPr/>
                </a:tc>
                <a:tc>
                  <a:txBody>
                    <a:bodyPr/>
                    <a:lstStyle/>
                    <a:p>
                      <a:r>
                        <a:rPr lang="en-IN" dirty="0" smtClean="0"/>
                        <a:t>66</a:t>
                      </a:r>
                      <a:endParaRPr lang="en-IN" dirty="0"/>
                    </a:p>
                  </a:txBody>
                  <a:tcPr/>
                </a:tc>
              </a:tr>
            </a:tbl>
          </a:graphicData>
        </a:graphic>
      </p:graphicFrame>
      <p:sp>
        <p:nvSpPr>
          <p:cNvPr id="23" name="Rectangle 22"/>
          <p:cNvSpPr/>
          <p:nvPr/>
        </p:nvSpPr>
        <p:spPr>
          <a:xfrm>
            <a:off x="7858148" y="3857628"/>
            <a:ext cx="1428760"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Multiple Optimal Solution</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Row and Column Reduction</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Step 2: </a:t>
            </a:r>
            <a:r>
              <a:rPr lang="en-US" dirty="0"/>
              <a:t>Cover all zeros by </a:t>
            </a:r>
            <a:r>
              <a:rPr lang="en-US" i="1" dirty="0"/>
              <a:t>least</a:t>
            </a:r>
            <a:r>
              <a:rPr lang="en-US" dirty="0"/>
              <a:t> number of horizontal/ vertical lines</a:t>
            </a:r>
            <a:endParaRPr lang="en-IN" dirty="0"/>
          </a:p>
          <a:p>
            <a:pPr>
              <a:buNone/>
            </a:pPr>
            <a:r>
              <a:rPr lang="en-US" dirty="0" smtClean="0"/>
              <a:t>Step 3: If </a:t>
            </a:r>
            <a:r>
              <a:rPr lang="en-US" dirty="0"/>
              <a:t>number of lines = </a:t>
            </a:r>
            <a:r>
              <a:rPr lang="en-US" i="1" dirty="0" smtClean="0"/>
              <a:t>n, where n is no. of rows= no. of columns; </a:t>
            </a:r>
            <a:r>
              <a:rPr lang="en-US" dirty="0" smtClean="0"/>
              <a:t> </a:t>
            </a:r>
          </a:p>
          <a:p>
            <a:pPr>
              <a:buNone/>
            </a:pPr>
            <a:r>
              <a:rPr lang="en-US" dirty="0" smtClean="0"/>
              <a:t>If number of lines ≠ </a:t>
            </a:r>
            <a:r>
              <a:rPr lang="en-US" i="1" dirty="0" smtClean="0"/>
              <a:t>n</a:t>
            </a:r>
            <a:r>
              <a:rPr lang="en-US" dirty="0" smtClean="0"/>
              <a:t> move </a:t>
            </a:r>
            <a:r>
              <a:rPr lang="en-US" dirty="0"/>
              <a:t>to step 4 else make adjustment: </a:t>
            </a:r>
            <a:endParaRPr lang="en-US" dirty="0" smtClean="0"/>
          </a:p>
          <a:p>
            <a:pPr>
              <a:buNone/>
            </a:pPr>
            <a:r>
              <a:rPr lang="en-US" dirty="0" smtClean="0"/>
              <a:t>Step 4: </a:t>
            </a:r>
          </a:p>
          <a:p>
            <a:pPr>
              <a:buNone/>
            </a:pPr>
            <a:r>
              <a:rPr lang="en-US" dirty="0" err="1" smtClean="0"/>
              <a:t>i</a:t>
            </a:r>
            <a:r>
              <a:rPr lang="en-US" dirty="0" smtClean="0"/>
              <a:t>)select </a:t>
            </a:r>
            <a:r>
              <a:rPr lang="en-US" dirty="0"/>
              <a:t>least uncovered value; subtract it from every uncovered value; </a:t>
            </a:r>
            <a:endParaRPr lang="en-US" dirty="0" smtClean="0"/>
          </a:p>
          <a:p>
            <a:pPr>
              <a:buNone/>
            </a:pPr>
            <a:r>
              <a:rPr lang="en-US" dirty="0" smtClean="0"/>
              <a:t>ii) Add this least uncovered value </a:t>
            </a:r>
            <a:r>
              <a:rPr lang="en-US" dirty="0"/>
              <a:t>to </a:t>
            </a:r>
            <a:r>
              <a:rPr lang="en-US" dirty="0" smtClean="0"/>
              <a:t>each cell value </a:t>
            </a:r>
            <a:r>
              <a:rPr lang="en-US" dirty="0"/>
              <a:t>at intersection of </a:t>
            </a:r>
            <a:r>
              <a:rPr lang="en-US" dirty="0" smtClean="0"/>
              <a:t>lines</a:t>
            </a:r>
            <a:endParaRPr lang="en-IN" dirty="0" smtClean="0"/>
          </a:p>
          <a:p>
            <a:pPr>
              <a:buNone/>
            </a:pPr>
            <a:r>
              <a:rPr lang="en-IN" dirty="0" smtClean="0"/>
              <a:t>iii) Let the covered elements remain unchanged.</a:t>
            </a:r>
          </a:p>
          <a:p>
            <a:pPr>
              <a:buNone/>
            </a:pPr>
            <a:r>
              <a:rPr lang="en-US" dirty="0" smtClean="0"/>
              <a:t>Again cover zeros with lines to find if you could go to 4.</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25470"/>
          </a:xfrm>
        </p:spPr>
        <p:txBody>
          <a:bodyPr>
            <a:normAutofit fontScale="90000"/>
          </a:bodyPr>
          <a:lstStyle/>
          <a:p>
            <a:r>
              <a:rPr lang="en-IN" dirty="0" smtClean="0"/>
              <a:t>Assignment Problem</a:t>
            </a:r>
            <a:endParaRPr lang="en-IN" dirty="0"/>
          </a:p>
        </p:txBody>
      </p:sp>
      <p:graphicFrame>
        <p:nvGraphicFramePr>
          <p:cNvPr id="6" name="Content Placeholder 5"/>
          <p:cNvGraphicFramePr>
            <a:graphicFrameLocks noGrp="1"/>
          </p:cNvGraphicFramePr>
          <p:nvPr>
            <p:ph idx="1"/>
          </p:nvPr>
        </p:nvGraphicFramePr>
        <p:xfrm>
          <a:off x="457200" y="1600200"/>
          <a:ext cx="8186765" cy="3400434"/>
        </p:xfrm>
        <a:graphic>
          <a:graphicData uri="http://schemas.openxmlformats.org/drawingml/2006/table">
            <a:tbl>
              <a:tblPr firstRow="1" bandRow="1">
                <a:tableStyleId>{5C22544A-7EE6-4342-B048-85BDC9FD1C3A}</a:tableStyleId>
              </a:tblPr>
              <a:tblGrid>
                <a:gridCol w="1637353"/>
                <a:gridCol w="1637353"/>
                <a:gridCol w="1637353"/>
                <a:gridCol w="1637353"/>
                <a:gridCol w="1637353"/>
              </a:tblGrid>
              <a:tr h="566739">
                <a:tc>
                  <a:txBody>
                    <a:bodyPr/>
                    <a:lstStyle/>
                    <a:p>
                      <a:pPr algn="ctr"/>
                      <a:r>
                        <a:rPr lang="en-IN" dirty="0" smtClean="0"/>
                        <a:t>Workers</a:t>
                      </a:r>
                      <a:endParaRPr lang="en-IN" dirty="0"/>
                    </a:p>
                  </a:txBody>
                  <a:tcPr/>
                </a:tc>
                <a:tc gridSpan="4">
                  <a:txBody>
                    <a:bodyPr/>
                    <a:lstStyle/>
                    <a:p>
                      <a:pPr algn="ctr"/>
                      <a:r>
                        <a:rPr lang="en-IN" dirty="0" smtClean="0"/>
                        <a:t>Jobs </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566739">
                <a:tc>
                  <a:txBody>
                    <a:bodyPr/>
                    <a:lstStyle/>
                    <a:p>
                      <a:pPr algn="ctr"/>
                      <a:endParaRPr lang="en-IN" dirty="0"/>
                    </a:p>
                  </a:txBody>
                  <a:tcPr/>
                </a:tc>
                <a:tc>
                  <a:txBody>
                    <a:bodyPr/>
                    <a:lstStyle/>
                    <a:p>
                      <a:pPr algn="ctr"/>
                      <a:r>
                        <a:rPr lang="en-IN" dirty="0" smtClean="0"/>
                        <a:t>A</a:t>
                      </a:r>
                      <a:endParaRPr lang="en-IN" dirty="0"/>
                    </a:p>
                  </a:txBody>
                  <a:tcPr/>
                </a:tc>
                <a:tc>
                  <a:txBody>
                    <a:bodyPr/>
                    <a:lstStyle/>
                    <a:p>
                      <a:pPr algn="ctr"/>
                      <a:r>
                        <a:rPr lang="en-IN" dirty="0" smtClean="0"/>
                        <a:t>B</a:t>
                      </a:r>
                      <a:endParaRPr lang="en-IN" dirty="0"/>
                    </a:p>
                  </a:txBody>
                  <a:tcPr/>
                </a:tc>
                <a:tc>
                  <a:txBody>
                    <a:bodyPr/>
                    <a:lstStyle/>
                    <a:p>
                      <a:pPr algn="ctr"/>
                      <a:r>
                        <a:rPr lang="en-IN" dirty="0" smtClean="0"/>
                        <a:t>C</a:t>
                      </a:r>
                      <a:endParaRPr lang="en-IN" dirty="0"/>
                    </a:p>
                  </a:txBody>
                  <a:tcPr/>
                </a:tc>
                <a:tc>
                  <a:txBody>
                    <a:bodyPr/>
                    <a:lstStyle/>
                    <a:p>
                      <a:pPr algn="ctr"/>
                      <a:r>
                        <a:rPr lang="en-IN" dirty="0" smtClean="0"/>
                        <a:t>D</a:t>
                      </a:r>
                      <a:endParaRPr lang="en-IN" dirty="0"/>
                    </a:p>
                  </a:txBody>
                  <a:tcPr/>
                </a:tc>
              </a:tr>
              <a:tr h="566739">
                <a:tc>
                  <a:txBody>
                    <a:bodyPr/>
                    <a:lstStyle/>
                    <a:p>
                      <a:pPr algn="ctr"/>
                      <a:r>
                        <a:rPr lang="en-IN" dirty="0" smtClean="0"/>
                        <a:t>1</a:t>
                      </a:r>
                      <a:endParaRPr lang="en-IN" dirty="0"/>
                    </a:p>
                  </a:txBody>
                  <a:tcPr/>
                </a:tc>
                <a:tc>
                  <a:txBody>
                    <a:bodyPr/>
                    <a:lstStyle/>
                    <a:p>
                      <a:pPr algn="ctr"/>
                      <a:r>
                        <a:rPr lang="en-IN" dirty="0" smtClean="0"/>
                        <a:t>45</a:t>
                      </a:r>
                      <a:endParaRPr lang="en-IN" dirty="0"/>
                    </a:p>
                  </a:txBody>
                  <a:tcPr/>
                </a:tc>
                <a:tc>
                  <a:txBody>
                    <a:bodyPr/>
                    <a:lstStyle/>
                    <a:p>
                      <a:pPr algn="ctr"/>
                      <a:r>
                        <a:rPr lang="en-IN" dirty="0" smtClean="0"/>
                        <a:t>40</a:t>
                      </a:r>
                      <a:endParaRPr lang="en-IN" dirty="0"/>
                    </a:p>
                  </a:txBody>
                  <a:tcPr/>
                </a:tc>
                <a:tc>
                  <a:txBody>
                    <a:bodyPr/>
                    <a:lstStyle/>
                    <a:p>
                      <a:pPr algn="ctr"/>
                      <a:r>
                        <a:rPr lang="en-IN" dirty="0" smtClean="0"/>
                        <a:t>51</a:t>
                      </a:r>
                      <a:endParaRPr lang="en-IN" dirty="0"/>
                    </a:p>
                  </a:txBody>
                  <a:tcPr/>
                </a:tc>
                <a:tc>
                  <a:txBody>
                    <a:bodyPr/>
                    <a:lstStyle/>
                    <a:p>
                      <a:pPr algn="ctr"/>
                      <a:r>
                        <a:rPr lang="en-IN" dirty="0" smtClean="0"/>
                        <a:t>67</a:t>
                      </a:r>
                      <a:endParaRPr lang="en-IN" dirty="0"/>
                    </a:p>
                  </a:txBody>
                  <a:tcPr/>
                </a:tc>
              </a:tr>
              <a:tr h="566739">
                <a:tc>
                  <a:txBody>
                    <a:bodyPr/>
                    <a:lstStyle/>
                    <a:p>
                      <a:pPr algn="ctr"/>
                      <a:r>
                        <a:rPr lang="en-IN" dirty="0" smtClean="0"/>
                        <a:t>2</a:t>
                      </a:r>
                      <a:endParaRPr lang="en-IN" dirty="0"/>
                    </a:p>
                  </a:txBody>
                  <a:tcPr/>
                </a:tc>
                <a:tc>
                  <a:txBody>
                    <a:bodyPr/>
                    <a:lstStyle/>
                    <a:p>
                      <a:pPr algn="ctr"/>
                      <a:r>
                        <a:rPr lang="en-IN" dirty="0" smtClean="0"/>
                        <a:t>57</a:t>
                      </a:r>
                      <a:endParaRPr lang="en-IN" dirty="0"/>
                    </a:p>
                  </a:txBody>
                  <a:tcPr/>
                </a:tc>
                <a:tc>
                  <a:txBody>
                    <a:bodyPr/>
                    <a:lstStyle/>
                    <a:p>
                      <a:pPr algn="ctr"/>
                      <a:r>
                        <a:rPr lang="en-IN" dirty="0" smtClean="0"/>
                        <a:t>42</a:t>
                      </a:r>
                      <a:endParaRPr lang="en-IN" dirty="0"/>
                    </a:p>
                  </a:txBody>
                  <a:tcPr/>
                </a:tc>
                <a:tc>
                  <a:txBody>
                    <a:bodyPr/>
                    <a:lstStyle/>
                    <a:p>
                      <a:pPr algn="ctr"/>
                      <a:r>
                        <a:rPr lang="en-IN" dirty="0" smtClean="0"/>
                        <a:t>63</a:t>
                      </a:r>
                      <a:endParaRPr lang="en-IN" dirty="0"/>
                    </a:p>
                  </a:txBody>
                  <a:tcPr/>
                </a:tc>
                <a:tc>
                  <a:txBody>
                    <a:bodyPr/>
                    <a:lstStyle/>
                    <a:p>
                      <a:pPr algn="ctr"/>
                      <a:r>
                        <a:rPr lang="en-IN" dirty="0" smtClean="0"/>
                        <a:t>55</a:t>
                      </a:r>
                      <a:endParaRPr lang="en-IN" dirty="0"/>
                    </a:p>
                  </a:txBody>
                  <a:tcPr/>
                </a:tc>
              </a:tr>
              <a:tr h="566739">
                <a:tc>
                  <a:txBody>
                    <a:bodyPr/>
                    <a:lstStyle/>
                    <a:p>
                      <a:pPr algn="ctr"/>
                      <a:r>
                        <a:rPr lang="en-IN" dirty="0" smtClean="0"/>
                        <a:t>3</a:t>
                      </a:r>
                      <a:endParaRPr lang="en-IN" dirty="0"/>
                    </a:p>
                  </a:txBody>
                  <a:tcPr/>
                </a:tc>
                <a:tc>
                  <a:txBody>
                    <a:bodyPr/>
                    <a:lstStyle/>
                    <a:p>
                      <a:pPr algn="ctr"/>
                      <a:r>
                        <a:rPr lang="en-IN" dirty="0" smtClean="0"/>
                        <a:t>49</a:t>
                      </a:r>
                      <a:endParaRPr lang="en-IN" dirty="0"/>
                    </a:p>
                  </a:txBody>
                  <a:tcPr/>
                </a:tc>
                <a:tc>
                  <a:txBody>
                    <a:bodyPr/>
                    <a:lstStyle/>
                    <a:p>
                      <a:pPr algn="ctr"/>
                      <a:r>
                        <a:rPr lang="en-IN" dirty="0" smtClean="0"/>
                        <a:t>52</a:t>
                      </a:r>
                      <a:endParaRPr lang="en-IN" dirty="0"/>
                    </a:p>
                  </a:txBody>
                  <a:tcPr/>
                </a:tc>
                <a:tc>
                  <a:txBody>
                    <a:bodyPr/>
                    <a:lstStyle/>
                    <a:p>
                      <a:pPr algn="ctr"/>
                      <a:r>
                        <a:rPr lang="en-IN" dirty="0" smtClean="0"/>
                        <a:t>48</a:t>
                      </a:r>
                      <a:endParaRPr lang="en-IN" dirty="0"/>
                    </a:p>
                  </a:txBody>
                  <a:tcPr/>
                </a:tc>
                <a:tc>
                  <a:txBody>
                    <a:bodyPr/>
                    <a:lstStyle/>
                    <a:p>
                      <a:pPr algn="ctr"/>
                      <a:r>
                        <a:rPr lang="en-IN" dirty="0" smtClean="0"/>
                        <a:t>64</a:t>
                      </a:r>
                      <a:endParaRPr lang="en-IN" dirty="0"/>
                    </a:p>
                  </a:txBody>
                  <a:tcPr/>
                </a:tc>
              </a:tr>
              <a:tr h="566739">
                <a:tc>
                  <a:txBody>
                    <a:bodyPr/>
                    <a:lstStyle/>
                    <a:p>
                      <a:pPr algn="ctr"/>
                      <a:r>
                        <a:rPr lang="en-IN" dirty="0" smtClean="0"/>
                        <a:t>4</a:t>
                      </a:r>
                      <a:endParaRPr lang="en-IN" dirty="0"/>
                    </a:p>
                  </a:txBody>
                  <a:tcPr/>
                </a:tc>
                <a:tc>
                  <a:txBody>
                    <a:bodyPr/>
                    <a:lstStyle/>
                    <a:p>
                      <a:pPr algn="ctr"/>
                      <a:r>
                        <a:rPr lang="en-IN" dirty="0" smtClean="0"/>
                        <a:t>41</a:t>
                      </a:r>
                      <a:endParaRPr lang="en-IN" dirty="0"/>
                    </a:p>
                  </a:txBody>
                  <a:tcPr/>
                </a:tc>
                <a:tc>
                  <a:txBody>
                    <a:bodyPr/>
                    <a:lstStyle/>
                    <a:p>
                      <a:pPr algn="ctr"/>
                      <a:r>
                        <a:rPr lang="en-IN" dirty="0" smtClean="0"/>
                        <a:t>45</a:t>
                      </a:r>
                      <a:endParaRPr lang="en-IN" dirty="0"/>
                    </a:p>
                  </a:txBody>
                  <a:tcPr/>
                </a:tc>
                <a:tc>
                  <a:txBody>
                    <a:bodyPr/>
                    <a:lstStyle/>
                    <a:p>
                      <a:pPr algn="ctr"/>
                      <a:r>
                        <a:rPr lang="en-IN" dirty="0" smtClean="0"/>
                        <a:t>60</a:t>
                      </a:r>
                      <a:endParaRPr lang="en-IN" dirty="0"/>
                    </a:p>
                  </a:txBody>
                  <a:tcPr/>
                </a:tc>
                <a:tc>
                  <a:txBody>
                    <a:bodyPr/>
                    <a:lstStyle/>
                    <a:p>
                      <a:pPr algn="ctr"/>
                      <a:r>
                        <a:rPr lang="en-IN" dirty="0" smtClean="0"/>
                        <a:t>55</a:t>
                      </a:r>
                      <a:endParaRPr lang="en-IN" dirty="0"/>
                    </a:p>
                  </a:txBody>
                  <a:tcPr/>
                </a:tc>
              </a:tr>
            </a:tbl>
          </a:graphicData>
        </a:graphic>
      </p:graphicFrame>
      <p:sp>
        <p:nvSpPr>
          <p:cNvPr id="7" name="TextBox 6"/>
          <p:cNvSpPr txBox="1"/>
          <p:nvPr/>
        </p:nvSpPr>
        <p:spPr>
          <a:xfrm>
            <a:off x="3143240" y="1142984"/>
            <a:ext cx="3643338" cy="369332"/>
          </a:xfrm>
          <a:prstGeom prst="rect">
            <a:avLst/>
          </a:prstGeom>
          <a:noFill/>
        </p:spPr>
        <p:txBody>
          <a:bodyPr wrap="square" rtlCol="0">
            <a:spAutoFit/>
          </a:bodyPr>
          <a:lstStyle/>
          <a:p>
            <a:r>
              <a:rPr lang="en-IN" dirty="0" smtClean="0"/>
              <a:t>Time taken (in Minutes) by workers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57158" y="642918"/>
          <a:ext cx="8329644" cy="2257428"/>
        </p:xfrm>
        <a:graphic>
          <a:graphicData uri="http://schemas.openxmlformats.org/drawingml/2006/table">
            <a:tbl>
              <a:tblPr firstRow="1" bandRow="1">
                <a:tableStyleId>{5C22544A-7EE6-4342-B048-85BDC9FD1C3A}</a:tableStyleId>
              </a:tblPr>
              <a:tblGrid>
                <a:gridCol w="1569016"/>
                <a:gridCol w="1207532"/>
                <a:gridCol w="1388274"/>
                <a:gridCol w="1388274"/>
                <a:gridCol w="1388274"/>
                <a:gridCol w="1388274"/>
              </a:tblGrid>
              <a:tr h="376238">
                <a:tc>
                  <a:txBody>
                    <a:bodyPr/>
                    <a:lstStyle/>
                    <a:p>
                      <a:endParaRPr lang="en-IN" dirty="0"/>
                    </a:p>
                  </a:txBody>
                  <a:tcPr/>
                </a:tc>
                <a:tc>
                  <a:txBody>
                    <a:bodyPr/>
                    <a:lstStyle/>
                    <a:p>
                      <a:r>
                        <a:rPr lang="en-IN" dirty="0" smtClean="0"/>
                        <a:t>Leasing</a:t>
                      </a:r>
                      <a:endParaRPr lang="en-IN" dirty="0"/>
                    </a:p>
                  </a:txBody>
                  <a:tcPr/>
                </a:tc>
                <a:tc>
                  <a:txBody>
                    <a:bodyPr/>
                    <a:lstStyle/>
                    <a:p>
                      <a:r>
                        <a:rPr lang="en-IN" dirty="0" smtClean="0"/>
                        <a:t>PM</a:t>
                      </a:r>
                      <a:endParaRPr lang="en-IN" dirty="0"/>
                    </a:p>
                  </a:txBody>
                  <a:tcPr/>
                </a:tc>
                <a:tc>
                  <a:txBody>
                    <a:bodyPr/>
                    <a:lstStyle/>
                    <a:p>
                      <a:r>
                        <a:rPr lang="en-IN" dirty="0" smtClean="0"/>
                        <a:t>PMF</a:t>
                      </a:r>
                      <a:endParaRPr lang="en-IN" dirty="0"/>
                    </a:p>
                  </a:txBody>
                  <a:tcPr/>
                </a:tc>
                <a:tc>
                  <a:txBody>
                    <a:bodyPr/>
                    <a:lstStyle/>
                    <a:p>
                      <a:r>
                        <a:rPr lang="en-IN" dirty="0" smtClean="0"/>
                        <a:t>S&amp;O</a:t>
                      </a:r>
                      <a:endParaRPr lang="en-IN" dirty="0"/>
                    </a:p>
                  </a:txBody>
                  <a:tcPr/>
                </a:tc>
                <a:tc>
                  <a:txBody>
                    <a:bodyPr/>
                    <a:lstStyle/>
                    <a:p>
                      <a:r>
                        <a:rPr lang="en-IN" dirty="0" smtClean="0"/>
                        <a:t>Dummy</a:t>
                      </a:r>
                      <a:endParaRPr lang="en-IN" dirty="0"/>
                    </a:p>
                  </a:txBody>
                  <a:tcPr/>
                </a:tc>
              </a:tr>
              <a:tr h="376238">
                <a:tc>
                  <a:txBody>
                    <a:bodyPr/>
                    <a:lstStyle/>
                    <a:p>
                      <a:r>
                        <a:rPr lang="en-IN" dirty="0" smtClean="0"/>
                        <a:t>Monday</a:t>
                      </a:r>
                      <a:endParaRPr lang="en-IN" dirty="0"/>
                    </a:p>
                  </a:txBody>
                  <a:tcPr/>
                </a:tc>
                <a:tc>
                  <a:txBody>
                    <a:bodyPr/>
                    <a:lstStyle/>
                    <a:p>
                      <a:r>
                        <a:rPr lang="en-IN" dirty="0" smtClean="0"/>
                        <a:t>50</a:t>
                      </a:r>
                      <a:endParaRPr lang="en-IN" dirty="0"/>
                    </a:p>
                  </a:txBody>
                  <a:tcPr/>
                </a:tc>
                <a:tc>
                  <a:txBody>
                    <a:bodyPr/>
                    <a:lstStyle/>
                    <a:p>
                      <a:r>
                        <a:rPr lang="en-IN" dirty="0" smtClean="0"/>
                        <a:t>40</a:t>
                      </a:r>
                      <a:endParaRPr lang="en-IN" dirty="0"/>
                    </a:p>
                  </a:txBody>
                  <a:tcPr/>
                </a:tc>
                <a:tc>
                  <a:txBody>
                    <a:bodyPr/>
                    <a:lstStyle/>
                    <a:p>
                      <a:r>
                        <a:rPr lang="en-IN" dirty="0" smtClean="0"/>
                        <a:t>60</a:t>
                      </a:r>
                      <a:endParaRPr lang="en-IN" dirty="0"/>
                    </a:p>
                  </a:txBody>
                  <a:tcPr/>
                </a:tc>
                <a:tc>
                  <a:txBody>
                    <a:bodyPr/>
                    <a:lstStyle/>
                    <a:p>
                      <a:r>
                        <a:rPr lang="en-IN" dirty="0" smtClean="0"/>
                        <a:t>20</a:t>
                      </a:r>
                      <a:endParaRPr lang="en-IN" dirty="0"/>
                    </a:p>
                  </a:txBody>
                  <a:tcPr/>
                </a:tc>
                <a:tc>
                  <a:txBody>
                    <a:bodyPr/>
                    <a:lstStyle/>
                    <a:p>
                      <a:r>
                        <a:rPr lang="en-IN" dirty="0" smtClean="0"/>
                        <a:t>0</a:t>
                      </a:r>
                      <a:endParaRPr lang="en-IN" dirty="0"/>
                    </a:p>
                  </a:txBody>
                  <a:tcPr/>
                </a:tc>
              </a:tr>
              <a:tr h="376238">
                <a:tc>
                  <a:txBody>
                    <a:bodyPr/>
                    <a:lstStyle/>
                    <a:p>
                      <a:r>
                        <a:rPr lang="en-IN" dirty="0" smtClean="0"/>
                        <a:t>Tuesday</a:t>
                      </a:r>
                      <a:endParaRPr lang="en-IN" dirty="0"/>
                    </a:p>
                  </a:txBody>
                  <a:tcPr/>
                </a:tc>
                <a:tc>
                  <a:txBody>
                    <a:bodyPr/>
                    <a:lstStyle/>
                    <a:p>
                      <a:r>
                        <a:rPr lang="en-IN" dirty="0" smtClean="0"/>
                        <a:t>40</a:t>
                      </a:r>
                      <a:endParaRPr lang="en-IN" dirty="0"/>
                    </a:p>
                  </a:txBody>
                  <a:tcPr/>
                </a:tc>
                <a:tc>
                  <a:txBody>
                    <a:bodyPr/>
                    <a:lstStyle/>
                    <a:p>
                      <a:r>
                        <a:rPr lang="en-IN" dirty="0" smtClean="0"/>
                        <a:t>30</a:t>
                      </a:r>
                      <a:endParaRPr lang="en-IN" dirty="0"/>
                    </a:p>
                  </a:txBody>
                  <a:tcPr/>
                </a:tc>
                <a:tc>
                  <a:txBody>
                    <a:bodyPr/>
                    <a:lstStyle/>
                    <a:p>
                      <a:r>
                        <a:rPr lang="en-IN" dirty="0" smtClean="0"/>
                        <a:t>40</a:t>
                      </a:r>
                      <a:endParaRPr lang="en-IN" dirty="0"/>
                    </a:p>
                  </a:txBody>
                  <a:tcPr/>
                </a:tc>
                <a:tc>
                  <a:txBody>
                    <a:bodyPr/>
                    <a:lstStyle/>
                    <a:p>
                      <a:r>
                        <a:rPr lang="en-IN" dirty="0" smtClean="0"/>
                        <a:t>30</a:t>
                      </a:r>
                      <a:endParaRPr lang="en-IN" dirty="0"/>
                    </a:p>
                  </a:txBody>
                  <a:tcPr/>
                </a:tc>
                <a:tc>
                  <a:txBody>
                    <a:bodyPr/>
                    <a:lstStyle/>
                    <a:p>
                      <a:r>
                        <a:rPr lang="en-IN" dirty="0" smtClean="0"/>
                        <a:t>0</a:t>
                      </a:r>
                      <a:endParaRPr lang="en-IN" dirty="0"/>
                    </a:p>
                  </a:txBody>
                  <a:tcPr/>
                </a:tc>
              </a:tr>
              <a:tr h="376238">
                <a:tc>
                  <a:txBody>
                    <a:bodyPr/>
                    <a:lstStyle/>
                    <a:p>
                      <a:r>
                        <a:rPr lang="en-IN" dirty="0" smtClean="0"/>
                        <a:t>Wednesday</a:t>
                      </a:r>
                      <a:endParaRPr lang="en-IN" dirty="0"/>
                    </a:p>
                  </a:txBody>
                  <a:tcPr/>
                </a:tc>
                <a:tc>
                  <a:txBody>
                    <a:bodyPr/>
                    <a:lstStyle/>
                    <a:p>
                      <a:r>
                        <a:rPr lang="en-IN" dirty="0" smtClean="0"/>
                        <a:t>60</a:t>
                      </a:r>
                      <a:endParaRPr lang="en-IN" dirty="0"/>
                    </a:p>
                  </a:txBody>
                  <a:tcPr/>
                </a:tc>
                <a:tc>
                  <a:txBody>
                    <a:bodyPr/>
                    <a:lstStyle/>
                    <a:p>
                      <a:r>
                        <a:rPr lang="en-IN" dirty="0" smtClean="0"/>
                        <a:t>20</a:t>
                      </a:r>
                      <a:endParaRPr lang="en-IN" dirty="0"/>
                    </a:p>
                  </a:txBody>
                  <a:tcPr/>
                </a:tc>
                <a:tc>
                  <a:txBody>
                    <a:bodyPr/>
                    <a:lstStyle/>
                    <a:p>
                      <a:r>
                        <a:rPr lang="en-IN" dirty="0" smtClean="0"/>
                        <a:t>30</a:t>
                      </a:r>
                      <a:endParaRPr lang="en-IN" dirty="0"/>
                    </a:p>
                  </a:txBody>
                  <a:tcPr/>
                </a:tc>
                <a:tc>
                  <a:txBody>
                    <a:bodyPr/>
                    <a:lstStyle/>
                    <a:p>
                      <a:r>
                        <a:rPr lang="en-IN" dirty="0" smtClean="0"/>
                        <a:t>20</a:t>
                      </a:r>
                      <a:endParaRPr lang="en-IN" dirty="0"/>
                    </a:p>
                  </a:txBody>
                  <a:tcPr/>
                </a:tc>
                <a:tc>
                  <a:txBody>
                    <a:bodyPr/>
                    <a:lstStyle/>
                    <a:p>
                      <a:r>
                        <a:rPr lang="en-IN" dirty="0" smtClean="0"/>
                        <a:t>0</a:t>
                      </a:r>
                      <a:endParaRPr lang="en-IN" dirty="0"/>
                    </a:p>
                  </a:txBody>
                  <a:tcPr/>
                </a:tc>
              </a:tr>
              <a:tr h="376238">
                <a:tc>
                  <a:txBody>
                    <a:bodyPr/>
                    <a:lstStyle/>
                    <a:p>
                      <a:r>
                        <a:rPr lang="en-IN" dirty="0" smtClean="0"/>
                        <a:t>Thursday</a:t>
                      </a:r>
                      <a:endParaRPr lang="en-IN" dirty="0"/>
                    </a:p>
                  </a:txBody>
                  <a:tcPr/>
                </a:tc>
                <a:tc>
                  <a:txBody>
                    <a:bodyPr/>
                    <a:lstStyle/>
                    <a:p>
                      <a:r>
                        <a:rPr lang="en-IN" dirty="0" smtClean="0"/>
                        <a:t>30</a:t>
                      </a:r>
                      <a:endParaRPr lang="en-IN" dirty="0"/>
                    </a:p>
                  </a:txBody>
                  <a:tcPr/>
                </a:tc>
                <a:tc>
                  <a:txBody>
                    <a:bodyPr/>
                    <a:lstStyle/>
                    <a:p>
                      <a:r>
                        <a:rPr lang="en-IN" dirty="0" smtClean="0"/>
                        <a:t>30</a:t>
                      </a:r>
                      <a:endParaRPr lang="en-IN" dirty="0"/>
                    </a:p>
                  </a:txBody>
                  <a:tcPr/>
                </a:tc>
                <a:tc>
                  <a:txBody>
                    <a:bodyPr/>
                    <a:lstStyle/>
                    <a:p>
                      <a:r>
                        <a:rPr lang="en-IN" dirty="0" smtClean="0"/>
                        <a:t>20</a:t>
                      </a:r>
                      <a:endParaRPr lang="en-IN" dirty="0"/>
                    </a:p>
                  </a:txBody>
                  <a:tcPr/>
                </a:tc>
                <a:tc>
                  <a:txBody>
                    <a:bodyPr/>
                    <a:lstStyle/>
                    <a:p>
                      <a:r>
                        <a:rPr lang="en-IN" dirty="0" smtClean="0"/>
                        <a:t>30</a:t>
                      </a:r>
                      <a:endParaRPr lang="en-IN" dirty="0"/>
                    </a:p>
                  </a:txBody>
                  <a:tcPr/>
                </a:tc>
                <a:tc>
                  <a:txBody>
                    <a:bodyPr/>
                    <a:lstStyle/>
                    <a:p>
                      <a:r>
                        <a:rPr lang="en-IN" dirty="0" smtClean="0"/>
                        <a:t>0</a:t>
                      </a:r>
                      <a:endParaRPr lang="en-IN" dirty="0"/>
                    </a:p>
                  </a:txBody>
                  <a:tcPr/>
                </a:tc>
              </a:tr>
              <a:tr h="376238">
                <a:tc>
                  <a:txBody>
                    <a:bodyPr/>
                    <a:lstStyle/>
                    <a:p>
                      <a:r>
                        <a:rPr lang="en-IN" dirty="0" smtClean="0"/>
                        <a:t>Friday</a:t>
                      </a:r>
                      <a:endParaRPr lang="en-IN" dirty="0"/>
                    </a:p>
                  </a:txBody>
                  <a:tcPr/>
                </a:tc>
                <a:tc>
                  <a:txBody>
                    <a:bodyPr/>
                    <a:lstStyle/>
                    <a:p>
                      <a:r>
                        <a:rPr lang="en-IN" dirty="0" smtClean="0"/>
                        <a:t>10</a:t>
                      </a:r>
                      <a:endParaRPr lang="en-IN" dirty="0"/>
                    </a:p>
                  </a:txBody>
                  <a:tcPr/>
                </a:tc>
                <a:tc>
                  <a:txBody>
                    <a:bodyPr/>
                    <a:lstStyle/>
                    <a:p>
                      <a:r>
                        <a:rPr lang="en-IN" dirty="0" smtClean="0"/>
                        <a:t>20</a:t>
                      </a:r>
                      <a:endParaRPr lang="en-IN" dirty="0"/>
                    </a:p>
                  </a:txBody>
                  <a:tcPr/>
                </a:tc>
                <a:tc>
                  <a:txBody>
                    <a:bodyPr/>
                    <a:lstStyle/>
                    <a:p>
                      <a:r>
                        <a:rPr lang="en-IN" dirty="0" smtClean="0"/>
                        <a:t>10</a:t>
                      </a:r>
                      <a:endParaRPr lang="en-IN" dirty="0"/>
                    </a:p>
                  </a:txBody>
                  <a:tcPr/>
                </a:tc>
                <a:tc>
                  <a:txBody>
                    <a:bodyPr/>
                    <a:lstStyle/>
                    <a:p>
                      <a:r>
                        <a:rPr lang="en-IN" dirty="0" smtClean="0"/>
                        <a:t>30</a:t>
                      </a:r>
                      <a:endParaRPr lang="en-IN" dirty="0"/>
                    </a:p>
                  </a:txBody>
                  <a:tcPr/>
                </a:tc>
                <a:tc>
                  <a:txBody>
                    <a:bodyPr/>
                    <a:lstStyle/>
                    <a:p>
                      <a:r>
                        <a:rPr lang="en-IN" dirty="0" smtClean="0"/>
                        <a:t>0</a:t>
                      </a:r>
                      <a:endParaRPr lang="en-IN" dirty="0"/>
                    </a:p>
                  </a:txBody>
                  <a:tcPr/>
                </a:tc>
              </a:tr>
            </a:tbl>
          </a:graphicData>
        </a:graphic>
      </p:graphicFrame>
      <p:graphicFrame>
        <p:nvGraphicFramePr>
          <p:cNvPr id="5" name="Content Placeholder 3"/>
          <p:cNvGraphicFramePr>
            <a:graphicFrameLocks/>
          </p:cNvGraphicFramePr>
          <p:nvPr/>
        </p:nvGraphicFramePr>
        <p:xfrm>
          <a:off x="500034" y="4071942"/>
          <a:ext cx="8329644" cy="2257428"/>
        </p:xfrm>
        <a:graphic>
          <a:graphicData uri="http://schemas.openxmlformats.org/drawingml/2006/table">
            <a:tbl>
              <a:tblPr firstRow="1" bandRow="1">
                <a:tableStyleId>{5C22544A-7EE6-4342-B048-85BDC9FD1C3A}</a:tableStyleId>
              </a:tblPr>
              <a:tblGrid>
                <a:gridCol w="1569016"/>
                <a:gridCol w="1207532"/>
                <a:gridCol w="1388274"/>
                <a:gridCol w="1388274"/>
                <a:gridCol w="1388274"/>
                <a:gridCol w="1388274"/>
              </a:tblGrid>
              <a:tr h="376238">
                <a:tc>
                  <a:txBody>
                    <a:bodyPr/>
                    <a:lstStyle/>
                    <a:p>
                      <a:endParaRPr lang="en-IN" dirty="0"/>
                    </a:p>
                  </a:txBody>
                  <a:tcPr/>
                </a:tc>
                <a:tc>
                  <a:txBody>
                    <a:bodyPr/>
                    <a:lstStyle/>
                    <a:p>
                      <a:r>
                        <a:rPr lang="en-IN" dirty="0" smtClean="0"/>
                        <a:t>Leasing</a:t>
                      </a:r>
                      <a:endParaRPr lang="en-IN" dirty="0"/>
                    </a:p>
                  </a:txBody>
                  <a:tcPr/>
                </a:tc>
                <a:tc>
                  <a:txBody>
                    <a:bodyPr/>
                    <a:lstStyle/>
                    <a:p>
                      <a:r>
                        <a:rPr lang="en-IN" dirty="0" smtClean="0"/>
                        <a:t>PM</a:t>
                      </a:r>
                      <a:endParaRPr lang="en-IN" dirty="0"/>
                    </a:p>
                  </a:txBody>
                  <a:tcPr/>
                </a:tc>
                <a:tc>
                  <a:txBody>
                    <a:bodyPr/>
                    <a:lstStyle/>
                    <a:p>
                      <a:r>
                        <a:rPr lang="en-IN" dirty="0" smtClean="0"/>
                        <a:t>PMF</a:t>
                      </a:r>
                      <a:endParaRPr lang="en-IN" dirty="0"/>
                    </a:p>
                  </a:txBody>
                  <a:tcPr/>
                </a:tc>
                <a:tc>
                  <a:txBody>
                    <a:bodyPr/>
                    <a:lstStyle/>
                    <a:p>
                      <a:r>
                        <a:rPr lang="en-IN" dirty="0" smtClean="0"/>
                        <a:t>S&amp;O</a:t>
                      </a:r>
                      <a:endParaRPr lang="en-IN" dirty="0"/>
                    </a:p>
                  </a:txBody>
                  <a:tcPr/>
                </a:tc>
                <a:tc>
                  <a:txBody>
                    <a:bodyPr/>
                    <a:lstStyle/>
                    <a:p>
                      <a:r>
                        <a:rPr lang="en-IN" dirty="0" smtClean="0"/>
                        <a:t>Dummy</a:t>
                      </a:r>
                      <a:endParaRPr lang="en-IN" dirty="0"/>
                    </a:p>
                  </a:txBody>
                  <a:tcPr/>
                </a:tc>
              </a:tr>
              <a:tr h="376238">
                <a:tc>
                  <a:txBody>
                    <a:bodyPr/>
                    <a:lstStyle/>
                    <a:p>
                      <a:r>
                        <a:rPr lang="en-IN" dirty="0" smtClean="0"/>
                        <a:t>Monday</a:t>
                      </a:r>
                      <a:endParaRPr lang="en-IN" dirty="0"/>
                    </a:p>
                  </a:txBody>
                  <a:tcPr/>
                </a:tc>
                <a:tc>
                  <a:txBody>
                    <a:bodyPr/>
                    <a:lstStyle/>
                    <a:p>
                      <a:r>
                        <a:rPr lang="en-IN" dirty="0" smtClean="0"/>
                        <a:t>40</a:t>
                      </a:r>
                      <a:endParaRPr lang="en-IN" dirty="0"/>
                    </a:p>
                  </a:txBody>
                  <a:tcPr/>
                </a:tc>
                <a:tc>
                  <a:txBody>
                    <a:bodyPr/>
                    <a:lstStyle/>
                    <a:p>
                      <a:r>
                        <a:rPr lang="en-IN" dirty="0" smtClean="0"/>
                        <a:t>20</a:t>
                      </a:r>
                      <a:endParaRPr lang="en-IN" dirty="0"/>
                    </a:p>
                  </a:txBody>
                  <a:tcPr/>
                </a:tc>
                <a:tc>
                  <a:txBody>
                    <a:bodyPr/>
                    <a:lstStyle/>
                    <a:p>
                      <a:r>
                        <a:rPr lang="en-IN" dirty="0" smtClean="0"/>
                        <a:t>50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6238">
                <a:tc>
                  <a:txBody>
                    <a:bodyPr/>
                    <a:lstStyle/>
                    <a:p>
                      <a:r>
                        <a:rPr lang="en-IN" dirty="0" smtClean="0"/>
                        <a:t>Tuesday</a:t>
                      </a:r>
                      <a:endParaRPr lang="en-IN" dirty="0"/>
                    </a:p>
                  </a:txBody>
                  <a:tcPr/>
                </a:tc>
                <a:tc>
                  <a:txBody>
                    <a:bodyPr/>
                    <a:lstStyle/>
                    <a:p>
                      <a:r>
                        <a:rPr lang="en-IN" dirty="0" smtClean="0"/>
                        <a:t>30</a:t>
                      </a:r>
                      <a:endParaRPr lang="en-IN" dirty="0"/>
                    </a:p>
                  </a:txBody>
                  <a:tcPr/>
                </a:tc>
                <a:tc>
                  <a:txBody>
                    <a:bodyPr/>
                    <a:lstStyle/>
                    <a:p>
                      <a:r>
                        <a:rPr lang="en-IN" dirty="0" smtClean="0"/>
                        <a:t>10</a:t>
                      </a:r>
                      <a:endParaRPr lang="en-IN" dirty="0"/>
                    </a:p>
                  </a:txBody>
                  <a:tcPr/>
                </a:tc>
                <a:tc>
                  <a:txBody>
                    <a:bodyPr/>
                    <a:lstStyle/>
                    <a:p>
                      <a:r>
                        <a:rPr lang="en-IN" dirty="0" smtClean="0"/>
                        <a:t>30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r>
              <a:tr h="376238">
                <a:tc>
                  <a:txBody>
                    <a:bodyPr/>
                    <a:lstStyle/>
                    <a:p>
                      <a:r>
                        <a:rPr lang="en-IN" dirty="0" smtClean="0"/>
                        <a:t>Wednesday</a:t>
                      </a:r>
                      <a:endParaRPr lang="en-IN" dirty="0"/>
                    </a:p>
                  </a:txBody>
                  <a:tcPr/>
                </a:tc>
                <a:tc>
                  <a:txBody>
                    <a:bodyPr/>
                    <a:lstStyle/>
                    <a:p>
                      <a:r>
                        <a:rPr lang="en-IN" dirty="0" smtClean="0"/>
                        <a:t>50</a:t>
                      </a:r>
                      <a:endParaRPr lang="en-IN" dirty="0"/>
                    </a:p>
                  </a:txBody>
                  <a:tcPr/>
                </a:tc>
                <a:tc>
                  <a:txBody>
                    <a:bodyPr/>
                    <a:lstStyle/>
                    <a:p>
                      <a:r>
                        <a:rPr lang="en-IN" dirty="0" smtClean="0"/>
                        <a:t>0</a:t>
                      </a:r>
                      <a:endParaRPr lang="en-IN" dirty="0"/>
                    </a:p>
                  </a:txBody>
                  <a:tcPr/>
                </a:tc>
                <a:tc>
                  <a:txBody>
                    <a:bodyPr/>
                    <a:lstStyle/>
                    <a:p>
                      <a:r>
                        <a:rPr lang="en-IN" dirty="0" smtClean="0"/>
                        <a:t>20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6238">
                <a:tc>
                  <a:txBody>
                    <a:bodyPr/>
                    <a:lstStyle/>
                    <a:p>
                      <a:r>
                        <a:rPr lang="en-IN" dirty="0" smtClean="0"/>
                        <a:t>Thursday</a:t>
                      </a:r>
                      <a:endParaRPr lang="en-IN" dirty="0"/>
                    </a:p>
                  </a:txBody>
                  <a:tcPr/>
                </a:tc>
                <a:tc>
                  <a:txBody>
                    <a:bodyPr/>
                    <a:lstStyle/>
                    <a:p>
                      <a:r>
                        <a:rPr lang="en-IN" dirty="0" smtClean="0"/>
                        <a:t>20</a:t>
                      </a:r>
                      <a:endParaRPr lang="en-IN" dirty="0"/>
                    </a:p>
                  </a:txBody>
                  <a:tcPr/>
                </a:tc>
                <a:tc>
                  <a:txBody>
                    <a:bodyPr/>
                    <a:lstStyle/>
                    <a:p>
                      <a:r>
                        <a:rPr lang="en-IN" dirty="0" smtClean="0"/>
                        <a:t>10</a:t>
                      </a:r>
                      <a:endParaRPr lang="en-IN" dirty="0"/>
                    </a:p>
                  </a:txBody>
                  <a:tcPr/>
                </a:tc>
                <a:tc>
                  <a:txBody>
                    <a:bodyPr/>
                    <a:lstStyle/>
                    <a:p>
                      <a:r>
                        <a:rPr lang="en-IN" dirty="0" smtClean="0"/>
                        <a:t>10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r>
              <a:tr h="376238">
                <a:tc>
                  <a:txBody>
                    <a:bodyPr/>
                    <a:lstStyle/>
                    <a:p>
                      <a:r>
                        <a:rPr lang="en-IN" dirty="0" smtClean="0"/>
                        <a:t>Friday</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r>
            </a:tbl>
          </a:graphicData>
        </a:graphic>
      </p:graphicFrame>
      <p:sp>
        <p:nvSpPr>
          <p:cNvPr id="6" name="Rectangle 5"/>
          <p:cNvSpPr/>
          <p:nvPr/>
        </p:nvSpPr>
        <p:spPr>
          <a:xfrm>
            <a:off x="1857356" y="3143248"/>
            <a:ext cx="542928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Reduced Table 1</a:t>
            </a:r>
            <a:endParaRPr lang="en-IN" dirty="0"/>
          </a:p>
        </p:txBody>
      </p:sp>
      <p:cxnSp>
        <p:nvCxnSpPr>
          <p:cNvPr id="8" name="Straight Connector 7"/>
          <p:cNvCxnSpPr/>
          <p:nvPr/>
        </p:nvCxnSpPr>
        <p:spPr>
          <a:xfrm rot="5400000">
            <a:off x="6750859" y="5393545"/>
            <a:ext cx="1643074"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a:off x="2143108" y="6143644"/>
            <a:ext cx="5429288"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rot="16200000" flipH="1">
            <a:off x="5429256" y="5357826"/>
            <a:ext cx="1500198" cy="71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rot="5400000">
            <a:off x="2607455" y="5393545"/>
            <a:ext cx="1643074" cy="1588"/>
          </a:xfrm>
          <a:prstGeom prst="line">
            <a:avLst/>
          </a:prstGeom>
        </p:spPr>
        <p:style>
          <a:lnRef idx="1">
            <a:schemeClr val="accent2"/>
          </a:lnRef>
          <a:fillRef idx="0">
            <a:schemeClr val="accent2"/>
          </a:fillRef>
          <a:effectRef idx="0">
            <a:schemeClr val="accent2"/>
          </a:effectRef>
          <a:fontRef idx="minor">
            <a:schemeClr val="tx1"/>
          </a:fontRef>
        </p:style>
      </p:cxnSp>
      <p:sp>
        <p:nvSpPr>
          <p:cNvPr id="16" name="Rectangle 15"/>
          <p:cNvSpPr/>
          <p:nvPr/>
        </p:nvSpPr>
        <p:spPr>
          <a:xfrm>
            <a:off x="0" y="6286520"/>
            <a:ext cx="9144000" cy="57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Since, no. Of lines drawn ≠No. Of rows/ columns, this is not an optimal solution. Thus, we need to revise the solution.</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Revising Solution:</a:t>
            </a:r>
            <a:endParaRPr lang="en-IN" dirty="0"/>
          </a:p>
        </p:txBody>
      </p:sp>
      <p:sp>
        <p:nvSpPr>
          <p:cNvPr id="3" name="Content Placeholder 2"/>
          <p:cNvSpPr>
            <a:spLocks noGrp="1"/>
          </p:cNvSpPr>
          <p:nvPr>
            <p:ph idx="1"/>
          </p:nvPr>
        </p:nvSpPr>
        <p:spPr/>
        <p:txBody>
          <a:bodyPr/>
          <a:lstStyle/>
          <a:p>
            <a:r>
              <a:rPr lang="en-IN" dirty="0" smtClean="0"/>
              <a:t>Step 1: Identify least uncovered element and subtract it from all uncovered elements including the element itself.</a:t>
            </a:r>
          </a:p>
          <a:p>
            <a:r>
              <a:rPr lang="en-IN" dirty="0" smtClean="0"/>
              <a:t>Step 2: Add this least uncovered element to the cell value where lines are intersecting.</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nvGraphicFramePr>
        <p:xfrm>
          <a:off x="285720" y="1357298"/>
          <a:ext cx="8329644" cy="2257428"/>
        </p:xfrm>
        <a:graphic>
          <a:graphicData uri="http://schemas.openxmlformats.org/drawingml/2006/table">
            <a:tbl>
              <a:tblPr firstRow="1" bandRow="1">
                <a:tableStyleId>{5C22544A-7EE6-4342-B048-85BDC9FD1C3A}</a:tableStyleId>
              </a:tblPr>
              <a:tblGrid>
                <a:gridCol w="1569016"/>
                <a:gridCol w="1207532"/>
                <a:gridCol w="1388274"/>
                <a:gridCol w="1388274"/>
                <a:gridCol w="1388274"/>
                <a:gridCol w="1388274"/>
              </a:tblGrid>
              <a:tr h="376238">
                <a:tc>
                  <a:txBody>
                    <a:bodyPr/>
                    <a:lstStyle/>
                    <a:p>
                      <a:endParaRPr lang="en-IN" dirty="0"/>
                    </a:p>
                  </a:txBody>
                  <a:tcPr/>
                </a:tc>
                <a:tc>
                  <a:txBody>
                    <a:bodyPr/>
                    <a:lstStyle/>
                    <a:p>
                      <a:r>
                        <a:rPr lang="en-IN" dirty="0" smtClean="0"/>
                        <a:t>Leasing</a:t>
                      </a:r>
                      <a:endParaRPr lang="en-IN" dirty="0"/>
                    </a:p>
                  </a:txBody>
                  <a:tcPr/>
                </a:tc>
                <a:tc>
                  <a:txBody>
                    <a:bodyPr/>
                    <a:lstStyle/>
                    <a:p>
                      <a:r>
                        <a:rPr lang="en-IN" dirty="0" smtClean="0"/>
                        <a:t>PM</a:t>
                      </a:r>
                      <a:endParaRPr lang="en-IN" dirty="0"/>
                    </a:p>
                  </a:txBody>
                  <a:tcPr/>
                </a:tc>
                <a:tc>
                  <a:txBody>
                    <a:bodyPr/>
                    <a:lstStyle/>
                    <a:p>
                      <a:r>
                        <a:rPr lang="en-IN" dirty="0" smtClean="0"/>
                        <a:t>PMF</a:t>
                      </a:r>
                      <a:endParaRPr lang="en-IN" dirty="0"/>
                    </a:p>
                  </a:txBody>
                  <a:tcPr/>
                </a:tc>
                <a:tc>
                  <a:txBody>
                    <a:bodyPr/>
                    <a:lstStyle/>
                    <a:p>
                      <a:r>
                        <a:rPr lang="en-IN" dirty="0" smtClean="0"/>
                        <a:t>S&amp;O</a:t>
                      </a:r>
                      <a:endParaRPr lang="en-IN" dirty="0"/>
                    </a:p>
                  </a:txBody>
                  <a:tcPr/>
                </a:tc>
                <a:tc>
                  <a:txBody>
                    <a:bodyPr/>
                    <a:lstStyle/>
                    <a:p>
                      <a:r>
                        <a:rPr lang="en-IN" dirty="0" smtClean="0"/>
                        <a:t>Dummy</a:t>
                      </a:r>
                      <a:endParaRPr lang="en-IN" dirty="0"/>
                    </a:p>
                  </a:txBody>
                  <a:tcPr/>
                </a:tc>
              </a:tr>
              <a:tr h="376238">
                <a:tc>
                  <a:txBody>
                    <a:bodyPr/>
                    <a:lstStyle/>
                    <a:p>
                      <a:r>
                        <a:rPr lang="en-IN" dirty="0" smtClean="0"/>
                        <a:t>Monday</a:t>
                      </a:r>
                      <a:endParaRPr lang="en-IN" dirty="0"/>
                    </a:p>
                  </a:txBody>
                  <a:tcPr/>
                </a:tc>
                <a:tc>
                  <a:txBody>
                    <a:bodyPr/>
                    <a:lstStyle/>
                    <a:p>
                      <a:r>
                        <a:rPr lang="en-IN" dirty="0" smtClean="0"/>
                        <a:t>30</a:t>
                      </a:r>
                      <a:endParaRPr lang="en-IN" dirty="0"/>
                    </a:p>
                  </a:txBody>
                  <a:tcPr/>
                </a:tc>
                <a:tc>
                  <a:txBody>
                    <a:bodyPr/>
                    <a:lstStyle/>
                    <a:p>
                      <a:r>
                        <a:rPr lang="en-IN" dirty="0" smtClean="0"/>
                        <a:t>20</a:t>
                      </a:r>
                      <a:endParaRPr lang="en-IN" dirty="0"/>
                    </a:p>
                  </a:txBody>
                  <a:tcPr/>
                </a:tc>
                <a:tc>
                  <a:txBody>
                    <a:bodyPr/>
                    <a:lstStyle/>
                    <a:p>
                      <a:r>
                        <a:rPr lang="en-IN" dirty="0" smtClean="0"/>
                        <a:t>40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6238">
                <a:tc>
                  <a:txBody>
                    <a:bodyPr/>
                    <a:lstStyle/>
                    <a:p>
                      <a:r>
                        <a:rPr lang="en-IN" dirty="0" smtClean="0"/>
                        <a:t>Tuesday</a:t>
                      </a:r>
                      <a:endParaRPr lang="en-IN" dirty="0"/>
                    </a:p>
                  </a:txBody>
                  <a:tcPr/>
                </a:tc>
                <a:tc>
                  <a:txBody>
                    <a:bodyPr/>
                    <a:lstStyle/>
                    <a:p>
                      <a:r>
                        <a:rPr lang="en-IN" dirty="0" smtClean="0"/>
                        <a:t>20</a:t>
                      </a:r>
                      <a:endParaRPr lang="en-IN" dirty="0"/>
                    </a:p>
                  </a:txBody>
                  <a:tcPr/>
                </a:tc>
                <a:tc>
                  <a:txBody>
                    <a:bodyPr/>
                    <a:lstStyle/>
                    <a:p>
                      <a:r>
                        <a:rPr lang="en-IN" dirty="0" smtClean="0"/>
                        <a:t>10</a:t>
                      </a:r>
                      <a:endParaRPr lang="en-IN" dirty="0"/>
                    </a:p>
                  </a:txBody>
                  <a:tcPr/>
                </a:tc>
                <a:tc>
                  <a:txBody>
                    <a:bodyPr/>
                    <a:lstStyle/>
                    <a:p>
                      <a:r>
                        <a:rPr lang="en-IN" dirty="0" smtClean="0"/>
                        <a:t>20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r>
              <a:tr h="376238">
                <a:tc>
                  <a:txBody>
                    <a:bodyPr/>
                    <a:lstStyle/>
                    <a:p>
                      <a:r>
                        <a:rPr lang="en-IN" dirty="0" smtClean="0"/>
                        <a:t>Wednesday</a:t>
                      </a:r>
                      <a:endParaRPr lang="en-IN" dirty="0"/>
                    </a:p>
                  </a:txBody>
                  <a:tcPr/>
                </a:tc>
                <a:tc>
                  <a:txBody>
                    <a:bodyPr/>
                    <a:lstStyle/>
                    <a:p>
                      <a:r>
                        <a:rPr lang="en-IN" dirty="0" smtClean="0"/>
                        <a:t>40</a:t>
                      </a:r>
                      <a:endParaRPr lang="en-IN" dirty="0"/>
                    </a:p>
                  </a:txBody>
                  <a:tcPr/>
                </a:tc>
                <a:tc>
                  <a:txBody>
                    <a:bodyPr/>
                    <a:lstStyle/>
                    <a:p>
                      <a:r>
                        <a:rPr lang="en-IN" dirty="0" smtClean="0"/>
                        <a:t>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6238">
                <a:tc>
                  <a:txBody>
                    <a:bodyPr/>
                    <a:lstStyle/>
                    <a:p>
                      <a:r>
                        <a:rPr lang="en-IN" dirty="0" smtClean="0"/>
                        <a:t>Thursday</a:t>
                      </a:r>
                      <a:endParaRPr lang="en-IN" dirty="0"/>
                    </a:p>
                  </a:txBody>
                  <a:tcPr/>
                </a:tc>
                <a:tc>
                  <a:txBody>
                    <a:bodyPr/>
                    <a:lstStyle/>
                    <a:p>
                      <a:r>
                        <a:rPr lang="en-IN" dirty="0" smtClean="0"/>
                        <a:t>10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r>
              <a:tr h="376238">
                <a:tc>
                  <a:txBody>
                    <a:bodyPr/>
                    <a:lstStyle/>
                    <a:p>
                      <a:r>
                        <a:rPr lang="en-IN" dirty="0" smtClean="0"/>
                        <a:t>Friday</a:t>
                      </a:r>
                      <a:endParaRPr lang="en-IN" dirty="0"/>
                    </a:p>
                  </a:txBody>
                  <a:tcPr/>
                </a:tc>
                <a:tc>
                  <a:txBody>
                    <a:bodyPr/>
                    <a:lstStyle/>
                    <a:p>
                      <a:r>
                        <a:rPr lang="en-IN" dirty="0" smtClean="0"/>
                        <a:t>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c>
                  <a:txBody>
                    <a:bodyPr/>
                    <a:lstStyle/>
                    <a:p>
                      <a:r>
                        <a:rPr lang="en-IN" dirty="0" smtClean="0"/>
                        <a:t>20</a:t>
                      </a:r>
                      <a:endParaRPr lang="en-IN" dirty="0"/>
                    </a:p>
                  </a:txBody>
                  <a:tcPr/>
                </a:tc>
                <a:tc>
                  <a:txBody>
                    <a:bodyPr/>
                    <a:lstStyle/>
                    <a:p>
                      <a:r>
                        <a:rPr lang="en-IN" dirty="0" smtClean="0"/>
                        <a:t>10</a:t>
                      </a:r>
                      <a:endParaRPr lang="en-IN" dirty="0"/>
                    </a:p>
                  </a:txBody>
                  <a:tcPr/>
                </a:tc>
              </a:tr>
            </a:tbl>
          </a:graphicData>
        </a:graphic>
      </p:graphicFrame>
      <p:sp>
        <p:nvSpPr>
          <p:cNvPr id="6" name="Rectangle 5"/>
          <p:cNvSpPr/>
          <p:nvPr/>
        </p:nvSpPr>
        <p:spPr>
          <a:xfrm>
            <a:off x="1714480" y="500042"/>
            <a:ext cx="542928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Reduced Table 2 (Revise solution)</a:t>
            </a:r>
            <a:endParaRPr lang="en-IN" dirty="0"/>
          </a:p>
        </p:txBody>
      </p:sp>
      <p:cxnSp>
        <p:nvCxnSpPr>
          <p:cNvPr id="15" name="Straight Connector 14"/>
          <p:cNvCxnSpPr/>
          <p:nvPr/>
        </p:nvCxnSpPr>
        <p:spPr>
          <a:xfrm rot="16200000" flipH="1">
            <a:off x="6572264" y="2643182"/>
            <a:ext cx="1643074" cy="71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a:off x="2000232" y="3429000"/>
            <a:ext cx="5429288"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5400000">
            <a:off x="5214942" y="2643182"/>
            <a:ext cx="1571636" cy="15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V="1">
            <a:off x="2071670" y="2643182"/>
            <a:ext cx="5286412" cy="714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2071670" y="3071810"/>
            <a:ext cx="5357850" cy="1588"/>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27" name="Content Placeholder 3"/>
          <p:cNvGraphicFramePr>
            <a:graphicFrameLocks/>
          </p:cNvGraphicFramePr>
          <p:nvPr/>
        </p:nvGraphicFramePr>
        <p:xfrm>
          <a:off x="357158" y="4143380"/>
          <a:ext cx="8329644" cy="2257428"/>
        </p:xfrm>
        <a:graphic>
          <a:graphicData uri="http://schemas.openxmlformats.org/drawingml/2006/table">
            <a:tbl>
              <a:tblPr firstRow="1" bandRow="1">
                <a:tableStyleId>{5C22544A-7EE6-4342-B048-85BDC9FD1C3A}</a:tableStyleId>
              </a:tblPr>
              <a:tblGrid>
                <a:gridCol w="1569016"/>
                <a:gridCol w="1207532"/>
                <a:gridCol w="1388274"/>
                <a:gridCol w="1388274"/>
                <a:gridCol w="1388274"/>
                <a:gridCol w="1388274"/>
              </a:tblGrid>
              <a:tr h="376238">
                <a:tc>
                  <a:txBody>
                    <a:bodyPr/>
                    <a:lstStyle/>
                    <a:p>
                      <a:endParaRPr lang="en-IN" dirty="0"/>
                    </a:p>
                  </a:txBody>
                  <a:tcPr/>
                </a:tc>
                <a:tc>
                  <a:txBody>
                    <a:bodyPr/>
                    <a:lstStyle/>
                    <a:p>
                      <a:r>
                        <a:rPr lang="en-IN" dirty="0" smtClean="0"/>
                        <a:t>Leasing</a:t>
                      </a:r>
                      <a:endParaRPr lang="en-IN" dirty="0"/>
                    </a:p>
                  </a:txBody>
                  <a:tcPr/>
                </a:tc>
                <a:tc>
                  <a:txBody>
                    <a:bodyPr/>
                    <a:lstStyle/>
                    <a:p>
                      <a:r>
                        <a:rPr lang="en-IN" dirty="0" smtClean="0"/>
                        <a:t>PM</a:t>
                      </a:r>
                      <a:endParaRPr lang="en-IN" dirty="0"/>
                    </a:p>
                  </a:txBody>
                  <a:tcPr/>
                </a:tc>
                <a:tc>
                  <a:txBody>
                    <a:bodyPr/>
                    <a:lstStyle/>
                    <a:p>
                      <a:r>
                        <a:rPr lang="en-IN" dirty="0" smtClean="0"/>
                        <a:t>PMF</a:t>
                      </a:r>
                      <a:endParaRPr lang="en-IN" dirty="0"/>
                    </a:p>
                  </a:txBody>
                  <a:tcPr/>
                </a:tc>
                <a:tc>
                  <a:txBody>
                    <a:bodyPr/>
                    <a:lstStyle/>
                    <a:p>
                      <a:r>
                        <a:rPr lang="en-IN" dirty="0" smtClean="0"/>
                        <a:t>S&amp;O</a:t>
                      </a:r>
                      <a:endParaRPr lang="en-IN" dirty="0"/>
                    </a:p>
                  </a:txBody>
                  <a:tcPr/>
                </a:tc>
                <a:tc>
                  <a:txBody>
                    <a:bodyPr/>
                    <a:lstStyle/>
                    <a:p>
                      <a:r>
                        <a:rPr lang="en-IN" dirty="0" smtClean="0"/>
                        <a:t>Dummy</a:t>
                      </a:r>
                      <a:endParaRPr lang="en-IN" dirty="0"/>
                    </a:p>
                  </a:txBody>
                  <a:tcPr/>
                </a:tc>
              </a:tr>
              <a:tr h="376238">
                <a:tc>
                  <a:txBody>
                    <a:bodyPr/>
                    <a:lstStyle/>
                    <a:p>
                      <a:r>
                        <a:rPr lang="en-IN" dirty="0" smtClean="0"/>
                        <a:t>Monday</a:t>
                      </a:r>
                      <a:endParaRPr lang="en-IN" dirty="0"/>
                    </a:p>
                  </a:txBody>
                  <a:tcPr/>
                </a:tc>
                <a:tc>
                  <a:txBody>
                    <a:bodyPr/>
                    <a:lstStyle/>
                    <a:p>
                      <a:r>
                        <a:rPr lang="en-IN" dirty="0" smtClean="0"/>
                        <a:t>30</a:t>
                      </a:r>
                      <a:endParaRPr lang="en-IN" dirty="0"/>
                    </a:p>
                  </a:txBody>
                  <a:tcPr/>
                </a:tc>
                <a:tc>
                  <a:txBody>
                    <a:bodyPr/>
                    <a:lstStyle/>
                    <a:p>
                      <a:r>
                        <a:rPr lang="en-IN" dirty="0" smtClean="0"/>
                        <a:t>20</a:t>
                      </a:r>
                      <a:endParaRPr lang="en-IN" dirty="0"/>
                    </a:p>
                  </a:txBody>
                  <a:tcPr/>
                </a:tc>
                <a:tc>
                  <a:txBody>
                    <a:bodyPr/>
                    <a:lstStyle/>
                    <a:p>
                      <a:r>
                        <a:rPr lang="en-IN" dirty="0" smtClean="0"/>
                        <a:t>40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6238">
                <a:tc>
                  <a:txBody>
                    <a:bodyPr/>
                    <a:lstStyle/>
                    <a:p>
                      <a:r>
                        <a:rPr lang="en-IN" dirty="0" smtClean="0"/>
                        <a:t>Tuesday</a:t>
                      </a:r>
                      <a:endParaRPr lang="en-IN" dirty="0"/>
                    </a:p>
                  </a:txBody>
                  <a:tcPr/>
                </a:tc>
                <a:tc>
                  <a:txBody>
                    <a:bodyPr/>
                    <a:lstStyle/>
                    <a:p>
                      <a:r>
                        <a:rPr lang="en-IN" dirty="0" smtClean="0"/>
                        <a:t>20</a:t>
                      </a:r>
                      <a:endParaRPr lang="en-IN" dirty="0"/>
                    </a:p>
                  </a:txBody>
                  <a:tcPr/>
                </a:tc>
                <a:tc>
                  <a:txBody>
                    <a:bodyPr/>
                    <a:lstStyle/>
                    <a:p>
                      <a:r>
                        <a:rPr lang="en-IN" dirty="0" smtClean="0"/>
                        <a:t>10</a:t>
                      </a:r>
                      <a:endParaRPr lang="en-IN" dirty="0"/>
                    </a:p>
                  </a:txBody>
                  <a:tcPr/>
                </a:tc>
                <a:tc>
                  <a:txBody>
                    <a:bodyPr/>
                    <a:lstStyle/>
                    <a:p>
                      <a:r>
                        <a:rPr lang="en-IN" dirty="0" smtClean="0"/>
                        <a:t>20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r>
              <a:tr h="376238">
                <a:tc>
                  <a:txBody>
                    <a:bodyPr/>
                    <a:lstStyle/>
                    <a:p>
                      <a:r>
                        <a:rPr lang="en-IN" dirty="0" smtClean="0"/>
                        <a:t>Wednesday</a:t>
                      </a:r>
                      <a:endParaRPr lang="en-IN" dirty="0"/>
                    </a:p>
                  </a:txBody>
                  <a:tcPr/>
                </a:tc>
                <a:tc>
                  <a:txBody>
                    <a:bodyPr/>
                    <a:lstStyle/>
                    <a:p>
                      <a:r>
                        <a:rPr lang="en-IN" dirty="0" smtClean="0"/>
                        <a:t>40</a:t>
                      </a:r>
                      <a:endParaRPr lang="en-IN" dirty="0"/>
                    </a:p>
                  </a:txBody>
                  <a:tcPr/>
                </a:tc>
                <a:tc>
                  <a:txBody>
                    <a:bodyPr/>
                    <a:lstStyle/>
                    <a:p>
                      <a:r>
                        <a:rPr lang="en-IN" dirty="0" smtClean="0"/>
                        <a:t>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6238">
                <a:tc>
                  <a:txBody>
                    <a:bodyPr/>
                    <a:lstStyle/>
                    <a:p>
                      <a:r>
                        <a:rPr lang="en-IN" dirty="0" smtClean="0"/>
                        <a:t>Thursday</a:t>
                      </a:r>
                      <a:endParaRPr lang="en-IN" dirty="0"/>
                    </a:p>
                  </a:txBody>
                  <a:tcPr/>
                </a:tc>
                <a:tc>
                  <a:txBody>
                    <a:bodyPr/>
                    <a:lstStyle/>
                    <a:p>
                      <a:r>
                        <a:rPr lang="en-IN" dirty="0" smtClean="0"/>
                        <a:t>10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r>
              <a:tr h="376238">
                <a:tc>
                  <a:txBody>
                    <a:bodyPr/>
                    <a:lstStyle/>
                    <a:p>
                      <a:r>
                        <a:rPr lang="en-IN" dirty="0" smtClean="0"/>
                        <a:t>Friday</a:t>
                      </a:r>
                      <a:endParaRPr lang="en-IN" dirty="0"/>
                    </a:p>
                  </a:txBody>
                  <a:tcPr/>
                </a:tc>
                <a:tc>
                  <a:txBody>
                    <a:bodyPr/>
                    <a:lstStyle/>
                    <a:p>
                      <a:r>
                        <a:rPr lang="en-IN" dirty="0" smtClean="0"/>
                        <a:t>0</a:t>
                      </a:r>
                      <a:endParaRPr lang="en-IN" dirty="0"/>
                    </a:p>
                  </a:txBody>
                  <a:tcPr/>
                </a:tc>
                <a:tc>
                  <a:txBody>
                    <a:bodyPr/>
                    <a:lstStyle/>
                    <a:p>
                      <a:r>
                        <a:rPr lang="en-IN" dirty="0" smtClean="0"/>
                        <a:t>10</a:t>
                      </a:r>
                      <a:endParaRPr lang="en-IN" dirty="0"/>
                    </a:p>
                  </a:txBody>
                  <a:tcPr/>
                </a:tc>
                <a:tc>
                  <a:txBody>
                    <a:bodyPr/>
                    <a:lstStyle/>
                    <a:p>
                      <a:r>
                        <a:rPr lang="en-IN" dirty="0" smtClean="0"/>
                        <a:t>0</a:t>
                      </a:r>
                      <a:endParaRPr lang="en-IN" dirty="0"/>
                    </a:p>
                  </a:txBody>
                  <a:tcPr/>
                </a:tc>
                <a:tc>
                  <a:txBody>
                    <a:bodyPr/>
                    <a:lstStyle/>
                    <a:p>
                      <a:r>
                        <a:rPr lang="en-IN" dirty="0" smtClean="0"/>
                        <a:t>20</a:t>
                      </a:r>
                      <a:endParaRPr lang="en-IN" dirty="0"/>
                    </a:p>
                  </a:txBody>
                  <a:tcPr/>
                </a:tc>
                <a:tc>
                  <a:txBody>
                    <a:bodyPr/>
                    <a:lstStyle/>
                    <a:p>
                      <a:r>
                        <a:rPr lang="en-IN" dirty="0" smtClean="0"/>
                        <a:t>10</a:t>
                      </a:r>
                      <a:endParaRPr lang="en-IN" dirty="0"/>
                    </a:p>
                  </a:txBody>
                  <a:tcPr/>
                </a:tc>
              </a:tr>
            </a:tbl>
          </a:graphicData>
        </a:graphic>
      </p:graphicFrame>
      <p:sp>
        <p:nvSpPr>
          <p:cNvPr id="29" name="Rectangle 28"/>
          <p:cNvSpPr/>
          <p:nvPr/>
        </p:nvSpPr>
        <p:spPr>
          <a:xfrm>
            <a:off x="7286644" y="4857760"/>
            <a:ext cx="428628"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4" name="Group 33"/>
          <p:cNvGrpSpPr/>
          <p:nvPr/>
        </p:nvGrpSpPr>
        <p:grpSpPr>
          <a:xfrm>
            <a:off x="7286644" y="5286388"/>
            <a:ext cx="285752" cy="285752"/>
            <a:chOff x="7286644" y="5286388"/>
            <a:chExt cx="285752" cy="285752"/>
          </a:xfrm>
        </p:grpSpPr>
        <p:cxnSp>
          <p:nvCxnSpPr>
            <p:cNvPr id="31" name="Straight Connector 30"/>
            <p:cNvCxnSpPr/>
            <p:nvPr/>
          </p:nvCxnSpPr>
          <p:spPr>
            <a:xfrm rot="16200000" flipH="1">
              <a:off x="7358082" y="5357826"/>
              <a:ext cx="21431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286644" y="5286388"/>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358082" y="5715016"/>
            <a:ext cx="285752" cy="285752"/>
            <a:chOff x="7286644" y="5286388"/>
            <a:chExt cx="285752" cy="285752"/>
          </a:xfrm>
        </p:grpSpPr>
        <p:cxnSp>
          <p:nvCxnSpPr>
            <p:cNvPr id="36" name="Straight Connector 35"/>
            <p:cNvCxnSpPr/>
            <p:nvPr/>
          </p:nvCxnSpPr>
          <p:spPr>
            <a:xfrm rot="16200000" flipH="1">
              <a:off x="7358082" y="5357826"/>
              <a:ext cx="21431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7286644" y="5286388"/>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286644" y="4572008"/>
            <a:ext cx="285752" cy="285752"/>
            <a:chOff x="7286644" y="5286388"/>
            <a:chExt cx="285752" cy="285752"/>
          </a:xfrm>
        </p:grpSpPr>
        <p:cxnSp>
          <p:nvCxnSpPr>
            <p:cNvPr id="39" name="Straight Connector 38"/>
            <p:cNvCxnSpPr/>
            <p:nvPr/>
          </p:nvCxnSpPr>
          <p:spPr>
            <a:xfrm rot="16200000" flipH="1">
              <a:off x="7358082" y="5357826"/>
              <a:ext cx="21431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7286644" y="5286388"/>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5929322" y="4500570"/>
            <a:ext cx="428628"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 name="Group 41"/>
          <p:cNvGrpSpPr/>
          <p:nvPr/>
        </p:nvGrpSpPr>
        <p:grpSpPr>
          <a:xfrm>
            <a:off x="6008012" y="5303234"/>
            <a:ext cx="285752" cy="285752"/>
            <a:chOff x="7286644" y="5286388"/>
            <a:chExt cx="285752" cy="285752"/>
          </a:xfrm>
        </p:grpSpPr>
        <p:cxnSp>
          <p:nvCxnSpPr>
            <p:cNvPr id="43" name="Straight Connector 42"/>
            <p:cNvCxnSpPr/>
            <p:nvPr/>
          </p:nvCxnSpPr>
          <p:spPr>
            <a:xfrm rot="16200000" flipH="1">
              <a:off x="7358082" y="5357826"/>
              <a:ext cx="21431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7286644" y="5286388"/>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Rectangle 44"/>
          <p:cNvSpPr/>
          <p:nvPr/>
        </p:nvSpPr>
        <p:spPr>
          <a:xfrm>
            <a:off x="3143240" y="5286388"/>
            <a:ext cx="285752"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4500562" y="5643578"/>
            <a:ext cx="428628"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7" name="Group 46"/>
          <p:cNvGrpSpPr/>
          <p:nvPr/>
        </p:nvGrpSpPr>
        <p:grpSpPr>
          <a:xfrm>
            <a:off x="4572000" y="6072206"/>
            <a:ext cx="285752" cy="285752"/>
            <a:chOff x="7286644" y="5286388"/>
            <a:chExt cx="285752" cy="285752"/>
          </a:xfrm>
        </p:grpSpPr>
        <p:cxnSp>
          <p:nvCxnSpPr>
            <p:cNvPr id="48" name="Straight Connector 47"/>
            <p:cNvCxnSpPr/>
            <p:nvPr/>
          </p:nvCxnSpPr>
          <p:spPr>
            <a:xfrm rot="16200000" flipH="1">
              <a:off x="7358082" y="5357826"/>
              <a:ext cx="21431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7286644" y="5286388"/>
              <a:ext cx="285752" cy="285752"/>
            </a:xfrm>
            <a:prstGeom prst="line">
              <a:avLst/>
            </a:prstGeom>
          </p:spPr>
          <p:style>
            <a:lnRef idx="1">
              <a:schemeClr val="accent1"/>
            </a:lnRef>
            <a:fillRef idx="0">
              <a:schemeClr val="accent1"/>
            </a:fillRef>
            <a:effectRef idx="0">
              <a:schemeClr val="accent1"/>
            </a:effectRef>
            <a:fontRef idx="minor">
              <a:schemeClr val="tx1"/>
            </a:fontRef>
          </p:style>
        </p:cxnSp>
      </p:grpSp>
      <p:sp>
        <p:nvSpPr>
          <p:cNvPr id="50" name="Rectangle 49"/>
          <p:cNvSpPr/>
          <p:nvPr/>
        </p:nvSpPr>
        <p:spPr>
          <a:xfrm>
            <a:off x="1928794" y="6072206"/>
            <a:ext cx="357190" cy="285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1" name="Table 50"/>
          <p:cNvGraphicFramePr>
            <a:graphicFrameLocks noGrp="1"/>
          </p:cNvGraphicFramePr>
          <p:nvPr/>
        </p:nvGraphicFramePr>
        <p:xfrm>
          <a:off x="4286248" y="6858000"/>
          <a:ext cx="3309918" cy="2865120"/>
        </p:xfrm>
        <a:graphic>
          <a:graphicData uri="http://schemas.openxmlformats.org/drawingml/2006/table">
            <a:tbl>
              <a:tblPr firstRow="1" bandRow="1">
                <a:tableStyleId>{5C22544A-7EE6-4342-B048-85BDC9FD1C3A}</a:tableStyleId>
              </a:tblPr>
              <a:tblGrid>
                <a:gridCol w="1357322"/>
                <a:gridCol w="1000132"/>
                <a:gridCol w="952464"/>
              </a:tblGrid>
              <a:tr h="370840">
                <a:tc>
                  <a:txBody>
                    <a:bodyPr/>
                    <a:lstStyle/>
                    <a:p>
                      <a:r>
                        <a:rPr lang="en-IN" dirty="0" smtClean="0"/>
                        <a:t>Day</a:t>
                      </a:r>
                      <a:endParaRPr lang="en-IN" dirty="0"/>
                    </a:p>
                  </a:txBody>
                  <a:tcPr/>
                </a:tc>
                <a:tc>
                  <a:txBody>
                    <a:bodyPr/>
                    <a:lstStyle/>
                    <a:p>
                      <a:r>
                        <a:rPr lang="en-IN" dirty="0" smtClean="0"/>
                        <a:t>Seminar</a:t>
                      </a:r>
                      <a:endParaRPr lang="en-IN" dirty="0"/>
                    </a:p>
                  </a:txBody>
                  <a:tcPr/>
                </a:tc>
                <a:tc>
                  <a:txBody>
                    <a:bodyPr/>
                    <a:lstStyle/>
                    <a:p>
                      <a:r>
                        <a:rPr lang="en-IN" dirty="0" err="1" smtClean="0"/>
                        <a:t>Absentism</a:t>
                      </a:r>
                      <a:endParaRPr lang="en-IN" dirty="0"/>
                    </a:p>
                  </a:txBody>
                  <a:tcPr/>
                </a:tc>
              </a:tr>
              <a:tr h="370840">
                <a:tc>
                  <a:txBody>
                    <a:bodyPr/>
                    <a:lstStyle/>
                    <a:p>
                      <a:r>
                        <a:rPr lang="en-IN" dirty="0" smtClean="0"/>
                        <a:t>Monday</a:t>
                      </a:r>
                      <a:endParaRPr lang="en-IN" dirty="0"/>
                    </a:p>
                  </a:txBody>
                  <a:tcPr/>
                </a:tc>
                <a:tc>
                  <a:txBody>
                    <a:bodyPr/>
                    <a:lstStyle/>
                    <a:p>
                      <a:r>
                        <a:rPr lang="en-IN" dirty="0" smtClean="0"/>
                        <a:t>S&amp;O</a:t>
                      </a:r>
                      <a:endParaRPr lang="en-IN" dirty="0"/>
                    </a:p>
                  </a:txBody>
                  <a:tcPr/>
                </a:tc>
                <a:tc>
                  <a:txBody>
                    <a:bodyPr/>
                    <a:lstStyle/>
                    <a:p>
                      <a:r>
                        <a:rPr lang="en-IN" dirty="0" smtClean="0"/>
                        <a:t>20</a:t>
                      </a:r>
                      <a:endParaRPr lang="en-IN" dirty="0"/>
                    </a:p>
                  </a:txBody>
                  <a:tcPr/>
                </a:tc>
              </a:tr>
              <a:tr h="370840">
                <a:tc>
                  <a:txBody>
                    <a:bodyPr/>
                    <a:lstStyle/>
                    <a:p>
                      <a:r>
                        <a:rPr lang="en-IN" dirty="0" smtClean="0"/>
                        <a:t>Tuesday</a:t>
                      </a:r>
                      <a:endParaRPr lang="en-IN" dirty="0"/>
                    </a:p>
                  </a:txBody>
                  <a:tcPr/>
                </a:tc>
                <a:tc>
                  <a:txBody>
                    <a:bodyPr/>
                    <a:lstStyle/>
                    <a:p>
                      <a:r>
                        <a:rPr lang="en-IN" dirty="0" smtClean="0"/>
                        <a:t>Dummy</a:t>
                      </a:r>
                      <a:endParaRPr lang="en-IN" dirty="0"/>
                    </a:p>
                  </a:txBody>
                  <a:tcPr/>
                </a:tc>
                <a:tc>
                  <a:txBody>
                    <a:bodyPr/>
                    <a:lstStyle/>
                    <a:p>
                      <a:r>
                        <a:rPr lang="en-IN" dirty="0" smtClean="0"/>
                        <a:t>0</a:t>
                      </a:r>
                      <a:endParaRPr lang="en-IN" dirty="0"/>
                    </a:p>
                  </a:txBody>
                  <a:tcPr/>
                </a:tc>
              </a:tr>
              <a:tr h="370840">
                <a:tc>
                  <a:txBody>
                    <a:bodyPr/>
                    <a:lstStyle/>
                    <a:p>
                      <a:r>
                        <a:rPr lang="en-IN" dirty="0" smtClean="0"/>
                        <a:t>Wednesday</a:t>
                      </a:r>
                      <a:endParaRPr lang="en-IN" dirty="0"/>
                    </a:p>
                  </a:txBody>
                  <a:tcPr/>
                </a:tc>
                <a:tc>
                  <a:txBody>
                    <a:bodyPr/>
                    <a:lstStyle/>
                    <a:p>
                      <a:r>
                        <a:rPr lang="en-IN" dirty="0" smtClean="0"/>
                        <a:t>PM</a:t>
                      </a:r>
                      <a:endParaRPr lang="en-IN" dirty="0"/>
                    </a:p>
                  </a:txBody>
                  <a:tcPr/>
                </a:tc>
                <a:tc>
                  <a:txBody>
                    <a:bodyPr/>
                    <a:lstStyle/>
                    <a:p>
                      <a:r>
                        <a:rPr lang="en-IN" dirty="0" smtClean="0"/>
                        <a:t>20</a:t>
                      </a:r>
                      <a:endParaRPr lang="en-IN" dirty="0"/>
                    </a:p>
                  </a:txBody>
                  <a:tcPr/>
                </a:tc>
              </a:tr>
              <a:tr h="370840">
                <a:tc>
                  <a:txBody>
                    <a:bodyPr/>
                    <a:lstStyle/>
                    <a:p>
                      <a:r>
                        <a:rPr lang="en-IN" dirty="0" smtClean="0"/>
                        <a:t>Thursday</a:t>
                      </a:r>
                      <a:endParaRPr lang="en-IN" dirty="0"/>
                    </a:p>
                  </a:txBody>
                  <a:tcPr/>
                </a:tc>
                <a:tc>
                  <a:txBody>
                    <a:bodyPr/>
                    <a:lstStyle/>
                    <a:p>
                      <a:r>
                        <a:rPr lang="en-IN" dirty="0" smtClean="0"/>
                        <a:t>PMF</a:t>
                      </a:r>
                      <a:endParaRPr lang="en-IN" dirty="0"/>
                    </a:p>
                  </a:txBody>
                  <a:tcPr/>
                </a:tc>
                <a:tc>
                  <a:txBody>
                    <a:bodyPr/>
                    <a:lstStyle/>
                    <a:p>
                      <a:r>
                        <a:rPr lang="en-IN" dirty="0" smtClean="0"/>
                        <a:t>20</a:t>
                      </a:r>
                      <a:endParaRPr lang="en-IN" dirty="0"/>
                    </a:p>
                  </a:txBody>
                  <a:tcPr/>
                </a:tc>
              </a:tr>
              <a:tr h="370840">
                <a:tc>
                  <a:txBody>
                    <a:bodyPr/>
                    <a:lstStyle/>
                    <a:p>
                      <a:r>
                        <a:rPr lang="en-IN" dirty="0" smtClean="0"/>
                        <a:t>Friday</a:t>
                      </a:r>
                      <a:endParaRPr lang="en-IN" dirty="0"/>
                    </a:p>
                  </a:txBody>
                  <a:tcPr/>
                </a:tc>
                <a:tc>
                  <a:txBody>
                    <a:bodyPr/>
                    <a:lstStyle/>
                    <a:p>
                      <a:r>
                        <a:rPr lang="en-IN" dirty="0" smtClean="0"/>
                        <a:t>Leasing</a:t>
                      </a:r>
                      <a:endParaRPr lang="en-IN" dirty="0"/>
                    </a:p>
                  </a:txBody>
                  <a:tcPr/>
                </a:tc>
                <a:tc>
                  <a:txBody>
                    <a:bodyPr/>
                    <a:lstStyle/>
                    <a:p>
                      <a:r>
                        <a:rPr lang="en-IN" dirty="0" smtClean="0"/>
                        <a:t>10</a:t>
                      </a:r>
                      <a:endParaRPr lang="en-IN" dirty="0"/>
                    </a:p>
                  </a:txBody>
                  <a:tcPr/>
                </a:tc>
              </a:tr>
              <a:tr h="370840">
                <a:tc gridSpan="2">
                  <a:txBody>
                    <a:bodyPr/>
                    <a:lstStyle/>
                    <a:p>
                      <a:r>
                        <a:rPr lang="en-IN" dirty="0" smtClean="0"/>
                        <a:t>Total Absent Students</a:t>
                      </a:r>
                      <a:endParaRPr lang="en-IN" dirty="0"/>
                    </a:p>
                  </a:txBody>
                  <a:tcPr/>
                </a:tc>
                <a:tc hMerge="1">
                  <a:txBody>
                    <a:bodyPr/>
                    <a:lstStyle/>
                    <a:p>
                      <a:endParaRPr lang="en-IN" dirty="0"/>
                    </a:p>
                  </a:txBody>
                  <a:tcPr/>
                </a:tc>
                <a:tc>
                  <a:txBody>
                    <a:bodyPr/>
                    <a:lstStyle/>
                    <a:p>
                      <a:r>
                        <a:rPr lang="en-IN" dirty="0" smtClean="0"/>
                        <a:t>70</a:t>
                      </a:r>
                      <a:endParaRPr lang="en-IN"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14480" y="1710434"/>
          <a:ext cx="5580380" cy="2075180"/>
        </p:xfrm>
        <a:graphic>
          <a:graphicData uri="http://schemas.openxmlformats.org/drawingml/2006/table">
            <a:tbl>
              <a:tblPr/>
              <a:tblGrid>
                <a:gridCol w="683895"/>
                <a:gridCol w="985520"/>
                <a:gridCol w="1398905"/>
                <a:gridCol w="965835"/>
                <a:gridCol w="1546225"/>
              </a:tblGrid>
              <a:tr h="601980">
                <a:tc>
                  <a:txBody>
                    <a:bodyPr/>
                    <a:lstStyle/>
                    <a:p>
                      <a:pPr algn="ctr">
                        <a:lnSpc>
                          <a:spcPct val="150000"/>
                        </a:lnSpc>
                        <a:spcAft>
                          <a:spcPts val="0"/>
                        </a:spcAft>
                      </a:pPr>
                      <a:r>
                        <a:rPr lang="en-US" sz="1200" b="1">
                          <a:latin typeface="Times New Roman"/>
                          <a:ea typeface="Calibri"/>
                          <a:cs typeface="Times New Roman"/>
                        </a:rPr>
                        <a:t>Typist</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Rate/hr (Rs)</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No. of pages typed/hr</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Job</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No. of pages</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0">
                <a:tc>
                  <a:txBody>
                    <a:bodyPr/>
                    <a:lstStyle/>
                    <a:p>
                      <a:pPr algn="ctr">
                        <a:lnSpc>
                          <a:spcPct val="150000"/>
                        </a:lnSpc>
                        <a:spcAft>
                          <a:spcPts val="0"/>
                        </a:spcAft>
                      </a:pPr>
                      <a:r>
                        <a:rPr lang="en-US" sz="1200" b="1">
                          <a:latin typeface="Times New Roman"/>
                          <a:ea typeface="Calibri"/>
                          <a:cs typeface="Times New Roman"/>
                        </a:rPr>
                        <a:t>A</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12</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P</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199</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0">
                <a:tc>
                  <a:txBody>
                    <a:bodyPr/>
                    <a:lstStyle/>
                    <a:p>
                      <a:pPr algn="ctr">
                        <a:lnSpc>
                          <a:spcPct val="150000"/>
                        </a:lnSpc>
                        <a:spcAft>
                          <a:spcPts val="0"/>
                        </a:spcAft>
                      </a:pPr>
                      <a:r>
                        <a:rPr lang="en-US" sz="1200" b="1">
                          <a:latin typeface="Times New Roman"/>
                          <a:ea typeface="Calibri"/>
                          <a:cs typeface="Times New Roman"/>
                        </a:rPr>
                        <a:t>B</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6</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Q</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175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0">
                <a:tc>
                  <a:txBody>
                    <a:bodyPr/>
                    <a:lstStyle/>
                    <a:p>
                      <a:pPr algn="ctr">
                        <a:lnSpc>
                          <a:spcPct val="150000"/>
                        </a:lnSpc>
                        <a:spcAft>
                          <a:spcPts val="0"/>
                        </a:spcAft>
                      </a:pPr>
                      <a:r>
                        <a:rPr lang="en-US" sz="1200" b="1">
                          <a:latin typeface="Times New Roman"/>
                          <a:ea typeface="Calibri"/>
                          <a:cs typeface="Times New Roman"/>
                        </a:rPr>
                        <a:t>C</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8</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R</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145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0">
                <a:tc>
                  <a:txBody>
                    <a:bodyPr/>
                    <a:lstStyle/>
                    <a:p>
                      <a:pPr algn="ctr">
                        <a:lnSpc>
                          <a:spcPct val="150000"/>
                        </a:lnSpc>
                        <a:spcAft>
                          <a:spcPts val="0"/>
                        </a:spcAft>
                      </a:pPr>
                      <a:r>
                        <a:rPr lang="en-US" sz="1200" b="1">
                          <a:latin typeface="Times New Roman"/>
                          <a:ea typeface="Calibri"/>
                          <a:cs typeface="Times New Roman"/>
                        </a:rPr>
                        <a:t>D</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S</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298</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40">
                <a:tc>
                  <a:txBody>
                    <a:bodyPr/>
                    <a:lstStyle/>
                    <a:p>
                      <a:pPr algn="ctr">
                        <a:lnSpc>
                          <a:spcPct val="150000"/>
                        </a:lnSpc>
                        <a:spcAft>
                          <a:spcPts val="0"/>
                        </a:spcAft>
                      </a:pPr>
                      <a:r>
                        <a:rPr lang="en-US" sz="1200" b="1">
                          <a:latin typeface="Times New Roman"/>
                          <a:ea typeface="Calibri"/>
                          <a:cs typeface="Times New Roman"/>
                        </a:rPr>
                        <a:t>E</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11</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T</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178</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nvGraphicFramePr>
        <p:xfrm>
          <a:off x="1500166" y="4139288"/>
          <a:ext cx="6096000" cy="2595880"/>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370840">
                <a:tc>
                  <a:txBody>
                    <a:bodyPr/>
                    <a:lstStyle/>
                    <a:p>
                      <a:r>
                        <a:rPr lang="en-IN" dirty="0" smtClean="0"/>
                        <a:t>Typist</a:t>
                      </a:r>
                      <a:endParaRPr lang="en-IN" dirty="0"/>
                    </a:p>
                  </a:txBody>
                  <a:tcPr/>
                </a:tc>
                <a:tc gridSpan="5">
                  <a:txBody>
                    <a:bodyPr/>
                    <a:lstStyle/>
                    <a:p>
                      <a:pPr algn="ctr"/>
                      <a:r>
                        <a:rPr lang="en-IN" dirty="0" smtClean="0"/>
                        <a:t>Jobs (Cost in Rs.)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P</a:t>
                      </a:r>
                      <a:endParaRPr lang="en-IN" dirty="0"/>
                    </a:p>
                  </a:txBody>
                  <a:tcPr/>
                </a:tc>
                <a:tc>
                  <a:txBody>
                    <a:bodyPr/>
                    <a:lstStyle/>
                    <a:p>
                      <a:r>
                        <a:rPr lang="en-IN" dirty="0" smtClean="0"/>
                        <a:t>Q</a:t>
                      </a:r>
                      <a:endParaRPr lang="en-IN" dirty="0"/>
                    </a:p>
                  </a:txBody>
                  <a:tcPr/>
                </a:tc>
                <a:tc>
                  <a:txBody>
                    <a:bodyPr/>
                    <a:lstStyle/>
                    <a:p>
                      <a:r>
                        <a:rPr lang="en-IN" dirty="0" smtClean="0"/>
                        <a:t>R</a:t>
                      </a:r>
                      <a:endParaRPr lang="en-IN" dirty="0"/>
                    </a:p>
                  </a:txBody>
                  <a:tcPr/>
                </a:tc>
                <a:tc>
                  <a:txBody>
                    <a:bodyPr/>
                    <a:lstStyle/>
                    <a:p>
                      <a:r>
                        <a:rPr lang="en-IN" dirty="0" smtClean="0"/>
                        <a:t>S</a:t>
                      </a:r>
                      <a:endParaRPr lang="en-IN" dirty="0"/>
                    </a:p>
                  </a:txBody>
                  <a:tcPr/>
                </a:tc>
                <a:tc>
                  <a:txBody>
                    <a:bodyPr/>
                    <a:lstStyle/>
                    <a:p>
                      <a:r>
                        <a:rPr lang="en-IN" dirty="0" smtClean="0"/>
                        <a:t>T</a:t>
                      </a:r>
                      <a:endParaRPr lang="en-IN" dirty="0"/>
                    </a:p>
                  </a:txBody>
                  <a:tcPr/>
                </a:tc>
              </a:tr>
              <a:tr h="370840">
                <a:tc>
                  <a:txBody>
                    <a:bodyPr/>
                    <a:lstStyle/>
                    <a:p>
                      <a:r>
                        <a:rPr lang="en-IN" dirty="0" smtClean="0"/>
                        <a:t>A</a:t>
                      </a:r>
                      <a:endParaRPr lang="en-IN" dirty="0"/>
                    </a:p>
                  </a:txBody>
                  <a:tcPr/>
                </a:tc>
                <a:tc>
                  <a:txBody>
                    <a:bodyPr/>
                    <a:lstStyle/>
                    <a:p>
                      <a:r>
                        <a:rPr lang="en-IN" smtClean="0"/>
                        <a:t>85</a:t>
                      </a:r>
                      <a:endParaRPr lang="en-IN"/>
                    </a:p>
                  </a:txBody>
                  <a:tcPr/>
                </a:tc>
                <a:tc>
                  <a:txBody>
                    <a:bodyPr/>
                    <a:lstStyle/>
                    <a:p>
                      <a:r>
                        <a:rPr lang="en-IN" dirty="0" smtClean="0"/>
                        <a:t>75</a:t>
                      </a:r>
                      <a:endParaRPr lang="en-IN" dirty="0"/>
                    </a:p>
                  </a:txBody>
                  <a:tcPr/>
                </a:tc>
                <a:tc>
                  <a:txBody>
                    <a:bodyPr/>
                    <a:lstStyle/>
                    <a:p>
                      <a:r>
                        <a:rPr lang="en-IN" dirty="0" smtClean="0"/>
                        <a:t>65</a:t>
                      </a:r>
                      <a:endParaRPr lang="en-IN" dirty="0"/>
                    </a:p>
                  </a:txBody>
                  <a:tcPr/>
                </a:tc>
                <a:tc>
                  <a:txBody>
                    <a:bodyPr/>
                    <a:lstStyle/>
                    <a:p>
                      <a:r>
                        <a:rPr lang="en-IN" dirty="0" smtClean="0"/>
                        <a:t>125</a:t>
                      </a:r>
                      <a:endParaRPr lang="en-IN" dirty="0"/>
                    </a:p>
                  </a:txBody>
                  <a:tcPr/>
                </a:tc>
                <a:tc>
                  <a:txBody>
                    <a:bodyPr/>
                    <a:lstStyle/>
                    <a:p>
                      <a:r>
                        <a:rPr lang="en-IN" dirty="0" smtClean="0"/>
                        <a:t>75</a:t>
                      </a:r>
                      <a:endParaRPr lang="en-IN" dirty="0"/>
                    </a:p>
                  </a:txBody>
                  <a:tcPr/>
                </a:tc>
              </a:tr>
              <a:tr h="370840">
                <a:tc>
                  <a:txBody>
                    <a:bodyPr/>
                    <a:lstStyle/>
                    <a:p>
                      <a:r>
                        <a:rPr lang="en-IN" dirty="0" smtClean="0"/>
                        <a:t>B</a:t>
                      </a:r>
                      <a:endParaRPr lang="en-IN" dirty="0"/>
                    </a:p>
                  </a:txBody>
                  <a:tcPr/>
                </a:tc>
                <a:tc>
                  <a:txBody>
                    <a:bodyPr/>
                    <a:lstStyle/>
                    <a:p>
                      <a:r>
                        <a:rPr lang="en-IN" dirty="0" smtClean="0"/>
                        <a:t>90</a:t>
                      </a:r>
                      <a:endParaRPr lang="en-IN" dirty="0"/>
                    </a:p>
                  </a:txBody>
                  <a:tcPr/>
                </a:tc>
                <a:tc>
                  <a:txBody>
                    <a:bodyPr/>
                    <a:lstStyle/>
                    <a:p>
                      <a:r>
                        <a:rPr lang="en-IN" dirty="0" smtClean="0"/>
                        <a:t>78</a:t>
                      </a:r>
                      <a:endParaRPr lang="en-IN" dirty="0"/>
                    </a:p>
                  </a:txBody>
                  <a:tcPr/>
                </a:tc>
                <a:tc>
                  <a:txBody>
                    <a:bodyPr/>
                    <a:lstStyle/>
                    <a:p>
                      <a:r>
                        <a:rPr lang="en-IN" dirty="0" smtClean="0"/>
                        <a:t>66</a:t>
                      </a:r>
                      <a:endParaRPr lang="en-IN" dirty="0"/>
                    </a:p>
                  </a:txBody>
                  <a:tcPr/>
                </a:tc>
                <a:tc>
                  <a:txBody>
                    <a:bodyPr/>
                    <a:lstStyle/>
                    <a:p>
                      <a:r>
                        <a:rPr lang="en-IN" dirty="0" smtClean="0"/>
                        <a:t>132</a:t>
                      </a:r>
                      <a:endParaRPr lang="en-IN" dirty="0"/>
                    </a:p>
                  </a:txBody>
                  <a:tcPr/>
                </a:tc>
                <a:tc>
                  <a:txBody>
                    <a:bodyPr/>
                    <a:lstStyle/>
                    <a:p>
                      <a:r>
                        <a:rPr lang="en-IN" dirty="0" smtClean="0"/>
                        <a:t>78</a:t>
                      </a:r>
                      <a:endParaRPr lang="en-IN" dirty="0"/>
                    </a:p>
                  </a:txBody>
                  <a:tcPr/>
                </a:tc>
              </a:tr>
              <a:tr h="370840">
                <a:tc>
                  <a:txBody>
                    <a:bodyPr/>
                    <a:lstStyle/>
                    <a:p>
                      <a:r>
                        <a:rPr lang="en-IN" dirty="0" smtClean="0"/>
                        <a:t>C</a:t>
                      </a:r>
                      <a:endParaRPr lang="en-IN" dirty="0"/>
                    </a:p>
                  </a:txBody>
                  <a:tcPr/>
                </a:tc>
                <a:tc>
                  <a:txBody>
                    <a:bodyPr/>
                    <a:lstStyle/>
                    <a:p>
                      <a:r>
                        <a:rPr lang="en-IN" dirty="0" smtClean="0"/>
                        <a:t>75</a:t>
                      </a:r>
                      <a:endParaRPr lang="en-IN" dirty="0"/>
                    </a:p>
                  </a:txBody>
                  <a:tcPr/>
                </a:tc>
                <a:tc>
                  <a:txBody>
                    <a:bodyPr/>
                    <a:lstStyle/>
                    <a:p>
                      <a:r>
                        <a:rPr lang="en-IN" dirty="0" smtClean="0"/>
                        <a:t>66</a:t>
                      </a:r>
                      <a:endParaRPr lang="en-IN" dirty="0"/>
                    </a:p>
                  </a:txBody>
                  <a:tcPr/>
                </a:tc>
                <a:tc>
                  <a:txBody>
                    <a:bodyPr/>
                    <a:lstStyle/>
                    <a:p>
                      <a:r>
                        <a:rPr lang="en-IN" dirty="0" smtClean="0"/>
                        <a:t>57</a:t>
                      </a:r>
                      <a:endParaRPr lang="en-IN" dirty="0"/>
                    </a:p>
                  </a:txBody>
                  <a:tcPr/>
                </a:tc>
                <a:tc>
                  <a:txBody>
                    <a:bodyPr/>
                    <a:lstStyle/>
                    <a:p>
                      <a:r>
                        <a:rPr lang="en-IN" dirty="0" smtClean="0"/>
                        <a:t>114</a:t>
                      </a:r>
                      <a:endParaRPr lang="en-IN" dirty="0"/>
                    </a:p>
                  </a:txBody>
                  <a:tcPr/>
                </a:tc>
                <a:tc>
                  <a:txBody>
                    <a:bodyPr/>
                    <a:lstStyle/>
                    <a:p>
                      <a:r>
                        <a:rPr lang="en-IN" dirty="0" smtClean="0"/>
                        <a:t>69</a:t>
                      </a:r>
                      <a:endParaRPr lang="en-IN" dirty="0"/>
                    </a:p>
                  </a:txBody>
                  <a:tcPr/>
                </a:tc>
              </a:tr>
              <a:tr h="370840">
                <a:tc>
                  <a:txBody>
                    <a:bodyPr/>
                    <a:lstStyle/>
                    <a:p>
                      <a:r>
                        <a:rPr lang="en-IN" dirty="0" smtClean="0"/>
                        <a:t>D</a:t>
                      </a:r>
                      <a:endParaRPr lang="en-IN" dirty="0"/>
                    </a:p>
                  </a:txBody>
                  <a:tcPr/>
                </a:tc>
                <a:tc>
                  <a:txBody>
                    <a:bodyPr/>
                    <a:lstStyle/>
                    <a:p>
                      <a:r>
                        <a:rPr lang="en-IN" dirty="0" smtClean="0"/>
                        <a:t>80</a:t>
                      </a:r>
                      <a:endParaRPr lang="en-IN" dirty="0"/>
                    </a:p>
                  </a:txBody>
                  <a:tcPr/>
                </a:tc>
                <a:tc>
                  <a:txBody>
                    <a:bodyPr/>
                    <a:lstStyle/>
                    <a:p>
                      <a:r>
                        <a:rPr lang="en-IN" dirty="0" smtClean="0"/>
                        <a:t>72</a:t>
                      </a:r>
                      <a:endParaRPr lang="en-IN" dirty="0"/>
                    </a:p>
                  </a:txBody>
                  <a:tcPr/>
                </a:tc>
                <a:tc>
                  <a:txBody>
                    <a:bodyPr/>
                    <a:lstStyle/>
                    <a:p>
                      <a:r>
                        <a:rPr lang="en-IN" dirty="0" smtClean="0"/>
                        <a:t>60</a:t>
                      </a:r>
                      <a:endParaRPr lang="en-IN" dirty="0"/>
                    </a:p>
                  </a:txBody>
                  <a:tcPr/>
                </a:tc>
                <a:tc>
                  <a:txBody>
                    <a:bodyPr/>
                    <a:lstStyle/>
                    <a:p>
                      <a:r>
                        <a:rPr lang="en-IN" dirty="0" smtClean="0"/>
                        <a:t>120</a:t>
                      </a:r>
                      <a:endParaRPr lang="en-IN" dirty="0"/>
                    </a:p>
                  </a:txBody>
                  <a:tcPr/>
                </a:tc>
                <a:tc>
                  <a:txBody>
                    <a:bodyPr/>
                    <a:lstStyle/>
                    <a:p>
                      <a:r>
                        <a:rPr lang="en-IN" dirty="0" smtClean="0"/>
                        <a:t>72</a:t>
                      </a:r>
                      <a:endParaRPr lang="en-IN" dirty="0"/>
                    </a:p>
                  </a:txBody>
                  <a:tcPr/>
                </a:tc>
              </a:tr>
              <a:tr h="370840">
                <a:tc>
                  <a:txBody>
                    <a:bodyPr/>
                    <a:lstStyle/>
                    <a:p>
                      <a:r>
                        <a:rPr lang="en-IN" dirty="0" smtClean="0"/>
                        <a:t>E</a:t>
                      </a:r>
                      <a:endParaRPr lang="en-IN" dirty="0"/>
                    </a:p>
                  </a:txBody>
                  <a:tcPr/>
                </a:tc>
                <a:tc>
                  <a:txBody>
                    <a:bodyPr/>
                    <a:lstStyle/>
                    <a:p>
                      <a:r>
                        <a:rPr lang="en-IN" dirty="0" smtClean="0"/>
                        <a:t>76</a:t>
                      </a:r>
                      <a:endParaRPr lang="en-IN" dirty="0"/>
                    </a:p>
                  </a:txBody>
                  <a:tcPr/>
                </a:tc>
                <a:tc>
                  <a:txBody>
                    <a:bodyPr/>
                    <a:lstStyle/>
                    <a:p>
                      <a:r>
                        <a:rPr lang="en-IN" dirty="0" smtClean="0"/>
                        <a:t>64</a:t>
                      </a:r>
                      <a:endParaRPr lang="en-IN" dirty="0"/>
                    </a:p>
                  </a:txBody>
                  <a:tcPr/>
                </a:tc>
                <a:tc>
                  <a:txBody>
                    <a:bodyPr/>
                    <a:lstStyle/>
                    <a:p>
                      <a:r>
                        <a:rPr lang="en-IN" dirty="0" smtClean="0"/>
                        <a:t>56</a:t>
                      </a:r>
                      <a:endParaRPr lang="en-IN" dirty="0"/>
                    </a:p>
                  </a:txBody>
                  <a:tcPr/>
                </a:tc>
                <a:tc>
                  <a:txBody>
                    <a:bodyPr/>
                    <a:lstStyle/>
                    <a:p>
                      <a:r>
                        <a:rPr lang="en-IN" dirty="0" smtClean="0"/>
                        <a:t>112</a:t>
                      </a:r>
                      <a:endParaRPr lang="en-IN" dirty="0"/>
                    </a:p>
                  </a:txBody>
                  <a:tcPr/>
                </a:tc>
                <a:tc>
                  <a:txBody>
                    <a:bodyPr/>
                    <a:lstStyle/>
                    <a:p>
                      <a:r>
                        <a:rPr lang="en-IN" dirty="0" smtClean="0"/>
                        <a:t>68</a:t>
                      </a:r>
                      <a:endParaRPr lang="en-IN" dirty="0"/>
                    </a:p>
                  </a:txBody>
                  <a:tcPr/>
                </a:tc>
              </a:tr>
            </a:tbl>
          </a:graphicData>
        </a:graphic>
      </p:graphicFrame>
      <p:sp>
        <p:nvSpPr>
          <p:cNvPr id="7" name="Rectangle 6"/>
          <p:cNvSpPr/>
          <p:nvPr/>
        </p:nvSpPr>
        <p:spPr>
          <a:xfrm>
            <a:off x="785786" y="285728"/>
            <a:ext cx="800105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 solicitor’s firm employs typists on hourly piece-rate basis for their daily work. There are 5 typists and their charges and speed are different. According to an earlier understanding, only 1 job is given to 1 typist and the typist is paid for a full hour even when he works for a fraction of an hour. Find the least cost allocation for the following data:</a:t>
            </a:r>
            <a:endParaRPr lang="en-IN" dirty="0" smtClean="0"/>
          </a:p>
          <a:p>
            <a:endParaRPr lang="en-IN" dirty="0"/>
          </a:p>
        </p:txBody>
      </p:sp>
      <p:cxnSp>
        <p:nvCxnSpPr>
          <p:cNvPr id="10" name="Straight Arrow Connector 9"/>
          <p:cNvCxnSpPr/>
          <p:nvPr/>
        </p:nvCxnSpPr>
        <p:spPr>
          <a:xfrm>
            <a:off x="2214546" y="2500306"/>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143240" y="2500306"/>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357686" y="250030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72132" y="250030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 y="0"/>
            <a:ext cx="892971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a multi-storied building, there are 5 rooms to be assigned to 5 managers. Each room has its own advantages and disadvantages. They are all of different shapes and sizes. Each of the 5 managers was asked to rank their preferences amongst the rooms. Their preferences are recorded in the below table: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1571604" y="1220818"/>
          <a:ext cx="5480685" cy="1920240"/>
        </p:xfrm>
        <a:graphic>
          <a:graphicData uri="http://schemas.openxmlformats.org/drawingml/2006/table">
            <a:tbl>
              <a:tblPr/>
              <a:tblGrid>
                <a:gridCol w="1095375"/>
                <a:gridCol w="1095375"/>
                <a:gridCol w="1095375"/>
                <a:gridCol w="1096010"/>
                <a:gridCol w="1098550"/>
              </a:tblGrid>
              <a:tr h="222250">
                <a:tc gridSpan="5">
                  <a:txBody>
                    <a:bodyPr/>
                    <a:lstStyle/>
                    <a:p>
                      <a:pPr algn="ctr">
                        <a:lnSpc>
                          <a:spcPct val="150000"/>
                        </a:lnSpc>
                        <a:spcAft>
                          <a:spcPts val="0"/>
                        </a:spcAft>
                      </a:pPr>
                      <a:r>
                        <a:rPr lang="en-US" sz="1200" b="1" dirty="0">
                          <a:latin typeface="Times New Roman"/>
                          <a:ea typeface="Calibri"/>
                          <a:cs typeface="Times New Roman"/>
                        </a:rPr>
                        <a:t>Manager</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22250">
                <a:tc>
                  <a:txBody>
                    <a:bodyPr/>
                    <a:lstStyle/>
                    <a:p>
                      <a:pPr algn="ctr">
                        <a:lnSpc>
                          <a:spcPct val="150000"/>
                        </a:lnSpc>
                        <a:spcAft>
                          <a:spcPts val="0"/>
                        </a:spcAft>
                      </a:pPr>
                      <a:r>
                        <a:rPr lang="en-US" sz="1200" b="1">
                          <a:latin typeface="Times New Roman"/>
                          <a:ea typeface="Calibri"/>
                          <a:cs typeface="Times New Roman"/>
                        </a:rPr>
                        <a:t>M</a:t>
                      </a:r>
                      <a:r>
                        <a:rPr lang="en-US" sz="1200" b="1" baseline="-25000">
                          <a:latin typeface="Times New Roman"/>
                          <a:ea typeface="Calibri"/>
                          <a:cs typeface="Times New Roman"/>
                        </a:rPr>
                        <a:t>1</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M</a:t>
                      </a:r>
                      <a:r>
                        <a:rPr lang="en-US" sz="1200" b="1" baseline="-25000">
                          <a:latin typeface="Times New Roman"/>
                          <a:ea typeface="Calibri"/>
                          <a:cs typeface="Times New Roman"/>
                        </a:rPr>
                        <a:t>2</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M</a:t>
                      </a:r>
                      <a:r>
                        <a:rPr lang="en-US" sz="1200" b="1" baseline="-25000">
                          <a:latin typeface="Times New Roman"/>
                          <a:ea typeface="Calibri"/>
                          <a:cs typeface="Times New Roman"/>
                        </a:rPr>
                        <a:t>3</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M</a:t>
                      </a:r>
                      <a:r>
                        <a:rPr lang="en-US" sz="1200" b="1" baseline="-25000">
                          <a:latin typeface="Times New Roman"/>
                          <a:ea typeface="Calibri"/>
                          <a:cs typeface="Times New Roman"/>
                        </a:rPr>
                        <a:t>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M</a:t>
                      </a:r>
                      <a:r>
                        <a:rPr lang="en-US" sz="1200" b="1" baseline="-25000">
                          <a:latin typeface="Times New Roman"/>
                          <a:ea typeface="Calibri"/>
                          <a:cs typeface="Times New Roman"/>
                        </a:rPr>
                        <a:t>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50">
                <a:tc>
                  <a:txBody>
                    <a:bodyPr/>
                    <a:lstStyle/>
                    <a:p>
                      <a:pPr algn="ctr">
                        <a:lnSpc>
                          <a:spcPct val="150000"/>
                        </a:lnSpc>
                        <a:spcAft>
                          <a:spcPts val="0"/>
                        </a:spcAft>
                      </a:pPr>
                      <a:r>
                        <a:rPr lang="en-US" sz="1200">
                          <a:latin typeface="Times New Roman"/>
                          <a:ea typeface="Calibri"/>
                          <a:cs typeface="Times New Roman"/>
                        </a:rPr>
                        <a:t>302</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302</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303</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302</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301</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50">
                <a:tc>
                  <a:txBody>
                    <a:bodyPr/>
                    <a:lstStyle/>
                    <a:p>
                      <a:pPr algn="ctr">
                        <a:lnSpc>
                          <a:spcPct val="150000"/>
                        </a:lnSpc>
                        <a:spcAft>
                          <a:spcPts val="0"/>
                        </a:spcAft>
                      </a:pPr>
                      <a:r>
                        <a:rPr lang="en-US" sz="1200">
                          <a:latin typeface="Times New Roman"/>
                          <a:ea typeface="Calibri"/>
                          <a:cs typeface="Times New Roman"/>
                        </a:rPr>
                        <a:t>303</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301</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302</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50">
                <a:tc>
                  <a:txBody>
                    <a:bodyPr/>
                    <a:lstStyle/>
                    <a:p>
                      <a:pPr algn="ctr">
                        <a:lnSpc>
                          <a:spcPct val="150000"/>
                        </a:lnSpc>
                        <a:spcAft>
                          <a:spcPts val="0"/>
                        </a:spcAft>
                      </a:pPr>
                      <a:r>
                        <a:rPr lang="en-US" sz="1200">
                          <a:latin typeface="Times New Roman"/>
                          <a:ea typeface="Calibri"/>
                          <a:cs typeface="Times New Roman"/>
                        </a:rPr>
                        <a:t>304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50">
                <a:tc>
                  <a:txBody>
                    <a:bodyPr/>
                    <a:lstStyle/>
                    <a:p>
                      <a:pPr algn="ctr">
                        <a:lnSpc>
                          <a:spcPct val="150000"/>
                        </a:lnSpc>
                        <a:spcAft>
                          <a:spcPts val="0"/>
                        </a:spcAft>
                      </a:pPr>
                      <a:endParaRPr lang="en-US" sz="12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301</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303</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endParaRPr lang="en-US" sz="12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50">
                <a:tc>
                  <a:txBody>
                    <a:bodyPr/>
                    <a:lstStyle/>
                    <a:p>
                      <a:pPr algn="just">
                        <a:lnSpc>
                          <a:spcPct val="150000"/>
                        </a:lnSpc>
                        <a:spcAft>
                          <a:spcPts val="0"/>
                        </a:spcAft>
                      </a:pPr>
                      <a:endParaRPr lang="en-US" sz="12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2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302</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20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endParaRPr lang="en-US" sz="12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0" y="3166490"/>
            <a:ext cx="9144000" cy="923330"/>
          </a:xfrm>
          <a:prstGeom prst="rect">
            <a:avLst/>
          </a:prstGeom>
        </p:spPr>
        <p:txBody>
          <a:bodyPr wrap="square">
            <a:spAutoFit/>
          </a:bodyPr>
          <a:lstStyle/>
          <a:p>
            <a:r>
              <a:rPr lang="en-US" dirty="0" smtClean="0"/>
              <a:t>Most of the managers did not list all the 5 rooms since they were not satisfied with some of these rooms. Assuming that their preferences can be quantified in numbers, find out as to which manager should be assigned to which room so that their total preference ranking is minimum</a:t>
            </a:r>
            <a:endParaRPr lang="en-IN" dirty="0"/>
          </a:p>
        </p:txBody>
      </p:sp>
      <p:graphicFrame>
        <p:nvGraphicFramePr>
          <p:cNvPr id="5" name="Table 4"/>
          <p:cNvGraphicFramePr>
            <a:graphicFrameLocks noGrp="1"/>
          </p:cNvGraphicFramePr>
          <p:nvPr/>
        </p:nvGraphicFramePr>
        <p:xfrm>
          <a:off x="1857356" y="4154828"/>
          <a:ext cx="5786478" cy="2560320"/>
        </p:xfrm>
        <a:graphic>
          <a:graphicData uri="http://schemas.openxmlformats.org/drawingml/2006/table">
            <a:tbl>
              <a:tblPr/>
              <a:tblGrid>
                <a:gridCol w="963854"/>
                <a:gridCol w="963854"/>
                <a:gridCol w="963854"/>
                <a:gridCol w="963854"/>
                <a:gridCol w="964414"/>
                <a:gridCol w="966648"/>
              </a:tblGrid>
              <a:tr h="316654">
                <a:tc>
                  <a:txBody>
                    <a:bodyPr/>
                    <a:lstStyle/>
                    <a:p>
                      <a:pPr algn="ctr">
                        <a:lnSpc>
                          <a:spcPct val="150000"/>
                        </a:lnSpc>
                        <a:spcAft>
                          <a:spcPts val="0"/>
                        </a:spcAft>
                      </a:pP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lnSpc>
                          <a:spcPct val="150000"/>
                        </a:lnSpc>
                        <a:spcAft>
                          <a:spcPts val="0"/>
                        </a:spcAft>
                      </a:pPr>
                      <a:r>
                        <a:rPr lang="en-US" sz="1600" b="1" dirty="0">
                          <a:latin typeface="Times New Roman"/>
                          <a:ea typeface="Calibri"/>
                          <a:cs typeface="Times New Roman"/>
                        </a:rPr>
                        <a:t>Manager</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16654">
                <a:tc>
                  <a:txBody>
                    <a:bodyPr/>
                    <a:lstStyle/>
                    <a:p>
                      <a:pPr algn="ctr">
                        <a:lnSpc>
                          <a:spcPct val="150000"/>
                        </a:lnSpc>
                        <a:spcAft>
                          <a:spcPts val="0"/>
                        </a:spcAft>
                      </a:pP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a:latin typeface="Times New Roman"/>
                          <a:ea typeface="Calibri"/>
                          <a:cs typeface="Times New Roman"/>
                        </a:rPr>
                        <a:t>M</a:t>
                      </a:r>
                      <a:r>
                        <a:rPr lang="en-US" sz="1600" b="1" baseline="-25000">
                          <a:latin typeface="Times New Roman"/>
                          <a:ea typeface="Calibri"/>
                          <a:cs typeface="Times New Roman"/>
                        </a:rPr>
                        <a:t>1</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a:latin typeface="Times New Roman"/>
                          <a:ea typeface="Calibri"/>
                          <a:cs typeface="Times New Roman"/>
                        </a:rPr>
                        <a:t>M</a:t>
                      </a:r>
                      <a:r>
                        <a:rPr lang="en-US" sz="1600" b="1" baseline="-25000">
                          <a:latin typeface="Times New Roman"/>
                          <a:ea typeface="Calibri"/>
                          <a:cs typeface="Times New Roman"/>
                        </a:rPr>
                        <a:t>2</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a:latin typeface="Times New Roman"/>
                          <a:ea typeface="Calibri"/>
                          <a:cs typeface="Times New Roman"/>
                        </a:rPr>
                        <a:t>M</a:t>
                      </a:r>
                      <a:r>
                        <a:rPr lang="en-US" sz="1600" b="1" baseline="-25000">
                          <a:latin typeface="Times New Roman"/>
                          <a:ea typeface="Calibri"/>
                          <a:cs typeface="Times New Roman"/>
                        </a:rPr>
                        <a:t>3</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latin typeface="Times New Roman"/>
                          <a:ea typeface="Calibri"/>
                          <a:cs typeface="Times New Roman"/>
                        </a:rPr>
                        <a:t>M</a:t>
                      </a:r>
                      <a:r>
                        <a:rPr lang="en-US" sz="1600" b="1" baseline="-25000" dirty="0">
                          <a:latin typeface="Times New Roman"/>
                          <a:ea typeface="Calibri"/>
                          <a:cs typeface="Times New Roman"/>
                        </a:rPr>
                        <a:t>4</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a:latin typeface="Times New Roman"/>
                          <a:ea typeface="Calibri"/>
                          <a:cs typeface="Times New Roman"/>
                        </a:rPr>
                        <a:t>M</a:t>
                      </a:r>
                      <a:r>
                        <a:rPr lang="en-US" sz="1600" b="1" baseline="-25000">
                          <a:latin typeface="Times New Roman"/>
                          <a:ea typeface="Calibri"/>
                          <a:cs typeface="Times New Roman"/>
                        </a:rPr>
                        <a:t>5</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6">
                <a:tc>
                  <a:txBody>
                    <a:bodyPr/>
                    <a:lstStyle/>
                    <a:p>
                      <a:pPr algn="ctr">
                        <a:lnSpc>
                          <a:spcPct val="150000"/>
                        </a:lnSpc>
                        <a:spcAft>
                          <a:spcPts val="0"/>
                        </a:spcAft>
                      </a:pPr>
                      <a:r>
                        <a:rPr lang="en-IN" sz="1600" dirty="0" smtClean="0">
                          <a:latin typeface="Calibri"/>
                          <a:ea typeface="Calibri"/>
                          <a:cs typeface="Times New Roman"/>
                        </a:rPr>
                        <a:t>301</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M</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4</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M</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1</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6">
                <a:tc>
                  <a:txBody>
                    <a:bodyPr/>
                    <a:lstStyle/>
                    <a:p>
                      <a:pPr algn="ctr">
                        <a:lnSpc>
                          <a:spcPct val="150000"/>
                        </a:lnSpc>
                        <a:spcAft>
                          <a:spcPts val="0"/>
                        </a:spcAft>
                      </a:pPr>
                      <a:r>
                        <a:rPr lang="en-IN" sz="1600" dirty="0" smtClean="0">
                          <a:latin typeface="Calibri"/>
                          <a:ea typeface="Calibri"/>
                          <a:cs typeface="Times New Roman"/>
                        </a:rPr>
                        <a:t>302</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1</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1</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5</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1</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66">
                <a:tc>
                  <a:txBody>
                    <a:bodyPr/>
                    <a:lstStyle/>
                    <a:p>
                      <a:pPr algn="ctr">
                        <a:lnSpc>
                          <a:spcPct val="150000"/>
                        </a:lnSpc>
                        <a:spcAft>
                          <a:spcPts val="0"/>
                        </a:spcAft>
                      </a:pPr>
                      <a:r>
                        <a:rPr lang="en-IN" sz="1600" dirty="0" smtClean="0">
                          <a:latin typeface="Calibri"/>
                          <a:ea typeface="Calibri"/>
                          <a:cs typeface="Times New Roman"/>
                        </a:rPr>
                        <a:t>303</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M</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1</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4</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M</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654">
                <a:tc>
                  <a:txBody>
                    <a:bodyPr/>
                    <a:lstStyle/>
                    <a:p>
                      <a:pPr algn="ctr">
                        <a:lnSpc>
                          <a:spcPct val="150000"/>
                        </a:lnSpc>
                        <a:spcAft>
                          <a:spcPts val="0"/>
                        </a:spcAft>
                      </a:pPr>
                      <a:r>
                        <a:rPr lang="en-US" sz="1600" dirty="0" smtClean="0">
                          <a:latin typeface="Times New Roman"/>
                          <a:ea typeface="Calibri"/>
                          <a:cs typeface="Times New Roman"/>
                        </a:rPr>
                        <a:t>304</a:t>
                      </a:r>
                      <a:endParaRPr lang="en-US" sz="16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dirty="0" smtClean="0">
                          <a:latin typeface="Times New Roman"/>
                          <a:ea typeface="Calibri"/>
                          <a:cs typeface="Times New Roman"/>
                        </a:rPr>
                        <a:t>3</a:t>
                      </a:r>
                      <a:endParaRPr lang="en-US" sz="16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3</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3</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dirty="0" smtClean="0">
                          <a:latin typeface="Times New Roman"/>
                          <a:ea typeface="Calibri"/>
                          <a:cs typeface="Times New Roman"/>
                        </a:rPr>
                        <a:t>3</a:t>
                      </a:r>
                      <a:endParaRPr lang="en-US" sz="16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654">
                <a:tc>
                  <a:txBody>
                    <a:bodyPr/>
                    <a:lstStyle/>
                    <a:p>
                      <a:pPr algn="ctr">
                        <a:lnSpc>
                          <a:spcPct val="150000"/>
                        </a:lnSpc>
                        <a:spcAft>
                          <a:spcPts val="0"/>
                        </a:spcAft>
                      </a:pPr>
                      <a:r>
                        <a:rPr lang="en-US" sz="1600" dirty="0" smtClean="0">
                          <a:latin typeface="Times New Roman"/>
                          <a:ea typeface="Calibri"/>
                          <a:cs typeface="Times New Roman"/>
                        </a:rPr>
                        <a:t>305</a:t>
                      </a:r>
                      <a:endParaRPr lang="en-US" sz="16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dirty="0" smtClean="0">
                          <a:latin typeface="Times New Roman"/>
                          <a:ea typeface="Calibri"/>
                          <a:cs typeface="Times New Roman"/>
                        </a:rPr>
                        <a:t>M</a:t>
                      </a:r>
                      <a:endParaRPr lang="en-US" sz="16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dirty="0" smtClean="0">
                          <a:latin typeface="Times New Roman"/>
                          <a:ea typeface="Calibri"/>
                          <a:cs typeface="Times New Roman"/>
                        </a:rPr>
                        <a:t>3</a:t>
                      </a:r>
                      <a:endParaRPr lang="en-US" sz="16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4</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dirty="0" smtClean="0">
                          <a:latin typeface="Times New Roman"/>
                          <a:ea typeface="Calibri"/>
                          <a:cs typeface="Times New Roman"/>
                        </a:rPr>
                        <a:t>2</a:t>
                      </a:r>
                      <a:endParaRPr lang="en-US" sz="16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dirty="0" smtClean="0">
                          <a:latin typeface="Times New Roman"/>
                          <a:ea typeface="Calibri"/>
                          <a:cs typeface="Times New Roman"/>
                        </a:rPr>
                        <a:t>M</a:t>
                      </a:r>
                      <a:endParaRPr lang="en-US" sz="1600" dirty="0">
                        <a:latin typeface="Times New Roman"/>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00329"/>
          </a:xfrm>
          <a:prstGeom prst="rect">
            <a:avLst/>
          </a:prstGeom>
        </p:spPr>
        <p:txBody>
          <a:bodyPr wrap="square">
            <a:spAutoFit/>
          </a:bodyPr>
          <a:lstStyle/>
          <a:p>
            <a:r>
              <a:rPr lang="en-US" dirty="0" smtClean="0"/>
              <a:t>A firm produces 4 products. There are 4 operators capable of producing any of these 4 products. The firm records 8 hrs a day and allows 30 min for lunch. The processing time in minutes and profit for each of the products is given below. Find the optimal assignment of products to operators.</a:t>
            </a:r>
            <a:endParaRPr lang="en-IN" dirty="0"/>
          </a:p>
        </p:txBody>
      </p:sp>
      <p:graphicFrame>
        <p:nvGraphicFramePr>
          <p:cNvPr id="3" name="Table 2"/>
          <p:cNvGraphicFramePr>
            <a:graphicFrameLocks noGrp="1"/>
          </p:cNvGraphicFramePr>
          <p:nvPr/>
        </p:nvGraphicFramePr>
        <p:xfrm>
          <a:off x="1571604" y="1285860"/>
          <a:ext cx="5929354" cy="1928826"/>
        </p:xfrm>
        <a:graphic>
          <a:graphicData uri="http://schemas.openxmlformats.org/drawingml/2006/table">
            <a:tbl>
              <a:tblPr/>
              <a:tblGrid>
                <a:gridCol w="1202728"/>
                <a:gridCol w="1181322"/>
                <a:gridCol w="1181322"/>
                <a:gridCol w="1181991"/>
                <a:gridCol w="1181991"/>
              </a:tblGrid>
              <a:tr h="321471">
                <a:tc>
                  <a:txBody>
                    <a:bodyPr/>
                    <a:lstStyle/>
                    <a:p>
                      <a:pPr algn="ctr">
                        <a:lnSpc>
                          <a:spcPct val="150000"/>
                        </a:lnSpc>
                        <a:spcAft>
                          <a:spcPts val="0"/>
                        </a:spcAft>
                      </a:pPr>
                      <a:r>
                        <a:rPr lang="en-US" sz="1200" b="1">
                          <a:latin typeface="Times New Roman"/>
                          <a:ea typeface="Calibri"/>
                          <a:cs typeface="Times New Roman"/>
                        </a:rPr>
                        <a:t>Operator</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A</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B</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C</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latin typeface="Times New Roman"/>
                          <a:ea typeface="Calibri"/>
                          <a:cs typeface="Times New Roman"/>
                        </a:rPr>
                        <a:t>D</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algn="ctr">
                        <a:lnSpc>
                          <a:spcPct val="150000"/>
                        </a:lnSpc>
                        <a:spcAft>
                          <a:spcPts val="0"/>
                        </a:spcAft>
                      </a:pPr>
                      <a:r>
                        <a:rPr lang="en-US" sz="1200" b="1">
                          <a:latin typeface="Times New Roman"/>
                          <a:ea typeface="Calibri"/>
                          <a:cs typeface="Times New Roman"/>
                        </a:rPr>
                        <a:t>1</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9</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6</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algn="ctr">
                        <a:lnSpc>
                          <a:spcPct val="150000"/>
                        </a:lnSpc>
                        <a:spcAft>
                          <a:spcPts val="0"/>
                        </a:spcAft>
                      </a:pPr>
                      <a:r>
                        <a:rPr lang="en-US" sz="1200" b="1">
                          <a:latin typeface="Times New Roman"/>
                          <a:ea typeface="Calibri"/>
                          <a:cs typeface="Times New Roman"/>
                        </a:rPr>
                        <a:t>2</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6</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9</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6</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algn="ctr">
                        <a:lnSpc>
                          <a:spcPct val="150000"/>
                        </a:lnSpc>
                        <a:spcAft>
                          <a:spcPts val="0"/>
                        </a:spcAft>
                      </a:pPr>
                      <a:r>
                        <a:rPr lang="en-US" sz="1200" b="1">
                          <a:latin typeface="Times New Roman"/>
                          <a:ea typeface="Calibri"/>
                          <a:cs typeface="Times New Roman"/>
                        </a:rPr>
                        <a:t>3</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25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9</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algn="ctr">
                        <a:lnSpc>
                          <a:spcPct val="150000"/>
                        </a:lnSpc>
                        <a:spcAft>
                          <a:spcPts val="0"/>
                        </a:spcAft>
                      </a:pPr>
                      <a:r>
                        <a:rPr lang="en-US" sz="1200" b="1">
                          <a:latin typeface="Times New Roman"/>
                          <a:ea typeface="Calibri"/>
                          <a:cs typeface="Times New Roman"/>
                        </a:rPr>
                        <a:t>4</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9</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471">
                <a:tc>
                  <a:txBody>
                    <a:bodyPr/>
                    <a:lstStyle/>
                    <a:p>
                      <a:pPr algn="ctr">
                        <a:lnSpc>
                          <a:spcPct val="150000"/>
                        </a:lnSpc>
                        <a:spcAft>
                          <a:spcPts val="0"/>
                        </a:spcAft>
                      </a:pPr>
                      <a:r>
                        <a:rPr lang="en-US" sz="1200" b="1">
                          <a:latin typeface="Times New Roman"/>
                          <a:ea typeface="Calibri"/>
                          <a:cs typeface="Times New Roman"/>
                        </a:rPr>
                        <a:t>Profit/Unit</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8</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6</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4</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8072462" y="1000108"/>
            <a:ext cx="3857652" cy="2286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Total Processing Time available in a Day</a:t>
            </a:r>
          </a:p>
          <a:p>
            <a:pPr algn="ctr"/>
            <a:r>
              <a:rPr lang="en-IN" dirty="0" smtClean="0"/>
              <a:t>= 8 hrs – 30 </a:t>
            </a:r>
            <a:r>
              <a:rPr lang="en-IN" dirty="0" err="1" smtClean="0"/>
              <a:t>mins</a:t>
            </a:r>
            <a:endParaRPr lang="en-IN" dirty="0" smtClean="0"/>
          </a:p>
          <a:p>
            <a:pPr algn="ctr"/>
            <a:r>
              <a:rPr lang="en-IN" dirty="0" smtClean="0"/>
              <a:t>= 7hrs 30 </a:t>
            </a:r>
            <a:r>
              <a:rPr lang="en-IN" dirty="0" err="1" smtClean="0"/>
              <a:t>Mins</a:t>
            </a:r>
            <a:endParaRPr lang="en-IN" dirty="0" smtClean="0"/>
          </a:p>
          <a:p>
            <a:pPr algn="ctr"/>
            <a:r>
              <a:rPr lang="en-IN" dirty="0" smtClean="0"/>
              <a:t>=450 </a:t>
            </a:r>
            <a:r>
              <a:rPr lang="en-IN" dirty="0" err="1" smtClean="0"/>
              <a:t>mins</a:t>
            </a:r>
            <a:endParaRPr lang="en-IN" dirty="0"/>
          </a:p>
        </p:txBody>
      </p:sp>
      <p:graphicFrame>
        <p:nvGraphicFramePr>
          <p:cNvPr id="5" name="Table 4"/>
          <p:cNvGraphicFramePr>
            <a:graphicFrameLocks noGrp="1"/>
          </p:cNvGraphicFramePr>
          <p:nvPr/>
        </p:nvGraphicFramePr>
        <p:xfrm>
          <a:off x="1785918" y="3714752"/>
          <a:ext cx="6143668" cy="2083610"/>
        </p:xfrm>
        <a:graphic>
          <a:graphicData uri="http://schemas.openxmlformats.org/drawingml/2006/table">
            <a:tbl>
              <a:tblPr/>
              <a:tblGrid>
                <a:gridCol w="1246200"/>
                <a:gridCol w="1224020"/>
                <a:gridCol w="1224020"/>
                <a:gridCol w="1224714"/>
                <a:gridCol w="1224714"/>
              </a:tblGrid>
              <a:tr h="416722">
                <a:tc>
                  <a:txBody>
                    <a:bodyPr/>
                    <a:lstStyle/>
                    <a:p>
                      <a:pPr algn="ctr">
                        <a:lnSpc>
                          <a:spcPct val="150000"/>
                        </a:lnSpc>
                        <a:spcAft>
                          <a:spcPts val="0"/>
                        </a:spcAft>
                      </a:pPr>
                      <a:r>
                        <a:rPr lang="en-US" sz="1600" b="1" dirty="0">
                          <a:latin typeface="Times New Roman"/>
                          <a:ea typeface="Calibri"/>
                          <a:cs typeface="Times New Roman"/>
                        </a:rPr>
                        <a:t>Operator</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latin typeface="Times New Roman"/>
                          <a:ea typeface="Calibri"/>
                          <a:cs typeface="Times New Roman"/>
                        </a:rPr>
                        <a:t>A</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a:latin typeface="Times New Roman"/>
                          <a:ea typeface="Calibri"/>
                          <a:cs typeface="Times New Roman"/>
                        </a:rPr>
                        <a:t>B</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a:latin typeface="Times New Roman"/>
                          <a:ea typeface="Calibri"/>
                          <a:cs typeface="Times New Roman"/>
                        </a:rPr>
                        <a:t>C</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a:latin typeface="Times New Roman"/>
                          <a:ea typeface="Calibri"/>
                          <a:cs typeface="Times New Roman"/>
                        </a:rPr>
                        <a:t>D</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22">
                <a:tc>
                  <a:txBody>
                    <a:bodyPr/>
                    <a:lstStyle/>
                    <a:p>
                      <a:pPr algn="ctr">
                        <a:lnSpc>
                          <a:spcPct val="150000"/>
                        </a:lnSpc>
                        <a:spcAft>
                          <a:spcPts val="0"/>
                        </a:spcAft>
                      </a:pPr>
                      <a:r>
                        <a:rPr lang="en-US" sz="1600" b="1">
                          <a:latin typeface="Times New Roman"/>
                          <a:ea typeface="Calibri"/>
                          <a:cs typeface="Times New Roman"/>
                        </a:rPr>
                        <a:t>1</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240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300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225</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300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22">
                <a:tc>
                  <a:txBody>
                    <a:bodyPr/>
                    <a:lstStyle/>
                    <a:p>
                      <a:pPr algn="ctr">
                        <a:lnSpc>
                          <a:spcPct val="150000"/>
                        </a:lnSpc>
                        <a:spcAft>
                          <a:spcPts val="0"/>
                        </a:spcAft>
                      </a:pPr>
                      <a:r>
                        <a:rPr lang="en-US" sz="1600" b="1">
                          <a:latin typeface="Times New Roman"/>
                          <a:ea typeface="Calibri"/>
                          <a:cs typeface="Times New Roman"/>
                        </a:rPr>
                        <a:t>2</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360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450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250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300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22">
                <a:tc>
                  <a:txBody>
                    <a:bodyPr/>
                    <a:lstStyle/>
                    <a:p>
                      <a:pPr algn="ctr">
                        <a:lnSpc>
                          <a:spcPct val="150000"/>
                        </a:lnSpc>
                        <a:spcAft>
                          <a:spcPts val="0"/>
                        </a:spcAft>
                      </a:pPr>
                      <a:r>
                        <a:rPr lang="en-US" sz="1600" b="1">
                          <a:latin typeface="Times New Roman"/>
                          <a:ea typeface="Calibri"/>
                          <a:cs typeface="Times New Roman"/>
                        </a:rPr>
                        <a:t>3</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144</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180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150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200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722">
                <a:tc>
                  <a:txBody>
                    <a:bodyPr/>
                    <a:lstStyle/>
                    <a:p>
                      <a:pPr algn="ctr">
                        <a:lnSpc>
                          <a:spcPct val="150000"/>
                        </a:lnSpc>
                        <a:spcAft>
                          <a:spcPts val="0"/>
                        </a:spcAft>
                      </a:pPr>
                      <a:r>
                        <a:rPr lang="en-US" sz="1600" b="1">
                          <a:latin typeface="Times New Roman"/>
                          <a:ea typeface="Calibri"/>
                          <a:cs typeface="Times New Roman"/>
                        </a:rPr>
                        <a:t>4</a:t>
                      </a:r>
                      <a:endParaRPr lang="en-IN" sz="16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240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300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225</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IN" sz="1600" dirty="0" smtClean="0">
                          <a:latin typeface="Calibri"/>
                          <a:ea typeface="Calibri"/>
                          <a:cs typeface="Times New Roman"/>
                        </a:rPr>
                        <a:t>180</a:t>
                      </a:r>
                      <a:endParaRPr lang="en-IN" sz="16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8643966" y="3929066"/>
            <a:ext cx="3143272" cy="2214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dirty="0" smtClean="0"/>
              <a:t>Operator 1 – Job A</a:t>
            </a:r>
          </a:p>
          <a:p>
            <a:r>
              <a:rPr lang="en-IN" dirty="0" smtClean="0"/>
              <a:t>Profit = 450/15 = 30 units* 8= Rs. 240</a:t>
            </a:r>
            <a:endParaRPr lang="en-IN" dirty="0"/>
          </a:p>
        </p:txBody>
      </p:sp>
      <p:sp>
        <p:nvSpPr>
          <p:cNvPr id="7" name="TextBox 6"/>
          <p:cNvSpPr txBox="1"/>
          <p:nvPr/>
        </p:nvSpPr>
        <p:spPr>
          <a:xfrm>
            <a:off x="2285984" y="3286124"/>
            <a:ext cx="5214974" cy="369332"/>
          </a:xfrm>
          <a:prstGeom prst="rect">
            <a:avLst/>
          </a:prstGeom>
          <a:noFill/>
        </p:spPr>
        <p:txBody>
          <a:bodyPr wrap="square" rtlCol="0">
            <a:spAutoFit/>
          </a:bodyPr>
          <a:lstStyle/>
          <a:p>
            <a:pPr algn="ctr"/>
            <a:r>
              <a:rPr lang="en-IN" dirty="0" smtClean="0"/>
              <a:t>Profit Matrix</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0" y="0"/>
            <a:ext cx="9144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 company has 4 sales representatives who are to be assigned 4 sales territories. The monthly sales increase estimated for each sale representatives are shown below. Suggest optimal assignment so as to maximize total sales per month.</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1571604" y="1214422"/>
          <a:ext cx="6286544" cy="2071704"/>
        </p:xfrm>
        <a:graphic>
          <a:graphicData uri="http://schemas.openxmlformats.org/drawingml/2006/table">
            <a:tbl>
              <a:tblPr/>
              <a:tblGrid>
                <a:gridCol w="1484919"/>
                <a:gridCol w="1199384"/>
                <a:gridCol w="1199384"/>
                <a:gridCol w="1200747"/>
                <a:gridCol w="1202110"/>
              </a:tblGrid>
              <a:tr h="802684">
                <a:tc>
                  <a:txBody>
                    <a:bodyPr/>
                    <a:lstStyle/>
                    <a:p>
                      <a:pPr algn="ctr">
                        <a:lnSpc>
                          <a:spcPct val="150000"/>
                        </a:lnSpc>
                        <a:spcAft>
                          <a:spcPts val="0"/>
                        </a:spcAft>
                      </a:pPr>
                      <a:r>
                        <a:rPr lang="en-US" sz="1200" b="1">
                          <a:latin typeface="Times New Roman"/>
                          <a:ea typeface="Calibri"/>
                          <a:cs typeface="Times New Roman"/>
                        </a:rPr>
                        <a:t>Sales Representatives</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50000"/>
                        </a:lnSpc>
                        <a:spcAft>
                          <a:spcPts val="0"/>
                        </a:spcAft>
                      </a:pPr>
                      <a:r>
                        <a:rPr lang="en-US" sz="1200" b="1">
                          <a:latin typeface="Times New Roman"/>
                          <a:ea typeface="Calibri"/>
                          <a:cs typeface="Times New Roman"/>
                        </a:rPr>
                        <a:t>Sales Territories</a:t>
                      </a:r>
                      <a:endParaRPr lang="en-IN" sz="1100">
                        <a:latin typeface="Calibri"/>
                        <a:ea typeface="Calibri"/>
                        <a:cs typeface="Times New Roman"/>
                      </a:endParaRPr>
                    </a:p>
                    <a:p>
                      <a:pPr marR="302260" algn="ctr">
                        <a:lnSpc>
                          <a:spcPct val="150000"/>
                        </a:lnSpc>
                        <a:spcAft>
                          <a:spcPts val="0"/>
                        </a:spcAft>
                      </a:pPr>
                      <a:r>
                        <a:rPr lang="en-US" sz="1200" b="1">
                          <a:latin typeface="Times New Roman"/>
                          <a:ea typeface="Calibri"/>
                          <a:cs typeface="Times New Roman"/>
                        </a:rPr>
                        <a:t>             I                         II                        III                      IV</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r>
              <a:tr h="317255">
                <a:tc>
                  <a:txBody>
                    <a:bodyPr/>
                    <a:lstStyle/>
                    <a:p>
                      <a:pPr algn="ctr">
                        <a:lnSpc>
                          <a:spcPct val="150000"/>
                        </a:lnSpc>
                        <a:spcAft>
                          <a:spcPts val="0"/>
                        </a:spcAft>
                      </a:pPr>
                      <a:r>
                        <a:rPr lang="en-US" sz="1200" b="1">
                          <a:latin typeface="Times New Roman"/>
                          <a:ea typeface="Calibri"/>
                          <a:cs typeface="Times New Roman"/>
                        </a:rPr>
                        <a:t>A</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200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150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170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220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255">
                <a:tc>
                  <a:txBody>
                    <a:bodyPr/>
                    <a:lstStyle/>
                    <a:p>
                      <a:pPr algn="ctr">
                        <a:lnSpc>
                          <a:spcPct val="150000"/>
                        </a:lnSpc>
                        <a:spcAft>
                          <a:spcPts val="0"/>
                        </a:spcAft>
                      </a:pPr>
                      <a:r>
                        <a:rPr lang="en-US" sz="1200" b="1">
                          <a:latin typeface="Times New Roman"/>
                          <a:ea typeface="Calibri"/>
                          <a:cs typeface="Times New Roman"/>
                        </a:rPr>
                        <a:t>B</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160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120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150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140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255">
                <a:tc>
                  <a:txBody>
                    <a:bodyPr/>
                    <a:lstStyle/>
                    <a:p>
                      <a:pPr algn="ctr">
                        <a:lnSpc>
                          <a:spcPct val="150000"/>
                        </a:lnSpc>
                        <a:spcAft>
                          <a:spcPts val="0"/>
                        </a:spcAft>
                      </a:pPr>
                      <a:r>
                        <a:rPr lang="en-US" sz="1200" b="1">
                          <a:latin typeface="Times New Roman"/>
                          <a:ea typeface="Calibri"/>
                          <a:cs typeface="Times New Roman"/>
                        </a:rPr>
                        <a:t>C</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190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195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190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200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255">
                <a:tc>
                  <a:txBody>
                    <a:bodyPr/>
                    <a:lstStyle/>
                    <a:p>
                      <a:pPr algn="ctr">
                        <a:lnSpc>
                          <a:spcPct val="150000"/>
                        </a:lnSpc>
                        <a:spcAft>
                          <a:spcPts val="0"/>
                        </a:spcAft>
                      </a:pPr>
                      <a:r>
                        <a:rPr lang="en-US" sz="1200" b="1">
                          <a:latin typeface="Times New Roman"/>
                          <a:ea typeface="Calibri"/>
                          <a:cs typeface="Times New Roman"/>
                        </a:rPr>
                        <a:t>D</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180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175</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latin typeface="Times New Roman"/>
                          <a:ea typeface="Calibri"/>
                          <a:cs typeface="Times New Roman"/>
                        </a:rPr>
                        <a:t>160</a:t>
                      </a:r>
                      <a:endParaRPr lang="en-IN"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latin typeface="Times New Roman"/>
                          <a:ea typeface="Calibri"/>
                          <a:cs typeface="Times New Roman"/>
                        </a:rPr>
                        <a:t>190</a:t>
                      </a:r>
                      <a:endParaRPr lang="en-IN"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9938" name="Rectangle 2"/>
          <p:cNvSpPr>
            <a:spLocks noChangeArrowheads="1"/>
          </p:cNvSpPr>
          <p:nvPr/>
        </p:nvSpPr>
        <p:spPr bwMode="auto">
          <a:xfrm>
            <a:off x="0" y="3429000"/>
            <a:ext cx="91440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If for certain reasons, sales representative B cannot be assigned to sales territory III, will the optimal assignment schedule be different? If so, find that schedule and its effect on sales.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nvGraphicFramePr>
        <p:xfrm>
          <a:off x="928662" y="4071942"/>
          <a:ext cx="2762247" cy="2494280"/>
        </p:xfrm>
        <a:graphic>
          <a:graphicData uri="http://schemas.openxmlformats.org/drawingml/2006/table">
            <a:tbl>
              <a:tblPr firstRow="1" bandRow="1">
                <a:tableStyleId>{5C22544A-7EE6-4342-B048-85BDC9FD1C3A}</a:tableStyleId>
              </a:tblPr>
              <a:tblGrid>
                <a:gridCol w="920749"/>
                <a:gridCol w="920749"/>
                <a:gridCol w="920749"/>
              </a:tblGrid>
              <a:tr h="370840">
                <a:tc>
                  <a:txBody>
                    <a:bodyPr/>
                    <a:lstStyle/>
                    <a:p>
                      <a:r>
                        <a:rPr lang="en-IN" dirty="0" smtClean="0"/>
                        <a:t>Salesman</a:t>
                      </a:r>
                      <a:endParaRPr lang="en-IN" dirty="0"/>
                    </a:p>
                  </a:txBody>
                  <a:tcPr/>
                </a:tc>
                <a:tc>
                  <a:txBody>
                    <a:bodyPr/>
                    <a:lstStyle/>
                    <a:p>
                      <a:r>
                        <a:rPr lang="en-IN" dirty="0" smtClean="0"/>
                        <a:t>Territory</a:t>
                      </a:r>
                      <a:endParaRPr lang="en-IN" dirty="0"/>
                    </a:p>
                  </a:txBody>
                  <a:tcPr/>
                </a:tc>
                <a:tc>
                  <a:txBody>
                    <a:bodyPr/>
                    <a:lstStyle/>
                    <a:p>
                      <a:r>
                        <a:rPr lang="en-IN" dirty="0" smtClean="0"/>
                        <a:t>Sales</a:t>
                      </a:r>
                      <a:endParaRPr lang="en-IN" dirty="0"/>
                    </a:p>
                  </a:txBody>
                  <a:tcPr/>
                </a:tc>
              </a:tr>
              <a:tr h="370840">
                <a:tc>
                  <a:txBody>
                    <a:bodyPr/>
                    <a:lstStyle/>
                    <a:p>
                      <a:r>
                        <a:rPr lang="en-IN" dirty="0" smtClean="0"/>
                        <a:t>A</a:t>
                      </a:r>
                      <a:endParaRPr lang="en-IN" dirty="0"/>
                    </a:p>
                  </a:txBody>
                  <a:tcPr/>
                </a:tc>
                <a:tc>
                  <a:txBody>
                    <a:bodyPr/>
                    <a:lstStyle/>
                    <a:p>
                      <a:r>
                        <a:rPr lang="en-IN" dirty="0" smtClean="0"/>
                        <a:t>IV</a:t>
                      </a:r>
                      <a:endParaRPr lang="en-IN" dirty="0"/>
                    </a:p>
                  </a:txBody>
                  <a:tcPr/>
                </a:tc>
                <a:tc>
                  <a:txBody>
                    <a:bodyPr/>
                    <a:lstStyle/>
                    <a:p>
                      <a:r>
                        <a:rPr lang="en-IN" dirty="0" smtClean="0"/>
                        <a:t>220</a:t>
                      </a:r>
                      <a:endParaRPr lang="en-IN" dirty="0"/>
                    </a:p>
                  </a:txBody>
                  <a:tcPr/>
                </a:tc>
              </a:tr>
              <a:tr h="370840">
                <a:tc>
                  <a:txBody>
                    <a:bodyPr/>
                    <a:lstStyle/>
                    <a:p>
                      <a:r>
                        <a:rPr lang="en-IN" dirty="0" smtClean="0"/>
                        <a:t>B</a:t>
                      </a:r>
                      <a:endParaRPr lang="en-IN" dirty="0"/>
                    </a:p>
                  </a:txBody>
                  <a:tcPr/>
                </a:tc>
                <a:tc>
                  <a:txBody>
                    <a:bodyPr/>
                    <a:lstStyle/>
                    <a:p>
                      <a:r>
                        <a:rPr lang="en-IN" dirty="0" smtClean="0"/>
                        <a:t>I</a:t>
                      </a:r>
                      <a:endParaRPr lang="en-IN" dirty="0"/>
                    </a:p>
                  </a:txBody>
                  <a:tcPr/>
                </a:tc>
                <a:tc>
                  <a:txBody>
                    <a:bodyPr/>
                    <a:lstStyle/>
                    <a:p>
                      <a:r>
                        <a:rPr lang="en-IN" dirty="0" smtClean="0"/>
                        <a:t>160</a:t>
                      </a:r>
                      <a:endParaRPr lang="en-IN" dirty="0"/>
                    </a:p>
                  </a:txBody>
                  <a:tcPr/>
                </a:tc>
              </a:tr>
              <a:tr h="370840">
                <a:tc>
                  <a:txBody>
                    <a:bodyPr/>
                    <a:lstStyle/>
                    <a:p>
                      <a:r>
                        <a:rPr lang="en-IN" dirty="0" smtClean="0"/>
                        <a:t>C</a:t>
                      </a:r>
                      <a:endParaRPr lang="en-IN" dirty="0"/>
                    </a:p>
                  </a:txBody>
                  <a:tcPr/>
                </a:tc>
                <a:tc>
                  <a:txBody>
                    <a:bodyPr/>
                    <a:lstStyle/>
                    <a:p>
                      <a:r>
                        <a:rPr lang="en-IN" dirty="0" smtClean="0"/>
                        <a:t>III</a:t>
                      </a:r>
                      <a:endParaRPr lang="en-IN" dirty="0"/>
                    </a:p>
                  </a:txBody>
                  <a:tcPr/>
                </a:tc>
                <a:tc>
                  <a:txBody>
                    <a:bodyPr/>
                    <a:lstStyle/>
                    <a:p>
                      <a:r>
                        <a:rPr lang="en-IN" dirty="0" smtClean="0"/>
                        <a:t>190</a:t>
                      </a:r>
                      <a:endParaRPr lang="en-IN" dirty="0"/>
                    </a:p>
                  </a:txBody>
                  <a:tcPr/>
                </a:tc>
              </a:tr>
              <a:tr h="370840">
                <a:tc>
                  <a:txBody>
                    <a:bodyPr/>
                    <a:lstStyle/>
                    <a:p>
                      <a:r>
                        <a:rPr lang="en-IN" dirty="0" smtClean="0"/>
                        <a:t>D</a:t>
                      </a:r>
                      <a:endParaRPr lang="en-IN" dirty="0"/>
                    </a:p>
                  </a:txBody>
                  <a:tcPr/>
                </a:tc>
                <a:tc>
                  <a:txBody>
                    <a:bodyPr/>
                    <a:lstStyle/>
                    <a:p>
                      <a:r>
                        <a:rPr lang="en-IN" dirty="0" smtClean="0"/>
                        <a:t>II</a:t>
                      </a:r>
                      <a:endParaRPr lang="en-IN" dirty="0"/>
                    </a:p>
                  </a:txBody>
                  <a:tcPr/>
                </a:tc>
                <a:tc>
                  <a:txBody>
                    <a:bodyPr/>
                    <a:lstStyle/>
                    <a:p>
                      <a:r>
                        <a:rPr lang="en-IN" dirty="0" smtClean="0"/>
                        <a:t>175</a:t>
                      </a:r>
                      <a:endParaRPr lang="en-IN" dirty="0"/>
                    </a:p>
                  </a:txBody>
                  <a:tcPr/>
                </a:tc>
              </a:tr>
              <a:tr h="370840">
                <a:tc gridSpan="2">
                  <a:txBody>
                    <a:bodyPr/>
                    <a:lstStyle/>
                    <a:p>
                      <a:r>
                        <a:rPr lang="en-IN" dirty="0" smtClean="0"/>
                        <a:t>Total </a:t>
                      </a:r>
                      <a:endParaRPr lang="en-IN" dirty="0"/>
                    </a:p>
                  </a:txBody>
                  <a:tcPr/>
                </a:tc>
                <a:tc hMerge="1">
                  <a:txBody>
                    <a:bodyPr/>
                    <a:lstStyle/>
                    <a:p>
                      <a:endParaRPr lang="en-IN" dirty="0"/>
                    </a:p>
                  </a:txBody>
                  <a:tcPr/>
                </a:tc>
                <a:tc>
                  <a:txBody>
                    <a:bodyPr/>
                    <a:lstStyle/>
                    <a:p>
                      <a:r>
                        <a:rPr lang="en-IN" dirty="0" smtClean="0"/>
                        <a:t>745</a:t>
                      </a:r>
                      <a:endParaRPr lang="en-IN" dirty="0"/>
                    </a:p>
                  </a:txBody>
                  <a:tcPr/>
                </a:tc>
              </a:tr>
            </a:tbl>
          </a:graphicData>
        </a:graphic>
      </p:graphicFrame>
      <p:graphicFrame>
        <p:nvGraphicFramePr>
          <p:cNvPr id="7" name="Table 6"/>
          <p:cNvGraphicFramePr>
            <a:graphicFrameLocks noGrp="1"/>
          </p:cNvGraphicFramePr>
          <p:nvPr/>
        </p:nvGraphicFramePr>
        <p:xfrm>
          <a:off x="4286248" y="4143380"/>
          <a:ext cx="2762247" cy="2494280"/>
        </p:xfrm>
        <a:graphic>
          <a:graphicData uri="http://schemas.openxmlformats.org/drawingml/2006/table">
            <a:tbl>
              <a:tblPr firstRow="1" bandRow="1">
                <a:tableStyleId>{5C22544A-7EE6-4342-B048-85BDC9FD1C3A}</a:tableStyleId>
              </a:tblPr>
              <a:tblGrid>
                <a:gridCol w="920749"/>
                <a:gridCol w="920749"/>
                <a:gridCol w="920749"/>
              </a:tblGrid>
              <a:tr h="370840">
                <a:tc>
                  <a:txBody>
                    <a:bodyPr/>
                    <a:lstStyle/>
                    <a:p>
                      <a:r>
                        <a:rPr lang="en-IN" dirty="0" smtClean="0"/>
                        <a:t>Salesman</a:t>
                      </a:r>
                      <a:endParaRPr lang="en-IN" dirty="0"/>
                    </a:p>
                  </a:txBody>
                  <a:tcPr/>
                </a:tc>
                <a:tc>
                  <a:txBody>
                    <a:bodyPr/>
                    <a:lstStyle/>
                    <a:p>
                      <a:r>
                        <a:rPr lang="en-IN" dirty="0" smtClean="0"/>
                        <a:t>Territory</a:t>
                      </a:r>
                      <a:endParaRPr lang="en-IN" dirty="0"/>
                    </a:p>
                  </a:txBody>
                  <a:tcPr/>
                </a:tc>
                <a:tc>
                  <a:txBody>
                    <a:bodyPr/>
                    <a:lstStyle/>
                    <a:p>
                      <a:r>
                        <a:rPr lang="en-IN" dirty="0" smtClean="0"/>
                        <a:t>Sales</a:t>
                      </a:r>
                      <a:endParaRPr lang="en-IN" dirty="0"/>
                    </a:p>
                  </a:txBody>
                  <a:tcPr/>
                </a:tc>
              </a:tr>
              <a:tr h="370840">
                <a:tc>
                  <a:txBody>
                    <a:bodyPr/>
                    <a:lstStyle/>
                    <a:p>
                      <a:r>
                        <a:rPr lang="en-IN" dirty="0" smtClean="0"/>
                        <a:t>A</a:t>
                      </a:r>
                      <a:endParaRPr lang="en-IN" dirty="0"/>
                    </a:p>
                  </a:txBody>
                  <a:tcPr/>
                </a:tc>
                <a:tc>
                  <a:txBody>
                    <a:bodyPr/>
                    <a:lstStyle/>
                    <a:p>
                      <a:r>
                        <a:rPr lang="en-IN" dirty="0" smtClean="0"/>
                        <a:t>IV</a:t>
                      </a:r>
                      <a:endParaRPr lang="en-IN" dirty="0"/>
                    </a:p>
                  </a:txBody>
                  <a:tcPr/>
                </a:tc>
                <a:tc>
                  <a:txBody>
                    <a:bodyPr/>
                    <a:lstStyle/>
                    <a:p>
                      <a:r>
                        <a:rPr lang="en-IN" dirty="0" smtClean="0"/>
                        <a:t>220</a:t>
                      </a:r>
                      <a:endParaRPr lang="en-IN" dirty="0"/>
                    </a:p>
                  </a:txBody>
                  <a:tcPr/>
                </a:tc>
              </a:tr>
              <a:tr h="370840">
                <a:tc>
                  <a:txBody>
                    <a:bodyPr/>
                    <a:lstStyle/>
                    <a:p>
                      <a:r>
                        <a:rPr lang="en-IN" dirty="0" smtClean="0"/>
                        <a:t>B</a:t>
                      </a:r>
                      <a:endParaRPr lang="en-IN" dirty="0"/>
                    </a:p>
                  </a:txBody>
                  <a:tcPr/>
                </a:tc>
                <a:tc>
                  <a:txBody>
                    <a:bodyPr/>
                    <a:lstStyle/>
                    <a:p>
                      <a:r>
                        <a:rPr lang="en-IN" dirty="0" smtClean="0"/>
                        <a:t>III</a:t>
                      </a:r>
                      <a:endParaRPr lang="en-IN" dirty="0"/>
                    </a:p>
                  </a:txBody>
                  <a:tcPr/>
                </a:tc>
                <a:tc>
                  <a:txBody>
                    <a:bodyPr/>
                    <a:lstStyle/>
                    <a:p>
                      <a:r>
                        <a:rPr lang="en-IN" dirty="0" smtClean="0"/>
                        <a:t>150</a:t>
                      </a:r>
                      <a:endParaRPr lang="en-IN" dirty="0"/>
                    </a:p>
                  </a:txBody>
                  <a:tcPr/>
                </a:tc>
              </a:tr>
              <a:tr h="370840">
                <a:tc>
                  <a:txBody>
                    <a:bodyPr/>
                    <a:lstStyle/>
                    <a:p>
                      <a:r>
                        <a:rPr lang="en-IN" dirty="0" smtClean="0"/>
                        <a:t>C</a:t>
                      </a:r>
                      <a:endParaRPr lang="en-IN" dirty="0"/>
                    </a:p>
                  </a:txBody>
                  <a:tcPr/>
                </a:tc>
                <a:tc>
                  <a:txBody>
                    <a:bodyPr/>
                    <a:lstStyle/>
                    <a:p>
                      <a:r>
                        <a:rPr lang="en-IN" dirty="0" smtClean="0"/>
                        <a:t>II</a:t>
                      </a:r>
                      <a:endParaRPr lang="en-IN" dirty="0"/>
                    </a:p>
                  </a:txBody>
                  <a:tcPr/>
                </a:tc>
                <a:tc>
                  <a:txBody>
                    <a:bodyPr/>
                    <a:lstStyle/>
                    <a:p>
                      <a:r>
                        <a:rPr lang="en-IN" dirty="0" smtClean="0"/>
                        <a:t>195</a:t>
                      </a:r>
                      <a:endParaRPr lang="en-IN" dirty="0"/>
                    </a:p>
                  </a:txBody>
                  <a:tcPr/>
                </a:tc>
              </a:tr>
              <a:tr h="370840">
                <a:tc>
                  <a:txBody>
                    <a:bodyPr/>
                    <a:lstStyle/>
                    <a:p>
                      <a:r>
                        <a:rPr lang="en-IN" dirty="0" smtClean="0"/>
                        <a:t>D</a:t>
                      </a:r>
                      <a:endParaRPr lang="en-IN" dirty="0"/>
                    </a:p>
                  </a:txBody>
                  <a:tcPr/>
                </a:tc>
                <a:tc>
                  <a:txBody>
                    <a:bodyPr/>
                    <a:lstStyle/>
                    <a:p>
                      <a:r>
                        <a:rPr lang="en-IN" dirty="0" smtClean="0"/>
                        <a:t>I</a:t>
                      </a:r>
                      <a:endParaRPr lang="en-IN" dirty="0"/>
                    </a:p>
                  </a:txBody>
                  <a:tcPr/>
                </a:tc>
                <a:tc>
                  <a:txBody>
                    <a:bodyPr/>
                    <a:lstStyle/>
                    <a:p>
                      <a:r>
                        <a:rPr lang="en-IN" dirty="0" smtClean="0"/>
                        <a:t>180</a:t>
                      </a:r>
                      <a:endParaRPr lang="en-IN" dirty="0"/>
                    </a:p>
                  </a:txBody>
                  <a:tcPr/>
                </a:tc>
              </a:tr>
              <a:tr h="370840">
                <a:tc gridSpan="2">
                  <a:txBody>
                    <a:bodyPr/>
                    <a:lstStyle/>
                    <a:p>
                      <a:r>
                        <a:rPr lang="en-IN" dirty="0" smtClean="0"/>
                        <a:t>Total</a:t>
                      </a:r>
                      <a:endParaRPr lang="en-IN" dirty="0"/>
                    </a:p>
                  </a:txBody>
                  <a:tcPr/>
                </a:tc>
                <a:tc hMerge="1">
                  <a:txBody>
                    <a:bodyPr/>
                    <a:lstStyle/>
                    <a:p>
                      <a:endParaRPr lang="en-IN" dirty="0"/>
                    </a:p>
                  </a:txBody>
                  <a:tcPr/>
                </a:tc>
                <a:tc>
                  <a:txBody>
                    <a:bodyPr/>
                    <a:lstStyle/>
                    <a:p>
                      <a:r>
                        <a:rPr lang="en-IN" dirty="0" smtClean="0"/>
                        <a:t>745</a:t>
                      </a:r>
                      <a:endParaRPr lang="en-IN" dirty="0"/>
                    </a:p>
                  </a:txBody>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200329"/>
          </a:xfrm>
          <a:prstGeom prst="rect">
            <a:avLst/>
          </a:prstGeom>
        </p:spPr>
        <p:txBody>
          <a:bodyPr wrap="square">
            <a:spAutoFit/>
          </a:bodyPr>
          <a:lstStyle/>
          <a:p>
            <a:r>
              <a:rPr lang="en-US" dirty="0" smtClean="0"/>
              <a:t>An airline, operating 7 days a week, has given the following schedule of its flights between New Delhi and Mumbai. The crews should have a minimum of 5 hours Layover time between the flights. Obtain the pairing of flights that minimizes layover time away from home. For any given pairing, the crew will be based at the city that results in the smallest layover.</a:t>
            </a:r>
            <a:endParaRPr lang="en-IN" dirty="0"/>
          </a:p>
        </p:txBody>
      </p:sp>
      <p:graphicFrame>
        <p:nvGraphicFramePr>
          <p:cNvPr id="3" name="Table 2"/>
          <p:cNvGraphicFramePr>
            <a:graphicFrameLocks noGrp="1"/>
          </p:cNvGraphicFramePr>
          <p:nvPr/>
        </p:nvGraphicFramePr>
        <p:xfrm>
          <a:off x="500034" y="1357298"/>
          <a:ext cx="8143932" cy="2674944"/>
        </p:xfrm>
        <a:graphic>
          <a:graphicData uri="http://schemas.openxmlformats.org/drawingml/2006/table">
            <a:tbl>
              <a:tblPr firstRow="1" bandRow="1">
                <a:tableStyleId>{5C22544A-7EE6-4342-B048-85BDC9FD1C3A}</a:tableStyleId>
              </a:tblPr>
              <a:tblGrid>
                <a:gridCol w="1357322"/>
                <a:gridCol w="1357322"/>
                <a:gridCol w="1357322"/>
                <a:gridCol w="1357322"/>
                <a:gridCol w="1357322"/>
                <a:gridCol w="1357322"/>
              </a:tblGrid>
              <a:tr h="445824">
                <a:tc gridSpan="6">
                  <a:txBody>
                    <a:bodyPr/>
                    <a:lstStyle/>
                    <a:p>
                      <a:pPr algn="just">
                        <a:lnSpc>
                          <a:spcPct val="150000"/>
                        </a:lnSpc>
                        <a:spcAft>
                          <a:spcPts val="0"/>
                        </a:spcAft>
                      </a:pPr>
                      <a:r>
                        <a:rPr lang="en-US" sz="1200" b="1" dirty="0" smtClean="0">
                          <a:latin typeface="Times New Roman"/>
                          <a:ea typeface="Calibri"/>
                          <a:cs typeface="Times New Roman"/>
                        </a:rPr>
                        <a:t>                    New </a:t>
                      </a:r>
                      <a:r>
                        <a:rPr lang="en-US" sz="1200" b="1" dirty="0">
                          <a:latin typeface="Times New Roman"/>
                          <a:ea typeface="Calibri"/>
                          <a:cs typeface="Times New Roman"/>
                        </a:rPr>
                        <a:t>Delhi-Mumbai                                                           </a:t>
                      </a:r>
                      <a:r>
                        <a:rPr lang="en-US" sz="1200" b="1" dirty="0" smtClean="0">
                          <a:latin typeface="Times New Roman"/>
                          <a:ea typeface="Calibri"/>
                          <a:cs typeface="Times New Roman"/>
                        </a:rPr>
                        <a:t>                                            Mumbai-New </a:t>
                      </a:r>
                      <a:r>
                        <a:rPr lang="en-US" sz="1200" b="1" dirty="0">
                          <a:latin typeface="Times New Roman"/>
                          <a:ea typeface="Calibri"/>
                          <a:cs typeface="Times New Roman"/>
                        </a:rPr>
                        <a:t>Delhi</a:t>
                      </a:r>
                      <a:endParaRPr lang="en-IN" sz="1100" dirty="0">
                        <a:latin typeface="Calibri"/>
                        <a:ea typeface="Calibri"/>
                        <a:cs typeface="Times New Roman"/>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45824">
                <a:tc>
                  <a:txBody>
                    <a:bodyPr/>
                    <a:lstStyle/>
                    <a:p>
                      <a:pPr algn="ctr">
                        <a:lnSpc>
                          <a:spcPct val="150000"/>
                        </a:lnSpc>
                        <a:spcAft>
                          <a:spcPts val="0"/>
                        </a:spcAft>
                      </a:pPr>
                      <a:r>
                        <a:rPr lang="en-US" sz="1200" b="1" dirty="0">
                          <a:latin typeface="Times New Roman"/>
                          <a:ea typeface="Calibri"/>
                          <a:cs typeface="Times New Roman"/>
                        </a:rPr>
                        <a:t>Flight No.</a:t>
                      </a:r>
                      <a:endParaRPr lang="en-IN" sz="11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b="1" dirty="0">
                          <a:latin typeface="Times New Roman"/>
                          <a:ea typeface="Calibri"/>
                          <a:cs typeface="Times New Roman"/>
                        </a:rPr>
                        <a:t>Departure</a:t>
                      </a:r>
                      <a:endParaRPr lang="en-IN" sz="11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b="1">
                          <a:latin typeface="Times New Roman"/>
                          <a:ea typeface="Calibri"/>
                          <a:cs typeface="Times New Roman"/>
                        </a:rPr>
                        <a:t>Arrival</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b="1">
                          <a:latin typeface="Times New Roman"/>
                          <a:ea typeface="Calibri"/>
                          <a:cs typeface="Times New Roman"/>
                        </a:rPr>
                        <a:t>Flight No.</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b="1">
                          <a:latin typeface="Times New Roman"/>
                          <a:ea typeface="Calibri"/>
                          <a:cs typeface="Times New Roman"/>
                        </a:rPr>
                        <a:t>Departure</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b="1" dirty="0">
                          <a:latin typeface="Times New Roman"/>
                          <a:ea typeface="Calibri"/>
                          <a:cs typeface="Times New Roman"/>
                        </a:rPr>
                        <a:t>Arrival</a:t>
                      </a:r>
                      <a:endParaRPr lang="en-IN" sz="1100" dirty="0">
                        <a:latin typeface="Calibri"/>
                        <a:ea typeface="Calibri"/>
                        <a:cs typeface="Times New Roman"/>
                      </a:endParaRPr>
                    </a:p>
                  </a:txBody>
                  <a:tcPr marL="68580" marR="68580" marT="0" marB="0" anchor="ctr"/>
                </a:tc>
              </a:tr>
              <a:tr h="445824">
                <a:tc>
                  <a:txBody>
                    <a:bodyPr/>
                    <a:lstStyle/>
                    <a:p>
                      <a:pPr algn="ctr">
                        <a:lnSpc>
                          <a:spcPct val="150000"/>
                        </a:lnSpc>
                        <a:spcAft>
                          <a:spcPts val="0"/>
                        </a:spcAft>
                      </a:pPr>
                      <a:r>
                        <a:rPr lang="en-US" sz="1200" b="1">
                          <a:latin typeface="Times New Roman"/>
                          <a:ea typeface="Calibri"/>
                          <a:cs typeface="Times New Roman"/>
                        </a:rPr>
                        <a:t>101</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5 A.M.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7 A.M.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b="1">
                          <a:latin typeface="Times New Roman"/>
                          <a:ea typeface="Calibri"/>
                          <a:cs typeface="Times New Roman"/>
                        </a:rPr>
                        <a:t>201</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7 A.M.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9 A.M.</a:t>
                      </a:r>
                      <a:endParaRPr lang="en-IN" sz="1100">
                        <a:latin typeface="Calibri"/>
                        <a:ea typeface="Calibri"/>
                        <a:cs typeface="Times New Roman"/>
                      </a:endParaRPr>
                    </a:p>
                  </a:txBody>
                  <a:tcPr marL="68580" marR="68580" marT="0" marB="0" anchor="ctr"/>
                </a:tc>
              </a:tr>
              <a:tr h="445824">
                <a:tc>
                  <a:txBody>
                    <a:bodyPr/>
                    <a:lstStyle/>
                    <a:p>
                      <a:pPr algn="ctr">
                        <a:lnSpc>
                          <a:spcPct val="150000"/>
                        </a:lnSpc>
                        <a:spcAft>
                          <a:spcPts val="0"/>
                        </a:spcAft>
                      </a:pPr>
                      <a:r>
                        <a:rPr lang="en-US" sz="1200" b="1">
                          <a:latin typeface="Times New Roman"/>
                          <a:ea typeface="Calibri"/>
                          <a:cs typeface="Times New Roman"/>
                        </a:rPr>
                        <a:t>102</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7 A.M.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9 A.M.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b="1">
                          <a:latin typeface="Times New Roman"/>
                          <a:ea typeface="Calibri"/>
                          <a:cs typeface="Times New Roman"/>
                        </a:rPr>
                        <a:t>202</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8 A.M.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10 A.M.</a:t>
                      </a:r>
                      <a:endParaRPr lang="en-IN" sz="1100">
                        <a:latin typeface="Calibri"/>
                        <a:ea typeface="Calibri"/>
                        <a:cs typeface="Times New Roman"/>
                      </a:endParaRPr>
                    </a:p>
                  </a:txBody>
                  <a:tcPr marL="68580" marR="68580" marT="0" marB="0" anchor="ctr"/>
                </a:tc>
              </a:tr>
              <a:tr h="445824">
                <a:tc>
                  <a:txBody>
                    <a:bodyPr/>
                    <a:lstStyle/>
                    <a:p>
                      <a:pPr algn="ctr">
                        <a:lnSpc>
                          <a:spcPct val="150000"/>
                        </a:lnSpc>
                        <a:spcAft>
                          <a:spcPts val="0"/>
                        </a:spcAft>
                      </a:pPr>
                      <a:r>
                        <a:rPr lang="en-US" sz="1200" b="1">
                          <a:latin typeface="Times New Roman"/>
                          <a:ea typeface="Calibri"/>
                          <a:cs typeface="Times New Roman"/>
                        </a:rPr>
                        <a:t>103</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1 P.M.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3 P.M.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b="1">
                          <a:latin typeface="Times New Roman"/>
                          <a:ea typeface="Calibri"/>
                          <a:cs typeface="Times New Roman"/>
                        </a:rPr>
                        <a:t>203</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1 P.M.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3 P.M.</a:t>
                      </a:r>
                      <a:endParaRPr lang="en-IN" sz="1100">
                        <a:latin typeface="Calibri"/>
                        <a:ea typeface="Calibri"/>
                        <a:cs typeface="Times New Roman"/>
                      </a:endParaRPr>
                    </a:p>
                  </a:txBody>
                  <a:tcPr marL="68580" marR="68580" marT="0" marB="0" anchor="ctr"/>
                </a:tc>
              </a:tr>
              <a:tr h="445824">
                <a:tc>
                  <a:txBody>
                    <a:bodyPr/>
                    <a:lstStyle/>
                    <a:p>
                      <a:pPr algn="ctr">
                        <a:lnSpc>
                          <a:spcPct val="150000"/>
                        </a:lnSpc>
                        <a:spcAft>
                          <a:spcPts val="0"/>
                        </a:spcAft>
                      </a:pPr>
                      <a:r>
                        <a:rPr lang="en-US" sz="1200" b="1">
                          <a:latin typeface="Times New Roman"/>
                          <a:ea typeface="Calibri"/>
                          <a:cs typeface="Times New Roman"/>
                        </a:rPr>
                        <a:t>104</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7 P.M.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dirty="0">
                          <a:latin typeface="Times New Roman"/>
                          <a:ea typeface="Calibri"/>
                          <a:cs typeface="Times New Roman"/>
                        </a:rPr>
                        <a:t>9 P.M.</a:t>
                      </a:r>
                      <a:endParaRPr lang="en-IN" sz="11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b="1">
                          <a:latin typeface="Times New Roman"/>
                          <a:ea typeface="Calibri"/>
                          <a:cs typeface="Times New Roman"/>
                        </a:rPr>
                        <a:t>204</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a:latin typeface="Times New Roman"/>
                          <a:ea typeface="Calibri"/>
                          <a:cs typeface="Times New Roman"/>
                        </a:rPr>
                        <a:t>6 P.M.</a:t>
                      </a:r>
                      <a:endParaRPr lang="en-IN" sz="11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200" dirty="0">
                          <a:latin typeface="Times New Roman"/>
                          <a:ea typeface="Calibri"/>
                          <a:cs typeface="Times New Roman"/>
                        </a:rPr>
                        <a:t>8 P.M.</a:t>
                      </a:r>
                      <a:endParaRPr lang="en-IN" sz="1100" dirty="0">
                        <a:latin typeface="Calibri"/>
                        <a:ea typeface="Calibri"/>
                        <a:cs typeface="Times New Roman"/>
                      </a:endParaRPr>
                    </a:p>
                  </a:txBody>
                  <a:tcPr marL="68580" marR="68580" marT="0" marB="0"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2"/>
          </p:nvPr>
        </p:nvGraphicFramePr>
        <p:xfrm>
          <a:off x="357158" y="3357562"/>
          <a:ext cx="4071968" cy="3251850"/>
        </p:xfrm>
        <a:graphic>
          <a:graphicData uri="http://schemas.openxmlformats.org/drawingml/2006/table">
            <a:tbl>
              <a:tblPr firstRow="1" bandRow="1">
                <a:tableStyleId>{5C22544A-7EE6-4342-B048-85BDC9FD1C3A}</a:tableStyleId>
              </a:tblPr>
              <a:tblGrid>
                <a:gridCol w="857256"/>
                <a:gridCol w="803678"/>
                <a:gridCol w="803678"/>
                <a:gridCol w="803678"/>
                <a:gridCol w="803678"/>
              </a:tblGrid>
              <a:tr h="485778">
                <a:tc gridSpan="5">
                  <a:txBody>
                    <a:bodyPr/>
                    <a:lstStyle/>
                    <a:p>
                      <a:pPr algn="ctr">
                        <a:lnSpc>
                          <a:spcPct val="150000"/>
                        </a:lnSpc>
                        <a:spcAft>
                          <a:spcPts val="0"/>
                        </a:spcAft>
                      </a:pPr>
                      <a:r>
                        <a:rPr lang="en-IN" sz="1800" dirty="0" smtClean="0">
                          <a:latin typeface="Calibri"/>
                          <a:ea typeface="Calibri"/>
                          <a:cs typeface="Times New Roman"/>
                        </a:rPr>
                        <a:t>Crew Based At New Delhi*</a:t>
                      </a:r>
                      <a:endParaRPr lang="en-IN" sz="18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8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8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8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dirty="0">
                          <a:latin typeface="Times New Roman"/>
                          <a:ea typeface="Calibri"/>
                          <a:cs typeface="Times New Roman"/>
                        </a:rPr>
                        <a:t>Flight No.</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201</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202</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203</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204</a:t>
                      </a: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a:latin typeface="Times New Roman"/>
                          <a:ea typeface="Calibri"/>
                          <a:cs typeface="Times New Roman"/>
                        </a:rPr>
                        <a:t>101</a:t>
                      </a:r>
                      <a:endParaRPr lang="en-IN" sz="180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24</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25</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6</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11</a:t>
                      </a: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a:latin typeface="Times New Roman"/>
                          <a:ea typeface="Calibri"/>
                          <a:cs typeface="Times New Roman"/>
                        </a:rPr>
                        <a:t>102</a:t>
                      </a:r>
                      <a:endParaRPr lang="en-IN" sz="180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22</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23</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28</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9</a:t>
                      </a: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a:latin typeface="Times New Roman"/>
                          <a:ea typeface="Calibri"/>
                          <a:cs typeface="Times New Roman"/>
                        </a:rPr>
                        <a:t>103</a:t>
                      </a:r>
                      <a:endParaRPr lang="en-IN" sz="180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16</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17</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22</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27</a:t>
                      </a: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a:latin typeface="Times New Roman"/>
                          <a:ea typeface="Calibri"/>
                          <a:cs typeface="Times New Roman"/>
                        </a:rPr>
                        <a:t>104</a:t>
                      </a:r>
                      <a:endParaRPr lang="en-IN" sz="180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10</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11</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16</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21</a:t>
                      </a:r>
                      <a:endParaRPr lang="en-IN" sz="1800" dirty="0">
                        <a:latin typeface="Calibri"/>
                        <a:ea typeface="Calibri"/>
                        <a:cs typeface="Times New Roman"/>
                      </a:endParaRPr>
                    </a:p>
                  </a:txBody>
                  <a:tcPr marL="68580" marR="68580" marT="0" marB="0" anchor="ctr"/>
                </a:tc>
              </a:tr>
            </a:tbl>
          </a:graphicData>
        </a:graphic>
      </p:graphicFrame>
      <p:graphicFrame>
        <p:nvGraphicFramePr>
          <p:cNvPr id="5" name="Table 4"/>
          <p:cNvGraphicFramePr>
            <a:graphicFrameLocks noGrp="1"/>
          </p:cNvGraphicFramePr>
          <p:nvPr/>
        </p:nvGraphicFramePr>
        <p:xfrm>
          <a:off x="571472" y="500042"/>
          <a:ext cx="8143932" cy="2674944"/>
        </p:xfrm>
        <a:graphic>
          <a:graphicData uri="http://schemas.openxmlformats.org/drawingml/2006/table">
            <a:tbl>
              <a:tblPr firstRow="1" bandRow="1">
                <a:tableStyleId>{5C22544A-7EE6-4342-B048-85BDC9FD1C3A}</a:tableStyleId>
              </a:tblPr>
              <a:tblGrid>
                <a:gridCol w="1357322"/>
                <a:gridCol w="1357322"/>
                <a:gridCol w="1357322"/>
                <a:gridCol w="1357322"/>
                <a:gridCol w="1357322"/>
                <a:gridCol w="1357322"/>
              </a:tblGrid>
              <a:tr h="445824">
                <a:tc gridSpan="6">
                  <a:txBody>
                    <a:bodyPr/>
                    <a:lstStyle/>
                    <a:p>
                      <a:pPr algn="just">
                        <a:lnSpc>
                          <a:spcPct val="150000"/>
                        </a:lnSpc>
                        <a:spcAft>
                          <a:spcPts val="0"/>
                        </a:spcAft>
                      </a:pPr>
                      <a:r>
                        <a:rPr lang="en-US" sz="1200" b="1" dirty="0" smtClean="0">
                          <a:latin typeface="Times New Roman"/>
                          <a:ea typeface="Calibri"/>
                          <a:cs typeface="Times New Roman"/>
                        </a:rPr>
                        <a:t>                    New </a:t>
                      </a:r>
                      <a:r>
                        <a:rPr lang="en-US" sz="1200" b="1" dirty="0">
                          <a:latin typeface="Times New Roman"/>
                          <a:ea typeface="Calibri"/>
                          <a:cs typeface="Times New Roman"/>
                        </a:rPr>
                        <a:t>Delhi-Mumbai                                                           </a:t>
                      </a:r>
                      <a:r>
                        <a:rPr lang="en-US" sz="1200" b="1" dirty="0" smtClean="0">
                          <a:latin typeface="Times New Roman"/>
                          <a:ea typeface="Calibri"/>
                          <a:cs typeface="Times New Roman"/>
                        </a:rPr>
                        <a:t>                                            Mumbai-New </a:t>
                      </a:r>
                      <a:r>
                        <a:rPr lang="en-US" sz="1200" b="1" dirty="0">
                          <a:latin typeface="Times New Roman"/>
                          <a:ea typeface="Calibri"/>
                          <a:cs typeface="Times New Roman"/>
                        </a:rPr>
                        <a:t>Delhi</a:t>
                      </a:r>
                      <a:endParaRPr lang="en-IN" sz="1100" dirty="0">
                        <a:latin typeface="Calibri"/>
                        <a:ea typeface="Calibri"/>
                        <a:cs typeface="Times New Roman"/>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45824">
                <a:tc>
                  <a:txBody>
                    <a:bodyPr/>
                    <a:lstStyle/>
                    <a:p>
                      <a:pPr algn="ctr">
                        <a:lnSpc>
                          <a:spcPct val="150000"/>
                        </a:lnSpc>
                        <a:spcAft>
                          <a:spcPts val="0"/>
                        </a:spcAft>
                      </a:pPr>
                      <a:r>
                        <a:rPr lang="en-US" sz="1600" b="1" dirty="0">
                          <a:latin typeface="Times New Roman"/>
                          <a:ea typeface="Calibri"/>
                          <a:cs typeface="Times New Roman"/>
                        </a:rPr>
                        <a:t>Flight No.</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b="1" dirty="0">
                          <a:latin typeface="Times New Roman"/>
                          <a:ea typeface="Calibri"/>
                          <a:cs typeface="Times New Roman"/>
                        </a:rPr>
                        <a:t>Departure</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b="1">
                          <a:latin typeface="Times New Roman"/>
                          <a:ea typeface="Calibri"/>
                          <a:cs typeface="Times New Roman"/>
                        </a:rPr>
                        <a:t>Arrival</a:t>
                      </a:r>
                      <a:endParaRPr lang="en-IN" sz="16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b="1" dirty="0">
                          <a:latin typeface="Times New Roman"/>
                          <a:ea typeface="Calibri"/>
                          <a:cs typeface="Times New Roman"/>
                        </a:rPr>
                        <a:t>Flight No.</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b="1">
                          <a:latin typeface="Times New Roman"/>
                          <a:ea typeface="Calibri"/>
                          <a:cs typeface="Times New Roman"/>
                        </a:rPr>
                        <a:t>Departure</a:t>
                      </a:r>
                      <a:endParaRPr lang="en-IN" sz="16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b="1" dirty="0">
                          <a:latin typeface="Times New Roman"/>
                          <a:ea typeface="Calibri"/>
                          <a:cs typeface="Times New Roman"/>
                        </a:rPr>
                        <a:t>Arrival</a:t>
                      </a:r>
                      <a:endParaRPr lang="en-IN" sz="1600" dirty="0">
                        <a:latin typeface="Calibri"/>
                        <a:ea typeface="Calibri"/>
                        <a:cs typeface="Times New Roman"/>
                      </a:endParaRPr>
                    </a:p>
                  </a:txBody>
                  <a:tcPr marL="68580" marR="68580" marT="0" marB="0" anchor="ctr"/>
                </a:tc>
              </a:tr>
              <a:tr h="445824">
                <a:tc>
                  <a:txBody>
                    <a:bodyPr/>
                    <a:lstStyle/>
                    <a:p>
                      <a:pPr algn="ctr">
                        <a:lnSpc>
                          <a:spcPct val="150000"/>
                        </a:lnSpc>
                        <a:spcAft>
                          <a:spcPts val="0"/>
                        </a:spcAft>
                      </a:pPr>
                      <a:r>
                        <a:rPr lang="en-US" sz="1600" b="1" dirty="0">
                          <a:latin typeface="Times New Roman"/>
                          <a:ea typeface="Calibri"/>
                          <a:cs typeface="Times New Roman"/>
                        </a:rPr>
                        <a:t>101</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5 A.M.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7 A.M.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b="1" dirty="0">
                          <a:latin typeface="Times New Roman"/>
                          <a:ea typeface="Calibri"/>
                          <a:cs typeface="Times New Roman"/>
                        </a:rPr>
                        <a:t>201</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7 A.M.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9 A.M.</a:t>
                      </a:r>
                      <a:endParaRPr lang="en-IN" sz="1600" dirty="0">
                        <a:latin typeface="Calibri"/>
                        <a:ea typeface="Calibri"/>
                        <a:cs typeface="Times New Roman"/>
                      </a:endParaRPr>
                    </a:p>
                  </a:txBody>
                  <a:tcPr marL="68580" marR="68580" marT="0" marB="0" anchor="ctr"/>
                </a:tc>
              </a:tr>
              <a:tr h="445824">
                <a:tc>
                  <a:txBody>
                    <a:bodyPr/>
                    <a:lstStyle/>
                    <a:p>
                      <a:pPr algn="ctr">
                        <a:lnSpc>
                          <a:spcPct val="150000"/>
                        </a:lnSpc>
                        <a:spcAft>
                          <a:spcPts val="0"/>
                        </a:spcAft>
                      </a:pPr>
                      <a:r>
                        <a:rPr lang="en-US" sz="1600" b="1">
                          <a:latin typeface="Times New Roman"/>
                          <a:ea typeface="Calibri"/>
                          <a:cs typeface="Times New Roman"/>
                        </a:rPr>
                        <a:t>102</a:t>
                      </a:r>
                      <a:endParaRPr lang="en-IN" sz="16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7 A.M.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9 A.M.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b="1">
                          <a:latin typeface="Times New Roman"/>
                          <a:ea typeface="Calibri"/>
                          <a:cs typeface="Times New Roman"/>
                        </a:rPr>
                        <a:t>202</a:t>
                      </a:r>
                      <a:endParaRPr lang="en-IN" sz="16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8 A.M.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a:latin typeface="Times New Roman"/>
                          <a:ea typeface="Calibri"/>
                          <a:cs typeface="Times New Roman"/>
                        </a:rPr>
                        <a:t>10 A.M.</a:t>
                      </a:r>
                      <a:endParaRPr lang="en-IN" sz="1600">
                        <a:latin typeface="Calibri"/>
                        <a:ea typeface="Calibri"/>
                        <a:cs typeface="Times New Roman"/>
                      </a:endParaRPr>
                    </a:p>
                  </a:txBody>
                  <a:tcPr marL="68580" marR="68580" marT="0" marB="0" anchor="ctr"/>
                </a:tc>
              </a:tr>
              <a:tr h="445824">
                <a:tc>
                  <a:txBody>
                    <a:bodyPr/>
                    <a:lstStyle/>
                    <a:p>
                      <a:pPr algn="ctr">
                        <a:lnSpc>
                          <a:spcPct val="150000"/>
                        </a:lnSpc>
                        <a:spcAft>
                          <a:spcPts val="0"/>
                        </a:spcAft>
                      </a:pPr>
                      <a:r>
                        <a:rPr lang="en-US" sz="1600" b="1">
                          <a:latin typeface="Times New Roman"/>
                          <a:ea typeface="Calibri"/>
                          <a:cs typeface="Times New Roman"/>
                        </a:rPr>
                        <a:t>103</a:t>
                      </a:r>
                      <a:endParaRPr lang="en-IN" sz="16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1 P.M.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3 P.M.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b="1" dirty="0">
                          <a:latin typeface="Times New Roman"/>
                          <a:ea typeface="Calibri"/>
                          <a:cs typeface="Times New Roman"/>
                        </a:rPr>
                        <a:t>203</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1 P.M.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3 P.M.</a:t>
                      </a:r>
                      <a:endParaRPr lang="en-IN" sz="1600" dirty="0">
                        <a:latin typeface="Calibri"/>
                        <a:ea typeface="Calibri"/>
                        <a:cs typeface="Times New Roman"/>
                      </a:endParaRPr>
                    </a:p>
                  </a:txBody>
                  <a:tcPr marL="68580" marR="68580" marT="0" marB="0" anchor="ctr"/>
                </a:tc>
              </a:tr>
              <a:tr h="445824">
                <a:tc>
                  <a:txBody>
                    <a:bodyPr/>
                    <a:lstStyle/>
                    <a:p>
                      <a:pPr algn="ctr">
                        <a:lnSpc>
                          <a:spcPct val="150000"/>
                        </a:lnSpc>
                        <a:spcAft>
                          <a:spcPts val="0"/>
                        </a:spcAft>
                      </a:pPr>
                      <a:r>
                        <a:rPr lang="en-US" sz="1600" b="1">
                          <a:latin typeface="Times New Roman"/>
                          <a:ea typeface="Calibri"/>
                          <a:cs typeface="Times New Roman"/>
                        </a:rPr>
                        <a:t>104</a:t>
                      </a:r>
                      <a:endParaRPr lang="en-IN" sz="160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7 P.M.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9 P.M.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b="1" dirty="0">
                          <a:latin typeface="Times New Roman"/>
                          <a:ea typeface="Calibri"/>
                          <a:cs typeface="Times New Roman"/>
                        </a:rPr>
                        <a:t>204</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6 P.M.</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US" sz="1600" dirty="0">
                          <a:latin typeface="Times New Roman"/>
                          <a:ea typeface="Calibri"/>
                          <a:cs typeface="Times New Roman"/>
                        </a:rPr>
                        <a:t>8 P.M.</a:t>
                      </a:r>
                      <a:endParaRPr lang="en-IN" sz="1600" dirty="0">
                        <a:latin typeface="Calibri"/>
                        <a:ea typeface="Calibri"/>
                        <a:cs typeface="Times New Roman"/>
                      </a:endParaRPr>
                    </a:p>
                  </a:txBody>
                  <a:tcPr marL="68580" marR="68580" marT="0" marB="0" anchor="ctr"/>
                </a:tc>
              </a:tr>
            </a:tbl>
          </a:graphicData>
        </a:graphic>
      </p:graphicFrame>
      <p:graphicFrame>
        <p:nvGraphicFramePr>
          <p:cNvPr id="7" name="Table 6"/>
          <p:cNvGraphicFramePr>
            <a:graphicFrameLocks noGrp="1"/>
          </p:cNvGraphicFramePr>
          <p:nvPr/>
        </p:nvGraphicFramePr>
        <p:xfrm>
          <a:off x="4643438" y="3428998"/>
          <a:ext cx="4071966" cy="3123300"/>
        </p:xfrm>
        <a:graphic>
          <a:graphicData uri="http://schemas.openxmlformats.org/drawingml/2006/table">
            <a:tbl>
              <a:tblPr firstRow="1" bandRow="1">
                <a:tableStyleId>{5C22544A-7EE6-4342-B048-85BDC9FD1C3A}</a:tableStyleId>
              </a:tblPr>
              <a:tblGrid>
                <a:gridCol w="642942"/>
                <a:gridCol w="857256"/>
                <a:gridCol w="857256"/>
                <a:gridCol w="857256"/>
                <a:gridCol w="857256"/>
              </a:tblGrid>
              <a:tr h="357192">
                <a:tc gridSpan="5">
                  <a:txBody>
                    <a:bodyPr/>
                    <a:lstStyle/>
                    <a:p>
                      <a:pPr algn="ctr">
                        <a:lnSpc>
                          <a:spcPct val="150000"/>
                        </a:lnSpc>
                        <a:spcAft>
                          <a:spcPts val="0"/>
                        </a:spcAft>
                      </a:pPr>
                      <a:r>
                        <a:rPr lang="en-IN" sz="1600" dirty="0" smtClean="0">
                          <a:latin typeface="Calibri"/>
                          <a:ea typeface="Calibri"/>
                          <a:cs typeface="Times New Roman"/>
                        </a:rPr>
                        <a:t>Crew Based At Mumbai</a:t>
                      </a:r>
                      <a:endParaRPr lang="en-IN" sz="16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6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6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6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600" dirty="0">
                        <a:latin typeface="Calibri"/>
                        <a:ea typeface="Calibri"/>
                        <a:cs typeface="Times New Roman"/>
                      </a:endParaRPr>
                    </a:p>
                  </a:txBody>
                  <a:tcPr marL="68580" marR="68580" marT="0" marB="0" anchor="ctr"/>
                </a:tc>
              </a:tr>
              <a:tr h="802124">
                <a:tc>
                  <a:txBody>
                    <a:bodyPr/>
                    <a:lstStyle/>
                    <a:p>
                      <a:pPr algn="ctr">
                        <a:lnSpc>
                          <a:spcPct val="150000"/>
                        </a:lnSpc>
                        <a:spcAft>
                          <a:spcPts val="0"/>
                        </a:spcAft>
                      </a:pPr>
                      <a:r>
                        <a:rPr lang="en-US" sz="1600" b="1" dirty="0">
                          <a:latin typeface="Times New Roman"/>
                          <a:ea typeface="Calibri"/>
                          <a:cs typeface="Times New Roman"/>
                        </a:rPr>
                        <a:t>Flight No.</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201</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202</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203</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204</a:t>
                      </a:r>
                      <a:endParaRPr lang="en-IN" sz="1600" dirty="0">
                        <a:latin typeface="Calibri"/>
                        <a:ea typeface="Calibri"/>
                        <a:cs typeface="Times New Roman"/>
                      </a:endParaRPr>
                    </a:p>
                  </a:txBody>
                  <a:tcPr marL="68580" marR="68580" marT="0" marB="0" anchor="ctr"/>
                </a:tc>
              </a:tr>
              <a:tr h="488854">
                <a:tc>
                  <a:txBody>
                    <a:bodyPr/>
                    <a:lstStyle/>
                    <a:p>
                      <a:pPr algn="ctr">
                        <a:lnSpc>
                          <a:spcPct val="150000"/>
                        </a:lnSpc>
                        <a:spcAft>
                          <a:spcPts val="0"/>
                        </a:spcAft>
                      </a:pPr>
                      <a:r>
                        <a:rPr lang="en-US" sz="1600" b="1" dirty="0" smtClean="0">
                          <a:latin typeface="Times New Roman"/>
                          <a:ea typeface="Calibri"/>
                          <a:cs typeface="Times New Roman"/>
                        </a:rPr>
                        <a:t>101</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20</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19</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14</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9</a:t>
                      </a:r>
                      <a:endParaRPr lang="en-IN" sz="1600" dirty="0">
                        <a:latin typeface="Calibri"/>
                        <a:ea typeface="Calibri"/>
                        <a:cs typeface="Times New Roman"/>
                      </a:endParaRPr>
                    </a:p>
                  </a:txBody>
                  <a:tcPr marL="68580" marR="68580" marT="0" marB="0" anchor="ctr"/>
                </a:tc>
              </a:tr>
              <a:tr h="488854">
                <a:tc>
                  <a:txBody>
                    <a:bodyPr/>
                    <a:lstStyle/>
                    <a:p>
                      <a:pPr algn="ctr">
                        <a:lnSpc>
                          <a:spcPct val="150000"/>
                        </a:lnSpc>
                        <a:spcAft>
                          <a:spcPts val="0"/>
                        </a:spcAft>
                      </a:pPr>
                      <a:r>
                        <a:rPr lang="en-US" sz="1600" b="1" dirty="0" smtClean="0">
                          <a:latin typeface="Times New Roman"/>
                          <a:ea typeface="Calibri"/>
                          <a:cs typeface="Times New Roman"/>
                        </a:rPr>
                        <a:t>102</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22</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21</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16</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11</a:t>
                      </a:r>
                      <a:endParaRPr lang="en-IN" sz="1600" dirty="0">
                        <a:latin typeface="Calibri"/>
                        <a:ea typeface="Calibri"/>
                        <a:cs typeface="Times New Roman"/>
                      </a:endParaRPr>
                    </a:p>
                  </a:txBody>
                  <a:tcPr marL="68580" marR="68580" marT="0" marB="0" anchor="ctr"/>
                </a:tc>
              </a:tr>
              <a:tr h="488854">
                <a:tc>
                  <a:txBody>
                    <a:bodyPr/>
                    <a:lstStyle/>
                    <a:p>
                      <a:pPr algn="ctr">
                        <a:lnSpc>
                          <a:spcPct val="150000"/>
                        </a:lnSpc>
                        <a:spcAft>
                          <a:spcPts val="0"/>
                        </a:spcAft>
                      </a:pPr>
                      <a:r>
                        <a:rPr lang="en-US" sz="1600" b="1" dirty="0" smtClean="0">
                          <a:latin typeface="Times New Roman"/>
                          <a:ea typeface="Calibri"/>
                          <a:cs typeface="Times New Roman"/>
                        </a:rPr>
                        <a:t>103</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28</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27</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22</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17</a:t>
                      </a:r>
                      <a:endParaRPr lang="en-IN" sz="1600" dirty="0">
                        <a:latin typeface="Calibri"/>
                        <a:ea typeface="Calibri"/>
                        <a:cs typeface="Times New Roman"/>
                      </a:endParaRPr>
                    </a:p>
                  </a:txBody>
                  <a:tcPr marL="68580" marR="68580" marT="0" marB="0" anchor="ctr"/>
                </a:tc>
              </a:tr>
              <a:tr h="488854">
                <a:tc>
                  <a:txBody>
                    <a:bodyPr/>
                    <a:lstStyle/>
                    <a:p>
                      <a:pPr algn="ctr">
                        <a:lnSpc>
                          <a:spcPct val="150000"/>
                        </a:lnSpc>
                        <a:spcAft>
                          <a:spcPts val="0"/>
                        </a:spcAft>
                      </a:pPr>
                      <a:r>
                        <a:rPr lang="en-US" sz="1600" b="1" dirty="0" smtClean="0">
                          <a:latin typeface="Times New Roman"/>
                          <a:ea typeface="Calibri"/>
                          <a:cs typeface="Times New Roman"/>
                        </a:rPr>
                        <a:t>104</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10</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9</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28</a:t>
                      </a:r>
                      <a:endParaRPr lang="en-IN" sz="16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600" dirty="0" smtClean="0">
                          <a:latin typeface="Calibri"/>
                          <a:ea typeface="Calibri"/>
                          <a:cs typeface="Times New Roman"/>
                        </a:rPr>
                        <a:t>23</a:t>
                      </a:r>
                      <a:endParaRPr lang="en-IN" sz="1600" dirty="0">
                        <a:latin typeface="Calibri"/>
                        <a:ea typeface="Calibri"/>
                        <a:cs typeface="Times New Roman"/>
                      </a:endParaRPr>
                    </a:p>
                  </a:txBody>
                  <a:tcPr marL="68580" marR="68580" marT="0"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25470"/>
          </a:xfrm>
        </p:spPr>
        <p:txBody>
          <a:bodyPr>
            <a:normAutofit fontScale="90000"/>
          </a:bodyPr>
          <a:lstStyle/>
          <a:p>
            <a:r>
              <a:rPr lang="en-IN" dirty="0" smtClean="0"/>
              <a:t>Reduced Cost Table -1</a:t>
            </a:r>
            <a:br>
              <a:rPr lang="en-IN" dirty="0" smtClean="0"/>
            </a:br>
            <a:r>
              <a:rPr lang="en-IN" sz="2000" dirty="0"/>
              <a:t>(Conside</a:t>
            </a:r>
            <a:r>
              <a:rPr lang="en-IN" sz="2000" dirty="0" smtClean="0"/>
              <a:t>r the least element in </a:t>
            </a:r>
            <a:r>
              <a:rPr lang="en-IN" sz="2000" b="1" dirty="0" smtClean="0"/>
              <a:t>every row</a:t>
            </a:r>
            <a:r>
              <a:rPr lang="en-IN" sz="2000" dirty="0" smtClean="0"/>
              <a:t> and subtract this element from all the elements of its respective row including the element itself.)</a:t>
            </a:r>
            <a:endParaRPr lang="en-IN" sz="2000" dirty="0"/>
          </a:p>
        </p:txBody>
      </p:sp>
      <p:graphicFrame>
        <p:nvGraphicFramePr>
          <p:cNvPr id="6" name="Content Placeholder 5"/>
          <p:cNvGraphicFramePr>
            <a:graphicFrameLocks noGrp="1"/>
          </p:cNvGraphicFramePr>
          <p:nvPr>
            <p:ph idx="1"/>
          </p:nvPr>
        </p:nvGraphicFramePr>
        <p:xfrm>
          <a:off x="357158" y="2786058"/>
          <a:ext cx="8186765" cy="3400434"/>
        </p:xfrm>
        <a:graphic>
          <a:graphicData uri="http://schemas.openxmlformats.org/drawingml/2006/table">
            <a:tbl>
              <a:tblPr firstRow="1" bandRow="1">
                <a:tableStyleId>{5C22544A-7EE6-4342-B048-85BDC9FD1C3A}</a:tableStyleId>
              </a:tblPr>
              <a:tblGrid>
                <a:gridCol w="1637353"/>
                <a:gridCol w="1637353"/>
                <a:gridCol w="1637353"/>
                <a:gridCol w="1637353"/>
                <a:gridCol w="1637353"/>
              </a:tblGrid>
              <a:tr h="566739">
                <a:tc>
                  <a:txBody>
                    <a:bodyPr/>
                    <a:lstStyle/>
                    <a:p>
                      <a:pPr algn="ctr"/>
                      <a:r>
                        <a:rPr lang="en-IN" dirty="0" smtClean="0"/>
                        <a:t>Workers</a:t>
                      </a:r>
                      <a:endParaRPr lang="en-IN" dirty="0"/>
                    </a:p>
                  </a:txBody>
                  <a:tcPr/>
                </a:tc>
                <a:tc gridSpan="4">
                  <a:txBody>
                    <a:bodyPr/>
                    <a:lstStyle/>
                    <a:p>
                      <a:pPr algn="ctr"/>
                      <a:r>
                        <a:rPr lang="en-IN" dirty="0" smtClean="0"/>
                        <a:t>Jobs </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566739">
                <a:tc>
                  <a:txBody>
                    <a:bodyPr/>
                    <a:lstStyle/>
                    <a:p>
                      <a:pPr algn="ctr"/>
                      <a:endParaRPr lang="en-IN" dirty="0"/>
                    </a:p>
                  </a:txBody>
                  <a:tcPr/>
                </a:tc>
                <a:tc>
                  <a:txBody>
                    <a:bodyPr/>
                    <a:lstStyle/>
                    <a:p>
                      <a:pPr algn="ctr"/>
                      <a:r>
                        <a:rPr lang="en-IN" dirty="0" smtClean="0"/>
                        <a:t>A</a:t>
                      </a:r>
                      <a:endParaRPr lang="en-IN" dirty="0"/>
                    </a:p>
                  </a:txBody>
                  <a:tcPr/>
                </a:tc>
                <a:tc>
                  <a:txBody>
                    <a:bodyPr/>
                    <a:lstStyle/>
                    <a:p>
                      <a:pPr algn="ctr"/>
                      <a:r>
                        <a:rPr lang="en-IN" dirty="0" smtClean="0"/>
                        <a:t>B</a:t>
                      </a:r>
                      <a:endParaRPr lang="en-IN" dirty="0"/>
                    </a:p>
                  </a:txBody>
                  <a:tcPr/>
                </a:tc>
                <a:tc>
                  <a:txBody>
                    <a:bodyPr/>
                    <a:lstStyle/>
                    <a:p>
                      <a:pPr algn="ctr"/>
                      <a:r>
                        <a:rPr lang="en-IN" dirty="0" smtClean="0"/>
                        <a:t>C</a:t>
                      </a:r>
                      <a:endParaRPr lang="en-IN" dirty="0"/>
                    </a:p>
                  </a:txBody>
                  <a:tcPr/>
                </a:tc>
                <a:tc>
                  <a:txBody>
                    <a:bodyPr/>
                    <a:lstStyle/>
                    <a:p>
                      <a:pPr algn="ctr"/>
                      <a:r>
                        <a:rPr lang="en-IN" dirty="0" smtClean="0"/>
                        <a:t>D</a:t>
                      </a:r>
                      <a:endParaRPr lang="en-IN" dirty="0"/>
                    </a:p>
                  </a:txBody>
                  <a:tcPr/>
                </a:tc>
              </a:tr>
              <a:tr h="566739">
                <a:tc>
                  <a:txBody>
                    <a:bodyPr/>
                    <a:lstStyle/>
                    <a:p>
                      <a:pPr algn="ctr"/>
                      <a:r>
                        <a:rPr lang="en-IN" dirty="0" smtClean="0"/>
                        <a:t>1</a:t>
                      </a:r>
                      <a:endParaRPr lang="en-IN" dirty="0"/>
                    </a:p>
                  </a:txBody>
                  <a:tcPr/>
                </a:tc>
                <a:tc>
                  <a:txBody>
                    <a:bodyPr/>
                    <a:lstStyle/>
                    <a:p>
                      <a:pPr algn="ctr"/>
                      <a:r>
                        <a:rPr lang="en-IN" dirty="0" smtClean="0"/>
                        <a:t>5</a:t>
                      </a:r>
                      <a:endParaRPr lang="en-IN" dirty="0"/>
                    </a:p>
                  </a:txBody>
                  <a:tcPr/>
                </a:tc>
                <a:tc>
                  <a:txBody>
                    <a:bodyPr/>
                    <a:lstStyle/>
                    <a:p>
                      <a:pPr algn="ctr"/>
                      <a:r>
                        <a:rPr lang="en-IN" dirty="0" smtClean="0"/>
                        <a:t>0</a:t>
                      </a:r>
                      <a:endParaRPr lang="en-IN" dirty="0"/>
                    </a:p>
                  </a:txBody>
                  <a:tcPr/>
                </a:tc>
                <a:tc>
                  <a:txBody>
                    <a:bodyPr/>
                    <a:lstStyle/>
                    <a:p>
                      <a:pPr algn="ctr"/>
                      <a:r>
                        <a:rPr lang="en-IN" dirty="0" smtClean="0"/>
                        <a:t>11</a:t>
                      </a:r>
                      <a:endParaRPr lang="en-IN" dirty="0"/>
                    </a:p>
                  </a:txBody>
                  <a:tcPr/>
                </a:tc>
                <a:tc>
                  <a:txBody>
                    <a:bodyPr/>
                    <a:lstStyle/>
                    <a:p>
                      <a:pPr algn="ctr"/>
                      <a:r>
                        <a:rPr lang="en-IN" dirty="0" smtClean="0"/>
                        <a:t>27</a:t>
                      </a:r>
                      <a:endParaRPr lang="en-IN" dirty="0"/>
                    </a:p>
                  </a:txBody>
                  <a:tcPr/>
                </a:tc>
              </a:tr>
              <a:tr h="566739">
                <a:tc>
                  <a:txBody>
                    <a:bodyPr/>
                    <a:lstStyle/>
                    <a:p>
                      <a:pPr algn="ctr"/>
                      <a:r>
                        <a:rPr lang="en-IN" dirty="0" smtClean="0"/>
                        <a:t>2</a:t>
                      </a:r>
                      <a:endParaRPr lang="en-IN" dirty="0"/>
                    </a:p>
                  </a:txBody>
                  <a:tcPr/>
                </a:tc>
                <a:tc>
                  <a:txBody>
                    <a:bodyPr/>
                    <a:lstStyle/>
                    <a:p>
                      <a:pPr algn="ctr"/>
                      <a:r>
                        <a:rPr lang="en-IN" dirty="0" smtClean="0"/>
                        <a:t>15</a:t>
                      </a:r>
                      <a:endParaRPr lang="en-IN" dirty="0"/>
                    </a:p>
                  </a:txBody>
                  <a:tcPr/>
                </a:tc>
                <a:tc>
                  <a:txBody>
                    <a:bodyPr/>
                    <a:lstStyle/>
                    <a:p>
                      <a:pPr algn="ctr"/>
                      <a:r>
                        <a:rPr lang="en-IN" dirty="0" smtClean="0"/>
                        <a:t>0</a:t>
                      </a:r>
                      <a:endParaRPr lang="en-IN" dirty="0"/>
                    </a:p>
                  </a:txBody>
                  <a:tcPr/>
                </a:tc>
                <a:tc>
                  <a:txBody>
                    <a:bodyPr/>
                    <a:lstStyle/>
                    <a:p>
                      <a:pPr algn="ctr"/>
                      <a:r>
                        <a:rPr lang="en-IN" dirty="0" smtClean="0"/>
                        <a:t>21</a:t>
                      </a:r>
                      <a:endParaRPr lang="en-IN" dirty="0"/>
                    </a:p>
                  </a:txBody>
                  <a:tcPr/>
                </a:tc>
                <a:tc>
                  <a:txBody>
                    <a:bodyPr/>
                    <a:lstStyle/>
                    <a:p>
                      <a:pPr algn="ctr"/>
                      <a:r>
                        <a:rPr lang="en-IN" dirty="0" smtClean="0"/>
                        <a:t>13</a:t>
                      </a:r>
                      <a:endParaRPr lang="en-IN" dirty="0"/>
                    </a:p>
                  </a:txBody>
                  <a:tcPr/>
                </a:tc>
              </a:tr>
              <a:tr h="566739">
                <a:tc>
                  <a:txBody>
                    <a:bodyPr/>
                    <a:lstStyle/>
                    <a:p>
                      <a:pPr algn="ctr"/>
                      <a:r>
                        <a:rPr lang="en-IN" dirty="0" smtClean="0"/>
                        <a:t>3</a:t>
                      </a:r>
                      <a:endParaRPr lang="en-IN" dirty="0"/>
                    </a:p>
                  </a:txBody>
                  <a:tcPr/>
                </a:tc>
                <a:tc>
                  <a:txBody>
                    <a:bodyPr/>
                    <a:lstStyle/>
                    <a:p>
                      <a:pPr algn="ctr"/>
                      <a:r>
                        <a:rPr lang="en-IN" dirty="0" smtClean="0"/>
                        <a:t>1</a:t>
                      </a:r>
                      <a:endParaRPr lang="en-IN" dirty="0"/>
                    </a:p>
                  </a:txBody>
                  <a:tcPr/>
                </a:tc>
                <a:tc>
                  <a:txBody>
                    <a:bodyPr/>
                    <a:lstStyle/>
                    <a:p>
                      <a:pPr algn="ctr"/>
                      <a:r>
                        <a:rPr lang="en-IN" dirty="0" smtClean="0"/>
                        <a:t>4</a:t>
                      </a:r>
                      <a:endParaRPr lang="en-IN" dirty="0"/>
                    </a:p>
                  </a:txBody>
                  <a:tcPr/>
                </a:tc>
                <a:tc>
                  <a:txBody>
                    <a:bodyPr/>
                    <a:lstStyle/>
                    <a:p>
                      <a:pPr algn="ctr"/>
                      <a:r>
                        <a:rPr lang="en-IN" dirty="0" smtClean="0"/>
                        <a:t>0</a:t>
                      </a:r>
                      <a:endParaRPr lang="en-IN" dirty="0"/>
                    </a:p>
                  </a:txBody>
                  <a:tcPr/>
                </a:tc>
                <a:tc>
                  <a:txBody>
                    <a:bodyPr/>
                    <a:lstStyle/>
                    <a:p>
                      <a:pPr algn="ctr"/>
                      <a:r>
                        <a:rPr lang="en-IN" dirty="0" smtClean="0"/>
                        <a:t>16</a:t>
                      </a:r>
                      <a:endParaRPr lang="en-IN" dirty="0"/>
                    </a:p>
                  </a:txBody>
                  <a:tcPr/>
                </a:tc>
              </a:tr>
              <a:tr h="566739">
                <a:tc>
                  <a:txBody>
                    <a:bodyPr/>
                    <a:lstStyle/>
                    <a:p>
                      <a:pPr algn="ctr"/>
                      <a:r>
                        <a:rPr lang="en-IN" dirty="0" smtClean="0"/>
                        <a:t>4</a:t>
                      </a:r>
                      <a:endParaRPr lang="en-IN" dirty="0"/>
                    </a:p>
                  </a:txBody>
                  <a:tcPr/>
                </a:tc>
                <a:tc>
                  <a:txBody>
                    <a:bodyPr/>
                    <a:lstStyle/>
                    <a:p>
                      <a:pPr algn="ctr"/>
                      <a:r>
                        <a:rPr lang="en-IN" dirty="0" smtClean="0"/>
                        <a:t>0</a:t>
                      </a:r>
                      <a:endParaRPr lang="en-IN" dirty="0"/>
                    </a:p>
                  </a:txBody>
                  <a:tcPr/>
                </a:tc>
                <a:tc>
                  <a:txBody>
                    <a:bodyPr/>
                    <a:lstStyle/>
                    <a:p>
                      <a:pPr algn="ctr"/>
                      <a:r>
                        <a:rPr lang="en-IN" dirty="0" smtClean="0"/>
                        <a:t>4</a:t>
                      </a:r>
                      <a:endParaRPr lang="en-IN" dirty="0"/>
                    </a:p>
                  </a:txBody>
                  <a:tcPr/>
                </a:tc>
                <a:tc>
                  <a:txBody>
                    <a:bodyPr/>
                    <a:lstStyle/>
                    <a:p>
                      <a:pPr algn="ctr"/>
                      <a:r>
                        <a:rPr lang="en-IN" dirty="0" smtClean="0"/>
                        <a:t>19</a:t>
                      </a:r>
                      <a:endParaRPr lang="en-IN" dirty="0"/>
                    </a:p>
                  </a:txBody>
                  <a:tcPr/>
                </a:tc>
                <a:tc>
                  <a:txBody>
                    <a:bodyPr/>
                    <a:lstStyle/>
                    <a:p>
                      <a:pPr algn="ctr"/>
                      <a:r>
                        <a:rPr lang="en-IN" dirty="0" smtClean="0"/>
                        <a:t>14</a:t>
                      </a:r>
                      <a:endParaRPr lang="en-IN" dirty="0"/>
                    </a:p>
                  </a:txBody>
                  <a:tcPr/>
                </a:tc>
              </a:tr>
            </a:tbl>
          </a:graphicData>
        </a:graphic>
      </p:graphicFrame>
      <p:sp>
        <p:nvSpPr>
          <p:cNvPr id="7" name="TextBox 6"/>
          <p:cNvSpPr txBox="1"/>
          <p:nvPr/>
        </p:nvSpPr>
        <p:spPr>
          <a:xfrm>
            <a:off x="3071802" y="1714488"/>
            <a:ext cx="3643338" cy="646331"/>
          </a:xfrm>
          <a:prstGeom prst="rect">
            <a:avLst/>
          </a:prstGeom>
          <a:noFill/>
        </p:spPr>
        <p:txBody>
          <a:bodyPr wrap="square" rtlCol="0">
            <a:spAutoFit/>
          </a:bodyPr>
          <a:lstStyle/>
          <a:p>
            <a:r>
              <a:rPr lang="en-IN" dirty="0" smtClean="0"/>
              <a:t>Time taken (in Minutes) by workers</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p:cNvGraphicFramePr>
          <p:nvPr/>
        </p:nvGraphicFramePr>
        <p:xfrm>
          <a:off x="1928794" y="428604"/>
          <a:ext cx="4071968" cy="3251850"/>
        </p:xfrm>
        <a:graphic>
          <a:graphicData uri="http://schemas.openxmlformats.org/drawingml/2006/table">
            <a:tbl>
              <a:tblPr firstRow="1" bandRow="1">
                <a:tableStyleId>{5C22544A-7EE6-4342-B048-85BDC9FD1C3A}</a:tableStyleId>
              </a:tblPr>
              <a:tblGrid>
                <a:gridCol w="857256"/>
                <a:gridCol w="803678"/>
                <a:gridCol w="803678"/>
                <a:gridCol w="803678"/>
                <a:gridCol w="803678"/>
              </a:tblGrid>
              <a:tr h="485778">
                <a:tc gridSpan="5">
                  <a:txBody>
                    <a:bodyPr/>
                    <a:lstStyle/>
                    <a:p>
                      <a:pPr algn="ctr">
                        <a:lnSpc>
                          <a:spcPct val="150000"/>
                        </a:lnSpc>
                        <a:spcAft>
                          <a:spcPts val="0"/>
                        </a:spcAft>
                      </a:pPr>
                      <a:r>
                        <a:rPr lang="en-IN" sz="1800" dirty="0" smtClean="0">
                          <a:latin typeface="Calibri"/>
                          <a:ea typeface="Calibri"/>
                          <a:cs typeface="Times New Roman"/>
                        </a:rPr>
                        <a:t>Minimum Layover Time</a:t>
                      </a:r>
                      <a:endParaRPr lang="en-IN" sz="18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8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8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800" dirty="0">
                        <a:latin typeface="Calibri"/>
                        <a:ea typeface="Calibri"/>
                        <a:cs typeface="Times New Roman"/>
                      </a:endParaRPr>
                    </a:p>
                  </a:txBody>
                  <a:tcPr marL="68580" marR="68580" marT="0" marB="0" anchor="ctr"/>
                </a:tc>
                <a:tc hMerge="1">
                  <a:txBody>
                    <a:bodyPr/>
                    <a:lstStyle/>
                    <a:p>
                      <a:pPr algn="ctr">
                        <a:lnSpc>
                          <a:spcPct val="150000"/>
                        </a:lnSpc>
                        <a:spcAft>
                          <a:spcPts val="0"/>
                        </a:spcAft>
                      </a:pP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dirty="0">
                          <a:latin typeface="Times New Roman"/>
                          <a:ea typeface="Calibri"/>
                          <a:cs typeface="Times New Roman"/>
                        </a:rPr>
                        <a:t>Flight No.</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201</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202</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203</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204</a:t>
                      </a: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a:latin typeface="Times New Roman"/>
                          <a:ea typeface="Calibri"/>
                          <a:cs typeface="Times New Roman"/>
                        </a:rPr>
                        <a:t>101</a:t>
                      </a:r>
                      <a:endParaRPr lang="en-IN" sz="180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20</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19</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6</a:t>
                      </a:r>
                      <a:r>
                        <a:rPr lang="en-IN" sz="1800" dirty="0" smtClean="0">
                          <a:latin typeface="Calibri"/>
                          <a:ea typeface="Calibri"/>
                          <a:cs typeface="Calibri"/>
                        </a:rPr>
                        <a:t>*</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9</a:t>
                      </a: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a:latin typeface="Times New Roman"/>
                          <a:ea typeface="Calibri"/>
                          <a:cs typeface="Times New Roman"/>
                        </a:rPr>
                        <a:t>102</a:t>
                      </a:r>
                      <a:endParaRPr lang="en-IN" sz="180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22</a:t>
                      </a:r>
                      <a:r>
                        <a:rPr lang="en-IN" sz="1800" dirty="0" smtClean="0">
                          <a:latin typeface="Calibri"/>
                          <a:ea typeface="Calibri"/>
                          <a:cs typeface="Calibri"/>
                        </a:rPr>
                        <a:t>*</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21</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16</a:t>
                      </a:r>
                      <a:endParaRPr lang="en-IN" sz="1800" dirty="0">
                        <a:latin typeface="Calibri"/>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9</a:t>
                      </a: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a:latin typeface="Times New Roman"/>
                          <a:ea typeface="Calibri"/>
                          <a:cs typeface="Times New Roman"/>
                        </a:rPr>
                        <a:t>103</a:t>
                      </a:r>
                      <a:endParaRPr lang="en-IN" sz="1800">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latin typeface="Calibri"/>
                          <a:ea typeface="Calibri"/>
                          <a:cs typeface="Times New Roman"/>
                        </a:rPr>
                        <a:t>16</a:t>
                      </a:r>
                      <a:r>
                        <a:rPr lang="en-IN" sz="1800" dirty="0" smtClean="0">
                          <a:latin typeface="+mn-lt"/>
                          <a:ea typeface="Calibri"/>
                          <a:cs typeface="Calibri"/>
                        </a:rPr>
                        <a:t>*</a:t>
                      </a:r>
                      <a:endParaRPr lang="en-IN" sz="1800" dirty="0" smtClean="0">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latin typeface="Calibri"/>
                          <a:ea typeface="Calibri"/>
                          <a:cs typeface="Times New Roman"/>
                        </a:rPr>
                        <a:t>17</a:t>
                      </a:r>
                      <a:r>
                        <a:rPr lang="en-IN" sz="1800" dirty="0" smtClean="0">
                          <a:latin typeface="+mn-lt"/>
                          <a:ea typeface="Calibri"/>
                          <a:cs typeface="Calibri"/>
                        </a:rPr>
                        <a:t>*</a:t>
                      </a:r>
                      <a:endParaRPr lang="en-IN" sz="1800" dirty="0" smtClean="0">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latin typeface="Calibri"/>
                          <a:ea typeface="Calibri"/>
                          <a:cs typeface="Times New Roman"/>
                        </a:rPr>
                        <a:t>22</a:t>
                      </a:r>
                      <a:r>
                        <a:rPr lang="en-IN" sz="1800" dirty="0" smtClean="0">
                          <a:latin typeface="+mn-lt"/>
                          <a:ea typeface="Calibri"/>
                          <a:cs typeface="Calibri"/>
                        </a:rPr>
                        <a:t>*</a:t>
                      </a:r>
                      <a:endParaRPr lang="en-IN" sz="1800" dirty="0" smtClean="0">
                        <a:latin typeface="+mn-lt"/>
                        <a:ea typeface="Calibri"/>
                        <a:cs typeface="Times New Roman"/>
                      </a:endParaRPr>
                    </a:p>
                  </a:txBody>
                  <a:tcPr marL="68580" marR="68580" marT="0" marB="0" anchor="ctr"/>
                </a:tc>
                <a:tc>
                  <a:txBody>
                    <a:bodyPr/>
                    <a:lstStyle/>
                    <a:p>
                      <a:pPr algn="ctr">
                        <a:lnSpc>
                          <a:spcPct val="150000"/>
                        </a:lnSpc>
                        <a:spcAft>
                          <a:spcPts val="0"/>
                        </a:spcAft>
                      </a:pPr>
                      <a:r>
                        <a:rPr lang="en-IN" sz="1800" dirty="0" smtClean="0">
                          <a:latin typeface="Calibri"/>
                          <a:ea typeface="Calibri"/>
                          <a:cs typeface="Times New Roman"/>
                        </a:rPr>
                        <a:t>17</a:t>
                      </a:r>
                      <a:endParaRPr lang="en-IN" sz="1800" dirty="0">
                        <a:latin typeface="Calibri"/>
                        <a:ea typeface="Calibri"/>
                        <a:cs typeface="Times New Roman"/>
                      </a:endParaRPr>
                    </a:p>
                  </a:txBody>
                  <a:tcPr marL="68580" marR="68580" marT="0" marB="0" anchor="ctr"/>
                </a:tc>
              </a:tr>
              <a:tr h="485778">
                <a:tc>
                  <a:txBody>
                    <a:bodyPr/>
                    <a:lstStyle/>
                    <a:p>
                      <a:pPr algn="ctr">
                        <a:lnSpc>
                          <a:spcPct val="150000"/>
                        </a:lnSpc>
                        <a:spcAft>
                          <a:spcPts val="0"/>
                        </a:spcAft>
                      </a:pPr>
                      <a:r>
                        <a:rPr lang="en-US" sz="1800" b="1">
                          <a:latin typeface="Times New Roman"/>
                          <a:ea typeface="Calibri"/>
                          <a:cs typeface="Times New Roman"/>
                        </a:rPr>
                        <a:t>104</a:t>
                      </a:r>
                      <a:endParaRPr lang="en-IN" sz="1800">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latin typeface="Calibri"/>
                          <a:ea typeface="Calibri"/>
                          <a:cs typeface="Times New Roman"/>
                        </a:rPr>
                        <a:t>10</a:t>
                      </a:r>
                      <a:r>
                        <a:rPr lang="en-IN" sz="1800" dirty="0" smtClean="0">
                          <a:latin typeface="+mn-lt"/>
                          <a:ea typeface="Calibri"/>
                          <a:cs typeface="Calibri"/>
                        </a:rPr>
                        <a:t>*</a:t>
                      </a:r>
                      <a:endParaRPr lang="en-IN" sz="1800" dirty="0" smtClean="0">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latin typeface="Calibri"/>
                          <a:ea typeface="Calibri"/>
                          <a:cs typeface="Times New Roman"/>
                        </a:rPr>
                        <a:t>9</a:t>
                      </a:r>
                      <a:endParaRPr lang="en-IN" sz="1800" dirty="0" smtClean="0">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latin typeface="Calibri"/>
                          <a:ea typeface="Calibri"/>
                          <a:cs typeface="Times New Roman"/>
                        </a:rPr>
                        <a:t>16</a:t>
                      </a:r>
                      <a:r>
                        <a:rPr lang="en-IN" sz="1800" dirty="0" smtClean="0">
                          <a:latin typeface="+mn-lt"/>
                          <a:ea typeface="Calibri"/>
                          <a:cs typeface="Calibri"/>
                        </a:rPr>
                        <a:t>*</a:t>
                      </a:r>
                      <a:endParaRPr lang="en-IN" sz="1800" dirty="0" smtClean="0">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IN" sz="1800" dirty="0" smtClean="0">
                          <a:latin typeface="Calibri"/>
                          <a:ea typeface="Calibri"/>
                          <a:cs typeface="Times New Roman"/>
                        </a:rPr>
                        <a:t>21</a:t>
                      </a:r>
                      <a:r>
                        <a:rPr lang="en-IN" sz="1800" dirty="0" smtClean="0">
                          <a:latin typeface="+mn-lt"/>
                          <a:ea typeface="Calibri"/>
                          <a:cs typeface="Calibri"/>
                        </a:rPr>
                        <a:t>*</a:t>
                      </a:r>
                      <a:endParaRPr lang="en-IN" sz="1800" dirty="0" smtClean="0">
                        <a:latin typeface="+mn-lt"/>
                        <a:ea typeface="Calibri"/>
                        <a:cs typeface="Times New Roman"/>
                      </a:endParaRPr>
                    </a:p>
                  </a:txBody>
                  <a:tcPr marL="68580" marR="68580" marT="0" marB="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25470"/>
          </a:xfrm>
        </p:spPr>
        <p:txBody>
          <a:bodyPr>
            <a:normAutofit fontScale="90000"/>
          </a:bodyPr>
          <a:lstStyle/>
          <a:p>
            <a:r>
              <a:rPr lang="en-IN" dirty="0" smtClean="0"/>
              <a:t>Reduced Cost Table -2</a:t>
            </a:r>
            <a:br>
              <a:rPr lang="en-IN" dirty="0" smtClean="0"/>
            </a:br>
            <a:r>
              <a:rPr lang="en-IN" sz="2000" dirty="0"/>
              <a:t>(Conside</a:t>
            </a:r>
            <a:r>
              <a:rPr lang="en-IN" sz="2000" dirty="0" smtClean="0"/>
              <a:t>r the least element in </a:t>
            </a:r>
            <a:r>
              <a:rPr lang="en-IN" sz="2000" b="1" dirty="0" smtClean="0"/>
              <a:t>every column</a:t>
            </a:r>
            <a:r>
              <a:rPr lang="en-IN" sz="2000" dirty="0" smtClean="0"/>
              <a:t> and subtract this element from all the elements of its respective column including the element itself.)</a:t>
            </a:r>
            <a:endParaRPr lang="en-IN" sz="2000" dirty="0"/>
          </a:p>
        </p:txBody>
      </p:sp>
      <p:graphicFrame>
        <p:nvGraphicFramePr>
          <p:cNvPr id="6" name="Content Placeholder 5"/>
          <p:cNvGraphicFramePr>
            <a:graphicFrameLocks noGrp="1"/>
          </p:cNvGraphicFramePr>
          <p:nvPr>
            <p:ph idx="1"/>
          </p:nvPr>
        </p:nvGraphicFramePr>
        <p:xfrm>
          <a:off x="357158" y="2786058"/>
          <a:ext cx="8186765" cy="3400434"/>
        </p:xfrm>
        <a:graphic>
          <a:graphicData uri="http://schemas.openxmlformats.org/drawingml/2006/table">
            <a:tbl>
              <a:tblPr firstRow="1" bandRow="1">
                <a:tableStyleId>{5C22544A-7EE6-4342-B048-85BDC9FD1C3A}</a:tableStyleId>
              </a:tblPr>
              <a:tblGrid>
                <a:gridCol w="1637353"/>
                <a:gridCol w="1637353"/>
                <a:gridCol w="1637353"/>
                <a:gridCol w="1637353"/>
                <a:gridCol w="1637353"/>
              </a:tblGrid>
              <a:tr h="566739">
                <a:tc>
                  <a:txBody>
                    <a:bodyPr/>
                    <a:lstStyle/>
                    <a:p>
                      <a:pPr algn="ctr"/>
                      <a:r>
                        <a:rPr lang="en-IN" dirty="0" smtClean="0"/>
                        <a:t>Workers</a:t>
                      </a:r>
                      <a:endParaRPr lang="en-IN" dirty="0"/>
                    </a:p>
                  </a:txBody>
                  <a:tcPr/>
                </a:tc>
                <a:tc gridSpan="4">
                  <a:txBody>
                    <a:bodyPr/>
                    <a:lstStyle/>
                    <a:p>
                      <a:pPr algn="ctr"/>
                      <a:r>
                        <a:rPr lang="en-IN" dirty="0" smtClean="0"/>
                        <a:t>Jobs </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566739">
                <a:tc>
                  <a:txBody>
                    <a:bodyPr/>
                    <a:lstStyle/>
                    <a:p>
                      <a:pPr algn="ctr"/>
                      <a:endParaRPr lang="en-IN" dirty="0"/>
                    </a:p>
                  </a:txBody>
                  <a:tcPr/>
                </a:tc>
                <a:tc>
                  <a:txBody>
                    <a:bodyPr/>
                    <a:lstStyle/>
                    <a:p>
                      <a:pPr algn="ctr"/>
                      <a:r>
                        <a:rPr lang="en-IN" dirty="0" smtClean="0"/>
                        <a:t>A</a:t>
                      </a:r>
                      <a:endParaRPr lang="en-IN" dirty="0"/>
                    </a:p>
                  </a:txBody>
                  <a:tcPr/>
                </a:tc>
                <a:tc>
                  <a:txBody>
                    <a:bodyPr/>
                    <a:lstStyle/>
                    <a:p>
                      <a:pPr algn="ctr"/>
                      <a:r>
                        <a:rPr lang="en-IN" dirty="0" smtClean="0"/>
                        <a:t>B</a:t>
                      </a:r>
                      <a:endParaRPr lang="en-IN" dirty="0"/>
                    </a:p>
                  </a:txBody>
                  <a:tcPr/>
                </a:tc>
                <a:tc>
                  <a:txBody>
                    <a:bodyPr/>
                    <a:lstStyle/>
                    <a:p>
                      <a:pPr algn="ctr"/>
                      <a:r>
                        <a:rPr lang="en-IN" dirty="0" smtClean="0"/>
                        <a:t>C</a:t>
                      </a:r>
                      <a:endParaRPr lang="en-IN" dirty="0"/>
                    </a:p>
                  </a:txBody>
                  <a:tcPr/>
                </a:tc>
                <a:tc>
                  <a:txBody>
                    <a:bodyPr/>
                    <a:lstStyle/>
                    <a:p>
                      <a:pPr algn="ctr"/>
                      <a:r>
                        <a:rPr lang="en-IN" dirty="0" smtClean="0"/>
                        <a:t>D</a:t>
                      </a:r>
                      <a:endParaRPr lang="en-IN" dirty="0"/>
                    </a:p>
                  </a:txBody>
                  <a:tcPr/>
                </a:tc>
              </a:tr>
              <a:tr h="566739">
                <a:tc>
                  <a:txBody>
                    <a:bodyPr/>
                    <a:lstStyle/>
                    <a:p>
                      <a:pPr algn="ctr"/>
                      <a:r>
                        <a:rPr lang="en-IN" dirty="0" smtClean="0"/>
                        <a:t>1</a:t>
                      </a:r>
                      <a:endParaRPr lang="en-IN" dirty="0"/>
                    </a:p>
                  </a:txBody>
                  <a:tcPr/>
                </a:tc>
                <a:tc>
                  <a:txBody>
                    <a:bodyPr/>
                    <a:lstStyle/>
                    <a:p>
                      <a:pPr algn="ctr"/>
                      <a:r>
                        <a:rPr lang="en-IN" dirty="0" smtClean="0"/>
                        <a:t>5</a:t>
                      </a:r>
                      <a:endParaRPr lang="en-IN" dirty="0"/>
                    </a:p>
                  </a:txBody>
                  <a:tcPr/>
                </a:tc>
                <a:tc>
                  <a:txBody>
                    <a:bodyPr/>
                    <a:lstStyle/>
                    <a:p>
                      <a:pPr algn="ctr"/>
                      <a:r>
                        <a:rPr lang="en-IN" dirty="0" smtClean="0"/>
                        <a:t>0</a:t>
                      </a:r>
                      <a:endParaRPr lang="en-IN" dirty="0"/>
                    </a:p>
                  </a:txBody>
                  <a:tcPr/>
                </a:tc>
                <a:tc>
                  <a:txBody>
                    <a:bodyPr/>
                    <a:lstStyle/>
                    <a:p>
                      <a:pPr algn="ctr"/>
                      <a:r>
                        <a:rPr lang="en-IN" dirty="0" smtClean="0"/>
                        <a:t>11</a:t>
                      </a:r>
                      <a:endParaRPr lang="en-IN" dirty="0"/>
                    </a:p>
                  </a:txBody>
                  <a:tcPr/>
                </a:tc>
                <a:tc>
                  <a:txBody>
                    <a:bodyPr/>
                    <a:lstStyle/>
                    <a:p>
                      <a:pPr algn="ctr"/>
                      <a:r>
                        <a:rPr lang="en-IN" dirty="0" smtClean="0"/>
                        <a:t>14</a:t>
                      </a:r>
                      <a:endParaRPr lang="en-IN" dirty="0"/>
                    </a:p>
                  </a:txBody>
                  <a:tcPr/>
                </a:tc>
              </a:tr>
              <a:tr h="566739">
                <a:tc>
                  <a:txBody>
                    <a:bodyPr/>
                    <a:lstStyle/>
                    <a:p>
                      <a:pPr algn="ctr"/>
                      <a:r>
                        <a:rPr lang="en-IN" dirty="0" smtClean="0"/>
                        <a:t>2</a:t>
                      </a:r>
                      <a:endParaRPr lang="en-IN" dirty="0"/>
                    </a:p>
                  </a:txBody>
                  <a:tcPr/>
                </a:tc>
                <a:tc>
                  <a:txBody>
                    <a:bodyPr/>
                    <a:lstStyle/>
                    <a:p>
                      <a:pPr algn="ctr"/>
                      <a:r>
                        <a:rPr lang="en-IN" dirty="0" smtClean="0"/>
                        <a:t>15</a:t>
                      </a:r>
                      <a:endParaRPr lang="en-IN" dirty="0"/>
                    </a:p>
                  </a:txBody>
                  <a:tcPr/>
                </a:tc>
                <a:tc>
                  <a:txBody>
                    <a:bodyPr/>
                    <a:lstStyle/>
                    <a:p>
                      <a:pPr algn="ctr"/>
                      <a:r>
                        <a:rPr lang="en-IN" dirty="0" smtClean="0"/>
                        <a:t>0</a:t>
                      </a:r>
                      <a:endParaRPr lang="en-IN" dirty="0"/>
                    </a:p>
                  </a:txBody>
                  <a:tcPr/>
                </a:tc>
                <a:tc>
                  <a:txBody>
                    <a:bodyPr/>
                    <a:lstStyle/>
                    <a:p>
                      <a:pPr algn="ctr"/>
                      <a:r>
                        <a:rPr lang="en-IN" dirty="0" smtClean="0"/>
                        <a:t>21</a:t>
                      </a:r>
                      <a:endParaRPr lang="en-IN" dirty="0"/>
                    </a:p>
                  </a:txBody>
                  <a:tcPr/>
                </a:tc>
                <a:tc>
                  <a:txBody>
                    <a:bodyPr/>
                    <a:lstStyle/>
                    <a:p>
                      <a:pPr algn="ctr"/>
                      <a:r>
                        <a:rPr lang="en-IN" dirty="0" smtClean="0"/>
                        <a:t>0</a:t>
                      </a:r>
                      <a:endParaRPr lang="en-IN" dirty="0"/>
                    </a:p>
                  </a:txBody>
                  <a:tcPr/>
                </a:tc>
              </a:tr>
              <a:tr h="566739">
                <a:tc>
                  <a:txBody>
                    <a:bodyPr/>
                    <a:lstStyle/>
                    <a:p>
                      <a:pPr algn="ctr"/>
                      <a:r>
                        <a:rPr lang="en-IN" dirty="0" smtClean="0"/>
                        <a:t>3</a:t>
                      </a:r>
                      <a:endParaRPr lang="en-IN" dirty="0"/>
                    </a:p>
                  </a:txBody>
                  <a:tcPr/>
                </a:tc>
                <a:tc>
                  <a:txBody>
                    <a:bodyPr/>
                    <a:lstStyle/>
                    <a:p>
                      <a:pPr algn="ctr"/>
                      <a:r>
                        <a:rPr lang="en-IN" dirty="0" smtClean="0"/>
                        <a:t>1</a:t>
                      </a:r>
                      <a:endParaRPr lang="en-IN" dirty="0"/>
                    </a:p>
                  </a:txBody>
                  <a:tcPr/>
                </a:tc>
                <a:tc>
                  <a:txBody>
                    <a:bodyPr/>
                    <a:lstStyle/>
                    <a:p>
                      <a:pPr algn="ctr"/>
                      <a:r>
                        <a:rPr lang="en-IN" dirty="0" smtClean="0"/>
                        <a:t>4</a:t>
                      </a:r>
                      <a:endParaRPr lang="en-IN" dirty="0"/>
                    </a:p>
                  </a:txBody>
                  <a:tcPr/>
                </a:tc>
                <a:tc>
                  <a:txBody>
                    <a:bodyPr/>
                    <a:lstStyle/>
                    <a:p>
                      <a:pPr algn="ctr"/>
                      <a:r>
                        <a:rPr lang="en-IN" dirty="0" smtClean="0"/>
                        <a:t>0</a:t>
                      </a:r>
                      <a:endParaRPr lang="en-IN" dirty="0"/>
                    </a:p>
                  </a:txBody>
                  <a:tcPr/>
                </a:tc>
                <a:tc>
                  <a:txBody>
                    <a:bodyPr/>
                    <a:lstStyle/>
                    <a:p>
                      <a:pPr algn="ctr"/>
                      <a:r>
                        <a:rPr lang="en-IN" dirty="0" smtClean="0"/>
                        <a:t>3</a:t>
                      </a:r>
                      <a:endParaRPr lang="en-IN" dirty="0"/>
                    </a:p>
                  </a:txBody>
                  <a:tcPr/>
                </a:tc>
              </a:tr>
              <a:tr h="566739">
                <a:tc>
                  <a:txBody>
                    <a:bodyPr/>
                    <a:lstStyle/>
                    <a:p>
                      <a:pPr algn="ctr"/>
                      <a:r>
                        <a:rPr lang="en-IN" dirty="0" smtClean="0"/>
                        <a:t>4</a:t>
                      </a:r>
                      <a:endParaRPr lang="en-IN" dirty="0"/>
                    </a:p>
                  </a:txBody>
                  <a:tcPr/>
                </a:tc>
                <a:tc>
                  <a:txBody>
                    <a:bodyPr/>
                    <a:lstStyle/>
                    <a:p>
                      <a:pPr algn="ctr"/>
                      <a:r>
                        <a:rPr lang="en-IN" dirty="0" smtClean="0"/>
                        <a:t>0</a:t>
                      </a:r>
                      <a:endParaRPr lang="en-IN" dirty="0"/>
                    </a:p>
                  </a:txBody>
                  <a:tcPr/>
                </a:tc>
                <a:tc>
                  <a:txBody>
                    <a:bodyPr/>
                    <a:lstStyle/>
                    <a:p>
                      <a:pPr algn="ctr"/>
                      <a:r>
                        <a:rPr lang="en-IN" dirty="0" smtClean="0"/>
                        <a:t>4</a:t>
                      </a:r>
                      <a:endParaRPr lang="en-IN" dirty="0"/>
                    </a:p>
                  </a:txBody>
                  <a:tcPr/>
                </a:tc>
                <a:tc>
                  <a:txBody>
                    <a:bodyPr/>
                    <a:lstStyle/>
                    <a:p>
                      <a:pPr algn="ctr"/>
                      <a:r>
                        <a:rPr lang="en-IN" dirty="0" smtClean="0"/>
                        <a:t>19</a:t>
                      </a:r>
                      <a:endParaRPr lang="en-IN" dirty="0"/>
                    </a:p>
                  </a:txBody>
                  <a:tcPr/>
                </a:tc>
                <a:tc>
                  <a:txBody>
                    <a:bodyPr/>
                    <a:lstStyle/>
                    <a:p>
                      <a:pPr algn="ctr"/>
                      <a:r>
                        <a:rPr lang="en-IN" dirty="0" smtClean="0"/>
                        <a:t>1</a:t>
                      </a:r>
                      <a:endParaRPr lang="en-IN" dirty="0"/>
                    </a:p>
                  </a:txBody>
                  <a:tcPr/>
                </a:tc>
              </a:tr>
            </a:tbl>
          </a:graphicData>
        </a:graphic>
      </p:graphicFrame>
      <p:sp>
        <p:nvSpPr>
          <p:cNvPr id="7" name="TextBox 6"/>
          <p:cNvSpPr txBox="1"/>
          <p:nvPr/>
        </p:nvSpPr>
        <p:spPr>
          <a:xfrm>
            <a:off x="3071802" y="1714488"/>
            <a:ext cx="3643338" cy="646331"/>
          </a:xfrm>
          <a:prstGeom prst="rect">
            <a:avLst/>
          </a:prstGeom>
          <a:noFill/>
        </p:spPr>
        <p:txBody>
          <a:bodyPr wrap="square" rtlCol="0">
            <a:spAutoFit/>
          </a:bodyPr>
          <a:lstStyle/>
          <a:p>
            <a:r>
              <a:rPr lang="en-IN" dirty="0" smtClean="0"/>
              <a:t>Time taken (in Minutes) by workers</a:t>
            </a:r>
          </a:p>
          <a:p>
            <a:endParaRPr lang="en-IN" dirty="0"/>
          </a:p>
        </p:txBody>
      </p:sp>
      <p:cxnSp>
        <p:nvCxnSpPr>
          <p:cNvPr id="8" name="Straight Connector 7"/>
          <p:cNvCxnSpPr/>
          <p:nvPr/>
        </p:nvCxnSpPr>
        <p:spPr>
          <a:xfrm rot="5400000">
            <a:off x="3357554" y="5072074"/>
            <a:ext cx="214314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714612" y="5786454"/>
            <a:ext cx="5072098" cy="7143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714612" y="5286388"/>
            <a:ext cx="5072098"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rot="5400000">
            <a:off x="6786578" y="5000636"/>
            <a:ext cx="1857388" cy="1588"/>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25470"/>
          </a:xfrm>
        </p:spPr>
        <p:txBody>
          <a:bodyPr>
            <a:normAutofit fontScale="90000"/>
          </a:bodyPr>
          <a:lstStyle/>
          <a:p>
            <a:r>
              <a:rPr lang="en-IN" dirty="0" smtClean="0"/>
              <a:t>Optimal Solution</a:t>
            </a:r>
            <a:br>
              <a:rPr lang="en-IN" dirty="0" smtClean="0"/>
            </a:br>
            <a:r>
              <a:rPr lang="en-IN" sz="2000" dirty="0"/>
              <a:t>(Conside</a:t>
            </a:r>
            <a:r>
              <a:rPr lang="en-IN" sz="2000" dirty="0" smtClean="0"/>
              <a:t>r the single in zero in every row and column)</a:t>
            </a:r>
            <a:endParaRPr lang="en-IN" sz="2000" dirty="0"/>
          </a:p>
        </p:txBody>
      </p:sp>
      <p:graphicFrame>
        <p:nvGraphicFramePr>
          <p:cNvPr id="6" name="Content Placeholder 5"/>
          <p:cNvGraphicFramePr>
            <a:graphicFrameLocks noGrp="1"/>
          </p:cNvGraphicFramePr>
          <p:nvPr>
            <p:ph idx="1"/>
          </p:nvPr>
        </p:nvGraphicFramePr>
        <p:xfrm>
          <a:off x="357159" y="2786058"/>
          <a:ext cx="6786610" cy="3400434"/>
        </p:xfrm>
        <a:graphic>
          <a:graphicData uri="http://schemas.openxmlformats.org/drawingml/2006/table">
            <a:tbl>
              <a:tblPr firstRow="1" bandRow="1">
                <a:tableStyleId>{5C22544A-7EE6-4342-B048-85BDC9FD1C3A}</a:tableStyleId>
              </a:tblPr>
              <a:tblGrid>
                <a:gridCol w="1357322"/>
                <a:gridCol w="1357322"/>
                <a:gridCol w="1357322"/>
                <a:gridCol w="1357322"/>
                <a:gridCol w="1357322"/>
              </a:tblGrid>
              <a:tr h="566739">
                <a:tc>
                  <a:txBody>
                    <a:bodyPr/>
                    <a:lstStyle/>
                    <a:p>
                      <a:pPr algn="ctr"/>
                      <a:r>
                        <a:rPr lang="en-IN" dirty="0" smtClean="0"/>
                        <a:t>Workers</a:t>
                      </a:r>
                      <a:endParaRPr lang="en-IN" dirty="0"/>
                    </a:p>
                  </a:txBody>
                  <a:tcPr/>
                </a:tc>
                <a:tc gridSpan="4">
                  <a:txBody>
                    <a:bodyPr/>
                    <a:lstStyle/>
                    <a:p>
                      <a:pPr algn="ctr"/>
                      <a:r>
                        <a:rPr lang="en-IN" dirty="0" smtClean="0"/>
                        <a:t>Jobs </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566739">
                <a:tc>
                  <a:txBody>
                    <a:bodyPr/>
                    <a:lstStyle/>
                    <a:p>
                      <a:pPr algn="ctr"/>
                      <a:endParaRPr lang="en-IN" dirty="0"/>
                    </a:p>
                  </a:txBody>
                  <a:tcPr/>
                </a:tc>
                <a:tc>
                  <a:txBody>
                    <a:bodyPr/>
                    <a:lstStyle/>
                    <a:p>
                      <a:pPr algn="ctr"/>
                      <a:r>
                        <a:rPr lang="en-IN" dirty="0" smtClean="0"/>
                        <a:t>A</a:t>
                      </a:r>
                      <a:endParaRPr lang="en-IN" dirty="0"/>
                    </a:p>
                  </a:txBody>
                  <a:tcPr/>
                </a:tc>
                <a:tc>
                  <a:txBody>
                    <a:bodyPr/>
                    <a:lstStyle/>
                    <a:p>
                      <a:pPr algn="ctr"/>
                      <a:r>
                        <a:rPr lang="en-IN" dirty="0" smtClean="0"/>
                        <a:t>B</a:t>
                      </a:r>
                      <a:endParaRPr lang="en-IN" dirty="0"/>
                    </a:p>
                  </a:txBody>
                  <a:tcPr/>
                </a:tc>
                <a:tc>
                  <a:txBody>
                    <a:bodyPr/>
                    <a:lstStyle/>
                    <a:p>
                      <a:pPr algn="ctr"/>
                      <a:r>
                        <a:rPr lang="en-IN" dirty="0" smtClean="0"/>
                        <a:t>C</a:t>
                      </a:r>
                      <a:endParaRPr lang="en-IN" dirty="0"/>
                    </a:p>
                  </a:txBody>
                  <a:tcPr/>
                </a:tc>
                <a:tc>
                  <a:txBody>
                    <a:bodyPr/>
                    <a:lstStyle/>
                    <a:p>
                      <a:pPr algn="ctr"/>
                      <a:r>
                        <a:rPr lang="en-IN" dirty="0" smtClean="0"/>
                        <a:t>D</a:t>
                      </a:r>
                      <a:endParaRPr lang="en-IN" dirty="0"/>
                    </a:p>
                  </a:txBody>
                  <a:tcPr/>
                </a:tc>
              </a:tr>
              <a:tr h="566739">
                <a:tc>
                  <a:txBody>
                    <a:bodyPr/>
                    <a:lstStyle/>
                    <a:p>
                      <a:pPr algn="ctr"/>
                      <a:r>
                        <a:rPr lang="en-IN" dirty="0" smtClean="0"/>
                        <a:t>1</a:t>
                      </a:r>
                      <a:endParaRPr lang="en-IN" dirty="0"/>
                    </a:p>
                  </a:txBody>
                  <a:tcPr/>
                </a:tc>
                <a:tc>
                  <a:txBody>
                    <a:bodyPr/>
                    <a:lstStyle/>
                    <a:p>
                      <a:pPr algn="ctr"/>
                      <a:r>
                        <a:rPr lang="en-IN" dirty="0" smtClean="0"/>
                        <a:t>5</a:t>
                      </a:r>
                      <a:endParaRPr lang="en-IN" dirty="0"/>
                    </a:p>
                  </a:txBody>
                  <a:tcPr/>
                </a:tc>
                <a:tc>
                  <a:txBody>
                    <a:bodyPr/>
                    <a:lstStyle/>
                    <a:p>
                      <a:pPr algn="ctr"/>
                      <a:r>
                        <a:rPr lang="en-IN" dirty="0" smtClean="0"/>
                        <a:t>0</a:t>
                      </a:r>
                      <a:endParaRPr lang="en-IN" dirty="0"/>
                    </a:p>
                  </a:txBody>
                  <a:tcPr/>
                </a:tc>
                <a:tc>
                  <a:txBody>
                    <a:bodyPr/>
                    <a:lstStyle/>
                    <a:p>
                      <a:pPr algn="ctr"/>
                      <a:r>
                        <a:rPr lang="en-IN" dirty="0" smtClean="0"/>
                        <a:t>11</a:t>
                      </a:r>
                      <a:endParaRPr lang="en-IN" dirty="0"/>
                    </a:p>
                  </a:txBody>
                  <a:tcPr/>
                </a:tc>
                <a:tc>
                  <a:txBody>
                    <a:bodyPr/>
                    <a:lstStyle/>
                    <a:p>
                      <a:pPr algn="ctr"/>
                      <a:r>
                        <a:rPr lang="en-IN" dirty="0" smtClean="0"/>
                        <a:t>14</a:t>
                      </a:r>
                      <a:endParaRPr lang="en-IN" dirty="0"/>
                    </a:p>
                  </a:txBody>
                  <a:tcPr/>
                </a:tc>
              </a:tr>
              <a:tr h="566739">
                <a:tc>
                  <a:txBody>
                    <a:bodyPr/>
                    <a:lstStyle/>
                    <a:p>
                      <a:pPr algn="ctr"/>
                      <a:r>
                        <a:rPr lang="en-IN" dirty="0" smtClean="0"/>
                        <a:t>2</a:t>
                      </a:r>
                      <a:endParaRPr lang="en-IN" dirty="0"/>
                    </a:p>
                  </a:txBody>
                  <a:tcPr/>
                </a:tc>
                <a:tc>
                  <a:txBody>
                    <a:bodyPr/>
                    <a:lstStyle/>
                    <a:p>
                      <a:pPr algn="ctr"/>
                      <a:r>
                        <a:rPr lang="en-IN" dirty="0" smtClean="0"/>
                        <a:t>15</a:t>
                      </a:r>
                      <a:endParaRPr lang="en-IN" dirty="0"/>
                    </a:p>
                  </a:txBody>
                  <a:tcPr/>
                </a:tc>
                <a:tc>
                  <a:txBody>
                    <a:bodyPr/>
                    <a:lstStyle/>
                    <a:p>
                      <a:pPr algn="ctr"/>
                      <a:r>
                        <a:rPr lang="en-IN" dirty="0" smtClean="0"/>
                        <a:t>0</a:t>
                      </a:r>
                      <a:endParaRPr lang="en-IN" dirty="0"/>
                    </a:p>
                  </a:txBody>
                  <a:tcPr/>
                </a:tc>
                <a:tc>
                  <a:txBody>
                    <a:bodyPr/>
                    <a:lstStyle/>
                    <a:p>
                      <a:pPr algn="ctr"/>
                      <a:r>
                        <a:rPr lang="en-IN" dirty="0" smtClean="0"/>
                        <a:t>21</a:t>
                      </a:r>
                      <a:endParaRPr lang="en-IN" dirty="0"/>
                    </a:p>
                  </a:txBody>
                  <a:tcPr/>
                </a:tc>
                <a:tc>
                  <a:txBody>
                    <a:bodyPr/>
                    <a:lstStyle/>
                    <a:p>
                      <a:pPr algn="ctr"/>
                      <a:r>
                        <a:rPr lang="en-IN" dirty="0" smtClean="0"/>
                        <a:t>0</a:t>
                      </a:r>
                      <a:endParaRPr lang="en-IN" dirty="0"/>
                    </a:p>
                  </a:txBody>
                  <a:tcPr/>
                </a:tc>
              </a:tr>
              <a:tr h="566739">
                <a:tc>
                  <a:txBody>
                    <a:bodyPr/>
                    <a:lstStyle/>
                    <a:p>
                      <a:pPr algn="ctr"/>
                      <a:r>
                        <a:rPr lang="en-IN" dirty="0" smtClean="0"/>
                        <a:t>3</a:t>
                      </a:r>
                      <a:endParaRPr lang="en-IN" dirty="0"/>
                    </a:p>
                  </a:txBody>
                  <a:tcPr/>
                </a:tc>
                <a:tc>
                  <a:txBody>
                    <a:bodyPr/>
                    <a:lstStyle/>
                    <a:p>
                      <a:pPr algn="ctr"/>
                      <a:r>
                        <a:rPr lang="en-IN" dirty="0" smtClean="0"/>
                        <a:t>1</a:t>
                      </a:r>
                      <a:endParaRPr lang="en-IN" dirty="0"/>
                    </a:p>
                  </a:txBody>
                  <a:tcPr/>
                </a:tc>
                <a:tc>
                  <a:txBody>
                    <a:bodyPr/>
                    <a:lstStyle/>
                    <a:p>
                      <a:pPr algn="ctr"/>
                      <a:r>
                        <a:rPr lang="en-IN" dirty="0" smtClean="0"/>
                        <a:t>4</a:t>
                      </a:r>
                      <a:endParaRPr lang="en-IN" dirty="0"/>
                    </a:p>
                  </a:txBody>
                  <a:tcPr/>
                </a:tc>
                <a:tc>
                  <a:txBody>
                    <a:bodyPr/>
                    <a:lstStyle/>
                    <a:p>
                      <a:pPr algn="ctr"/>
                      <a:r>
                        <a:rPr lang="en-IN" dirty="0" smtClean="0"/>
                        <a:t>0</a:t>
                      </a:r>
                      <a:endParaRPr lang="en-IN" dirty="0"/>
                    </a:p>
                  </a:txBody>
                  <a:tcPr/>
                </a:tc>
                <a:tc>
                  <a:txBody>
                    <a:bodyPr/>
                    <a:lstStyle/>
                    <a:p>
                      <a:pPr algn="ctr"/>
                      <a:r>
                        <a:rPr lang="en-IN" dirty="0" smtClean="0"/>
                        <a:t>3</a:t>
                      </a:r>
                      <a:endParaRPr lang="en-IN" dirty="0"/>
                    </a:p>
                  </a:txBody>
                  <a:tcPr/>
                </a:tc>
              </a:tr>
              <a:tr h="566739">
                <a:tc>
                  <a:txBody>
                    <a:bodyPr/>
                    <a:lstStyle/>
                    <a:p>
                      <a:pPr algn="ctr"/>
                      <a:r>
                        <a:rPr lang="en-IN" dirty="0" smtClean="0"/>
                        <a:t>4</a:t>
                      </a:r>
                      <a:endParaRPr lang="en-IN" dirty="0"/>
                    </a:p>
                  </a:txBody>
                  <a:tcPr/>
                </a:tc>
                <a:tc>
                  <a:txBody>
                    <a:bodyPr/>
                    <a:lstStyle/>
                    <a:p>
                      <a:pPr algn="ctr"/>
                      <a:r>
                        <a:rPr lang="en-IN" dirty="0" smtClean="0"/>
                        <a:t>0</a:t>
                      </a:r>
                      <a:endParaRPr lang="en-IN" dirty="0"/>
                    </a:p>
                  </a:txBody>
                  <a:tcPr/>
                </a:tc>
                <a:tc>
                  <a:txBody>
                    <a:bodyPr/>
                    <a:lstStyle/>
                    <a:p>
                      <a:pPr algn="ctr"/>
                      <a:r>
                        <a:rPr lang="en-IN" dirty="0" smtClean="0"/>
                        <a:t>4</a:t>
                      </a:r>
                      <a:endParaRPr lang="en-IN" dirty="0"/>
                    </a:p>
                  </a:txBody>
                  <a:tcPr/>
                </a:tc>
                <a:tc>
                  <a:txBody>
                    <a:bodyPr/>
                    <a:lstStyle/>
                    <a:p>
                      <a:pPr algn="ctr"/>
                      <a:r>
                        <a:rPr lang="en-IN" dirty="0" smtClean="0"/>
                        <a:t>19</a:t>
                      </a:r>
                      <a:endParaRPr lang="en-IN" dirty="0"/>
                    </a:p>
                  </a:txBody>
                  <a:tcPr/>
                </a:tc>
                <a:tc>
                  <a:txBody>
                    <a:bodyPr/>
                    <a:lstStyle/>
                    <a:p>
                      <a:pPr algn="ctr"/>
                      <a:r>
                        <a:rPr lang="en-IN" dirty="0" smtClean="0"/>
                        <a:t>1</a:t>
                      </a:r>
                      <a:endParaRPr lang="en-IN" dirty="0"/>
                    </a:p>
                  </a:txBody>
                  <a:tcPr/>
                </a:tc>
              </a:tr>
            </a:tbl>
          </a:graphicData>
        </a:graphic>
      </p:graphicFrame>
      <p:sp>
        <p:nvSpPr>
          <p:cNvPr id="7" name="TextBox 6"/>
          <p:cNvSpPr txBox="1"/>
          <p:nvPr/>
        </p:nvSpPr>
        <p:spPr>
          <a:xfrm>
            <a:off x="3071802" y="1714488"/>
            <a:ext cx="3643338" cy="646331"/>
          </a:xfrm>
          <a:prstGeom prst="rect">
            <a:avLst/>
          </a:prstGeom>
          <a:noFill/>
        </p:spPr>
        <p:txBody>
          <a:bodyPr wrap="square" rtlCol="0">
            <a:spAutoFit/>
          </a:bodyPr>
          <a:lstStyle/>
          <a:p>
            <a:r>
              <a:rPr lang="en-IN" dirty="0" smtClean="0"/>
              <a:t>Time taken (in Minutes) by workers</a:t>
            </a:r>
          </a:p>
          <a:p>
            <a:endParaRPr lang="en-IN" dirty="0"/>
          </a:p>
        </p:txBody>
      </p:sp>
      <p:sp>
        <p:nvSpPr>
          <p:cNvPr id="9" name="Rectangle 8"/>
          <p:cNvSpPr/>
          <p:nvPr/>
        </p:nvSpPr>
        <p:spPr>
          <a:xfrm>
            <a:off x="3428992" y="3857628"/>
            <a:ext cx="714380"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9" name="Group 18"/>
          <p:cNvGrpSpPr/>
          <p:nvPr/>
        </p:nvGrpSpPr>
        <p:grpSpPr>
          <a:xfrm>
            <a:off x="3500430" y="4500570"/>
            <a:ext cx="500066" cy="357190"/>
            <a:chOff x="3500430" y="4500570"/>
            <a:chExt cx="500066" cy="357190"/>
          </a:xfrm>
        </p:grpSpPr>
        <p:cxnSp>
          <p:nvCxnSpPr>
            <p:cNvPr id="16" name="Straight Connector 15"/>
            <p:cNvCxnSpPr/>
            <p:nvPr/>
          </p:nvCxnSpPr>
          <p:spPr>
            <a:xfrm>
              <a:off x="3571868" y="4500570"/>
              <a:ext cx="428628"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flipV="1">
              <a:off x="3500430" y="4500570"/>
              <a:ext cx="428628" cy="35719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6143636" y="4429132"/>
            <a:ext cx="571504"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4786314" y="5000636"/>
            <a:ext cx="571504" cy="5000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2071670" y="5643578"/>
            <a:ext cx="642942"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3" name="Table 22"/>
          <p:cNvGraphicFramePr>
            <a:graphicFrameLocks noGrp="1"/>
          </p:cNvGraphicFramePr>
          <p:nvPr/>
        </p:nvGraphicFramePr>
        <p:xfrm>
          <a:off x="7286643" y="3714752"/>
          <a:ext cx="1857357" cy="3037840"/>
        </p:xfrm>
        <a:graphic>
          <a:graphicData uri="http://schemas.openxmlformats.org/drawingml/2006/table">
            <a:tbl>
              <a:tblPr firstRow="1" bandRow="1">
                <a:tableStyleId>{5C22544A-7EE6-4342-B048-85BDC9FD1C3A}</a:tableStyleId>
              </a:tblPr>
              <a:tblGrid>
                <a:gridCol w="619119"/>
                <a:gridCol w="619119"/>
                <a:gridCol w="619119"/>
              </a:tblGrid>
              <a:tr h="370840">
                <a:tc>
                  <a:txBody>
                    <a:bodyPr/>
                    <a:lstStyle/>
                    <a:p>
                      <a:r>
                        <a:rPr lang="en-IN" dirty="0" smtClean="0"/>
                        <a:t>Workers</a:t>
                      </a:r>
                      <a:endParaRPr lang="en-IN" dirty="0"/>
                    </a:p>
                  </a:txBody>
                  <a:tcPr/>
                </a:tc>
                <a:tc>
                  <a:txBody>
                    <a:bodyPr/>
                    <a:lstStyle/>
                    <a:p>
                      <a:r>
                        <a:rPr lang="en-IN" dirty="0" smtClean="0"/>
                        <a:t>Jobs</a:t>
                      </a:r>
                      <a:endParaRPr lang="en-IN" dirty="0"/>
                    </a:p>
                  </a:txBody>
                  <a:tcPr/>
                </a:tc>
                <a:tc>
                  <a:txBody>
                    <a:bodyPr/>
                    <a:lstStyle/>
                    <a:p>
                      <a:r>
                        <a:rPr lang="en-IN" dirty="0" smtClean="0"/>
                        <a:t>Time</a:t>
                      </a:r>
                      <a:endParaRPr lang="en-IN" dirty="0"/>
                    </a:p>
                  </a:txBody>
                  <a:tcPr/>
                </a:tc>
              </a:tr>
              <a:tr h="370840">
                <a:tc>
                  <a:txBody>
                    <a:bodyPr/>
                    <a:lstStyle/>
                    <a:p>
                      <a:r>
                        <a:rPr lang="en-IN" dirty="0" smtClean="0"/>
                        <a:t>1</a:t>
                      </a:r>
                      <a:endParaRPr lang="en-IN" dirty="0"/>
                    </a:p>
                  </a:txBody>
                  <a:tcPr/>
                </a:tc>
                <a:tc>
                  <a:txBody>
                    <a:bodyPr/>
                    <a:lstStyle/>
                    <a:p>
                      <a:r>
                        <a:rPr lang="en-IN" dirty="0" smtClean="0"/>
                        <a:t>B</a:t>
                      </a:r>
                      <a:endParaRPr lang="en-IN" dirty="0"/>
                    </a:p>
                  </a:txBody>
                  <a:tcPr/>
                </a:tc>
                <a:tc>
                  <a:txBody>
                    <a:bodyPr/>
                    <a:lstStyle/>
                    <a:p>
                      <a:r>
                        <a:rPr lang="en-IN" dirty="0" smtClean="0"/>
                        <a:t>40</a:t>
                      </a:r>
                      <a:endParaRPr lang="en-IN" dirty="0"/>
                    </a:p>
                  </a:txBody>
                  <a:tcPr/>
                </a:tc>
              </a:tr>
              <a:tr h="370840">
                <a:tc>
                  <a:txBody>
                    <a:bodyPr/>
                    <a:lstStyle/>
                    <a:p>
                      <a:r>
                        <a:rPr lang="en-IN" dirty="0" smtClean="0"/>
                        <a:t>2</a:t>
                      </a:r>
                      <a:endParaRPr lang="en-IN" dirty="0"/>
                    </a:p>
                  </a:txBody>
                  <a:tcPr/>
                </a:tc>
                <a:tc>
                  <a:txBody>
                    <a:bodyPr/>
                    <a:lstStyle/>
                    <a:p>
                      <a:r>
                        <a:rPr lang="en-IN" dirty="0" smtClean="0"/>
                        <a:t>D</a:t>
                      </a:r>
                      <a:endParaRPr lang="en-IN" dirty="0"/>
                    </a:p>
                  </a:txBody>
                  <a:tcPr/>
                </a:tc>
                <a:tc>
                  <a:txBody>
                    <a:bodyPr/>
                    <a:lstStyle/>
                    <a:p>
                      <a:r>
                        <a:rPr lang="en-IN" dirty="0" smtClean="0"/>
                        <a:t>55</a:t>
                      </a:r>
                      <a:endParaRPr lang="en-IN" dirty="0"/>
                    </a:p>
                  </a:txBody>
                  <a:tcPr/>
                </a:tc>
              </a:tr>
              <a:tr h="370840">
                <a:tc>
                  <a:txBody>
                    <a:bodyPr/>
                    <a:lstStyle/>
                    <a:p>
                      <a:r>
                        <a:rPr lang="en-IN" dirty="0" smtClean="0"/>
                        <a:t>3</a:t>
                      </a:r>
                      <a:endParaRPr lang="en-IN" dirty="0"/>
                    </a:p>
                  </a:txBody>
                  <a:tcPr/>
                </a:tc>
                <a:tc>
                  <a:txBody>
                    <a:bodyPr/>
                    <a:lstStyle/>
                    <a:p>
                      <a:r>
                        <a:rPr lang="en-IN" dirty="0" smtClean="0"/>
                        <a:t>C</a:t>
                      </a:r>
                      <a:endParaRPr lang="en-IN" dirty="0"/>
                    </a:p>
                  </a:txBody>
                  <a:tcPr/>
                </a:tc>
                <a:tc>
                  <a:txBody>
                    <a:bodyPr/>
                    <a:lstStyle/>
                    <a:p>
                      <a:r>
                        <a:rPr lang="en-IN" dirty="0" smtClean="0"/>
                        <a:t>48</a:t>
                      </a:r>
                      <a:endParaRPr lang="en-IN" dirty="0"/>
                    </a:p>
                  </a:txBody>
                  <a:tcPr/>
                </a:tc>
              </a:tr>
              <a:tr h="370840">
                <a:tc>
                  <a:txBody>
                    <a:bodyPr/>
                    <a:lstStyle/>
                    <a:p>
                      <a:r>
                        <a:rPr lang="en-IN" dirty="0" smtClean="0"/>
                        <a:t>4</a:t>
                      </a:r>
                      <a:endParaRPr lang="en-IN" dirty="0"/>
                    </a:p>
                  </a:txBody>
                  <a:tcPr/>
                </a:tc>
                <a:tc>
                  <a:txBody>
                    <a:bodyPr/>
                    <a:lstStyle/>
                    <a:p>
                      <a:r>
                        <a:rPr lang="en-IN" dirty="0" smtClean="0"/>
                        <a:t>A</a:t>
                      </a:r>
                      <a:endParaRPr lang="en-IN" dirty="0"/>
                    </a:p>
                  </a:txBody>
                  <a:tcPr/>
                </a:tc>
                <a:tc>
                  <a:txBody>
                    <a:bodyPr/>
                    <a:lstStyle/>
                    <a:p>
                      <a:r>
                        <a:rPr lang="en-IN" dirty="0" smtClean="0"/>
                        <a:t>41</a:t>
                      </a:r>
                      <a:endParaRPr lang="en-IN" dirty="0"/>
                    </a:p>
                  </a:txBody>
                  <a:tcPr/>
                </a:tc>
              </a:tr>
              <a:tr h="370840">
                <a:tc gridSpan="2">
                  <a:txBody>
                    <a:bodyPr/>
                    <a:lstStyle/>
                    <a:p>
                      <a:r>
                        <a:rPr lang="en-IN" dirty="0" smtClean="0"/>
                        <a:t>Total Time</a:t>
                      </a:r>
                      <a:endParaRPr lang="en-IN" dirty="0"/>
                    </a:p>
                  </a:txBody>
                  <a:tcPr/>
                </a:tc>
                <a:tc hMerge="1">
                  <a:txBody>
                    <a:bodyPr/>
                    <a:lstStyle/>
                    <a:p>
                      <a:endParaRPr lang="en-IN" dirty="0"/>
                    </a:p>
                  </a:txBody>
                  <a:tcPr/>
                </a:tc>
                <a:tc>
                  <a:txBody>
                    <a:bodyPr/>
                    <a:lstStyle/>
                    <a:p>
                      <a:r>
                        <a:rPr lang="en-IN" dirty="0" smtClean="0"/>
                        <a:t>184 Minutes</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Machinist</a:t>
                      </a:r>
                      <a:endParaRPr lang="en-IN" dirty="0"/>
                    </a:p>
                  </a:txBody>
                  <a:tcPr/>
                </a:tc>
                <a:tc gridSpan="5">
                  <a:txBody>
                    <a:bodyPr/>
                    <a:lstStyle/>
                    <a:p>
                      <a:pPr algn="ctr"/>
                      <a:r>
                        <a:rPr lang="en-IN" dirty="0" smtClean="0"/>
                        <a:t>Jobs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10</a:t>
                      </a:r>
                      <a:endParaRPr lang="en-IN" dirty="0"/>
                    </a:p>
                  </a:txBody>
                  <a:tcPr/>
                </a:tc>
                <a:tc>
                  <a:txBody>
                    <a:bodyPr/>
                    <a:lstStyle/>
                    <a:p>
                      <a:r>
                        <a:rPr lang="en-IN" dirty="0" smtClean="0"/>
                        <a:t>3</a:t>
                      </a:r>
                      <a:endParaRPr lang="en-IN" dirty="0"/>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8</a:t>
                      </a:r>
                      <a:endParaRPr lang="en-IN" dirty="0"/>
                    </a:p>
                  </a:txBody>
                  <a:tcPr/>
                </a:tc>
              </a:tr>
              <a:tr h="370840">
                <a:tc>
                  <a:txBody>
                    <a:bodyPr/>
                    <a:lstStyle/>
                    <a:p>
                      <a:r>
                        <a:rPr lang="en-IN" dirty="0" smtClean="0"/>
                        <a:t>B</a:t>
                      </a:r>
                      <a:endParaRPr lang="en-IN" dirty="0"/>
                    </a:p>
                  </a:txBody>
                  <a:tcPr/>
                </a:tc>
                <a:tc>
                  <a:txBody>
                    <a:bodyPr/>
                    <a:lstStyle/>
                    <a:p>
                      <a:r>
                        <a:rPr lang="en-IN" dirty="0" smtClean="0"/>
                        <a:t>9</a:t>
                      </a:r>
                      <a:endParaRPr lang="en-IN" dirty="0"/>
                    </a:p>
                  </a:txBody>
                  <a:tcPr/>
                </a:tc>
                <a:tc>
                  <a:txBody>
                    <a:bodyPr/>
                    <a:lstStyle/>
                    <a:p>
                      <a:r>
                        <a:rPr lang="en-IN" dirty="0" smtClean="0"/>
                        <a:t>7</a:t>
                      </a:r>
                      <a:endParaRPr lang="en-IN" dirty="0"/>
                    </a:p>
                  </a:txBody>
                  <a:tcPr/>
                </a:tc>
                <a:tc>
                  <a:txBody>
                    <a:bodyPr/>
                    <a:lstStyle/>
                    <a:p>
                      <a:r>
                        <a:rPr lang="en-IN" dirty="0" smtClean="0"/>
                        <a:t>8</a:t>
                      </a:r>
                      <a:endParaRPr lang="en-IN" dirty="0"/>
                    </a:p>
                  </a:txBody>
                  <a:tcPr/>
                </a:tc>
                <a:tc>
                  <a:txBody>
                    <a:bodyPr/>
                    <a:lstStyle/>
                    <a:p>
                      <a:r>
                        <a:rPr lang="en-IN" dirty="0" smtClean="0"/>
                        <a:t>2</a:t>
                      </a:r>
                      <a:endParaRPr lang="en-IN" dirty="0"/>
                    </a:p>
                  </a:txBody>
                  <a:tcPr/>
                </a:tc>
                <a:tc>
                  <a:txBody>
                    <a:bodyPr/>
                    <a:lstStyle/>
                    <a:p>
                      <a:r>
                        <a:rPr lang="en-IN" dirty="0" smtClean="0"/>
                        <a:t>7</a:t>
                      </a:r>
                      <a:endParaRPr lang="en-IN" dirty="0"/>
                    </a:p>
                  </a:txBody>
                  <a:tcPr/>
                </a:tc>
              </a:tr>
              <a:tr h="370840">
                <a:tc>
                  <a:txBody>
                    <a:bodyPr/>
                    <a:lstStyle/>
                    <a:p>
                      <a:r>
                        <a:rPr lang="en-IN" dirty="0" smtClean="0"/>
                        <a:t>C</a:t>
                      </a:r>
                      <a:endParaRPr lang="en-IN" dirty="0"/>
                    </a:p>
                  </a:txBody>
                  <a:tcPr/>
                </a:tc>
                <a:tc>
                  <a:txBody>
                    <a:bodyPr/>
                    <a:lstStyle/>
                    <a:p>
                      <a:r>
                        <a:rPr lang="en-IN" dirty="0" smtClean="0"/>
                        <a:t>7</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2</a:t>
                      </a:r>
                      <a:endParaRPr lang="en-IN" dirty="0"/>
                    </a:p>
                  </a:txBody>
                  <a:tcPr/>
                </a:tc>
                <a:tc>
                  <a:txBody>
                    <a:bodyPr/>
                    <a:lstStyle/>
                    <a:p>
                      <a:r>
                        <a:rPr lang="en-IN" dirty="0" smtClean="0"/>
                        <a:t>4</a:t>
                      </a:r>
                      <a:endParaRPr lang="en-IN" dirty="0"/>
                    </a:p>
                  </a:txBody>
                  <a:tcPr/>
                </a:tc>
              </a:tr>
              <a:tr h="370840">
                <a:tc>
                  <a:txBody>
                    <a:bodyPr/>
                    <a:lstStyle/>
                    <a:p>
                      <a:r>
                        <a:rPr lang="en-IN" dirty="0" smtClean="0"/>
                        <a:t>D</a:t>
                      </a:r>
                      <a:endParaRPr lang="en-IN" dirty="0"/>
                    </a:p>
                  </a:txBody>
                  <a:tcPr/>
                </a:tc>
                <a:tc>
                  <a:txBody>
                    <a:bodyPr/>
                    <a:lstStyle/>
                    <a:p>
                      <a:r>
                        <a:rPr lang="en-IN" dirty="0" smtClean="0"/>
                        <a:t>3</a:t>
                      </a:r>
                      <a:endParaRPr lang="en-IN" dirty="0"/>
                    </a:p>
                  </a:txBody>
                  <a:tcPr/>
                </a:tc>
                <a:tc>
                  <a:txBody>
                    <a:bodyPr/>
                    <a:lstStyle/>
                    <a:p>
                      <a:r>
                        <a:rPr lang="en-IN" dirty="0" smtClean="0"/>
                        <a:t>5</a:t>
                      </a:r>
                      <a:endParaRPr lang="en-IN" dirty="0"/>
                    </a:p>
                  </a:txBody>
                  <a:tcPr/>
                </a:tc>
                <a:tc>
                  <a:txBody>
                    <a:bodyPr/>
                    <a:lstStyle/>
                    <a:p>
                      <a:r>
                        <a:rPr lang="en-IN" dirty="0" smtClean="0"/>
                        <a:t>8</a:t>
                      </a:r>
                      <a:endParaRPr lang="en-IN" dirty="0"/>
                    </a:p>
                  </a:txBody>
                  <a:tcPr/>
                </a:tc>
                <a:tc>
                  <a:txBody>
                    <a:bodyPr/>
                    <a:lstStyle/>
                    <a:p>
                      <a:r>
                        <a:rPr lang="en-IN" dirty="0" smtClean="0"/>
                        <a:t>2</a:t>
                      </a:r>
                      <a:endParaRPr lang="en-IN" dirty="0"/>
                    </a:p>
                  </a:txBody>
                  <a:tcPr/>
                </a:tc>
                <a:tc>
                  <a:txBody>
                    <a:bodyPr/>
                    <a:lstStyle/>
                    <a:p>
                      <a:r>
                        <a:rPr lang="en-IN" dirty="0" smtClean="0"/>
                        <a:t>4</a:t>
                      </a:r>
                      <a:endParaRPr lang="en-IN" dirty="0"/>
                    </a:p>
                  </a:txBody>
                  <a:tcPr/>
                </a:tc>
              </a:tr>
              <a:tr h="370840">
                <a:tc>
                  <a:txBody>
                    <a:bodyPr/>
                    <a:lstStyle/>
                    <a:p>
                      <a:r>
                        <a:rPr lang="en-IN" dirty="0" smtClean="0"/>
                        <a:t>E</a:t>
                      </a:r>
                      <a:endParaRPr lang="en-IN" dirty="0"/>
                    </a:p>
                  </a:txBody>
                  <a:tcPr/>
                </a:tc>
                <a:tc>
                  <a:txBody>
                    <a:bodyPr/>
                    <a:lstStyle/>
                    <a:p>
                      <a:r>
                        <a:rPr lang="en-IN" dirty="0" smtClean="0"/>
                        <a:t>9</a:t>
                      </a:r>
                      <a:endParaRPr lang="en-IN" dirty="0"/>
                    </a:p>
                  </a:txBody>
                  <a:tcPr/>
                </a:tc>
                <a:tc>
                  <a:txBody>
                    <a:bodyPr/>
                    <a:lstStyle/>
                    <a:p>
                      <a:r>
                        <a:rPr lang="en-IN" dirty="0" smtClean="0"/>
                        <a:t>10</a:t>
                      </a:r>
                      <a:endParaRPr lang="en-IN" dirty="0"/>
                    </a:p>
                  </a:txBody>
                  <a:tcPr/>
                </a:tc>
                <a:tc>
                  <a:txBody>
                    <a:bodyPr/>
                    <a:lstStyle/>
                    <a:p>
                      <a:r>
                        <a:rPr lang="en-IN" dirty="0" smtClean="0"/>
                        <a:t>9</a:t>
                      </a:r>
                      <a:endParaRPr lang="en-IN" dirty="0"/>
                    </a:p>
                  </a:txBody>
                  <a:tcPr/>
                </a:tc>
                <a:tc>
                  <a:txBody>
                    <a:bodyPr/>
                    <a:lstStyle/>
                    <a:p>
                      <a:r>
                        <a:rPr lang="en-IN" dirty="0" smtClean="0"/>
                        <a:t>6</a:t>
                      </a:r>
                      <a:endParaRPr lang="en-IN" dirty="0"/>
                    </a:p>
                  </a:txBody>
                  <a:tcPr/>
                </a:tc>
                <a:tc>
                  <a:txBody>
                    <a:bodyPr/>
                    <a:lstStyle/>
                    <a:p>
                      <a:r>
                        <a:rPr lang="en-IN" dirty="0" smtClean="0"/>
                        <a:t>10</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Reduced Table 1</a:t>
            </a:r>
            <a:endParaRPr lang="en-IN" dirty="0"/>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Machinist</a:t>
                      </a:r>
                      <a:endParaRPr lang="en-IN" dirty="0"/>
                    </a:p>
                  </a:txBody>
                  <a:tcPr/>
                </a:tc>
                <a:tc gridSpan="5">
                  <a:txBody>
                    <a:bodyPr/>
                    <a:lstStyle/>
                    <a:p>
                      <a:pPr algn="ctr"/>
                      <a:r>
                        <a:rPr lang="en-IN" dirty="0" smtClean="0"/>
                        <a:t>Jobs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8</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6</a:t>
                      </a:r>
                      <a:endParaRPr lang="en-IN" dirty="0"/>
                    </a:p>
                  </a:txBody>
                  <a:tcPr/>
                </a:tc>
              </a:tr>
              <a:tr h="370840">
                <a:tc>
                  <a:txBody>
                    <a:bodyPr/>
                    <a:lstStyle/>
                    <a:p>
                      <a:r>
                        <a:rPr lang="en-IN" dirty="0" smtClean="0"/>
                        <a:t>B</a:t>
                      </a:r>
                      <a:endParaRPr lang="en-IN" dirty="0"/>
                    </a:p>
                  </a:txBody>
                  <a:tcPr/>
                </a:tc>
                <a:tc>
                  <a:txBody>
                    <a:bodyPr/>
                    <a:lstStyle/>
                    <a:p>
                      <a:r>
                        <a:rPr lang="en-IN" dirty="0" smtClean="0"/>
                        <a:t>7</a:t>
                      </a:r>
                      <a:endParaRPr lang="en-IN" dirty="0"/>
                    </a:p>
                  </a:txBody>
                  <a:tcPr/>
                </a:tc>
                <a:tc>
                  <a:txBody>
                    <a:bodyPr/>
                    <a:lstStyle/>
                    <a:p>
                      <a:r>
                        <a:rPr lang="en-IN" dirty="0" smtClean="0"/>
                        <a:t>5</a:t>
                      </a:r>
                      <a:endParaRPr lang="en-IN" dirty="0"/>
                    </a:p>
                  </a:txBody>
                  <a:tcPr/>
                </a:tc>
                <a:tc>
                  <a:txBody>
                    <a:bodyPr/>
                    <a:lstStyle/>
                    <a:p>
                      <a:r>
                        <a:rPr lang="en-IN" dirty="0" smtClean="0"/>
                        <a:t>6</a:t>
                      </a:r>
                      <a:endParaRPr lang="en-IN" dirty="0"/>
                    </a:p>
                  </a:txBody>
                  <a:tcPr/>
                </a:tc>
                <a:tc>
                  <a:txBody>
                    <a:bodyPr/>
                    <a:lstStyle/>
                    <a:p>
                      <a:r>
                        <a:rPr lang="en-IN" dirty="0" smtClean="0"/>
                        <a:t>0</a:t>
                      </a:r>
                      <a:endParaRPr lang="en-IN" dirty="0"/>
                    </a:p>
                  </a:txBody>
                  <a:tcPr/>
                </a:tc>
                <a:tc>
                  <a:txBody>
                    <a:bodyPr/>
                    <a:lstStyle/>
                    <a:p>
                      <a:r>
                        <a:rPr lang="en-IN" dirty="0" smtClean="0"/>
                        <a:t>5</a:t>
                      </a:r>
                      <a:endParaRPr lang="en-IN" dirty="0"/>
                    </a:p>
                  </a:txBody>
                  <a:tcPr/>
                </a:tc>
              </a:tr>
              <a:tr h="370840">
                <a:tc>
                  <a:txBody>
                    <a:bodyPr/>
                    <a:lstStyle/>
                    <a:p>
                      <a:r>
                        <a:rPr lang="en-IN" dirty="0" smtClean="0"/>
                        <a:t>C</a:t>
                      </a:r>
                      <a:endParaRPr lang="en-IN" dirty="0"/>
                    </a:p>
                  </a:txBody>
                  <a:tcPr/>
                </a:tc>
                <a:tc>
                  <a:txBody>
                    <a:bodyPr/>
                    <a:lstStyle/>
                    <a:p>
                      <a:r>
                        <a:rPr lang="en-IN" dirty="0" smtClean="0"/>
                        <a:t>5</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r>
              <a:tr h="370840">
                <a:tc>
                  <a:txBody>
                    <a:bodyPr/>
                    <a:lstStyle/>
                    <a:p>
                      <a:r>
                        <a:rPr lang="en-IN" dirty="0" smtClean="0"/>
                        <a:t>D</a:t>
                      </a:r>
                      <a:endParaRPr lang="en-IN" dirty="0"/>
                    </a:p>
                  </a:txBody>
                  <a:tcPr/>
                </a:tc>
                <a:tc>
                  <a:txBody>
                    <a:bodyPr/>
                    <a:lstStyle/>
                    <a:p>
                      <a:r>
                        <a:rPr lang="en-IN" dirty="0" smtClean="0"/>
                        <a:t>1</a:t>
                      </a:r>
                      <a:endParaRPr lang="en-IN" dirty="0"/>
                    </a:p>
                  </a:txBody>
                  <a:tcPr/>
                </a:tc>
                <a:tc>
                  <a:txBody>
                    <a:bodyPr/>
                    <a:lstStyle/>
                    <a:p>
                      <a:r>
                        <a:rPr lang="en-IN" dirty="0" smtClean="0"/>
                        <a:t>3</a:t>
                      </a:r>
                      <a:endParaRPr lang="en-IN" dirty="0"/>
                    </a:p>
                  </a:txBody>
                  <a:tcPr/>
                </a:tc>
                <a:tc>
                  <a:txBody>
                    <a:bodyPr/>
                    <a:lstStyle/>
                    <a:p>
                      <a:r>
                        <a:rPr lang="en-IN" dirty="0" smtClean="0"/>
                        <a:t>6</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r>
              <a:tr h="370840">
                <a:tc>
                  <a:txBody>
                    <a:bodyPr/>
                    <a:lstStyle/>
                    <a:p>
                      <a:r>
                        <a:rPr lang="en-IN" dirty="0" smtClean="0"/>
                        <a:t>E</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3</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Reduced Table 2</a:t>
            </a:r>
            <a:endParaRPr lang="en-IN" dirty="0"/>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Machinist</a:t>
                      </a:r>
                      <a:endParaRPr lang="en-IN" dirty="0"/>
                    </a:p>
                  </a:txBody>
                  <a:tcPr/>
                </a:tc>
                <a:tc gridSpan="5">
                  <a:txBody>
                    <a:bodyPr/>
                    <a:lstStyle/>
                    <a:p>
                      <a:pPr algn="ctr"/>
                      <a:r>
                        <a:rPr lang="en-IN" dirty="0" smtClean="0"/>
                        <a:t>Jobs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7</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4</a:t>
                      </a:r>
                      <a:endParaRPr lang="en-IN" dirty="0"/>
                    </a:p>
                  </a:txBody>
                  <a:tcPr/>
                </a:tc>
              </a:tr>
              <a:tr h="370840">
                <a:tc>
                  <a:txBody>
                    <a:bodyPr/>
                    <a:lstStyle/>
                    <a:p>
                      <a:r>
                        <a:rPr lang="en-IN" dirty="0" smtClean="0"/>
                        <a:t>B</a:t>
                      </a:r>
                      <a:endParaRPr lang="en-IN" dirty="0"/>
                    </a:p>
                  </a:txBody>
                  <a:tcPr/>
                </a:tc>
                <a:tc>
                  <a:txBody>
                    <a:bodyPr/>
                    <a:lstStyle/>
                    <a:p>
                      <a:r>
                        <a:rPr lang="en-IN" dirty="0" smtClean="0"/>
                        <a:t>6</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3</a:t>
                      </a:r>
                      <a:endParaRPr lang="en-IN" dirty="0"/>
                    </a:p>
                  </a:txBody>
                  <a:tcPr/>
                </a:tc>
              </a:tr>
              <a:tr h="370840">
                <a:tc>
                  <a:txBody>
                    <a:bodyPr/>
                    <a:lstStyle/>
                    <a:p>
                      <a:r>
                        <a:rPr lang="en-IN" dirty="0" smtClean="0"/>
                        <a:t>C</a:t>
                      </a:r>
                      <a:endParaRPr lang="en-IN" dirty="0"/>
                    </a:p>
                  </a:txBody>
                  <a:tcPr/>
                </a:tc>
                <a:tc>
                  <a:txBody>
                    <a:bodyPr/>
                    <a:lstStyle/>
                    <a:p>
                      <a:r>
                        <a:rPr lang="en-IN" dirty="0" smtClean="0"/>
                        <a:t>4</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0840">
                <a:tc>
                  <a:txBody>
                    <a:bodyPr/>
                    <a:lstStyle/>
                    <a:p>
                      <a:r>
                        <a:rPr lang="en-IN" dirty="0" smtClean="0"/>
                        <a:t>D</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5</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0840">
                <a:tc>
                  <a:txBody>
                    <a:bodyPr/>
                    <a:lstStyle/>
                    <a:p>
                      <a:r>
                        <a:rPr lang="en-IN" dirty="0" smtClean="0"/>
                        <a:t>E</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2</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r>
            </a:tbl>
          </a:graphicData>
        </a:graphic>
      </p:graphicFrame>
      <p:cxnSp>
        <p:nvCxnSpPr>
          <p:cNvPr id="7" name="Straight Connector 6"/>
          <p:cNvCxnSpPr/>
          <p:nvPr/>
        </p:nvCxnSpPr>
        <p:spPr>
          <a:xfrm rot="5400000">
            <a:off x="5072066" y="3071810"/>
            <a:ext cx="2000264" cy="158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5400000">
            <a:off x="6464313" y="3107529"/>
            <a:ext cx="2072496" cy="79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857356" y="2500306"/>
            <a:ext cx="5857916" cy="1588"/>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rot="5400000">
            <a:off x="1106463" y="3178967"/>
            <a:ext cx="1786744" cy="794"/>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500034" y="4500570"/>
            <a:ext cx="8643966" cy="646331"/>
          </a:xfrm>
          <a:prstGeom prst="rect">
            <a:avLst/>
          </a:prstGeom>
          <a:noFill/>
        </p:spPr>
        <p:txBody>
          <a:bodyPr wrap="square" rtlCol="0">
            <a:spAutoFit/>
          </a:bodyPr>
          <a:lstStyle/>
          <a:p>
            <a:r>
              <a:rPr lang="en-IN" dirty="0" smtClean="0"/>
              <a:t>Since, no. Of lines drawn ≠ no. Of rows= No. Of Columns, this is not an optimal Solution. The solution needs to be revised.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Reduced table 3</a:t>
            </a:r>
            <a:endParaRPr lang="en-IN" dirty="0"/>
          </a:p>
        </p:txBody>
      </p:sp>
      <p:graphicFrame>
        <p:nvGraphicFramePr>
          <p:cNvPr id="4" name="Content Placeholder 3"/>
          <p:cNvGraphicFramePr>
            <a:graphicFrameLocks noGrp="1"/>
          </p:cNvGraphicFramePr>
          <p:nvPr>
            <p:ph idx="1"/>
          </p:nvPr>
        </p:nvGraphicFramePr>
        <p:xfrm>
          <a:off x="457200" y="1600200"/>
          <a:ext cx="8229600" cy="259588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370840">
                <a:tc>
                  <a:txBody>
                    <a:bodyPr/>
                    <a:lstStyle/>
                    <a:p>
                      <a:r>
                        <a:rPr lang="en-IN" dirty="0" smtClean="0"/>
                        <a:t>Machinist</a:t>
                      </a:r>
                      <a:endParaRPr lang="en-IN" dirty="0"/>
                    </a:p>
                  </a:txBody>
                  <a:tcPr/>
                </a:tc>
                <a:tc gridSpan="5">
                  <a:txBody>
                    <a:bodyPr/>
                    <a:lstStyle/>
                    <a:p>
                      <a:pPr algn="ctr"/>
                      <a:r>
                        <a:rPr lang="en-IN" dirty="0" smtClean="0"/>
                        <a:t>Jobs</a:t>
                      </a:r>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endParaRPr lang="en-IN"/>
                    </a:p>
                  </a:txBody>
                  <a:tcPr/>
                </a:tc>
                <a:tc>
                  <a:txBody>
                    <a:bodyPr/>
                    <a:lstStyle/>
                    <a:p>
                      <a:r>
                        <a:rPr lang="en-IN" dirty="0" smtClean="0"/>
                        <a:t>1</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4</a:t>
                      </a:r>
                      <a:endParaRPr lang="en-IN" dirty="0"/>
                    </a:p>
                  </a:txBody>
                  <a:tcPr/>
                </a:tc>
                <a:tc>
                  <a:txBody>
                    <a:bodyPr/>
                    <a:lstStyle/>
                    <a:p>
                      <a:r>
                        <a:rPr lang="en-IN" dirty="0" smtClean="0"/>
                        <a:t>5</a:t>
                      </a:r>
                      <a:endParaRPr lang="en-IN" dirty="0"/>
                    </a:p>
                  </a:txBody>
                  <a:tcPr/>
                </a:tc>
              </a:tr>
              <a:tr h="370840">
                <a:tc>
                  <a:txBody>
                    <a:bodyPr/>
                    <a:lstStyle/>
                    <a:p>
                      <a:r>
                        <a:rPr lang="en-IN" dirty="0" smtClean="0"/>
                        <a:t>A</a:t>
                      </a:r>
                      <a:endParaRPr lang="en-IN" dirty="0"/>
                    </a:p>
                  </a:txBody>
                  <a:tcPr/>
                </a:tc>
                <a:tc>
                  <a:txBody>
                    <a:bodyPr/>
                    <a:lstStyle/>
                    <a:p>
                      <a:r>
                        <a:rPr lang="en-IN" dirty="0" smtClean="0"/>
                        <a:t>9</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c>
                  <a:txBody>
                    <a:bodyPr/>
                    <a:lstStyle/>
                    <a:p>
                      <a:r>
                        <a:rPr lang="en-IN" dirty="0" smtClean="0"/>
                        <a:t>6</a:t>
                      </a:r>
                      <a:endParaRPr lang="en-IN" dirty="0"/>
                    </a:p>
                  </a:txBody>
                  <a:tcPr/>
                </a:tc>
              </a:tr>
              <a:tr h="370840">
                <a:tc>
                  <a:txBody>
                    <a:bodyPr/>
                    <a:lstStyle/>
                    <a:p>
                      <a:r>
                        <a:rPr lang="en-IN" dirty="0" smtClean="0"/>
                        <a:t>B</a:t>
                      </a:r>
                      <a:endParaRPr lang="en-IN" dirty="0"/>
                    </a:p>
                  </a:txBody>
                  <a:tcPr/>
                </a:tc>
                <a:tc>
                  <a:txBody>
                    <a:bodyPr/>
                    <a:lstStyle/>
                    <a:p>
                      <a:r>
                        <a:rPr lang="en-IN" dirty="0" smtClean="0"/>
                        <a:t>6</a:t>
                      </a:r>
                      <a:endParaRPr lang="en-IN" dirty="0"/>
                    </a:p>
                  </a:txBody>
                  <a:tcPr/>
                </a:tc>
                <a:tc>
                  <a:txBody>
                    <a:bodyPr/>
                    <a:lstStyle/>
                    <a:p>
                      <a:r>
                        <a:rPr lang="en-IN" dirty="0" smtClean="0"/>
                        <a:t>2</a:t>
                      </a:r>
                      <a:endParaRPr lang="en-IN" dirty="0"/>
                    </a:p>
                  </a:txBody>
                  <a:tcPr/>
                </a:tc>
                <a:tc>
                  <a:txBody>
                    <a:bodyPr/>
                    <a:lstStyle/>
                    <a:p>
                      <a:r>
                        <a:rPr lang="en-IN" dirty="0" smtClean="0"/>
                        <a:t>3</a:t>
                      </a:r>
                      <a:endParaRPr lang="en-IN" dirty="0"/>
                    </a:p>
                  </a:txBody>
                  <a:tcPr/>
                </a:tc>
                <a:tc>
                  <a:txBody>
                    <a:bodyPr/>
                    <a:lstStyle/>
                    <a:p>
                      <a:r>
                        <a:rPr lang="en-IN" dirty="0" smtClean="0"/>
                        <a:t>0</a:t>
                      </a:r>
                      <a:endParaRPr lang="en-IN" dirty="0"/>
                    </a:p>
                  </a:txBody>
                  <a:tcPr/>
                </a:tc>
                <a:tc>
                  <a:txBody>
                    <a:bodyPr/>
                    <a:lstStyle/>
                    <a:p>
                      <a:r>
                        <a:rPr lang="en-IN" dirty="0" smtClean="0"/>
                        <a:t>3</a:t>
                      </a:r>
                      <a:endParaRPr lang="en-IN" dirty="0"/>
                    </a:p>
                  </a:txBody>
                  <a:tcPr/>
                </a:tc>
              </a:tr>
              <a:tr h="370840">
                <a:tc>
                  <a:txBody>
                    <a:bodyPr/>
                    <a:lstStyle/>
                    <a:p>
                      <a:r>
                        <a:rPr lang="en-IN" dirty="0" smtClean="0"/>
                        <a:t>C</a:t>
                      </a:r>
                      <a:endParaRPr lang="en-IN" dirty="0"/>
                    </a:p>
                  </a:txBody>
                  <a:tcPr/>
                </a:tc>
                <a:tc>
                  <a:txBody>
                    <a:bodyPr/>
                    <a:lstStyle/>
                    <a:p>
                      <a:r>
                        <a:rPr lang="en-IN" dirty="0" smtClean="0"/>
                        <a:t>4</a:t>
                      </a:r>
                      <a:endParaRPr lang="en-IN" dirty="0"/>
                    </a:p>
                  </a:txBody>
                  <a:tcPr/>
                </a:tc>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0840">
                <a:tc>
                  <a:txBody>
                    <a:bodyPr/>
                    <a:lstStyle/>
                    <a:p>
                      <a:r>
                        <a:rPr lang="en-IN" dirty="0" smtClean="0"/>
                        <a:t>D</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3</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r>
              <a:tr h="370840">
                <a:tc>
                  <a:txBody>
                    <a:bodyPr/>
                    <a:lstStyle/>
                    <a:p>
                      <a:r>
                        <a:rPr lang="en-IN" dirty="0" smtClean="0"/>
                        <a:t>E</a:t>
                      </a:r>
                      <a:endParaRPr lang="en-IN" dirty="0"/>
                    </a:p>
                  </a:txBody>
                  <a:tcPr/>
                </a:tc>
                <a:tc>
                  <a:txBody>
                    <a:bodyPr/>
                    <a:lstStyle/>
                    <a:p>
                      <a:r>
                        <a:rPr lang="en-IN" dirty="0" smtClean="0"/>
                        <a:t>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c>
                  <a:txBody>
                    <a:bodyPr/>
                    <a:lstStyle/>
                    <a:p>
                      <a:r>
                        <a:rPr lang="en-IN" dirty="0" smtClean="0"/>
                        <a:t>0</a:t>
                      </a:r>
                      <a:endParaRPr lang="en-IN" dirty="0"/>
                    </a:p>
                  </a:txBody>
                  <a:tcPr/>
                </a:tc>
                <a:tc>
                  <a:txBody>
                    <a:bodyPr/>
                    <a:lstStyle/>
                    <a:p>
                      <a:r>
                        <a:rPr lang="en-IN" dirty="0" smtClean="0"/>
                        <a:t>2</a:t>
                      </a:r>
                      <a:endParaRPr lang="en-IN" dirty="0"/>
                    </a:p>
                  </a:txBody>
                  <a:tcPr/>
                </a:tc>
              </a:tr>
            </a:tbl>
          </a:graphicData>
        </a:graphic>
      </p:graphicFrame>
      <p:cxnSp>
        <p:nvCxnSpPr>
          <p:cNvPr id="11" name="Straight Connector 10"/>
          <p:cNvCxnSpPr/>
          <p:nvPr/>
        </p:nvCxnSpPr>
        <p:spPr>
          <a:xfrm rot="5400000">
            <a:off x="5286380" y="3286124"/>
            <a:ext cx="1571636" cy="158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rot="5400000">
            <a:off x="2500298" y="3357562"/>
            <a:ext cx="1714512" cy="158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rot="5400000">
            <a:off x="3893339" y="3321843"/>
            <a:ext cx="1643074" cy="158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rot="16200000" flipH="1">
            <a:off x="6643702" y="3214686"/>
            <a:ext cx="1643074" cy="7143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000232" y="3643314"/>
            <a:ext cx="5500726" cy="1588"/>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57158" y="4500570"/>
            <a:ext cx="8286808" cy="369332"/>
          </a:xfrm>
          <a:prstGeom prst="rect">
            <a:avLst/>
          </a:prstGeom>
          <a:noFill/>
        </p:spPr>
        <p:txBody>
          <a:bodyPr wrap="square" rtlCol="0">
            <a:spAutoFit/>
          </a:bodyPr>
          <a:lstStyle/>
          <a:p>
            <a:r>
              <a:rPr lang="en-IN" dirty="0" smtClean="0"/>
              <a:t>Since no. Of lines drawn = no. Of rows= no. Of columns, this is the optimal solution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E921D0A239614E893877728D9CFA9F" ma:contentTypeVersion="10" ma:contentTypeDescription="Create a new document." ma:contentTypeScope="" ma:versionID="a75f45f967c4a11b8f32161521254369">
  <xsd:schema xmlns:xsd="http://www.w3.org/2001/XMLSchema" xmlns:xs="http://www.w3.org/2001/XMLSchema" xmlns:p="http://schemas.microsoft.com/office/2006/metadata/properties" xmlns:ns2="065dd70a-4eca-4521-adf8-b021a65d4091" targetNamespace="http://schemas.microsoft.com/office/2006/metadata/properties" ma:root="true" ma:fieldsID="2d13eea92f9b7767791d1bdd23a249b2" ns2:_="">
    <xsd:import namespace="065dd70a-4eca-4521-adf8-b021a65d409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5dd70a-4eca-4521-adf8-b021a65d40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4D49F0-1C10-4291-9699-E297D35FF6B4}"/>
</file>

<file path=customXml/itemProps2.xml><?xml version="1.0" encoding="utf-8"?>
<ds:datastoreItem xmlns:ds="http://schemas.openxmlformats.org/officeDocument/2006/customXml" ds:itemID="{F202444A-46AF-429E-A0EF-C4BAA49410B7}"/>
</file>

<file path=customXml/itemProps3.xml><?xml version="1.0" encoding="utf-8"?>
<ds:datastoreItem xmlns:ds="http://schemas.openxmlformats.org/officeDocument/2006/customXml" ds:itemID="{A5DA032E-06BF-4BAA-A694-A4E6FB5E2278}"/>
</file>

<file path=docProps/app.xml><?xml version="1.0" encoding="utf-8"?>
<Properties xmlns="http://schemas.openxmlformats.org/officeDocument/2006/extended-properties" xmlns:vt="http://schemas.openxmlformats.org/officeDocument/2006/docPropsVTypes">
  <TotalTime>397</TotalTime>
  <Words>2368</Words>
  <Application>Microsoft Office PowerPoint</Application>
  <PresentationFormat>On-screen Show (4:3)</PresentationFormat>
  <Paragraphs>1333</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Assignment Problem</vt:lpstr>
      <vt:lpstr>Assignment Problem</vt:lpstr>
      <vt:lpstr>Reduced Cost Table -1 (Consider the least element in every row and subtract this element from all the elements of its respective row including the element itself.)</vt:lpstr>
      <vt:lpstr>Reduced Cost Table -2 (Consider the least element in every column and subtract this element from all the elements of its respective column including the element itself.)</vt:lpstr>
      <vt:lpstr>Optimal Solution (Consider the single in zero in every row and column)</vt:lpstr>
      <vt:lpstr>Slide 6</vt:lpstr>
      <vt:lpstr>Reduced Table 1</vt:lpstr>
      <vt:lpstr>Reduced Table 2</vt:lpstr>
      <vt:lpstr>Reduced table 3</vt:lpstr>
      <vt:lpstr>Optimal solution</vt:lpstr>
      <vt:lpstr>Q.</vt:lpstr>
      <vt:lpstr>Solution: Reduced Table 1:  (Row Reduction)</vt:lpstr>
      <vt:lpstr> Revised Solution: Reduced Table 2:  </vt:lpstr>
      <vt:lpstr> Solution: </vt:lpstr>
      <vt:lpstr>Slide 15</vt:lpstr>
      <vt:lpstr>Slide 16</vt:lpstr>
      <vt:lpstr>Slide 17</vt:lpstr>
      <vt:lpstr>Slide 18</vt:lpstr>
      <vt:lpstr>After Row and Column Reduction</vt:lpstr>
      <vt:lpstr>Slide 20</vt:lpstr>
      <vt:lpstr>Slide 21</vt:lpstr>
      <vt:lpstr>Revising Solution:</vt:lpstr>
      <vt:lpstr>Slide 23</vt:lpstr>
      <vt:lpstr>Slide 24</vt:lpstr>
      <vt:lpstr>Slide 25</vt:lpstr>
      <vt:lpstr>Slide 26</vt:lpstr>
      <vt:lpstr>Slide 27</vt:lpstr>
      <vt:lpstr>Slide 28</vt:lpstr>
      <vt:lpstr>Slide 29</vt:lpstr>
      <vt:lpstr>Slide 30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Problem</dc:title>
  <dc:creator>DELL</dc:creator>
  <cp:lastModifiedBy>DELL</cp:lastModifiedBy>
  <cp:revision>24</cp:revision>
  <dcterms:created xsi:type="dcterms:W3CDTF">2021-04-20T03:43:22Z</dcterms:created>
  <dcterms:modified xsi:type="dcterms:W3CDTF">2021-05-06T05:43:42Z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0x010100F8E921D0A239614E893877728D9CFA9F</vt:lpwstr>
  </property>
</Properties>
</file>