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6"/>
  </p:notesMasterIdLst>
  <p:sldIdLst>
    <p:sldId id="283" r:id="rId2"/>
    <p:sldId id="286" r:id="rId3"/>
    <p:sldId id="316" r:id="rId4"/>
    <p:sldId id="317" r:id="rId5"/>
    <p:sldId id="318" r:id="rId6"/>
    <p:sldId id="319" r:id="rId7"/>
    <p:sldId id="320"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5" r:id="rId26"/>
    <p:sldId id="306" r:id="rId27"/>
    <p:sldId id="308" r:id="rId28"/>
    <p:sldId id="309" r:id="rId29"/>
    <p:sldId id="310" r:id="rId30"/>
    <p:sldId id="311" r:id="rId31"/>
    <p:sldId id="312" r:id="rId32"/>
    <p:sldId id="313" r:id="rId33"/>
    <p:sldId id="314" r:id="rId34"/>
    <p:sldId id="31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6" d="100"/>
          <a:sy n="76" d="100"/>
        </p:scale>
        <p:origin x="121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44963F-383B-418D-BB1D-F3337C8F68D5}" type="datetimeFigureOut">
              <a:rPr lang="en-US" smtClean="0"/>
              <a:pPr/>
              <a:t>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96B8F0-46B7-4FFA-B8F8-C65AF3F1C488}" type="slidenum">
              <a:rPr lang="en-US" smtClean="0"/>
              <a:pPr/>
              <a:t>‹#›</a:t>
            </a:fld>
            <a:endParaRPr lang="en-US"/>
          </a:p>
        </p:txBody>
      </p:sp>
    </p:spTree>
    <p:extLst>
      <p:ext uri="{BB962C8B-B14F-4D97-AF65-F5344CB8AC3E}">
        <p14:creationId xmlns:p14="http://schemas.microsoft.com/office/powerpoint/2010/main" val="3770489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dlc.ws/wp-content/uploads/2012/08/STLC-Life-Cycle.p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istqbexamcertification.com/what-is-test-design-or-how-to-specify-test-case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dlc.ws/wp-content/uploads/2012/08/STLC-Life-Cycle.p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66800"/>
            <a:ext cx="9144000" cy="15240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UNIT-3</a:t>
            </a:r>
            <a:b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endParaRPr lang="en-IN"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2667000"/>
            <a:ext cx="9144000" cy="1371600"/>
          </a:xfrm>
        </p:spPr>
        <p:txBody>
          <a:bodyPr>
            <a:noAutofit/>
          </a:bodyPr>
          <a:lstStyle/>
          <a:p>
            <a:pPr algn="ctr">
              <a:buNone/>
            </a:pPr>
            <a:r>
              <a:rPr lang="en-US" sz="60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Software Testing Life Cycle</a:t>
            </a:r>
            <a:r>
              <a:rPr lang="en-IN" sz="60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a:r>
            <a:br>
              <a:rPr lang="en-IN" sz="60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br>
            <a:endParaRPr lang="en-IN" sz="60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i="1" dirty="0" smtClean="0">
                <a:ln w="11430"/>
                <a:solidFill>
                  <a:srgbClr val="00B050"/>
                </a:solidFill>
                <a:effectLst>
                  <a:outerShdw blurRad="50800" dist="39000" dir="5460000" algn="tl">
                    <a:srgbClr val="000000">
                      <a:alpha val="38000"/>
                    </a:srgbClr>
                  </a:outerShdw>
                </a:effectLst>
              </a:rPr>
              <a:t>In simple words Verification &amp; validation </a:t>
            </a:r>
            <a:endParaRPr lang="en-US" sz="4000" b="1" dirty="0">
              <a:ln w="11430"/>
              <a:solidFill>
                <a:srgbClr val="00B050"/>
              </a:soli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295400"/>
            <a:ext cx="9144000" cy="4191000"/>
          </a:xfrm>
        </p:spPr>
        <p:txBody>
          <a:bodyPr>
            <a:normAutofit lnSpcReduction="10000"/>
          </a:bodyPr>
          <a:lstStyle/>
          <a:p>
            <a:pPr algn="just"/>
            <a:endParaRPr lang="en-US" dirty="0" smtClean="0"/>
          </a:p>
          <a:p>
            <a:pPr algn="just"/>
            <a:r>
              <a:rPr lang="en-US" dirty="0" smtClean="0"/>
              <a:t>Software </a:t>
            </a:r>
            <a:r>
              <a:rPr lang="en-US" b="1" i="1" dirty="0" smtClean="0"/>
              <a:t>verification asks the question, </a:t>
            </a:r>
            <a:r>
              <a:rPr lang="en-US" b="1" i="1" dirty="0" smtClean="0">
                <a:solidFill>
                  <a:srgbClr val="FF0000"/>
                </a:solidFill>
              </a:rPr>
              <a:t>"Are we building the product right?”</a:t>
            </a:r>
            <a:r>
              <a:rPr lang="en-US" b="1" i="1" dirty="0" smtClean="0"/>
              <a:t> that is, does the software conform to its specification. </a:t>
            </a:r>
          </a:p>
          <a:p>
            <a:pPr algn="just"/>
            <a:endParaRPr lang="en-US" b="1" i="1" dirty="0" smtClean="0"/>
          </a:p>
          <a:p>
            <a:pPr algn="just"/>
            <a:r>
              <a:rPr lang="en-US" dirty="0" smtClean="0"/>
              <a:t>Software </a:t>
            </a:r>
            <a:r>
              <a:rPr lang="en-US" b="1" i="1" dirty="0" smtClean="0"/>
              <a:t>validation asks the question, </a:t>
            </a:r>
            <a:r>
              <a:rPr lang="en-US" b="1" i="1" dirty="0" smtClean="0">
                <a:solidFill>
                  <a:srgbClr val="FF0000"/>
                </a:solidFill>
              </a:rPr>
              <a:t>"Are we building the right product?"</a:t>
            </a:r>
            <a:r>
              <a:rPr lang="en-US" b="1" i="1" dirty="0" smtClean="0"/>
              <a:t>; that is, is the software doing what the user really requires.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144000" cy="5486400"/>
          </a:xfrm>
        </p:spPr>
        <p:txBody>
          <a:bodyPr>
            <a:normAutofit lnSpcReduction="10000"/>
          </a:bodyPr>
          <a:lstStyle/>
          <a:p>
            <a:endParaRPr lang="en-US" sz="4500" i="1" dirty="0" smtClean="0"/>
          </a:p>
          <a:p>
            <a:endParaRPr lang="en-US" sz="4500" i="1" dirty="0" smtClean="0"/>
          </a:p>
          <a:p>
            <a:r>
              <a:rPr lang="en-US" sz="6000" i="1" dirty="0" smtClean="0">
                <a:solidFill>
                  <a:srgbClr val="FF0000"/>
                </a:solidFill>
              </a:rPr>
              <a:t>Techniques of verification </a:t>
            </a:r>
          </a:p>
          <a:p>
            <a:pPr lvl="4"/>
            <a:r>
              <a:rPr lang="en-US" sz="5400" i="1" dirty="0" smtClean="0">
                <a:solidFill>
                  <a:srgbClr val="00B050"/>
                </a:solidFill>
              </a:rPr>
              <a:t>Reviews</a:t>
            </a:r>
          </a:p>
          <a:p>
            <a:pPr lvl="4"/>
            <a:r>
              <a:rPr lang="en-US" sz="5400" i="1" dirty="0" smtClean="0">
                <a:solidFill>
                  <a:srgbClr val="00B050"/>
                </a:solidFill>
              </a:rPr>
              <a:t>Inspection </a:t>
            </a:r>
          </a:p>
          <a:p>
            <a:pPr lvl="4"/>
            <a:r>
              <a:rPr lang="en-US" sz="5400" i="1" dirty="0" smtClean="0">
                <a:solidFill>
                  <a:srgbClr val="00B050"/>
                </a:solidFill>
              </a:rPr>
              <a:t>Walkthrough</a:t>
            </a:r>
            <a:endParaRPr lang="en-US" sz="4800" dirty="0">
              <a:solidFill>
                <a:srgbClr val="00B05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4525963"/>
          </a:xfrm>
        </p:spPr>
        <p:txBody>
          <a:bodyPr>
            <a:normAutofit/>
          </a:bodyPr>
          <a:lstStyle/>
          <a:p>
            <a:r>
              <a:rPr lang="en-US" sz="3600" dirty="0" smtClean="0">
                <a:latin typeface="Georgia" pitchFamily="18" charset="0"/>
              </a:rPr>
              <a:t>Software reviews is of two type </a:t>
            </a:r>
          </a:p>
          <a:p>
            <a:pPr lvl="1"/>
            <a:r>
              <a:rPr lang="en-US" sz="3200" dirty="0" err="1" smtClean="0">
                <a:latin typeface="Georgia" pitchFamily="18" charset="0"/>
              </a:rPr>
              <a:t>i</a:t>
            </a:r>
            <a:r>
              <a:rPr lang="en-US" sz="3200" dirty="0" smtClean="0">
                <a:latin typeface="Georgia" pitchFamily="18" charset="0"/>
              </a:rPr>
              <a:t>. Software Management Review </a:t>
            </a:r>
          </a:p>
          <a:p>
            <a:pPr lvl="1"/>
            <a:r>
              <a:rPr lang="en-US" sz="3200" dirty="0" smtClean="0">
                <a:latin typeface="Georgia" pitchFamily="18" charset="0"/>
              </a:rPr>
              <a:t>ii. Software Audit Review </a:t>
            </a:r>
          </a:p>
          <a:p>
            <a:endParaRPr lang="en-US" sz="3600" dirty="0"/>
          </a:p>
        </p:txBody>
      </p:sp>
      <p:sp>
        <p:nvSpPr>
          <p:cNvPr id="4" name="Rectangle 3"/>
          <p:cNvSpPr/>
          <p:nvPr/>
        </p:nvSpPr>
        <p:spPr>
          <a:xfrm>
            <a:off x="0" y="0"/>
            <a:ext cx="9144000" cy="12192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1:-Software reviews </a:t>
            </a:r>
            <a:endParaRPr lang="en-US"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52800"/>
            <a:ext cx="8229600" cy="2819400"/>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143000"/>
            <a:ext cx="9144000" cy="2895600"/>
          </a:xfrm>
        </p:spPr>
        <p:txBody>
          <a:bodyPr/>
          <a:lstStyle/>
          <a:p>
            <a:pPr algn="just">
              <a:buNone/>
            </a:pPr>
            <a:r>
              <a:rPr lang="en-US" sz="3600" dirty="0" smtClean="0"/>
              <a:t>   Conducted by management representatives to evaluate the status of work done and to make decisions regarding downstream activities. </a:t>
            </a:r>
          </a:p>
          <a:p>
            <a:pPr algn="just"/>
            <a:endParaRPr lang="en-US" sz="3600" dirty="0" smtClean="0"/>
          </a:p>
          <a:p>
            <a:endParaRPr lang="en-US" dirty="0"/>
          </a:p>
        </p:txBody>
      </p:sp>
      <p:sp>
        <p:nvSpPr>
          <p:cNvPr id="4" name="Rectangle 3"/>
          <p:cNvSpPr/>
          <p:nvPr/>
        </p:nvSpPr>
        <p:spPr>
          <a:xfrm>
            <a:off x="0" y="0"/>
            <a:ext cx="9114945" cy="923330"/>
          </a:xfrm>
          <a:prstGeom prst="rect">
            <a:avLst/>
          </a:prstGeom>
        </p:spPr>
        <p:txBody>
          <a:bodyPr wrap="square">
            <a:spAutoFit/>
          </a:bodyPr>
          <a:lstStyle/>
          <a:p>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Software management reviews </a:t>
            </a:r>
            <a:endParaRPr lang="en-IN" sz="5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Definition of Software management reviews by the IEEE as:</a:t>
            </a:r>
            <a:endParaRPr 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219200"/>
            <a:ext cx="9144000" cy="5638800"/>
          </a:xfrm>
        </p:spPr>
        <p:txBody>
          <a:bodyPr>
            <a:normAutofit/>
          </a:bodyPr>
          <a:lstStyle/>
          <a:p>
            <a:pPr algn="just"/>
            <a:r>
              <a:rPr lang="en-US" dirty="0" smtClean="0"/>
              <a:t>A systematic evaluation of a software acquisition, supply, development, operation, or maintenance process performed by or on behalf of management ... [and conducted] to monitor progress, determine the status of plans and schedules, confirm requirements and their system allocation, or evaluate the effectiveness of management approaches used to achieve fitness for purpose. </a:t>
            </a:r>
          </a:p>
          <a:p>
            <a:pPr algn="just"/>
            <a:r>
              <a:rPr lang="en-US" dirty="0" smtClean="0"/>
              <a:t>Management reviews support decisions about corrective actions, changes in the allocation of resources, or changes to the scope of the project.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89888"/>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Software  Audit Reviews</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371600"/>
            <a:ext cx="9144000" cy="4953000"/>
          </a:xfrm>
        </p:spPr>
        <p:txBody>
          <a:bodyPr/>
          <a:lstStyle/>
          <a:p>
            <a:endParaRPr lang="en-US" dirty="0" smtClean="0"/>
          </a:p>
          <a:p>
            <a:pPr algn="just"/>
            <a:r>
              <a:rPr lang="en-US" sz="2800" b="1" dirty="0" smtClean="0">
                <a:latin typeface="Cambria" pitchFamily="18" charset="0"/>
              </a:rPr>
              <a:t>Software audit reviews are conducted by personnel external to the software project, to evaluate compliance with specifications, standards, contractual agreements, or other criteria</a:t>
            </a:r>
            <a:r>
              <a:rPr lang="en-US" sz="2800" b="1" dirty="0" smtClean="0"/>
              <a:t>. </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mbria" pitchFamily="18" charset="0"/>
              </a:rPr>
              <a:t>A software audit review</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935480"/>
            <a:ext cx="9144000" cy="4389120"/>
          </a:xfrm>
        </p:spPr>
        <p:txBody>
          <a:bodyPr>
            <a:normAutofit/>
          </a:bodyPr>
          <a:lstStyle/>
          <a:p>
            <a:pPr algn="just"/>
            <a:r>
              <a:rPr lang="en-US" sz="3200" dirty="0" smtClean="0">
                <a:latin typeface="Cambria" pitchFamily="18" charset="0"/>
              </a:rPr>
              <a:t>A software audit review, or software audit, is a type of software review in which one or more auditors who are not members of the software development organization conduct "An independent examination of a software product, software process, or set of software processes to assess compliance with specifications, standards, contractual agreements, or other criteria".</a:t>
            </a:r>
            <a:endParaRPr lang="en-US" sz="3200" dirty="0">
              <a:latin typeface="Cambria"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372600" cy="10668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2:-Software Inspection </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295400"/>
            <a:ext cx="9144000" cy="5943600"/>
          </a:xfrm>
        </p:spPr>
        <p:txBody>
          <a:bodyPr>
            <a:normAutofit/>
          </a:bodyPr>
          <a:lstStyle/>
          <a:p>
            <a:pPr algn="just">
              <a:buFont typeface="Wingdings" pitchFamily="2" charset="2"/>
              <a:buChar char="ü"/>
            </a:pPr>
            <a:r>
              <a:rPr lang="en-US" sz="3200" dirty="0" smtClean="0">
                <a:latin typeface="Cambria" pitchFamily="18" charset="0"/>
              </a:rPr>
              <a:t>Inspection in software engineering refers to peer review of any work product by trained individuals who look for defects using a well defined process .</a:t>
            </a:r>
          </a:p>
          <a:p>
            <a:pPr algn="just">
              <a:buNone/>
            </a:pPr>
            <a:endParaRPr lang="en-US" sz="3200" dirty="0" smtClean="0">
              <a:latin typeface="Cambria" pitchFamily="18" charset="0"/>
            </a:endParaRPr>
          </a:p>
          <a:p>
            <a:pPr algn="just">
              <a:buFont typeface="Wingdings" pitchFamily="2" charset="2"/>
              <a:buChar char="ü"/>
            </a:pPr>
            <a:r>
              <a:rPr lang="en-US" sz="3200" dirty="0" smtClean="0"/>
              <a:t>An inspection is one of the most common sorts of review practices found in software projects. </a:t>
            </a:r>
          </a:p>
          <a:p>
            <a:pPr algn="just">
              <a:buFont typeface="Wingdings" pitchFamily="2" charset="2"/>
              <a:buChar char="ü"/>
            </a:pPr>
            <a:endParaRPr lang="en-US" sz="3200" dirty="0" smtClean="0"/>
          </a:p>
          <a:p>
            <a:pPr algn="just">
              <a:buFont typeface="Wingdings" pitchFamily="2" charset="2"/>
              <a:buChar char="ü"/>
            </a:pPr>
            <a:r>
              <a:rPr lang="en-US" sz="3200" dirty="0" smtClean="0"/>
              <a:t>The goal of the inspection is to identify defects </a:t>
            </a:r>
          </a:p>
          <a:p>
            <a:pPr algn="just"/>
            <a:endParaRPr lang="en-US" dirty="0" smtClean="0"/>
          </a:p>
          <a:p>
            <a:endParaRPr lang="en-US" dirty="0">
              <a:latin typeface="Cambria"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42288"/>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Inspection roles </a:t>
            </a:r>
            <a:b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endParaRPr lang="en-US"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219200"/>
            <a:ext cx="9144000" cy="5638800"/>
          </a:xfrm>
        </p:spPr>
        <p:txBody>
          <a:bodyPr>
            <a:normAutofit fontScale="92500" lnSpcReduction="10000"/>
          </a:bodyPr>
          <a:lstStyle/>
          <a:p>
            <a:pPr algn="just">
              <a:buNone/>
            </a:pPr>
            <a:r>
              <a:rPr lang="en-US" sz="3500" dirty="0" smtClean="0"/>
              <a:t>During an inspection the following roles are used. </a:t>
            </a:r>
          </a:p>
          <a:p>
            <a:pPr algn="just"/>
            <a:r>
              <a:rPr lang="en-US" b="1" dirty="0" smtClean="0">
                <a:solidFill>
                  <a:srgbClr val="FF0000"/>
                </a:solidFill>
              </a:rPr>
              <a:t>Author: </a:t>
            </a:r>
            <a:r>
              <a:rPr lang="en-US" dirty="0" smtClean="0"/>
              <a:t>The person who created the work product being inspected. </a:t>
            </a:r>
          </a:p>
          <a:p>
            <a:pPr algn="just"/>
            <a:r>
              <a:rPr lang="en-US" b="1" dirty="0" smtClean="0">
                <a:solidFill>
                  <a:srgbClr val="FF0000"/>
                </a:solidFill>
              </a:rPr>
              <a:t>Moderator: He</a:t>
            </a:r>
            <a:r>
              <a:rPr lang="en-US" dirty="0" smtClean="0"/>
              <a:t> is the leader of the inspection. The moderator plans the inspection and coordinates it. </a:t>
            </a:r>
          </a:p>
          <a:p>
            <a:pPr algn="just"/>
            <a:r>
              <a:rPr lang="en-US" b="1" dirty="0" smtClean="0">
                <a:solidFill>
                  <a:srgbClr val="FF0000"/>
                </a:solidFill>
              </a:rPr>
              <a:t>Reader: </a:t>
            </a:r>
            <a:r>
              <a:rPr lang="en-US" dirty="0" smtClean="0"/>
              <a:t>The person reading through the documents, one item at a time. The other inspectors then point out defects. </a:t>
            </a:r>
          </a:p>
          <a:p>
            <a:pPr algn="just"/>
            <a:r>
              <a:rPr lang="en-US" b="1" dirty="0" smtClean="0">
                <a:solidFill>
                  <a:srgbClr val="FF0000"/>
                </a:solidFill>
              </a:rPr>
              <a:t>Recorder/Scribe: </a:t>
            </a:r>
            <a:r>
              <a:rPr lang="en-US" dirty="0" smtClean="0"/>
              <a:t>The person that documents the defects that are found during the inspection. </a:t>
            </a:r>
          </a:p>
          <a:p>
            <a:pPr algn="just"/>
            <a:r>
              <a:rPr lang="en-US" b="1" dirty="0" smtClean="0">
                <a:solidFill>
                  <a:srgbClr val="FF0000"/>
                </a:solidFill>
              </a:rPr>
              <a:t>Inspector: </a:t>
            </a:r>
            <a:r>
              <a:rPr lang="en-US" dirty="0" smtClean="0"/>
              <a:t>The person that examines the work product to identify possible defects </a:t>
            </a:r>
          </a:p>
          <a:p>
            <a:pPr algn="just"/>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normAutofit/>
          </a:bodyPr>
          <a:lstStyle/>
          <a:p>
            <a:pPr algn="ctr"/>
            <a:r>
              <a:rPr lang="en-US" b="1" dirty="0" smtClean="0">
                <a:solidFill>
                  <a:srgbClr val="FF0000"/>
                </a:solidFill>
              </a:rPr>
              <a:t>The Inspection Process </a:t>
            </a:r>
            <a:endParaRPr lang="en-US" dirty="0">
              <a:solidFill>
                <a:srgbClr val="FF0000"/>
              </a:solidFill>
            </a:endParaRPr>
          </a:p>
        </p:txBody>
      </p:sp>
      <p:sp>
        <p:nvSpPr>
          <p:cNvPr id="3" name="Content Placeholder 2"/>
          <p:cNvSpPr>
            <a:spLocks noGrp="1"/>
          </p:cNvSpPr>
          <p:nvPr>
            <p:ph idx="1"/>
          </p:nvPr>
        </p:nvSpPr>
        <p:spPr>
          <a:xfrm>
            <a:off x="0" y="1066800"/>
            <a:ext cx="9144000" cy="5791200"/>
          </a:xfrm>
        </p:spPr>
        <p:txBody>
          <a:bodyPr>
            <a:normAutofit fontScale="92500" lnSpcReduction="20000"/>
          </a:bodyPr>
          <a:lstStyle/>
          <a:p>
            <a:endParaRPr lang="en-US" dirty="0" smtClean="0"/>
          </a:p>
          <a:p>
            <a:pPr algn="just"/>
            <a:r>
              <a:rPr lang="en-US" b="1" dirty="0" smtClean="0">
                <a:solidFill>
                  <a:srgbClr val="FFC000"/>
                </a:solidFill>
              </a:rPr>
              <a:t>Planning: </a:t>
            </a:r>
            <a:r>
              <a:rPr lang="en-US" dirty="0" smtClean="0"/>
              <a:t>The inspection is planned by the moderator. </a:t>
            </a:r>
          </a:p>
          <a:p>
            <a:pPr algn="just"/>
            <a:r>
              <a:rPr lang="en-US" b="1" dirty="0" smtClean="0">
                <a:solidFill>
                  <a:srgbClr val="FFC000"/>
                </a:solidFill>
              </a:rPr>
              <a:t>Overview meeting: </a:t>
            </a:r>
            <a:r>
              <a:rPr lang="en-US" dirty="0" smtClean="0"/>
              <a:t>The author describes the background of the work product. </a:t>
            </a:r>
          </a:p>
          <a:p>
            <a:pPr algn="just"/>
            <a:r>
              <a:rPr lang="en-US" b="1" dirty="0" smtClean="0">
                <a:solidFill>
                  <a:srgbClr val="FFC000"/>
                </a:solidFill>
              </a:rPr>
              <a:t>Preparation:</a:t>
            </a:r>
            <a:r>
              <a:rPr lang="en-US" b="1" dirty="0" smtClean="0"/>
              <a:t> </a:t>
            </a:r>
            <a:r>
              <a:rPr lang="en-US" dirty="0" smtClean="0"/>
              <a:t>Each inspector examines the work product to identify possible defects. </a:t>
            </a:r>
          </a:p>
          <a:p>
            <a:pPr algn="just"/>
            <a:r>
              <a:rPr lang="en-US" b="1" dirty="0" smtClean="0">
                <a:solidFill>
                  <a:srgbClr val="FFC000"/>
                </a:solidFill>
              </a:rPr>
              <a:t>Inspection meeting: </a:t>
            </a:r>
            <a:r>
              <a:rPr lang="en-US" dirty="0" smtClean="0"/>
              <a:t>During this meeting the reader reads through the work product, part by part and the inspectors point out the defects for every part. </a:t>
            </a:r>
          </a:p>
          <a:p>
            <a:pPr algn="just"/>
            <a:r>
              <a:rPr lang="en-US" b="1" dirty="0" smtClean="0">
                <a:solidFill>
                  <a:srgbClr val="FFC000"/>
                </a:solidFill>
              </a:rPr>
              <a:t>Rework:</a:t>
            </a:r>
            <a:r>
              <a:rPr lang="en-US" b="1" dirty="0" smtClean="0"/>
              <a:t> </a:t>
            </a:r>
            <a:r>
              <a:rPr lang="en-US" dirty="0" smtClean="0"/>
              <a:t>The author makes changes to the work product according to the action plans from the inspection meeting. </a:t>
            </a:r>
          </a:p>
          <a:p>
            <a:pPr algn="just"/>
            <a:r>
              <a:rPr lang="en-US" b="1" dirty="0" smtClean="0">
                <a:solidFill>
                  <a:srgbClr val="FFC000"/>
                </a:solidFill>
              </a:rPr>
              <a:t>Follow-up</a:t>
            </a:r>
            <a:r>
              <a:rPr lang="en-US" b="1" dirty="0" smtClean="0"/>
              <a:t>: </a:t>
            </a:r>
            <a:r>
              <a:rPr lang="en-US" dirty="0" smtClean="0"/>
              <a:t>The changes by the author are checked to make sure everything is correct.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style>
          <a:lnRef idx="2">
            <a:schemeClr val="accent2"/>
          </a:lnRef>
          <a:fillRef idx="1">
            <a:schemeClr val="lt1"/>
          </a:fillRef>
          <a:effectRef idx="0">
            <a:schemeClr val="accent2"/>
          </a:effectRef>
          <a:fontRef idx="minor">
            <a:schemeClr val="dk1"/>
          </a:fontRef>
        </p:style>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Topics to be covered</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0" y="1143000"/>
            <a:ext cx="10515600" cy="54864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endPar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buNone/>
            </a:pPr>
            <a:r>
              <a:rPr lang="en-US"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1 </a:t>
            </a:r>
            <a:r>
              <a:rPr lang="en-US" sz="3200" b="1" i="1" dirty="0" smtClean="0">
                <a:ln w="11430"/>
                <a:solidFill>
                  <a:srgbClr val="0070C0"/>
                </a:solidFill>
                <a:effectLst>
                  <a:outerShdw blurRad="50800" dist="39000" dir="5460000" algn="tl">
                    <a:srgbClr val="000000">
                      <a:alpha val="38000"/>
                    </a:srgbClr>
                  </a:outerShdw>
                </a:effectLst>
              </a:rPr>
              <a:t>Principle of verification and validation </a:t>
            </a:r>
          </a:p>
          <a:p>
            <a:pPr>
              <a:buNone/>
            </a:pPr>
            <a:r>
              <a:rPr lang="en-US" sz="32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2. </a:t>
            </a:r>
            <a:r>
              <a:rPr lang="en-US" sz="3200" b="1" i="1" dirty="0" smtClean="0">
                <a:ln w="11430"/>
                <a:solidFill>
                  <a:srgbClr val="0070C0"/>
                </a:solidFill>
                <a:effectLst>
                  <a:outerShdw blurRad="50800" dist="39000" dir="5460000" algn="tl">
                    <a:srgbClr val="000000">
                      <a:alpha val="38000"/>
                    </a:srgbClr>
                  </a:outerShdw>
                </a:effectLst>
              </a:rPr>
              <a:t>Techniques of verification </a:t>
            </a:r>
            <a:endParaRPr lang="en-US" sz="2800" b="1" i="1" dirty="0" smtClean="0">
              <a:ln w="11430"/>
              <a:solidFill>
                <a:srgbClr val="C00000"/>
              </a:solidFill>
              <a:effectLst>
                <a:outerShdw blurRad="50800" dist="39000" dir="5460000" algn="tl">
                  <a:srgbClr val="000000">
                    <a:alpha val="38000"/>
                  </a:srgbClr>
                </a:outerShdw>
              </a:effectLst>
            </a:endParaRPr>
          </a:p>
          <a:p>
            <a:pPr lvl="2"/>
            <a:r>
              <a:rPr lang="en-US" sz="2800" b="1" i="1" dirty="0" smtClean="0">
                <a:ln w="11430"/>
                <a:solidFill>
                  <a:srgbClr val="C00000"/>
                </a:solidFill>
                <a:effectLst>
                  <a:outerShdw blurRad="50800" dist="39000" dir="5460000" algn="tl">
                    <a:srgbClr val="000000">
                      <a:alpha val="38000"/>
                    </a:srgbClr>
                  </a:outerShdw>
                </a:effectLst>
              </a:rPr>
              <a:t>Reviews</a:t>
            </a:r>
          </a:p>
          <a:p>
            <a:pPr lvl="2"/>
            <a:r>
              <a:rPr lang="en-US" sz="2800" b="1" i="1" dirty="0" smtClean="0">
                <a:ln w="11430"/>
                <a:solidFill>
                  <a:srgbClr val="C00000"/>
                </a:solidFill>
                <a:effectLst>
                  <a:outerShdw blurRad="50800" dist="39000" dir="5460000" algn="tl">
                    <a:srgbClr val="000000">
                      <a:alpha val="38000"/>
                    </a:srgbClr>
                  </a:outerShdw>
                </a:effectLst>
              </a:rPr>
              <a:t>Inspection </a:t>
            </a:r>
          </a:p>
          <a:p>
            <a:pPr lvl="2"/>
            <a:r>
              <a:rPr lang="en-US" sz="2800" b="1" i="1" dirty="0" smtClean="0">
                <a:ln w="11430"/>
                <a:solidFill>
                  <a:srgbClr val="C00000"/>
                </a:solidFill>
                <a:effectLst>
                  <a:outerShdw blurRad="50800" dist="39000" dir="5460000" algn="tl">
                    <a:srgbClr val="000000">
                      <a:alpha val="38000"/>
                    </a:srgbClr>
                  </a:outerShdw>
                </a:effectLst>
              </a:rPr>
              <a:t>Walkthrough </a:t>
            </a:r>
          </a:p>
          <a:p>
            <a:pPr>
              <a:buNone/>
            </a:pPr>
            <a:r>
              <a:rPr lang="en-US" sz="32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3. </a:t>
            </a:r>
            <a:r>
              <a:rPr lang="en-US" sz="3200" b="1" i="1" dirty="0" smtClean="0">
                <a:ln w="11430"/>
                <a:solidFill>
                  <a:srgbClr val="0070C0"/>
                </a:solidFill>
                <a:effectLst>
                  <a:outerShdw blurRad="50800" dist="39000" dir="5460000" algn="tl">
                    <a:srgbClr val="000000">
                      <a:alpha val="38000"/>
                    </a:srgbClr>
                  </a:outerShdw>
                </a:effectLst>
              </a:rPr>
              <a:t>V-testing Model </a:t>
            </a:r>
          </a:p>
          <a:p>
            <a:pPr lvl="2"/>
            <a:r>
              <a:rPr lang="en-US" sz="2800" b="1" i="1" dirty="0" smtClean="0">
                <a:ln w="11430"/>
                <a:solidFill>
                  <a:srgbClr val="C00000"/>
                </a:solidFill>
                <a:effectLst>
                  <a:outerShdw blurRad="50800" dist="39000" dir="5460000" algn="tl">
                    <a:srgbClr val="000000">
                      <a:alpha val="38000"/>
                    </a:srgbClr>
                  </a:outerShdw>
                </a:effectLst>
              </a:rPr>
              <a:t>a. Software development V &amp; V </a:t>
            </a:r>
          </a:p>
          <a:p>
            <a:pPr lvl="2"/>
            <a:r>
              <a:rPr lang="en-US" sz="2800" b="1" i="1" dirty="0" smtClean="0">
                <a:ln w="11430"/>
                <a:solidFill>
                  <a:srgbClr val="C00000"/>
                </a:solidFill>
                <a:effectLst>
                  <a:outerShdw blurRad="50800" dist="39000" dir="5460000" algn="tl">
                    <a:srgbClr val="000000">
                      <a:alpha val="38000"/>
                    </a:srgbClr>
                  </a:outerShdw>
                </a:effectLst>
              </a:rPr>
              <a:t>b. Software Acquisition V &amp; V </a:t>
            </a:r>
          </a:p>
          <a:p>
            <a:pPr lvl="2"/>
            <a:r>
              <a:rPr lang="en-US" sz="2800" b="1" i="1" dirty="0" smtClean="0">
                <a:ln w="11430"/>
                <a:solidFill>
                  <a:srgbClr val="C00000"/>
                </a:solidFill>
                <a:effectLst>
                  <a:outerShdw blurRad="50800" dist="39000" dir="5460000" algn="tl">
                    <a:srgbClr val="000000">
                      <a:alpha val="38000"/>
                    </a:srgbClr>
                  </a:outerShdw>
                </a:effectLst>
              </a:rPr>
              <a:t>c. Software Supply V &amp; V.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normAutofit/>
          </a:bodyPr>
          <a:lstStyle/>
          <a:p>
            <a:pPr algn="ctr"/>
            <a:r>
              <a:rPr lang="en-US" sz="6600" b="1" dirty="0" smtClean="0">
                <a:solidFill>
                  <a:srgbClr val="FF0000"/>
                </a:solidFill>
              </a:rPr>
              <a:t>Inspection types </a:t>
            </a:r>
            <a:endParaRPr lang="en-US" sz="6600" dirty="0">
              <a:solidFill>
                <a:srgbClr val="FF0000"/>
              </a:solidFill>
            </a:endParaRPr>
          </a:p>
        </p:txBody>
      </p:sp>
      <p:sp>
        <p:nvSpPr>
          <p:cNvPr id="3" name="Content Placeholder 2"/>
          <p:cNvSpPr>
            <a:spLocks noGrp="1"/>
          </p:cNvSpPr>
          <p:nvPr>
            <p:ph idx="1"/>
          </p:nvPr>
        </p:nvSpPr>
        <p:spPr/>
        <p:txBody>
          <a:bodyPr>
            <a:normAutofit/>
          </a:bodyPr>
          <a:lstStyle/>
          <a:p>
            <a:pPr lvl="4"/>
            <a:r>
              <a:rPr lang="en-US" sz="4800" dirty="0" smtClean="0">
                <a:solidFill>
                  <a:srgbClr val="00B050"/>
                </a:solidFill>
              </a:rPr>
              <a:t>Code review </a:t>
            </a:r>
          </a:p>
          <a:p>
            <a:pPr lvl="4"/>
            <a:r>
              <a:rPr lang="en-US" sz="4800" dirty="0" smtClean="0">
                <a:solidFill>
                  <a:srgbClr val="00B050"/>
                </a:solidFill>
              </a:rPr>
              <a:t>Peer Reviews </a:t>
            </a:r>
            <a:endParaRPr lang="en-US" sz="4800" dirty="0">
              <a:solidFill>
                <a:srgbClr val="00B05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7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Code Reviews</a:t>
            </a:r>
            <a:endParaRPr lang="en-US" sz="7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295400"/>
            <a:ext cx="9144000" cy="5029200"/>
          </a:xfrm>
        </p:spPr>
        <p:txBody>
          <a:bodyPr>
            <a:normAutofit fontScale="92500" lnSpcReduction="10000"/>
          </a:bodyPr>
          <a:lstStyle/>
          <a:p>
            <a:pPr algn="just"/>
            <a:r>
              <a:rPr lang="en-US" dirty="0" smtClean="0"/>
              <a:t>A code review can be done as a special kind of inspection in which the team examines a sample of code and fixes any defects in it. </a:t>
            </a:r>
          </a:p>
          <a:p>
            <a:pPr algn="just"/>
            <a:r>
              <a:rPr lang="en-US" dirty="0" smtClean="0"/>
              <a:t>In a code review, a defect is a block of code which does not properly implement its requirements, which does not function as the programmer intended, or which is not incorrect but could be improved .</a:t>
            </a:r>
          </a:p>
          <a:p>
            <a:pPr algn="just"/>
            <a:r>
              <a:rPr lang="en-US" dirty="0" smtClean="0"/>
              <a:t>In addition to helping teams find and fix bugs, code reviews are useful for both cross-training programmers on the code being reviewed and for helping junior developers learn new programming techniques.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Peer Reviews </a:t>
            </a:r>
            <a:endParaRPr lang="en-US" sz="7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371600"/>
            <a:ext cx="9144000" cy="5486400"/>
          </a:xfrm>
        </p:spPr>
        <p:txBody>
          <a:bodyPr/>
          <a:lstStyle/>
          <a:p>
            <a:pPr algn="just"/>
            <a:r>
              <a:rPr lang="en-US" dirty="0" smtClean="0"/>
              <a:t>Peer reviews are considered an industry best-practice for detecting software defects early and learning about software artifacts</a:t>
            </a:r>
            <a:r>
              <a:rPr lang="en-US" sz="2400" b="1" dirty="0" smtClean="0">
                <a:solidFill>
                  <a:srgbClr val="FF0000"/>
                </a:solidFill>
              </a:rPr>
              <a:t>(</a:t>
            </a:r>
            <a:r>
              <a:rPr lang="en-US" sz="2400" dirty="0" smtClean="0"/>
              <a:t>software source code)</a:t>
            </a:r>
            <a:r>
              <a:rPr lang="en-US" sz="2400" b="1" dirty="0" smtClean="0">
                <a:solidFill>
                  <a:srgbClr val="FF0000"/>
                </a:solidFill>
              </a:rPr>
              <a:t>.</a:t>
            </a:r>
            <a:r>
              <a:rPr lang="en-US" dirty="0" smtClean="0"/>
              <a:t> </a:t>
            </a:r>
          </a:p>
          <a:p>
            <a:pPr algn="just">
              <a:buNone/>
            </a:pPr>
            <a:endParaRPr lang="en-US" dirty="0" smtClean="0"/>
          </a:p>
          <a:p>
            <a:pPr algn="just"/>
            <a:r>
              <a:rPr lang="en-US" dirty="0" smtClean="0"/>
              <a:t>The elements of Peer Reviews include the structured review process, standard of excellence product checklists, defined roles of participants, and the forms and reports.</a:t>
            </a:r>
          </a:p>
          <a:p>
            <a:pPr algn="just"/>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3:-Software walkthrough </a:t>
            </a:r>
            <a:endParaRPr lang="en-US"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914400"/>
            <a:ext cx="9144000" cy="5943600"/>
          </a:xfrm>
        </p:spPr>
        <p:txBody>
          <a:bodyPr>
            <a:normAutofit/>
          </a:bodyPr>
          <a:lstStyle/>
          <a:p>
            <a:pPr algn="just"/>
            <a:r>
              <a:rPr lang="en-US" dirty="0" smtClean="0"/>
              <a:t>a walkthrough or walk-through is a form of software peer review "in which a designer or programmer leads members of the development team and other interested parties through a software product, and the participants ask questions and make comments about possible errors, violation of development standards, and other problems“</a:t>
            </a:r>
          </a:p>
          <a:p>
            <a:pPr algn="just"/>
            <a:r>
              <a:rPr lang="en-US" dirty="0" smtClean="0"/>
              <a:t>A walkthrough differs from software technical reviews in its o</a:t>
            </a:r>
          </a:p>
          <a:p>
            <a:pPr algn="just"/>
            <a:r>
              <a:rPr lang="en-US" dirty="0" smtClean="0"/>
              <a:t>A walkthrough is normally organized and directed by the author of the technical document.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686800" cy="4525963"/>
          </a:xfrm>
        </p:spPr>
        <p:txBody>
          <a:bodyPr/>
          <a:lstStyle/>
          <a:p>
            <a:pPr>
              <a:buNone/>
            </a:pPr>
            <a:r>
              <a:rPr lang="en-US" sz="44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sz="4400" b="1" i="1" dirty="0" smtClean="0">
                <a:ln w="11430"/>
                <a:solidFill>
                  <a:srgbClr val="0070C0"/>
                </a:solidFill>
                <a:effectLst>
                  <a:outerShdw blurRad="50800" dist="39000" dir="5460000" algn="tl">
                    <a:srgbClr val="000000">
                      <a:alpha val="38000"/>
                    </a:srgbClr>
                  </a:outerShdw>
                </a:effectLst>
              </a:rPr>
              <a:t>V-testing Model </a:t>
            </a:r>
          </a:p>
          <a:p>
            <a:pPr lvl="2"/>
            <a:r>
              <a:rPr lang="en-US" sz="4000" b="1" i="1" dirty="0" smtClean="0">
                <a:ln w="11430"/>
                <a:solidFill>
                  <a:srgbClr val="C00000"/>
                </a:solidFill>
                <a:effectLst>
                  <a:outerShdw blurRad="50800" dist="39000" dir="5460000" algn="tl">
                    <a:srgbClr val="000000">
                      <a:alpha val="38000"/>
                    </a:srgbClr>
                  </a:outerShdw>
                </a:effectLst>
              </a:rPr>
              <a:t>a. Software development V &amp; V </a:t>
            </a:r>
          </a:p>
          <a:p>
            <a:pPr lvl="2"/>
            <a:r>
              <a:rPr lang="en-US" sz="4000" b="1" i="1" dirty="0" smtClean="0">
                <a:ln w="11430"/>
                <a:solidFill>
                  <a:srgbClr val="C00000"/>
                </a:solidFill>
                <a:effectLst>
                  <a:outerShdw blurRad="50800" dist="39000" dir="5460000" algn="tl">
                    <a:srgbClr val="000000">
                      <a:alpha val="38000"/>
                    </a:srgbClr>
                  </a:outerShdw>
                </a:effectLst>
              </a:rPr>
              <a:t>b. Software Acquisition V &amp; V </a:t>
            </a:r>
          </a:p>
          <a:p>
            <a:pPr lvl="2"/>
            <a:r>
              <a:rPr lang="en-US" sz="4000" b="1" i="1" dirty="0" smtClean="0">
                <a:ln w="11430"/>
                <a:solidFill>
                  <a:srgbClr val="C00000"/>
                </a:solidFill>
                <a:effectLst>
                  <a:outerShdw blurRad="50800" dist="39000" dir="5460000" algn="tl">
                    <a:srgbClr val="000000">
                      <a:alpha val="38000"/>
                    </a:srgbClr>
                  </a:outerShdw>
                </a:effectLst>
              </a:rPr>
              <a:t>c. Software Supply V &amp; V. </a:t>
            </a:r>
          </a:p>
          <a:p>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IN"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V-Model</a:t>
            </a:r>
            <a:endParaRPr lang="en-IN"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371600"/>
            <a:ext cx="9144000" cy="4754563"/>
          </a:xfrm>
        </p:spPr>
        <p:txBody>
          <a:bodyPr/>
          <a:lstStyle/>
          <a:p>
            <a:pPr algn="just">
              <a:buFont typeface="Wingdings" pitchFamily="2" charset="2"/>
              <a:buChar char="Ø"/>
            </a:pP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V- model means Verification and Validation model.</a:t>
            </a:r>
          </a:p>
          <a:p>
            <a:pPr algn="just">
              <a:buFont typeface="Wingdings" pitchFamily="2" charset="2"/>
              <a:buChar char="Ø"/>
            </a:pP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Just like the waterfall model, the V-Shaped life cycle is a sequential path of execution of processes.</a:t>
            </a:r>
          </a:p>
          <a:p>
            <a:pPr algn="just">
              <a:buFont typeface="Wingdings" pitchFamily="2" charset="2"/>
              <a:buChar char="Ø"/>
            </a:pP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Each phase must be completed before the next phase begins.  </a:t>
            </a:r>
          </a:p>
          <a:p>
            <a:pPr algn="just">
              <a:buFont typeface="Wingdings" pitchFamily="2" charset="2"/>
              <a:buChar char="Ø"/>
            </a:pP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Testing of the product is planned in parallel with a corresponding phase of development.</a:t>
            </a:r>
          </a:p>
          <a:p>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V-model.jpg"/>
          <p:cNvPicPr>
            <a:picLocks noGrp="1" noChangeAspect="1"/>
          </p:cNvPicPr>
          <p:nvPr>
            <p:ph idx="1"/>
          </p:nvPr>
        </p:nvPicPr>
        <p:blipFill>
          <a:blip cstate="print"/>
          <a:stretch>
            <a:fillRect/>
          </a:stretch>
        </p:blipFill>
        <p:spPr>
          <a:xfrm>
            <a:off x="-112199" y="1"/>
            <a:ext cx="9256199" cy="6858000"/>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scene3d>
              <a:camera prst="orthographicFront"/>
              <a:lightRig rig="glow" dir="tl">
                <a:rot lat="0" lon="0" rev="5400000"/>
              </a:lightRig>
            </a:scene3d>
            <a:sp3d contourW="12700">
              <a:bevelT w="25400" h="25400"/>
              <a:contourClr>
                <a:schemeClr val="accent6">
                  <a:shade val="73000"/>
                </a:schemeClr>
              </a:contourClr>
            </a:sp3d>
          </a:bodyPr>
          <a:lstStyle/>
          <a:p>
            <a:r>
              <a:rPr lang="en-US"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Different Phases of V-Model</a:t>
            </a:r>
            <a:endPar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dirty="0" smtClean="0">
                <a:ln/>
                <a:solidFill>
                  <a:schemeClr val="accent3"/>
                </a:solidFill>
              </a:rPr>
              <a:t>1:-Requirements  Phase</a:t>
            </a:r>
            <a:endParaRPr lang="en-US" b="1" dirty="0">
              <a:ln/>
              <a:solidFill>
                <a:schemeClr val="accent3"/>
              </a:solidFill>
            </a:endParaRPr>
          </a:p>
        </p:txBody>
      </p:sp>
      <p:sp>
        <p:nvSpPr>
          <p:cNvPr id="3" name="Content Placeholder 2"/>
          <p:cNvSpPr>
            <a:spLocks noGrp="1"/>
          </p:cNvSpPr>
          <p:nvPr>
            <p:ph idx="1"/>
          </p:nvPr>
        </p:nvSpPr>
        <p:spPr>
          <a:xfrm>
            <a:off x="0" y="1219200"/>
            <a:ext cx="9144000" cy="5638800"/>
          </a:xfrm>
        </p:spPr>
        <p:txBody>
          <a:bodyPr>
            <a:normAutofit/>
          </a:bodyPr>
          <a:lstStyle/>
          <a:p>
            <a:pPr algn="just">
              <a:buFont typeface="Wingdings" pitchFamily="2" charset="2"/>
              <a:buChar char="Ø"/>
            </a:pPr>
            <a:r>
              <a:rPr lang="en-US" dirty="0" smtClean="0"/>
              <a:t>Requirements like </a:t>
            </a:r>
            <a:r>
              <a:rPr lang="en-US" b="1" dirty="0" smtClean="0">
                <a:solidFill>
                  <a:srgbClr val="FF0000"/>
                </a:solidFill>
              </a:rPr>
              <a:t>Business Requirement  Specification </a:t>
            </a:r>
            <a:r>
              <a:rPr lang="en-US" dirty="0" smtClean="0"/>
              <a:t>and</a:t>
            </a:r>
            <a:r>
              <a:rPr lang="en-US" b="1" dirty="0" smtClean="0"/>
              <a:t> </a:t>
            </a:r>
            <a:r>
              <a:rPr lang="en-US" b="1" dirty="0" smtClean="0">
                <a:solidFill>
                  <a:srgbClr val="FF0000"/>
                </a:solidFill>
              </a:rPr>
              <a:t>system Requirement Specification</a:t>
            </a:r>
            <a:r>
              <a:rPr lang="en-US" dirty="0" smtClean="0"/>
              <a:t> begin the life cycle model just like the waterfall model.</a:t>
            </a:r>
          </a:p>
          <a:p>
            <a:pPr algn="just">
              <a:buFont typeface="Wingdings" pitchFamily="2" charset="2"/>
              <a:buChar char="Ø"/>
            </a:pPr>
            <a:r>
              <a:rPr lang="en-US" dirty="0" smtClean="0"/>
              <a:t> In V- model before development is started, a </a:t>
            </a:r>
            <a:r>
              <a:rPr lang="en-US" b="1" dirty="0" smtClean="0">
                <a:solidFill>
                  <a:srgbClr val="FF0000"/>
                </a:solidFill>
              </a:rPr>
              <a:t>system test </a:t>
            </a:r>
            <a:r>
              <a:rPr lang="en-US" dirty="0" smtClean="0"/>
              <a:t>plan is created.  </a:t>
            </a:r>
          </a:p>
          <a:p>
            <a:pPr algn="just">
              <a:buFont typeface="Wingdings" pitchFamily="2" charset="2"/>
              <a:buChar char="Ø"/>
            </a:pPr>
            <a:r>
              <a:rPr lang="en-US" dirty="0" smtClean="0"/>
              <a:t>The test plan focuses on meeting the functionality specified in the requirements gathering.</a:t>
            </a:r>
          </a:p>
          <a:p>
            <a:pPr algn="just">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dirty="0" smtClean="0">
                <a:ln/>
                <a:solidFill>
                  <a:schemeClr val="accent3"/>
                </a:solidFill>
              </a:rPr>
              <a:t>2:-The High-Level Design Phase</a:t>
            </a:r>
            <a:endParaRPr lang="en-US" b="1" dirty="0">
              <a:ln/>
              <a:solidFill>
                <a:schemeClr val="accent3"/>
              </a:solidFill>
            </a:endParaRPr>
          </a:p>
        </p:txBody>
      </p:sp>
      <p:sp>
        <p:nvSpPr>
          <p:cNvPr id="3" name="Content Placeholder 2"/>
          <p:cNvSpPr>
            <a:spLocks noGrp="1"/>
          </p:cNvSpPr>
          <p:nvPr>
            <p:ph idx="1"/>
          </p:nvPr>
        </p:nvSpPr>
        <p:spPr/>
        <p:txBody>
          <a:bodyPr/>
          <a:lstStyle/>
          <a:p>
            <a:pPr algn="just">
              <a:buFont typeface="Wingdings" pitchFamily="2" charset="2"/>
              <a:buChar char="Ø"/>
            </a:pPr>
            <a:r>
              <a:rPr lang="en-US" dirty="0" smtClean="0"/>
              <a:t>This phase focuses on system architecture and design.</a:t>
            </a:r>
          </a:p>
          <a:p>
            <a:pPr algn="just">
              <a:buFont typeface="Wingdings" pitchFamily="2" charset="2"/>
              <a:buChar char="Ø"/>
            </a:pPr>
            <a:r>
              <a:rPr lang="en-US" dirty="0" smtClean="0"/>
              <a:t> It provide overview of solution, platform, system, product and service/process.</a:t>
            </a:r>
          </a:p>
          <a:p>
            <a:pPr algn="just">
              <a:buFont typeface="Wingdings" pitchFamily="2" charset="2"/>
              <a:buChar char="Ø"/>
            </a:pPr>
            <a:r>
              <a:rPr lang="en-US" dirty="0" smtClean="0"/>
              <a:t> An integration test plan is created in this phase as well in order to test the component/modules of the software systems ability to work together.</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STLC</a:t>
            </a:r>
            <a:endParaRPr lang="en-US" dirty="0"/>
          </a:p>
        </p:txBody>
      </p:sp>
      <p:sp>
        <p:nvSpPr>
          <p:cNvPr id="3" name="Content Placeholder 2"/>
          <p:cNvSpPr>
            <a:spLocks noGrp="1"/>
          </p:cNvSpPr>
          <p:nvPr>
            <p:ph idx="1"/>
          </p:nvPr>
        </p:nvSpPr>
        <p:spPr/>
        <p:txBody>
          <a:bodyPr>
            <a:normAutofit fontScale="92500"/>
          </a:bodyPr>
          <a:lstStyle/>
          <a:p>
            <a:pPr algn="just">
              <a:lnSpc>
                <a:spcPct val="150000"/>
              </a:lnSpc>
            </a:pPr>
            <a:r>
              <a:rPr lang="en-US" dirty="0"/>
              <a:t>Software Testing Life Cycle process is an integral part of the Software Development Life Cycle. The overall aspect of STLC phase deals with testing and rectifying any error code generating within the program under various test conditions.</a:t>
            </a:r>
            <a:r>
              <a:rPr lang="en-US" dirty="0">
                <a:hlinkClick r:id="rId2"/>
              </a:rPr>
              <a:t/>
            </a:r>
            <a:br>
              <a:rPr lang="en-US" dirty="0">
                <a:hlinkClick r:id="rId2"/>
              </a:rPr>
            </a:br>
            <a:endParaRPr lang="en-US" dirty="0"/>
          </a:p>
          <a:p>
            <a:endParaRPr lang="en-US" dirty="0"/>
          </a:p>
        </p:txBody>
      </p:sp>
    </p:spTree>
    <p:extLst>
      <p:ext uri="{BB962C8B-B14F-4D97-AF65-F5344CB8AC3E}">
        <p14:creationId xmlns:p14="http://schemas.microsoft.com/office/powerpoint/2010/main" val="4181367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dirty="0" smtClean="0">
                <a:ln/>
                <a:solidFill>
                  <a:schemeClr val="accent3"/>
                </a:solidFill>
              </a:rPr>
              <a:t>3:-The Low-Level Design Phase</a:t>
            </a:r>
            <a:endParaRPr lang="en-US" b="1" dirty="0">
              <a:ln/>
              <a:solidFill>
                <a:schemeClr val="accent3"/>
              </a:solidFill>
            </a:endParaRPr>
          </a:p>
        </p:txBody>
      </p:sp>
      <p:sp>
        <p:nvSpPr>
          <p:cNvPr id="3" name="Content Placeholder 2"/>
          <p:cNvSpPr>
            <a:spLocks noGrp="1"/>
          </p:cNvSpPr>
          <p:nvPr>
            <p:ph idx="1"/>
          </p:nvPr>
        </p:nvSpPr>
        <p:spPr>
          <a:xfrm>
            <a:off x="457200" y="1447800"/>
            <a:ext cx="8229600" cy="4678363"/>
          </a:xfrm>
        </p:spPr>
        <p:txBody>
          <a:bodyPr/>
          <a:lstStyle/>
          <a:p>
            <a:pPr algn="just">
              <a:buFont typeface="Wingdings" pitchFamily="2" charset="2"/>
              <a:buChar char="Ø"/>
            </a:pPr>
            <a:r>
              <a:rPr lang="en-US" b="1" dirty="0" smtClean="0"/>
              <a:t>The low-level design</a:t>
            </a:r>
            <a:r>
              <a:rPr lang="en-US" dirty="0" smtClean="0"/>
              <a:t> </a:t>
            </a:r>
            <a:r>
              <a:rPr lang="en-US" b="1" dirty="0" smtClean="0"/>
              <a:t>(LLD)</a:t>
            </a:r>
            <a:r>
              <a:rPr lang="en-US" dirty="0" smtClean="0"/>
              <a:t> phase is where the actual software components are designed. </a:t>
            </a:r>
          </a:p>
          <a:p>
            <a:pPr algn="just">
              <a:buFont typeface="Wingdings" pitchFamily="2" charset="2"/>
              <a:buChar char="Ø"/>
            </a:pPr>
            <a:r>
              <a:rPr lang="en-US" dirty="0" smtClean="0"/>
              <a:t>It defines the actual logic for each and every component of the system. </a:t>
            </a:r>
          </a:p>
          <a:p>
            <a:pPr algn="just">
              <a:buFont typeface="Wingdings" pitchFamily="2" charset="2"/>
              <a:buChar char="Ø"/>
            </a:pPr>
            <a:r>
              <a:rPr lang="en-US" dirty="0" smtClean="0"/>
              <a:t>Class diagram with all the methods and relation between classes comes under LLD. </a:t>
            </a:r>
          </a:p>
          <a:p>
            <a:pPr algn="just">
              <a:buFont typeface="Wingdings" pitchFamily="2" charset="2"/>
              <a:buChar char="Ø"/>
            </a:pPr>
            <a:r>
              <a:rPr lang="en-US" dirty="0" smtClean="0"/>
              <a:t>Component tests are created in this phase as well.</a:t>
            </a:r>
          </a:p>
          <a:p>
            <a:endParaRPr lang="en-US"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dirty="0" smtClean="0">
                <a:ln/>
                <a:solidFill>
                  <a:schemeClr val="accent3"/>
                </a:solidFill>
              </a:rPr>
              <a:t>4:-The implementation Phase</a:t>
            </a:r>
            <a:endParaRPr lang="en-US" b="1" dirty="0">
              <a:ln/>
              <a:solidFill>
                <a:schemeClr val="accent3"/>
              </a:solidFill>
            </a:endParaRPr>
          </a:p>
        </p:txBody>
      </p:sp>
      <p:sp>
        <p:nvSpPr>
          <p:cNvPr id="3" name="Content Placeholder 2"/>
          <p:cNvSpPr>
            <a:spLocks noGrp="1"/>
          </p:cNvSpPr>
          <p:nvPr>
            <p:ph idx="1"/>
          </p:nvPr>
        </p:nvSpPr>
        <p:spPr>
          <a:xfrm>
            <a:off x="0" y="1371600"/>
            <a:ext cx="9144000" cy="5105400"/>
          </a:xfrm>
        </p:spPr>
        <p:txBody>
          <a:bodyPr/>
          <a:lstStyle/>
          <a:p>
            <a:pPr algn="just"/>
            <a:endParaRPr lang="en-US" b="1" dirty="0" smtClean="0"/>
          </a:p>
          <a:p>
            <a:pPr algn="just"/>
            <a:r>
              <a:rPr lang="en-US" b="1" dirty="0" smtClean="0"/>
              <a:t>The implementation</a:t>
            </a:r>
            <a:r>
              <a:rPr lang="en-US" dirty="0" smtClean="0"/>
              <a:t> phase is, again, where all coding takes place. </a:t>
            </a:r>
          </a:p>
          <a:p>
            <a:pPr algn="just">
              <a:buNone/>
            </a:pPr>
            <a:endParaRPr lang="en-US" dirty="0" smtClean="0"/>
          </a:p>
          <a:p>
            <a:pPr algn="just"/>
            <a:r>
              <a:rPr lang="en-US" dirty="0" smtClean="0"/>
              <a:t>Once coding is complete, the path of  execution continues up the right side of the V where the test plans developed earlier are now put to use.</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dirty="0" smtClean="0">
                <a:ln/>
                <a:solidFill>
                  <a:schemeClr val="accent3"/>
                </a:solidFill>
              </a:rPr>
              <a:t>5:-Coding Phase</a:t>
            </a:r>
            <a:endParaRPr lang="en-US" b="1" dirty="0">
              <a:ln/>
              <a:solidFill>
                <a:schemeClr val="accent3"/>
              </a:solidFill>
            </a:endParaRPr>
          </a:p>
        </p:txBody>
      </p:sp>
      <p:sp>
        <p:nvSpPr>
          <p:cNvPr id="3" name="Content Placeholder 2"/>
          <p:cNvSpPr>
            <a:spLocks noGrp="1"/>
          </p:cNvSpPr>
          <p:nvPr>
            <p:ph idx="1"/>
          </p:nvPr>
        </p:nvSpPr>
        <p:spPr/>
        <p:txBody>
          <a:bodyPr/>
          <a:lstStyle/>
          <a:p>
            <a:pPr algn="just"/>
            <a:r>
              <a:rPr lang="en-US" b="1" dirty="0" smtClean="0"/>
              <a:t>Coding:</a:t>
            </a:r>
            <a:r>
              <a:rPr lang="en-US" dirty="0" smtClean="0"/>
              <a:t> This is at the bottom of the V-Shape model. Module design is converted into code by developers.</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Advantages of V-model:-</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600200"/>
            <a:ext cx="9144000" cy="4525963"/>
          </a:xfrm>
        </p:spPr>
        <p:txBody>
          <a:bodyPr>
            <a:normAutofit fontScale="92500" lnSpcReduction="10000"/>
          </a:bodyPr>
          <a:lstStyle/>
          <a:p>
            <a:pPr algn="just">
              <a:buFont typeface="Wingdings" pitchFamily="2" charset="2"/>
              <a:buChar char="ü"/>
            </a:pPr>
            <a:r>
              <a:rPr lang="en-US" dirty="0" smtClean="0"/>
              <a:t>Simple and easy to use. </a:t>
            </a:r>
          </a:p>
          <a:p>
            <a:pPr algn="just">
              <a:buFont typeface="Wingdings" pitchFamily="2" charset="2"/>
              <a:buChar char="ü"/>
            </a:pPr>
            <a:r>
              <a:rPr lang="en-US" dirty="0" smtClean="0"/>
              <a:t>Testing activities like planning, </a:t>
            </a:r>
            <a:r>
              <a:rPr lang="en-US" dirty="0" smtClean="0">
                <a:hlinkClick r:id="rId2" tooltip="What is Test design?"/>
              </a:rPr>
              <a:t>test designing</a:t>
            </a:r>
            <a:r>
              <a:rPr lang="en-US" dirty="0" smtClean="0"/>
              <a:t> happens well before coding. This saves a lot of time. Hence higher chance of success over the waterfall model. </a:t>
            </a:r>
          </a:p>
          <a:p>
            <a:pPr algn="just">
              <a:buFont typeface="Wingdings" pitchFamily="2" charset="2"/>
              <a:buChar char="ü"/>
            </a:pPr>
            <a:r>
              <a:rPr lang="en-US" dirty="0" smtClean="0"/>
              <a:t>Proactive defect tracking – that is defects are found at early stage. </a:t>
            </a:r>
          </a:p>
          <a:p>
            <a:pPr algn="just">
              <a:buFont typeface="Wingdings" pitchFamily="2" charset="2"/>
              <a:buChar char="ü"/>
            </a:pPr>
            <a:r>
              <a:rPr lang="en-US" dirty="0" smtClean="0"/>
              <a:t>Avoids the downward flow of the defects. </a:t>
            </a:r>
          </a:p>
          <a:p>
            <a:pPr algn="just">
              <a:buFont typeface="Wingdings" pitchFamily="2" charset="2"/>
              <a:buChar char="ü"/>
            </a:pPr>
            <a:r>
              <a:rPr lang="en-US" dirty="0" smtClean="0"/>
              <a:t>Works well for small projects where requirements are easily understood</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dirty="0" smtClean="0">
                <a:ln/>
                <a:solidFill>
                  <a:schemeClr val="accent3"/>
                </a:solidFill>
              </a:rPr>
              <a:t>Disadvantages of V-model:</a:t>
            </a:r>
            <a:endParaRPr lang="en-US" b="1" dirty="0">
              <a:ln/>
              <a:solidFill>
                <a:schemeClr val="accent3"/>
              </a:solidFill>
            </a:endParaRPr>
          </a:p>
        </p:txBody>
      </p:sp>
      <p:sp>
        <p:nvSpPr>
          <p:cNvPr id="3" name="Content Placeholder 2"/>
          <p:cNvSpPr>
            <a:spLocks noGrp="1"/>
          </p:cNvSpPr>
          <p:nvPr>
            <p:ph idx="1"/>
          </p:nvPr>
        </p:nvSpPr>
        <p:spPr/>
        <p:txBody>
          <a:bodyPr/>
          <a:lstStyle/>
          <a:p>
            <a:pPr algn="just"/>
            <a:r>
              <a:rPr lang="en-US" dirty="0" smtClean="0"/>
              <a:t>Very rigid and least flexible. </a:t>
            </a:r>
          </a:p>
          <a:p>
            <a:pPr algn="just"/>
            <a:r>
              <a:rPr lang="en-US" dirty="0" smtClean="0"/>
              <a:t>Software is developed during the implementation phase, so no early prototypes of the software are produced. </a:t>
            </a:r>
          </a:p>
          <a:p>
            <a:pPr algn="just"/>
            <a:r>
              <a:rPr lang="en-US" dirty="0" smtClean="0"/>
              <a:t>If any changes happen in midway, then the test documents along with requirement documents has to be updated.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n w="13462">
                  <a:solidFill>
                    <a:schemeClr val="bg1"/>
                  </a:solidFill>
                  <a:prstDash val="solid"/>
                </a:ln>
                <a:solidFill>
                  <a:srgbClr val="FFFF00"/>
                </a:solidFill>
                <a:effectLst>
                  <a:outerShdw dist="38100" dir="2700000" algn="bl" rotWithShape="0">
                    <a:schemeClr val="accent5"/>
                  </a:outerShdw>
                </a:effectLst>
              </a:rPr>
              <a:t>What is STLC</a:t>
            </a:r>
            <a:r>
              <a:rPr lang="en-US" b="1" dirty="0"/>
              <a:t>?</a:t>
            </a:r>
            <a:r>
              <a:rPr lang="en-US" dirty="0"/>
              <a:t/>
            </a:r>
            <a:br>
              <a:rPr lang="en-US" dirty="0"/>
            </a:br>
            <a:endParaRPr lang="en-US" dirty="0"/>
          </a:p>
        </p:txBody>
      </p:sp>
      <p:sp>
        <p:nvSpPr>
          <p:cNvPr id="3" name="Content Placeholder 2"/>
          <p:cNvSpPr>
            <a:spLocks noGrp="1"/>
          </p:cNvSpPr>
          <p:nvPr>
            <p:ph idx="1"/>
          </p:nvPr>
        </p:nvSpPr>
        <p:spPr>
          <a:xfrm>
            <a:off x="228600" y="1066800"/>
            <a:ext cx="8839200" cy="5638800"/>
          </a:xfrm>
        </p:spPr>
        <p:txBody>
          <a:bodyPr/>
          <a:lstStyle/>
          <a:p>
            <a:pPr algn="just"/>
            <a:r>
              <a:rPr lang="en-US" dirty="0"/>
              <a:t>STLC is simply a testing phase in the SDLC development. Validation and </a:t>
            </a:r>
            <a:r>
              <a:rPr lang="en-US" dirty="0" smtClean="0"/>
              <a:t>Verification </a:t>
            </a:r>
            <a:r>
              <a:rPr lang="en-US" dirty="0"/>
              <a:t>is tried and tested in this phase. The only limitation of this cycle is that it is limited to respective individual phase and is carried out by a group of skilled </a:t>
            </a:r>
            <a:r>
              <a:rPr lang="en-US" dirty="0" smtClean="0"/>
              <a:t>testers.</a:t>
            </a:r>
            <a:endParaRPr lang="en-US" dirty="0"/>
          </a:p>
        </p:txBody>
      </p:sp>
    </p:spTree>
    <p:extLst>
      <p:ext uri="{BB962C8B-B14F-4D97-AF65-F5344CB8AC3E}">
        <p14:creationId xmlns:p14="http://schemas.microsoft.com/office/powerpoint/2010/main" val="2950001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TLC Life Cycle">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362200" y="-76200"/>
            <a:ext cx="5257800" cy="6934200"/>
          </a:xfrm>
          <a:prstGeom prst="rect">
            <a:avLst/>
          </a:prstGeom>
          <a:noFill/>
          <a:ln>
            <a:noFill/>
          </a:ln>
        </p:spPr>
      </p:pic>
    </p:spTree>
    <p:extLst>
      <p:ext uri="{BB962C8B-B14F-4D97-AF65-F5344CB8AC3E}">
        <p14:creationId xmlns:p14="http://schemas.microsoft.com/office/powerpoint/2010/main" val="3942930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STLC</a:t>
            </a:r>
            <a:endParaRPr lang="en-US" dirty="0"/>
          </a:p>
        </p:txBody>
      </p:sp>
      <p:sp>
        <p:nvSpPr>
          <p:cNvPr id="3" name="Content Placeholder 2"/>
          <p:cNvSpPr>
            <a:spLocks noGrp="1"/>
          </p:cNvSpPr>
          <p:nvPr>
            <p:ph idx="1"/>
          </p:nvPr>
        </p:nvSpPr>
        <p:spPr>
          <a:xfrm>
            <a:off x="0" y="1143000"/>
            <a:ext cx="9144000" cy="5715000"/>
          </a:xfrm>
        </p:spPr>
        <p:txBody>
          <a:bodyPr>
            <a:normAutofit lnSpcReduction="10000"/>
          </a:bodyPr>
          <a:lstStyle/>
          <a:p>
            <a:pPr marL="514350" lvl="0" indent="-514350" algn="just">
              <a:buFont typeface="+mj-lt"/>
              <a:buAutoNum type="arabicPeriod"/>
            </a:pPr>
            <a:r>
              <a:rPr lang="en-US" b="1" dirty="0" smtClean="0">
                <a:ln w="6600">
                  <a:solidFill>
                    <a:schemeClr val="accent2"/>
                  </a:solidFill>
                  <a:prstDash val="solid"/>
                </a:ln>
                <a:solidFill>
                  <a:srgbClr val="FFFF00"/>
                </a:solidFill>
                <a:effectLst>
                  <a:outerShdw dist="38100" dir="2700000" algn="tl" rotWithShape="0">
                    <a:schemeClr val="accent2"/>
                  </a:outerShdw>
                </a:effectLst>
              </a:rPr>
              <a:t>TEST </a:t>
            </a:r>
            <a:r>
              <a:rPr lang="en-US" b="1" dirty="0">
                <a:ln w="6600">
                  <a:solidFill>
                    <a:schemeClr val="accent2"/>
                  </a:solidFill>
                  <a:prstDash val="solid"/>
                </a:ln>
                <a:solidFill>
                  <a:srgbClr val="FFFF00"/>
                </a:solidFill>
                <a:effectLst>
                  <a:outerShdw dist="38100" dir="2700000" algn="tl" rotWithShape="0">
                    <a:schemeClr val="accent2"/>
                  </a:outerShdw>
                </a:effectLst>
              </a:rPr>
              <a:t>PLANNING </a:t>
            </a:r>
            <a:r>
              <a:rPr lang="en-US" dirty="0"/>
              <a:t>– Preparing the test strategy &amp; planning</a:t>
            </a:r>
          </a:p>
          <a:p>
            <a:pPr marL="514350" lvl="0" indent="-514350" algn="just">
              <a:buFont typeface="+mj-lt"/>
              <a:buAutoNum type="arabicPeriod"/>
            </a:pPr>
            <a:r>
              <a:rPr lang="en-US" b="1" dirty="0">
                <a:ln w="6600">
                  <a:solidFill>
                    <a:schemeClr val="accent2"/>
                  </a:solidFill>
                  <a:prstDash val="solid"/>
                </a:ln>
                <a:solidFill>
                  <a:srgbClr val="FFFF00"/>
                </a:solidFill>
                <a:effectLst>
                  <a:outerShdw dist="38100" dir="2700000" algn="tl" rotWithShape="0">
                    <a:schemeClr val="accent2"/>
                  </a:outerShdw>
                </a:effectLst>
              </a:rPr>
              <a:t>TEST DEVELOPMENT </a:t>
            </a:r>
            <a:r>
              <a:rPr lang="en-US" dirty="0"/>
              <a:t>– Creating the testing environment</a:t>
            </a:r>
          </a:p>
          <a:p>
            <a:pPr marL="514350" lvl="0" indent="-514350" algn="just">
              <a:buFont typeface="+mj-lt"/>
              <a:buAutoNum type="arabicPeriod"/>
            </a:pPr>
            <a:r>
              <a:rPr lang="en-US" b="1" dirty="0">
                <a:ln w="6600">
                  <a:solidFill>
                    <a:schemeClr val="accent2"/>
                  </a:solidFill>
                  <a:prstDash val="solid"/>
                </a:ln>
                <a:solidFill>
                  <a:srgbClr val="FFFF00"/>
                </a:solidFill>
                <a:effectLst>
                  <a:outerShdw dist="38100" dir="2700000" algn="tl" rotWithShape="0">
                    <a:schemeClr val="accent2"/>
                  </a:outerShdw>
                </a:effectLst>
              </a:rPr>
              <a:t>TEST EXECUTION </a:t>
            </a:r>
            <a:r>
              <a:rPr lang="en-US" dirty="0"/>
              <a:t>– Writing the test cases/Creating &amp; Executing the Test Script</a:t>
            </a:r>
          </a:p>
          <a:p>
            <a:pPr marL="514350" lvl="0" indent="-514350" algn="just">
              <a:buFont typeface="+mj-lt"/>
              <a:buAutoNum type="arabicPeriod"/>
            </a:pPr>
            <a:r>
              <a:rPr lang="en-US" b="1" dirty="0">
                <a:ln w="6600">
                  <a:solidFill>
                    <a:schemeClr val="accent2"/>
                  </a:solidFill>
                  <a:prstDash val="solid"/>
                </a:ln>
                <a:solidFill>
                  <a:srgbClr val="FFFF00"/>
                </a:solidFill>
                <a:effectLst>
                  <a:outerShdw dist="38100" dir="2700000" algn="tl" rotWithShape="0">
                    <a:schemeClr val="accent2"/>
                  </a:outerShdw>
                </a:effectLst>
              </a:rPr>
              <a:t>RESULT ANALYSIS </a:t>
            </a:r>
            <a:r>
              <a:rPr lang="en-US" dirty="0"/>
              <a:t>– Analysis result and Bug report</a:t>
            </a:r>
          </a:p>
          <a:p>
            <a:pPr marL="514350" lvl="0" indent="-514350" algn="just">
              <a:buFont typeface="+mj-lt"/>
              <a:buAutoNum type="arabicPeriod"/>
            </a:pPr>
            <a:r>
              <a:rPr lang="en-US" b="1" dirty="0">
                <a:ln w="6600">
                  <a:solidFill>
                    <a:schemeClr val="accent2"/>
                  </a:solidFill>
                  <a:prstDash val="solid"/>
                </a:ln>
                <a:solidFill>
                  <a:srgbClr val="FFFF00"/>
                </a:solidFill>
                <a:effectLst>
                  <a:outerShdw dist="38100" dir="2700000" algn="tl" rotWithShape="0">
                    <a:schemeClr val="accent2"/>
                  </a:outerShdw>
                </a:effectLst>
              </a:rPr>
              <a:t>BUG TRACKING </a:t>
            </a:r>
            <a:r>
              <a:rPr lang="en-US" dirty="0"/>
              <a:t>– Analyze Bugs and application errors</a:t>
            </a:r>
          </a:p>
          <a:p>
            <a:pPr marL="514350" lvl="0" indent="-514350" algn="just">
              <a:buFont typeface="+mj-lt"/>
              <a:buAutoNum type="arabicPeriod"/>
            </a:pPr>
            <a:r>
              <a:rPr lang="en-US" b="1" dirty="0">
                <a:ln w="6600">
                  <a:solidFill>
                    <a:schemeClr val="accent2"/>
                  </a:solidFill>
                  <a:prstDash val="solid"/>
                </a:ln>
                <a:solidFill>
                  <a:srgbClr val="FFFF00"/>
                </a:solidFill>
                <a:effectLst>
                  <a:outerShdw dist="38100" dir="2700000" algn="tl" rotWithShape="0">
                    <a:schemeClr val="accent2"/>
                  </a:outerShdw>
                </a:effectLst>
              </a:rPr>
              <a:t>REPORTING</a:t>
            </a:r>
            <a:r>
              <a:rPr lang="en-US" dirty="0"/>
              <a:t> – This is a post conditional process which involves collecting data from end users</a:t>
            </a:r>
          </a:p>
          <a:p>
            <a:pPr marL="514350" indent="-514350" algn="just">
              <a:buFont typeface="+mj-lt"/>
              <a:buAutoNum type="arabicPeriod"/>
            </a:pPr>
            <a:endParaRPr lang="en-US" dirty="0"/>
          </a:p>
        </p:txBody>
      </p:sp>
    </p:spTree>
    <p:extLst>
      <p:ext uri="{BB962C8B-B14F-4D97-AF65-F5344CB8AC3E}">
        <p14:creationId xmlns:p14="http://schemas.microsoft.com/office/powerpoint/2010/main" val="401342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58" y="-304800"/>
            <a:ext cx="9144000" cy="1143000"/>
          </a:xfrm>
        </p:spPr>
        <p:txBody>
          <a:bodyPr>
            <a:normAutofit/>
          </a:bodyPr>
          <a:lstStyle/>
          <a:p>
            <a:r>
              <a:rPr lang="en-US" dirty="0"/>
              <a:t>Difference Between SDLC and </a:t>
            </a:r>
            <a:r>
              <a:rPr lang="en-US" dirty="0" smtClean="0"/>
              <a:t>STLC</a:t>
            </a:r>
            <a:endParaRPr lang="en-US" dirty="0"/>
          </a:p>
        </p:txBody>
      </p:sp>
      <p:sp>
        <p:nvSpPr>
          <p:cNvPr id="5" name="Rectangle 1"/>
          <p:cNvSpPr>
            <a:spLocks noChangeArrowheads="1"/>
          </p:cNvSpPr>
          <p:nvPr/>
        </p:nvSpPr>
        <p:spPr bwMode="auto">
          <a:xfrm>
            <a:off x="1927225" y="13414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666666"/>
                </a:solidFill>
                <a:effectLst/>
                <a:latin typeface="Georgia" panose="02040502050405020303" pitchFamily="18" charset="0"/>
              </a:rPr>
              <a:t>Software development life cycle(SDLC) and Software Testing Life cycle(STLC) go </a:t>
            </a:r>
            <a:r>
              <a:rPr kumimoji="0" lang="en-US" altLang="en-US" sz="1000" b="0" i="0" u="none" strike="noStrike" cap="none" normalizeH="0" baseline="0" dirty="0" err="1" smtClean="0">
                <a:ln>
                  <a:noFill/>
                </a:ln>
                <a:solidFill>
                  <a:srgbClr val="666666"/>
                </a:solidFill>
                <a:effectLst/>
                <a:latin typeface="Georgia" panose="02040502050405020303" pitchFamily="18" charset="0"/>
              </a:rPr>
              <a:t>parallelly</a:t>
            </a:r>
            <a:r>
              <a:rPr kumimoji="0" lang="en-US" altLang="en-US" sz="1000" b="0" i="0" u="none" strike="noStrike" cap="none" normalizeH="0" baseline="0" dirty="0" smtClean="0">
                <a:ln>
                  <a:noFill/>
                </a:ln>
                <a:solidFill>
                  <a:srgbClr val="666666"/>
                </a:solidFill>
                <a:effectLst/>
                <a:latin typeface="Georgia" panose="02040502050405020303" pitchFamily="18"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096424897"/>
              </p:ext>
            </p:extLst>
          </p:nvPr>
        </p:nvGraphicFramePr>
        <p:xfrm>
          <a:off x="-26157" y="609601"/>
          <a:ext cx="9170156" cy="6324600"/>
        </p:xfrm>
        <a:graphic>
          <a:graphicData uri="http://schemas.openxmlformats.org/drawingml/2006/table">
            <a:tbl>
              <a:tblPr>
                <a:tableStyleId>{69CF1AB2-1976-4502-BF36-3FF5EA218861}</a:tableStyleId>
              </a:tblPr>
              <a:tblGrid>
                <a:gridCol w="3897319"/>
                <a:gridCol w="5272837"/>
              </a:tblGrid>
              <a:tr h="594246">
                <a:tc>
                  <a:txBody>
                    <a:bodyPr/>
                    <a:lstStyle/>
                    <a:p>
                      <a:r>
                        <a:rPr lang="en-US" sz="1800" b="1" dirty="0">
                          <a:effectLst/>
                        </a:rPr>
                        <a:t>SDLC (Software Development Life cycle)</a:t>
                      </a:r>
                      <a:endParaRPr lang="en-US" sz="1800" b="1" dirty="0">
                        <a:solidFill>
                          <a:schemeClr val="bg1"/>
                        </a:solidFill>
                        <a:effectLst/>
                      </a:endParaRPr>
                    </a:p>
                  </a:txBody>
                  <a:tcPr marL="58779" marR="58779" marT="29389" marB="29389" anchor="ctr"/>
                </a:tc>
                <a:tc>
                  <a:txBody>
                    <a:bodyPr/>
                    <a:lstStyle/>
                    <a:p>
                      <a:r>
                        <a:rPr lang="en-US" sz="1800" b="1" dirty="0">
                          <a:effectLst/>
                        </a:rPr>
                        <a:t>STLC (Software Test Life Cycle)</a:t>
                      </a:r>
                      <a:endParaRPr lang="en-US" sz="1800" b="1" dirty="0">
                        <a:solidFill>
                          <a:schemeClr val="bg1"/>
                        </a:solidFill>
                        <a:effectLst/>
                      </a:endParaRPr>
                    </a:p>
                  </a:txBody>
                  <a:tcPr marL="58779" marR="58779" marT="29389" marB="29389" anchor="ctr"/>
                </a:tc>
              </a:tr>
              <a:tr h="966516">
                <a:tc>
                  <a:txBody>
                    <a:bodyPr/>
                    <a:lstStyle/>
                    <a:p>
                      <a:r>
                        <a:rPr lang="en-US" sz="1800" dirty="0">
                          <a:effectLst/>
                        </a:rPr>
                        <a:t>SDLC is Software Development </a:t>
                      </a:r>
                      <a:r>
                        <a:rPr lang="en-US" sz="1800" dirty="0" smtClean="0">
                          <a:effectLst/>
                        </a:rPr>
                        <a:t>Lifecycle, </a:t>
                      </a:r>
                      <a:r>
                        <a:rPr lang="en-US" sz="1800" dirty="0">
                          <a:effectLst/>
                        </a:rPr>
                        <a:t>it is a systematic approach to develop a software.</a:t>
                      </a:r>
                      <a:endParaRPr lang="en-US" sz="1800" dirty="0">
                        <a:solidFill>
                          <a:schemeClr val="bg1"/>
                        </a:solidFill>
                        <a:effectLst/>
                      </a:endParaRPr>
                    </a:p>
                  </a:txBody>
                  <a:tcPr marL="58779" marR="58779" marT="29389" marB="29389" anchor="ctr"/>
                </a:tc>
                <a:tc>
                  <a:txBody>
                    <a:bodyPr/>
                    <a:lstStyle/>
                    <a:p>
                      <a:r>
                        <a:rPr lang="en-US" sz="1800">
                          <a:effectLst/>
                        </a:rPr>
                        <a:t>The process of testing a software in a well planned and systematic way is known as software testing life cycle(STLC).</a:t>
                      </a:r>
                      <a:endParaRPr lang="en-US" sz="1800">
                        <a:solidFill>
                          <a:schemeClr val="bg1"/>
                        </a:solidFill>
                        <a:effectLst/>
                      </a:endParaRPr>
                    </a:p>
                  </a:txBody>
                  <a:tcPr marL="58779" marR="58779" marT="29389" marB="29389" anchor="ctr"/>
                </a:tc>
              </a:tr>
              <a:tr h="684013">
                <a:tc>
                  <a:txBody>
                    <a:bodyPr/>
                    <a:lstStyle/>
                    <a:p>
                      <a:r>
                        <a:rPr lang="en-US" sz="1800" dirty="0">
                          <a:effectLst/>
                        </a:rPr>
                        <a:t>Requirements gathering</a:t>
                      </a:r>
                      <a:endParaRPr lang="en-US" sz="1800" dirty="0">
                        <a:solidFill>
                          <a:schemeClr val="bg1"/>
                        </a:solidFill>
                        <a:effectLst/>
                      </a:endParaRPr>
                    </a:p>
                  </a:txBody>
                  <a:tcPr marL="58779" marR="58779" marT="29389" marB="29389" anchor="ctr"/>
                </a:tc>
                <a:tc>
                  <a:txBody>
                    <a:bodyPr/>
                    <a:lstStyle/>
                    <a:p>
                      <a:r>
                        <a:rPr lang="en-US" sz="1800" dirty="0">
                          <a:effectLst/>
                        </a:rPr>
                        <a:t>Requirements Analysis is done is this phase, software requirements are reviewed by test team.</a:t>
                      </a:r>
                      <a:endParaRPr lang="en-US" sz="1800" dirty="0">
                        <a:solidFill>
                          <a:schemeClr val="bg1"/>
                        </a:solidFill>
                        <a:effectLst/>
                      </a:endParaRPr>
                    </a:p>
                  </a:txBody>
                  <a:tcPr marL="58779" marR="58779" marT="29389" marB="29389" anchor="ctr"/>
                </a:tc>
              </a:tr>
              <a:tr h="966516">
                <a:tc>
                  <a:txBody>
                    <a:bodyPr/>
                    <a:lstStyle/>
                    <a:p>
                      <a:r>
                        <a:rPr lang="en-US" sz="1800" dirty="0">
                          <a:effectLst/>
                        </a:rPr>
                        <a:t>Design</a:t>
                      </a:r>
                      <a:endParaRPr lang="en-US" sz="1800" dirty="0">
                        <a:solidFill>
                          <a:schemeClr val="bg1"/>
                        </a:solidFill>
                        <a:effectLst/>
                      </a:endParaRPr>
                    </a:p>
                  </a:txBody>
                  <a:tcPr marL="58779" marR="58779" marT="29389" marB="29389" anchor="ctr"/>
                </a:tc>
                <a:tc>
                  <a:txBody>
                    <a:bodyPr/>
                    <a:lstStyle/>
                    <a:p>
                      <a:r>
                        <a:rPr lang="en-US" sz="1800" dirty="0">
                          <a:effectLst/>
                        </a:rPr>
                        <a:t>Test Planning, Test analysis and Test design is done in this phase. Test team reviews design documents and prepares the test plan.</a:t>
                      </a:r>
                      <a:endParaRPr lang="en-US" sz="1800" dirty="0">
                        <a:solidFill>
                          <a:schemeClr val="bg1"/>
                        </a:solidFill>
                        <a:effectLst/>
                      </a:endParaRPr>
                    </a:p>
                  </a:txBody>
                  <a:tcPr marL="58779" marR="58779" marT="29389" marB="29389" anchor="ctr"/>
                </a:tc>
              </a:tr>
              <a:tr h="684013">
                <a:tc>
                  <a:txBody>
                    <a:bodyPr/>
                    <a:lstStyle/>
                    <a:p>
                      <a:r>
                        <a:rPr lang="en-US" sz="1800" dirty="0">
                          <a:effectLst/>
                        </a:rPr>
                        <a:t>Coding or development</a:t>
                      </a:r>
                      <a:endParaRPr lang="en-US" sz="1800" dirty="0">
                        <a:solidFill>
                          <a:schemeClr val="bg1"/>
                        </a:solidFill>
                        <a:effectLst/>
                      </a:endParaRPr>
                    </a:p>
                  </a:txBody>
                  <a:tcPr marL="58779" marR="58779" marT="29389" marB="29389" anchor="ctr"/>
                </a:tc>
                <a:tc>
                  <a:txBody>
                    <a:bodyPr/>
                    <a:lstStyle/>
                    <a:p>
                      <a:r>
                        <a:rPr lang="en-US" sz="1800">
                          <a:effectLst/>
                        </a:rPr>
                        <a:t>Test construction and verification is done in this phase, testers write test cases and finalizes test plan.</a:t>
                      </a:r>
                      <a:endParaRPr lang="en-US" sz="1800">
                        <a:solidFill>
                          <a:schemeClr val="bg1"/>
                        </a:solidFill>
                        <a:effectLst/>
                      </a:endParaRPr>
                    </a:p>
                  </a:txBody>
                  <a:tcPr marL="58779" marR="58779" marT="29389" marB="29389" anchor="ctr"/>
                </a:tc>
              </a:tr>
              <a:tr h="1267211">
                <a:tc>
                  <a:txBody>
                    <a:bodyPr/>
                    <a:lstStyle/>
                    <a:p>
                      <a:r>
                        <a:rPr lang="en-US" sz="1800" dirty="0">
                          <a:effectLst/>
                        </a:rPr>
                        <a:t>Testing</a:t>
                      </a:r>
                      <a:endParaRPr lang="en-US" sz="1800" dirty="0">
                        <a:solidFill>
                          <a:schemeClr val="bg1"/>
                        </a:solidFill>
                        <a:effectLst/>
                      </a:endParaRPr>
                    </a:p>
                  </a:txBody>
                  <a:tcPr marL="58779" marR="58779" marT="29389" marB="29389" anchor="ctr"/>
                </a:tc>
                <a:tc>
                  <a:txBody>
                    <a:bodyPr/>
                    <a:lstStyle/>
                    <a:p>
                      <a:r>
                        <a:rPr lang="en-US" sz="1800">
                          <a:effectLst/>
                        </a:rPr>
                        <a:t>Test Execution and bug reporting, manual testing, automation testing is done, defects found are reported. Re-testing and regression testing is also done in this phase.</a:t>
                      </a:r>
                      <a:endParaRPr lang="en-US" sz="1800">
                        <a:solidFill>
                          <a:schemeClr val="bg1"/>
                        </a:solidFill>
                        <a:effectLst/>
                      </a:endParaRPr>
                    </a:p>
                  </a:txBody>
                  <a:tcPr marL="58779" marR="58779" marT="29389" marB="29389" anchor="ctr"/>
                </a:tc>
              </a:tr>
              <a:tr h="684013">
                <a:tc>
                  <a:txBody>
                    <a:bodyPr/>
                    <a:lstStyle/>
                    <a:p>
                      <a:r>
                        <a:rPr lang="en-US" sz="1800" dirty="0">
                          <a:effectLst/>
                        </a:rPr>
                        <a:t>Deployment</a:t>
                      </a:r>
                      <a:endParaRPr lang="en-US" sz="1800" dirty="0">
                        <a:solidFill>
                          <a:schemeClr val="bg1"/>
                        </a:solidFill>
                        <a:effectLst/>
                      </a:endParaRPr>
                    </a:p>
                  </a:txBody>
                  <a:tcPr marL="58779" marR="58779" marT="29389" marB="29389" anchor="ctr"/>
                </a:tc>
                <a:tc>
                  <a:txBody>
                    <a:bodyPr/>
                    <a:lstStyle/>
                    <a:p>
                      <a:r>
                        <a:rPr lang="en-US" sz="1800" dirty="0">
                          <a:effectLst/>
                        </a:rPr>
                        <a:t>Final testing and implementation is done is this phase </a:t>
                      </a:r>
                      <a:r>
                        <a:rPr lang="en-US" sz="1800" dirty="0" smtClean="0">
                          <a:effectLst/>
                        </a:rPr>
                        <a:t>and final </a:t>
                      </a:r>
                      <a:r>
                        <a:rPr lang="en-US" sz="1800" dirty="0">
                          <a:effectLst/>
                        </a:rPr>
                        <a:t>test report is prepared.</a:t>
                      </a:r>
                      <a:endParaRPr lang="en-US" sz="1800" dirty="0">
                        <a:solidFill>
                          <a:schemeClr val="bg1"/>
                        </a:solidFill>
                        <a:effectLst/>
                      </a:endParaRPr>
                    </a:p>
                  </a:txBody>
                  <a:tcPr marL="58779" marR="58779" marT="29389" marB="29389" anchor="ctr"/>
                </a:tc>
              </a:tr>
              <a:tr h="478072">
                <a:tc>
                  <a:txBody>
                    <a:bodyPr/>
                    <a:lstStyle/>
                    <a:p>
                      <a:r>
                        <a:rPr lang="en-US" sz="1800" dirty="0">
                          <a:effectLst/>
                        </a:rPr>
                        <a:t>Maintenance</a:t>
                      </a:r>
                      <a:endParaRPr lang="en-US" sz="1800" dirty="0">
                        <a:solidFill>
                          <a:schemeClr val="bg1"/>
                        </a:solidFill>
                        <a:effectLst/>
                      </a:endParaRPr>
                    </a:p>
                  </a:txBody>
                  <a:tcPr marL="58779" marR="58779" marT="29389" marB="29389" anchor="ctr"/>
                </a:tc>
                <a:tc>
                  <a:txBody>
                    <a:bodyPr/>
                    <a:lstStyle/>
                    <a:p>
                      <a:r>
                        <a:rPr lang="en-US" sz="1800" dirty="0">
                          <a:effectLst/>
                        </a:rPr>
                        <a:t>Maintenance testing is done in this phase.</a:t>
                      </a:r>
                      <a:endParaRPr lang="en-US" sz="1800" dirty="0">
                        <a:solidFill>
                          <a:schemeClr val="bg1"/>
                        </a:solidFill>
                        <a:effectLst/>
                      </a:endParaRPr>
                    </a:p>
                  </a:txBody>
                  <a:tcPr marL="58779" marR="58779" marT="29389" marB="29389" anchor="ctr"/>
                </a:tc>
              </a:tr>
            </a:tbl>
          </a:graphicData>
        </a:graphic>
      </p:graphicFrame>
    </p:spTree>
    <p:extLst>
      <p:ext uri="{BB962C8B-B14F-4D97-AF65-F5344CB8AC3E}">
        <p14:creationId xmlns:p14="http://schemas.microsoft.com/office/powerpoint/2010/main" val="1051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noFill/>
        </p:spPr>
        <p:style>
          <a:lnRef idx="1">
            <a:schemeClr val="accent6"/>
          </a:lnRef>
          <a:fillRef idx="2">
            <a:schemeClr val="accent6"/>
          </a:fillRef>
          <a:effectRef idx="1">
            <a:schemeClr val="accent6"/>
          </a:effectRef>
          <a:fontRef idx="minor">
            <a:schemeClr val="dk1"/>
          </a:fontRef>
        </p:style>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6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Software Verification</a:t>
            </a:r>
            <a:endParaRPr lang="en-US" sz="6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0" y="1295400"/>
            <a:ext cx="8839200" cy="5562600"/>
          </a:xfrm>
        </p:spPr>
        <p:txBody>
          <a:bodyPr>
            <a:noAutofit/>
          </a:bodyPr>
          <a:lstStyle/>
          <a:p>
            <a:pPr algn="just"/>
            <a:r>
              <a:rPr lang="en-US" dirty="0" smtClean="0"/>
              <a:t>Act of reviewing, inspecting, testing, checking, auditing, or otherwise establishing and documenting whether items, processes, services or documents confirm conventional to specified requirements.</a:t>
            </a:r>
          </a:p>
          <a:p>
            <a:pPr algn="just">
              <a:buNone/>
            </a:pPr>
            <a:r>
              <a:rPr lang="en-US" dirty="0" smtClean="0"/>
              <a:t>   Process of evaluating a system or component to determine whether the products of a given development phase satisfy the conditions imposed at the start of the phase . </a:t>
            </a:r>
          </a:p>
          <a:p>
            <a:pPr algn="just"/>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style>
          <a:lnRef idx="2">
            <a:schemeClr val="dk1">
              <a:shade val="50000"/>
            </a:schemeClr>
          </a:lnRef>
          <a:fillRef idx="1">
            <a:schemeClr val="dk1"/>
          </a:fillRef>
          <a:effectRef idx="0">
            <a:schemeClr val="dk1"/>
          </a:effectRef>
          <a:fontRef idx="minor">
            <a:schemeClr val="lt1"/>
          </a:fontRef>
        </p:style>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Validation </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066800"/>
            <a:ext cx="9144000" cy="4572000"/>
          </a:xfrm>
        </p:spPr>
        <p:txBody>
          <a:bodyPr>
            <a:noAutofit/>
          </a:bodyPr>
          <a:lstStyle/>
          <a:p>
            <a:pPr algn="just"/>
            <a:r>
              <a:rPr lang="en-US" sz="3600" dirty="0" smtClean="0"/>
              <a:t>Validation is, according to its ANSI/IEEE definition, 'the process of evaluating a system or component during or at the end of the development process to determine whether it satisfies specified requirements'. </a:t>
            </a:r>
          </a:p>
          <a:p>
            <a:pPr algn="just"/>
            <a:endParaRPr lang="en-US" sz="3600" dirty="0" smtClean="0"/>
          </a:p>
          <a:p>
            <a:pPr algn="just"/>
            <a:r>
              <a:rPr lang="en-US" sz="3600" dirty="0" smtClean="0"/>
              <a:t>Validation is, therefore, 'end-to-end' verification. </a:t>
            </a:r>
          </a:p>
          <a:p>
            <a:endParaRPr lang="en-US" sz="3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1664</Words>
  <Application>Microsoft Office PowerPoint</Application>
  <PresentationFormat>On-screen Show (4:3)</PresentationFormat>
  <Paragraphs>151</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Cambria</vt:lpstr>
      <vt:lpstr>Georgia</vt:lpstr>
      <vt:lpstr>Wingdings</vt:lpstr>
      <vt:lpstr>Office Theme</vt:lpstr>
      <vt:lpstr>UNIT-3 </vt:lpstr>
      <vt:lpstr>Topics to be covered</vt:lpstr>
      <vt:lpstr>STLC</vt:lpstr>
      <vt:lpstr>What is STLC? </vt:lpstr>
      <vt:lpstr>PowerPoint Presentation</vt:lpstr>
      <vt:lpstr>PHASES OF STLC</vt:lpstr>
      <vt:lpstr>Difference Between SDLC and STLC</vt:lpstr>
      <vt:lpstr>Software Verification</vt:lpstr>
      <vt:lpstr>Validation </vt:lpstr>
      <vt:lpstr>In simple words Verification &amp; validation </vt:lpstr>
      <vt:lpstr>PowerPoint Presentation</vt:lpstr>
      <vt:lpstr>PowerPoint Presentation</vt:lpstr>
      <vt:lpstr>        </vt:lpstr>
      <vt:lpstr>Definition of Software management reviews by the IEEE as:</vt:lpstr>
      <vt:lpstr>Software  Audit Reviews</vt:lpstr>
      <vt:lpstr>A software audit review</vt:lpstr>
      <vt:lpstr>2:-Software Inspection </vt:lpstr>
      <vt:lpstr> Inspection roles  </vt:lpstr>
      <vt:lpstr>The Inspection Process </vt:lpstr>
      <vt:lpstr>Inspection types </vt:lpstr>
      <vt:lpstr>Code Reviews</vt:lpstr>
      <vt:lpstr>Peer Reviews </vt:lpstr>
      <vt:lpstr>3:-Software walkthrough </vt:lpstr>
      <vt:lpstr>PowerPoint Presentation</vt:lpstr>
      <vt:lpstr>V-Model</vt:lpstr>
      <vt:lpstr>PowerPoint Presentation</vt:lpstr>
      <vt:lpstr>Different Phases of V-Model</vt:lpstr>
      <vt:lpstr>1:-Requirements  Phase</vt:lpstr>
      <vt:lpstr>2:-The High-Level Design Phase</vt:lpstr>
      <vt:lpstr>3:-The Low-Level Design Phase</vt:lpstr>
      <vt:lpstr>4:-The implementation Phase</vt:lpstr>
      <vt:lpstr>5:-Coding Phase</vt:lpstr>
      <vt:lpstr>Advantages of V-model:-</vt:lpstr>
      <vt:lpstr>Disadvantages of V-model: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UNIT-3 </dc:title>
  <dc:creator>sanchit talreja</dc:creator>
  <cp:lastModifiedBy>Microsoft account</cp:lastModifiedBy>
  <cp:revision>1</cp:revision>
  <dcterms:modified xsi:type="dcterms:W3CDTF">2021-02-08T06:55:02Z</dcterms:modified>
</cp:coreProperties>
</file>