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87" r:id="rId2"/>
  </p:sldMasterIdLst>
  <p:notesMasterIdLst>
    <p:notesMasterId r:id="rId20"/>
  </p:notesMasterIdLst>
  <p:handoutMasterIdLst>
    <p:handoutMasterId r:id="rId21"/>
  </p:handoutMasterIdLst>
  <p:sldIdLst>
    <p:sldId id="1192" r:id="rId3"/>
    <p:sldId id="1125" r:id="rId4"/>
    <p:sldId id="1130" r:id="rId5"/>
    <p:sldId id="1131" r:id="rId6"/>
    <p:sldId id="1132" r:id="rId7"/>
    <p:sldId id="1180" r:id="rId8"/>
    <p:sldId id="1133" r:id="rId9"/>
    <p:sldId id="1134" r:id="rId10"/>
    <p:sldId id="1135" r:id="rId11"/>
    <p:sldId id="1136" r:id="rId12"/>
    <p:sldId id="1137" r:id="rId13"/>
    <p:sldId id="1138" r:id="rId14"/>
    <p:sldId id="1139" r:id="rId15"/>
    <p:sldId id="1175" r:id="rId16"/>
    <p:sldId id="1177" r:id="rId17"/>
    <p:sldId id="1178" r:id="rId18"/>
    <p:sldId id="1179" r:id="rId19"/>
  </p:sldIdLst>
  <p:sldSz cx="9144000" cy="6858000" type="screen4x3"/>
  <p:notesSz cx="6991350" cy="92821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an William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3366FF"/>
    <a:srgbClr val="FF3300"/>
    <a:srgbClr val="66FFFF"/>
    <a:srgbClr val="FFCC00"/>
    <a:srgbClr val="99FFCC"/>
    <a:srgbClr val="66FFCC"/>
    <a:srgbClr val="00FF99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94646" autoAdjust="0"/>
  </p:normalViewPr>
  <p:slideViewPr>
    <p:cSldViewPr snapToObjects="1">
      <p:cViewPr varScale="1">
        <p:scale>
          <a:sx n="65" d="100"/>
          <a:sy n="65" d="100"/>
        </p:scale>
        <p:origin x="-1267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4450" cy="417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935" tIns="45162" rIns="91935" bIns="451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05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928688"/>
            <a:ext cx="4241800" cy="3181350"/>
          </a:xfrm>
          <a:ln/>
        </p:spPr>
      </p:sp>
      <p:sp>
        <p:nvSpPr>
          <p:cNvPr id="128205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66800" y="4418013"/>
            <a:ext cx="4864100" cy="3532187"/>
          </a:xfrm>
          <a:ln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928688"/>
            <a:ext cx="4241800" cy="3181350"/>
          </a:xfrm>
          <a:ln/>
        </p:spPr>
      </p:sp>
      <p:sp>
        <p:nvSpPr>
          <p:cNvPr id="130867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66800" y="4418013"/>
            <a:ext cx="4864100" cy="3532187"/>
          </a:xfrm>
          <a:ln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2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928688"/>
            <a:ext cx="4241800" cy="3181350"/>
          </a:xfrm>
          <a:ln/>
        </p:spPr>
      </p:sp>
      <p:sp>
        <p:nvSpPr>
          <p:cNvPr id="131072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66800" y="4418013"/>
            <a:ext cx="4864100" cy="3532187"/>
          </a:xfrm>
          <a:ln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928688"/>
            <a:ext cx="4241800" cy="3181350"/>
          </a:xfrm>
          <a:ln/>
        </p:spPr>
      </p:sp>
      <p:sp>
        <p:nvSpPr>
          <p:cNvPr id="139059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66800" y="4418013"/>
            <a:ext cx="4864100" cy="3532187"/>
          </a:xfrm>
          <a:ln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29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928688"/>
            <a:ext cx="4241800" cy="3181350"/>
          </a:xfrm>
          <a:ln/>
        </p:spPr>
      </p:sp>
      <p:sp>
        <p:nvSpPr>
          <p:cNvPr id="12922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66800" y="4418013"/>
            <a:ext cx="4864100" cy="3532187"/>
          </a:xfrm>
          <a:ln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33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928688"/>
            <a:ext cx="4241800" cy="3181350"/>
          </a:xfrm>
          <a:ln/>
        </p:spPr>
      </p:sp>
      <p:sp>
        <p:nvSpPr>
          <p:cNvPr id="129433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66800" y="4418013"/>
            <a:ext cx="4864100" cy="3532187"/>
          </a:xfrm>
          <a:ln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38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928688"/>
            <a:ext cx="4241800" cy="3181350"/>
          </a:xfrm>
          <a:ln/>
        </p:spPr>
      </p:sp>
      <p:sp>
        <p:nvSpPr>
          <p:cNvPr id="129638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66800" y="4418013"/>
            <a:ext cx="4864100" cy="3532187"/>
          </a:xfrm>
          <a:ln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43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928688"/>
            <a:ext cx="4241800" cy="3181350"/>
          </a:xfrm>
          <a:ln/>
        </p:spPr>
      </p:sp>
      <p:sp>
        <p:nvSpPr>
          <p:cNvPr id="129843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66800" y="4418013"/>
            <a:ext cx="4864100" cy="3532187"/>
          </a:xfrm>
          <a:ln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928688"/>
            <a:ext cx="4241800" cy="3181350"/>
          </a:xfrm>
          <a:ln/>
        </p:spPr>
      </p:sp>
      <p:sp>
        <p:nvSpPr>
          <p:cNvPr id="130048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66800" y="4418013"/>
            <a:ext cx="4864100" cy="3532187"/>
          </a:xfrm>
          <a:ln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928688"/>
            <a:ext cx="4241800" cy="3181350"/>
          </a:xfrm>
          <a:ln/>
        </p:spPr>
      </p:sp>
      <p:sp>
        <p:nvSpPr>
          <p:cNvPr id="13025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66800" y="4418013"/>
            <a:ext cx="4864100" cy="3532187"/>
          </a:xfrm>
          <a:ln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928688"/>
            <a:ext cx="4241800" cy="3181350"/>
          </a:xfrm>
          <a:ln/>
        </p:spPr>
      </p:sp>
      <p:sp>
        <p:nvSpPr>
          <p:cNvPr id="130457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66800" y="4418013"/>
            <a:ext cx="4864100" cy="3532187"/>
          </a:xfrm>
          <a:ln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928688"/>
            <a:ext cx="4241800" cy="3181350"/>
          </a:xfrm>
          <a:ln/>
        </p:spPr>
      </p:sp>
      <p:sp>
        <p:nvSpPr>
          <p:cNvPr id="13066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66800" y="4418013"/>
            <a:ext cx="4864100" cy="3532187"/>
          </a:xfrm>
          <a:ln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DD61BC-494A-4730-A6A1-D64793AF2990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927021-53F5-447D-8F0B-C8710D441028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35FED8-5499-45FB-8AD5-7C612EAA0558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10/7/2013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785A-1F0A-4493-A71B-AA2236AA8A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81A2-E6D3-42CC-B6F8-563F98BBE2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566-CF67-45AF-98F8-922C28864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C158-6A5F-49A5-BC30-79E0E5018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213E-29E2-4BD1-BCC1-16B2C1FF8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518F-BF72-4365-A897-99C9E0F58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4A56-E4F6-4037-A845-B40C28E25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B44FE-3301-42DE-9012-C7FC7C57EC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EE8EEE-DE19-42A5-B6B7-8CC93A039994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10/7/2013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75DC9E1-FFF8-4AA4-A41F-C515E197D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7FFC-57B1-4EA8-BE58-11574CAFA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5996-5785-4739-8B1F-BB0BFCE017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A4DCE0-3373-45F1-8647-34B4AE9B9A35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A62C03-74C4-4E1F-8AB6-AD0F716DD972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CC4AF9-B835-4448-900E-D6C511981E51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8B68E6-1083-495F-B6CA-484093022ADB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C1868F-BBB0-4326-AED5-860E2E561EB4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113AF5-B67C-4017-883E-10CCC986375A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0E13F3-27A0-413D-9572-1E67A3377DB4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141704AE-D247-4D57-ADA6-9130144F0535}" type="slidenum">
              <a:rPr lang="en-CA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pPr/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41704AE-D247-4D57-ADA6-9130144F0535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685800" y="1066800"/>
            <a:ext cx="77724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Unit-8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Software Quality Assurance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81A2-E6D3-42CC-B6F8-563F98BBE24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Importance of Software Quality</a:t>
            </a:r>
          </a:p>
        </p:txBody>
      </p:sp>
      <p:sp>
        <p:nvSpPr>
          <p:cNvPr id="1303557" name="Rectangle 5"/>
          <p:cNvSpPr>
            <a:spLocks noGrp="1" noChangeArrowheads="1"/>
          </p:cNvSpPr>
          <p:nvPr>
            <p:ph idx="1"/>
          </p:nvPr>
        </p:nvSpPr>
        <p:spPr>
          <a:xfrm>
            <a:off x="0" y="1408177"/>
            <a:ext cx="9144000" cy="4992624"/>
          </a:xfrm>
        </p:spPr>
        <p:txBody>
          <a:bodyPr/>
          <a:lstStyle/>
          <a:p>
            <a:r>
              <a:rPr lang="en-GB" dirty="0"/>
              <a:t>Mars Climate </a:t>
            </a:r>
            <a:r>
              <a:rPr lang="en-GB" dirty="0" err="1"/>
              <a:t>Orbiter</a:t>
            </a:r>
            <a:r>
              <a:rPr lang="en-GB" dirty="0"/>
              <a:t> - September 23, 1999</a:t>
            </a:r>
          </a:p>
          <a:p>
            <a:pPr lvl="1"/>
            <a:r>
              <a:rPr lang="en-GB" dirty="0"/>
              <a:t>Mars Climate </a:t>
            </a:r>
            <a:r>
              <a:rPr lang="en-GB" dirty="0" err="1"/>
              <a:t>Orbiter</a:t>
            </a:r>
            <a:r>
              <a:rPr lang="en-GB" dirty="0"/>
              <a:t>, disappeared as it began to orbit Mars.</a:t>
            </a:r>
          </a:p>
          <a:p>
            <a:pPr lvl="1"/>
            <a:r>
              <a:rPr lang="en-GB" dirty="0"/>
              <a:t>Cost about $US 125-million. </a:t>
            </a:r>
          </a:p>
          <a:p>
            <a:pPr lvl="1"/>
            <a:r>
              <a:rPr lang="en-GB" dirty="0"/>
              <a:t>Failure due to error in a transfer of  information between a team in Colorado and a team in California.</a:t>
            </a:r>
          </a:p>
          <a:p>
            <a:pPr lvl="2"/>
            <a:r>
              <a:rPr lang="en-GB" dirty="0"/>
              <a:t>One team used imperial units (e.g., inches, feet and pounds) while the other used metric units for a key spacecraft operation.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Importance of Software Quality</a:t>
            </a:r>
          </a:p>
        </p:txBody>
      </p:sp>
      <p:sp>
        <p:nvSpPr>
          <p:cNvPr id="130560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Mars Polar Lander - December, 1999</a:t>
            </a:r>
          </a:p>
          <a:p>
            <a:pPr lvl="1"/>
            <a:r>
              <a:rPr lang="en-GB"/>
              <a:t>Mars Polar Lander, disappeared during landing on Mars.</a:t>
            </a:r>
          </a:p>
          <a:p>
            <a:pPr lvl="1"/>
            <a:r>
              <a:rPr lang="en-GB"/>
              <a:t>Failure most likely due to unexpected setting of a single data bit.</a:t>
            </a:r>
          </a:p>
          <a:p>
            <a:pPr lvl="2"/>
            <a:r>
              <a:rPr lang="en-GB"/>
              <a:t>Defect not caught by testing.</a:t>
            </a:r>
          </a:p>
          <a:p>
            <a:pPr lvl="2"/>
            <a:r>
              <a:rPr lang="en-GB"/>
              <a:t>Independent teams tested separate aspects.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08176"/>
          </a:xfrm>
        </p:spPr>
        <p:txBody>
          <a:bodyPr/>
          <a:lstStyle/>
          <a:p>
            <a:r>
              <a:rPr lang="en-GB" dirty="0" smtClean="0"/>
              <a:t>     Importance </a:t>
            </a:r>
            <a:r>
              <a:rPr lang="en-GB" dirty="0"/>
              <a:t>of Software Quality</a:t>
            </a:r>
          </a:p>
        </p:txBody>
      </p:sp>
      <p:sp>
        <p:nvSpPr>
          <p:cNvPr id="130765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Internet viruses and worms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Blaster worm (US$ 525 million)</a:t>
            </a:r>
          </a:p>
          <a:p>
            <a:pPr lvl="1">
              <a:lnSpc>
                <a:spcPct val="90000"/>
              </a:lnSpc>
            </a:pPr>
            <a:r>
              <a:rPr lang="en-GB" dirty="0" err="1" smtClean="0"/>
              <a:t>Sobig</a:t>
            </a:r>
            <a:r>
              <a:rPr lang="en-GB" dirty="0" smtClean="0"/>
              <a:t> F </a:t>
            </a:r>
            <a:r>
              <a:rPr lang="en-GB" dirty="0"/>
              <a:t>(US$ 500 million – 1 billion)</a:t>
            </a:r>
          </a:p>
          <a:p>
            <a:pPr>
              <a:lnSpc>
                <a:spcPct val="90000"/>
              </a:lnSpc>
            </a:pPr>
            <a:r>
              <a:rPr lang="en-GB" dirty="0"/>
              <a:t>Exploit well known software vulnerabilities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Software developers do not devote enough effort to applying lessons learned about the causes of vulnerabilities.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Same types of vulnerabilities continue to be seen in newer versions of products that were in earlier versions.</a:t>
            </a:r>
          </a:p>
          <a:p>
            <a:pPr>
              <a:lnSpc>
                <a:spcPct val="90000"/>
              </a:lnSpc>
            </a:pPr>
            <a:r>
              <a:rPr lang="en-GB" dirty="0"/>
              <a:t>Usability problems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7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Importance of Software Quality</a:t>
            </a:r>
          </a:p>
        </p:txBody>
      </p:sp>
      <p:sp>
        <p:nvSpPr>
          <p:cNvPr id="1309703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Monetary impact of poor software quality (Standish group - 1995)</a:t>
            </a:r>
          </a:p>
          <a:p>
            <a:r>
              <a:rPr lang="en-GB" dirty="0"/>
              <a:t>175,000 software projects/year - Average Cost per project</a:t>
            </a:r>
          </a:p>
          <a:p>
            <a:pPr lvl="1"/>
            <a:r>
              <a:rPr lang="en-GB" dirty="0"/>
              <a:t>Large companies - $US 2,322,000 </a:t>
            </a:r>
          </a:p>
          <a:p>
            <a:pPr lvl="1"/>
            <a:r>
              <a:rPr lang="en-GB" dirty="0"/>
              <a:t>Medium companies - $US 1,331,000 </a:t>
            </a:r>
          </a:p>
          <a:p>
            <a:pPr lvl="1"/>
            <a:r>
              <a:rPr lang="en-GB" dirty="0"/>
              <a:t>Small companies - $US 434,000</a:t>
            </a:r>
          </a:p>
          <a:p>
            <a:r>
              <a:rPr lang="en-GB" dirty="0"/>
              <a:t>31.1% of projects </a:t>
            </a:r>
            <a:r>
              <a:rPr lang="en-GB" dirty="0" smtClean="0"/>
              <a:t>cancelled </a:t>
            </a:r>
            <a:r>
              <a:rPr lang="en-GB" dirty="0"/>
              <a:t>before completed.</a:t>
            </a:r>
          </a:p>
          <a:p>
            <a:pPr lvl="1"/>
            <a:r>
              <a:rPr lang="en-GB" dirty="0"/>
              <a:t>cost $81 billion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Importance of Software Quality</a:t>
            </a:r>
          </a:p>
        </p:txBody>
      </p:sp>
      <p:sp>
        <p:nvSpPr>
          <p:cNvPr id="13895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408177"/>
            <a:ext cx="9144000" cy="49926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latin typeface="Cambria" pitchFamily="18" charset="0"/>
              </a:rPr>
              <a:t>52.7% of projects exceed their budget - costing 189% of original estimates.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Cambria" pitchFamily="18" charset="0"/>
              </a:rPr>
              <a:t>cost $59 billion 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mbria" pitchFamily="18" charset="0"/>
              </a:rPr>
              <a:t>16.2% of software projects completed on-time and on-budget (9% for larger companies).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mbria" pitchFamily="18" charset="0"/>
              </a:rPr>
              <a:t>Large companies - delivered systems have approximately only 42% of originally-proposed features and functions.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mbria" pitchFamily="18" charset="0"/>
              </a:rPr>
              <a:t>78.4% of smaller companies projects get deployed with at least 74.2% of their original features and functions.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SQA Activities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44" y="1412776"/>
            <a:ext cx="8938260" cy="4844008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GB" dirty="0" smtClean="0"/>
              <a:t>	Software quality assurance is composed of a variety of task associated with two different constituencies </a:t>
            </a:r>
          </a:p>
          <a:p>
            <a:pPr algn="just">
              <a:buNone/>
            </a:pPr>
            <a:endParaRPr lang="en-GB" dirty="0" smtClean="0"/>
          </a:p>
          <a:p>
            <a:pPr marL="633222" lvl="0" indent="-514350" algn="just">
              <a:buFont typeface="+mj-lt"/>
              <a:buAutoNum type="arabicPeriod"/>
            </a:pPr>
            <a:r>
              <a:rPr lang="en-GB" dirty="0" smtClean="0">
                <a:solidFill>
                  <a:srgbClr val="3366FF"/>
                </a:solidFill>
              </a:rPr>
              <a:t>The software engineer group who do technical work.</a:t>
            </a:r>
          </a:p>
          <a:p>
            <a:pPr marL="633222" lvl="0" indent="-514350" algn="just">
              <a:buFont typeface="+mj-lt"/>
              <a:buAutoNum type="arabicPeriod"/>
            </a:pPr>
            <a:endParaRPr lang="en-US" dirty="0" smtClean="0"/>
          </a:p>
          <a:p>
            <a:pPr marL="633222" lvl="0" indent="-514350" algn="just">
              <a:buFont typeface="+mj-lt"/>
              <a:buAutoNum type="arabicPeriod"/>
            </a:pPr>
            <a:r>
              <a:rPr lang="en-GB" dirty="0" smtClean="0">
                <a:solidFill>
                  <a:srgbClr val="FF3300"/>
                </a:solidFill>
              </a:rPr>
              <a:t>SQA Group who is responsible for quality assurance planning, supervision, record keeping, analysis and reporting.</a:t>
            </a:r>
            <a:endParaRPr lang="en-US" dirty="0" smtClean="0">
              <a:solidFill>
                <a:srgbClr val="FF3300"/>
              </a:solidFill>
            </a:endParaRPr>
          </a:p>
          <a:p>
            <a:pPr marL="633222" indent="-514350" algn="just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81A2-E6D3-42CC-B6F8-563F98BBE24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2527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SQA Activities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lvl="0" indent="-514350" algn="just">
              <a:buFont typeface="+mj-lt"/>
              <a:buAutoNum type="arabicPeriod"/>
            </a:pPr>
            <a:r>
              <a:rPr lang="en-GB" dirty="0" smtClean="0">
                <a:solidFill>
                  <a:srgbClr val="3366FF"/>
                </a:solidFill>
              </a:rPr>
              <a:t>Prepares an SQA plan for a project</a:t>
            </a:r>
          </a:p>
          <a:p>
            <a:pPr marL="633222" lvl="0" indent="-514350" algn="just">
              <a:buFont typeface="+mj-lt"/>
              <a:buAutoNum type="arabicPeriod"/>
            </a:pPr>
            <a:endParaRPr lang="en-US" dirty="0" smtClean="0"/>
          </a:p>
          <a:p>
            <a:pPr marL="633222" lvl="0" indent="-514350" algn="just">
              <a:buFont typeface="+mj-lt"/>
              <a:buAutoNum type="arabicPeriod"/>
            </a:pPr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Participate in the development of the project’s software process description.</a:t>
            </a:r>
          </a:p>
          <a:p>
            <a:pPr marL="633222" lvl="0" indent="-514350" algn="just">
              <a:buFont typeface="+mj-lt"/>
              <a:buAutoNum type="arabicPeriod"/>
            </a:pPr>
            <a:endParaRPr lang="en-US" dirty="0" smtClean="0"/>
          </a:p>
          <a:p>
            <a:pPr marL="633222" lvl="0" indent="-514350" algn="just">
              <a:buFont typeface="+mj-lt"/>
              <a:buAutoNum type="arabicPeriod"/>
            </a:pPr>
            <a:r>
              <a:rPr lang="en-GB" dirty="0" smtClean="0">
                <a:solidFill>
                  <a:srgbClr val="3366FF"/>
                </a:solidFill>
              </a:rPr>
              <a:t>Reviews software engineering activities to verify compliance with defined software process.</a:t>
            </a:r>
            <a:endParaRPr lang="en-US" dirty="0" smtClean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81A2-E6D3-42CC-B6F8-563F98BBE24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SQA Activities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lvl="0" indent="-514350" algn="just">
              <a:buFont typeface="+mj-lt"/>
              <a:buAutoNum type="arabicPeriod" startAt="4"/>
            </a:pPr>
            <a:r>
              <a:rPr lang="en-GB" dirty="0" smtClean="0">
                <a:solidFill>
                  <a:srgbClr val="C00000"/>
                </a:solidFill>
              </a:rPr>
              <a:t>Audits designated software work products to verify compliance with those defined as part of the software process.</a:t>
            </a:r>
            <a:endParaRPr lang="en-US" dirty="0" smtClean="0">
              <a:solidFill>
                <a:srgbClr val="C00000"/>
              </a:solidFill>
            </a:endParaRPr>
          </a:p>
          <a:p>
            <a:pPr marL="633222" lvl="0" indent="-514350" algn="just">
              <a:buFont typeface="+mj-lt"/>
              <a:buAutoNum type="arabicPeriod" startAt="4"/>
            </a:pPr>
            <a:r>
              <a:rPr lang="en-GB" dirty="0" smtClean="0">
                <a:solidFill>
                  <a:srgbClr val="3366FF"/>
                </a:solidFill>
              </a:rPr>
              <a:t>Ensures that deviations in the software work and work products are documented and handled according to the documented procedure.</a:t>
            </a:r>
            <a:endParaRPr lang="en-US" dirty="0" smtClean="0">
              <a:solidFill>
                <a:srgbClr val="3366FF"/>
              </a:solidFill>
            </a:endParaRPr>
          </a:p>
          <a:p>
            <a:pPr marL="633222" lvl="0" indent="-514350" algn="just">
              <a:buFont typeface="+mj-lt"/>
              <a:buAutoNum type="arabicPeriod" startAt="4"/>
            </a:pPr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Records any noncomp0liance and report to the senior management.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633222" indent="-514350">
              <a:buFont typeface="+mj-lt"/>
              <a:buAutoNum type="arabicPeriod" startAt="4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81A2-E6D3-42CC-B6F8-563F98BBE24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Objectives</a:t>
            </a:r>
          </a:p>
        </p:txBody>
      </p:sp>
      <p:sp>
        <p:nvSpPr>
          <p:cNvPr id="12810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mbria" pitchFamily="18" charset="0"/>
              </a:rPr>
              <a:t>What is Software Quality?</a:t>
            </a:r>
          </a:p>
          <a:p>
            <a:r>
              <a:rPr lang="en-GB" dirty="0">
                <a:latin typeface="Cambria" pitchFamily="18" charset="0"/>
              </a:rPr>
              <a:t>Why is Software Quality important?</a:t>
            </a:r>
          </a:p>
          <a:p>
            <a:r>
              <a:rPr lang="en-GB" dirty="0">
                <a:latin typeface="Cambria" pitchFamily="18" charset="0"/>
              </a:rPr>
              <a:t>What is Software Quality Assurance </a:t>
            </a:r>
            <a:r>
              <a:rPr lang="en-GB" dirty="0" smtClean="0">
                <a:latin typeface="Cambria" pitchFamily="18" charset="0"/>
              </a:rPr>
              <a:t>?</a:t>
            </a:r>
          </a:p>
          <a:p>
            <a:r>
              <a:rPr lang="en-GB" dirty="0" smtClean="0">
                <a:latin typeface="Cambria" pitchFamily="18" charset="0"/>
              </a:rPr>
              <a:t>SQA Activities</a:t>
            </a:r>
          </a:p>
          <a:p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Software Quality ?</a:t>
            </a:r>
          </a:p>
        </p:txBody>
      </p:sp>
      <p:sp>
        <p:nvSpPr>
          <p:cNvPr id="129126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ambria" pitchFamily="18" charset="0"/>
              </a:rPr>
              <a:t>Conformance to requirements.</a:t>
            </a:r>
          </a:p>
          <a:p>
            <a:r>
              <a:rPr lang="en-GB" dirty="0">
                <a:latin typeface="Cambria" pitchFamily="18" charset="0"/>
              </a:rPr>
              <a:t>Narrowest sense of software quality. </a:t>
            </a:r>
          </a:p>
          <a:p>
            <a:pPr lvl="1"/>
            <a:r>
              <a:rPr lang="en-GB" sz="3200" dirty="0">
                <a:latin typeface="Cambria" pitchFamily="18" charset="0"/>
              </a:rPr>
              <a:t>Lack of bugs.</a:t>
            </a:r>
          </a:p>
          <a:p>
            <a:pPr lvl="1"/>
            <a:r>
              <a:rPr lang="en-GB" sz="3200" dirty="0">
                <a:latin typeface="Cambria" pitchFamily="18" charset="0"/>
              </a:rPr>
              <a:t>Low defect </a:t>
            </a:r>
            <a:r>
              <a:rPr lang="en-GB" sz="3200" dirty="0" smtClean="0">
                <a:latin typeface="Cambria" pitchFamily="18" charset="0"/>
              </a:rPr>
              <a:t>rate</a:t>
            </a:r>
            <a:endParaRPr lang="en-GB" sz="3200" dirty="0">
              <a:latin typeface="Cambria" pitchFamily="18" charset="0"/>
            </a:endParaRPr>
          </a:p>
          <a:p>
            <a:pPr lvl="1"/>
            <a:r>
              <a:rPr lang="en-GB" sz="3200" dirty="0">
                <a:latin typeface="Cambria" pitchFamily="18" charset="0"/>
              </a:rPr>
              <a:t>High </a:t>
            </a:r>
            <a:r>
              <a:rPr lang="en-GB" sz="3200" dirty="0" smtClean="0">
                <a:latin typeface="Cambria" pitchFamily="18" charset="0"/>
              </a:rPr>
              <a:t>reliability</a:t>
            </a:r>
            <a:endParaRPr lang="en-GB" sz="3200" dirty="0">
              <a:latin typeface="Cambria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What is Software </a:t>
            </a:r>
            <a:r>
              <a:rPr lang="en-GB" dirty="0" smtClean="0"/>
              <a:t>Quality?</a:t>
            </a:r>
            <a:endParaRPr lang="en-GB" dirty="0"/>
          </a:p>
        </p:txBody>
      </p:sp>
      <p:sp>
        <p:nvSpPr>
          <p:cNvPr id="1293317" name="Rectangle 5"/>
          <p:cNvSpPr>
            <a:spLocks noGrp="1" noChangeArrowheads="1"/>
          </p:cNvSpPr>
          <p:nvPr>
            <p:ph idx="1"/>
          </p:nvPr>
        </p:nvSpPr>
        <p:spPr>
          <a:xfrm>
            <a:off x="0" y="1408177"/>
            <a:ext cx="9144000" cy="4992624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3600" dirty="0">
                <a:latin typeface="Cambria" pitchFamily="18" charset="0"/>
              </a:rPr>
              <a:t>According to the IEEE:</a:t>
            </a:r>
          </a:p>
          <a:p>
            <a:pPr marL="914400" lvl="1" indent="-457200" algn="just">
              <a:buFontTx/>
              <a:buAutoNum type="arabicPeriod"/>
            </a:pPr>
            <a:r>
              <a:rPr lang="en-GB" sz="3200" dirty="0" smtClean="0">
                <a:latin typeface="Cambria" pitchFamily="18" charset="0"/>
              </a:rPr>
              <a:t>The </a:t>
            </a:r>
            <a:r>
              <a:rPr lang="en-GB" sz="3200" dirty="0">
                <a:latin typeface="Cambria" pitchFamily="18" charset="0"/>
              </a:rPr>
              <a:t>degree to which a system, component, or process meets specified requirements</a:t>
            </a:r>
            <a:r>
              <a:rPr lang="en-GB" sz="3200" dirty="0" smtClean="0">
                <a:latin typeface="Cambria" pitchFamily="18" charset="0"/>
              </a:rPr>
              <a:t>.</a:t>
            </a:r>
          </a:p>
          <a:p>
            <a:pPr marL="914400" lvl="1" indent="-457200" algn="just">
              <a:buNone/>
            </a:pPr>
            <a:endParaRPr lang="en-GB" sz="3200" dirty="0">
              <a:latin typeface="Cambria" pitchFamily="18" charset="0"/>
            </a:endParaRPr>
          </a:p>
          <a:p>
            <a:pPr marL="914400" lvl="1" indent="-457200" algn="just">
              <a:buFontTx/>
              <a:buAutoNum type="arabicPeriod"/>
            </a:pPr>
            <a:r>
              <a:rPr lang="en-GB" sz="3200" dirty="0">
                <a:latin typeface="Cambria" pitchFamily="18" charset="0"/>
              </a:rPr>
              <a:t>The degree to which a system, component, or process meets customer or user needs or expectations</a:t>
            </a:r>
            <a:r>
              <a:rPr lang="en-GB" sz="3200" dirty="0"/>
              <a:t>.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Software Quality ?</a:t>
            </a:r>
            <a:endParaRPr lang="en-GB" dirty="0"/>
          </a:p>
        </p:txBody>
      </p:sp>
      <p:sp>
        <p:nvSpPr>
          <p:cNvPr id="1295365" name="Rectangle 5"/>
          <p:cNvSpPr>
            <a:spLocks noGrp="1" noChangeArrowheads="1"/>
          </p:cNvSpPr>
          <p:nvPr>
            <p:ph idx="1"/>
          </p:nvPr>
        </p:nvSpPr>
        <p:spPr>
          <a:xfrm>
            <a:off x="0" y="1775191"/>
            <a:ext cx="9144000" cy="4625609"/>
          </a:xfrm>
        </p:spPr>
        <p:txBody>
          <a:bodyPr/>
          <a:lstStyle/>
          <a:p>
            <a:pPr>
              <a:buNone/>
            </a:pPr>
            <a:r>
              <a:rPr lang="en-GB" b="1" dirty="0"/>
              <a:t>According to Pressman</a:t>
            </a:r>
            <a:r>
              <a:rPr lang="en-GB" b="1" dirty="0" smtClean="0"/>
              <a:t>:</a:t>
            </a:r>
          </a:p>
          <a:p>
            <a:endParaRPr lang="en-GB" dirty="0"/>
          </a:p>
          <a:p>
            <a:pPr algn="just">
              <a:buFontTx/>
              <a:buNone/>
            </a:pPr>
            <a:r>
              <a:rPr lang="en-GB" dirty="0"/>
              <a:t>	</a:t>
            </a:r>
            <a:r>
              <a:rPr lang="en-GB" dirty="0">
                <a:latin typeface="Cambria" pitchFamily="18" charset="0"/>
              </a:rPr>
              <a:t>Conformance to explicitly stated functional and performance requirements, explicitly documented development standards, and implicit characteristics that are expected of all professionally developed software.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468544" cy="1252728"/>
          </a:xfrm>
        </p:spPr>
        <p:txBody>
          <a:bodyPr/>
          <a:lstStyle/>
          <a:p>
            <a:pPr algn="ctr"/>
            <a:r>
              <a:rPr lang="en-US" i="1" dirty="0" smtClean="0"/>
              <a:t>Software Quality Assurance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4625609"/>
          </a:xfrm>
        </p:spPr>
        <p:txBody>
          <a:bodyPr/>
          <a:lstStyle/>
          <a:p>
            <a:pPr>
              <a:buNone/>
            </a:pPr>
            <a:r>
              <a:rPr lang="en-US" b="1" i="1" dirty="0" smtClean="0"/>
              <a:t>       </a:t>
            </a:r>
            <a:r>
              <a:rPr lang="en-US" b="1" i="1" dirty="0" smtClean="0">
                <a:solidFill>
                  <a:srgbClr val="FF3300"/>
                </a:solidFill>
              </a:rPr>
              <a:t>IEEE Definition of “Software Quality Assurance”</a:t>
            </a:r>
            <a:endParaRPr lang="en-US" dirty="0" smtClean="0">
              <a:solidFill>
                <a:srgbClr val="FF3300"/>
              </a:solidFill>
            </a:endParaRPr>
          </a:p>
          <a:p>
            <a:pPr lvl="0" algn="just"/>
            <a:r>
              <a:rPr lang="en-US" i="1" dirty="0" smtClean="0"/>
              <a:t>A planned and systematic pattern of all actions necessary to provide adequate confidence that an item or product conforms to established technical requirements.</a:t>
            </a:r>
          </a:p>
          <a:p>
            <a:pPr lvl="0" algn="just">
              <a:buNone/>
            </a:pPr>
            <a:endParaRPr lang="en-US" dirty="0" smtClean="0"/>
          </a:p>
          <a:p>
            <a:pPr lvl="0" algn="just"/>
            <a:r>
              <a:rPr lang="en-US" i="1" dirty="0" smtClean="0"/>
              <a:t>A set of activities designed to evaluate the process by which the products are developed or manufactured.  Contrast with quality control.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81A2-E6D3-42CC-B6F8-563F98BBE24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Importance of Software Quality</a:t>
            </a:r>
          </a:p>
        </p:txBody>
      </p:sp>
      <p:sp>
        <p:nvSpPr>
          <p:cNvPr id="1297415" name="Rectangle 7"/>
          <p:cNvSpPr>
            <a:spLocks noGrp="1" noChangeArrowheads="1"/>
          </p:cNvSpPr>
          <p:nvPr>
            <p:ph idx="1"/>
          </p:nvPr>
        </p:nvSpPr>
        <p:spPr>
          <a:xfrm>
            <a:off x="0" y="1484784"/>
            <a:ext cx="9144000" cy="518457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latin typeface="Cambria" pitchFamily="18" charset="0"/>
              </a:rPr>
              <a:t>Software is a major component of computer systems (about 80% of the cost) – used for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mbria" pitchFamily="18" charset="0"/>
              </a:rPr>
              <a:t>Communication (e.g. phone system, email system).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mbria" pitchFamily="18" charset="0"/>
              </a:rPr>
              <a:t>Health monitoring.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mbria" pitchFamily="18" charset="0"/>
              </a:rPr>
              <a:t>Transportation (e.g. automobile, aeronautics).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mbria" pitchFamily="18" charset="0"/>
              </a:rPr>
              <a:t>Economic exchanges (e.g. e-commerce).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mbria" pitchFamily="18" charset="0"/>
              </a:rPr>
              <a:t>Entertainment.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mbria" pitchFamily="18" charset="0"/>
              </a:rPr>
              <a:t>etc.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latin typeface="Cambria" pitchFamily="18" charset="0"/>
              </a:rPr>
              <a:t>Software defects are extremely costly in term of 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mbria" pitchFamily="18" charset="0"/>
              </a:rPr>
              <a:t>money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mbria" pitchFamily="18" charset="0"/>
              </a:rPr>
              <a:t>reputation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mbria" pitchFamily="18" charset="0"/>
              </a:rPr>
              <a:t>loss of  life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4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Importance of Software Quality</a:t>
            </a:r>
          </a:p>
        </p:txBody>
      </p:sp>
      <p:sp>
        <p:nvSpPr>
          <p:cNvPr id="1299463" name="Rectangle 7"/>
          <p:cNvSpPr>
            <a:spLocks noGrp="1" noChangeArrowheads="1"/>
          </p:cNvSpPr>
          <p:nvPr>
            <p:ph idx="1"/>
          </p:nvPr>
        </p:nvSpPr>
        <p:spPr>
          <a:xfrm>
            <a:off x="0" y="1408177"/>
            <a:ext cx="9144000" cy="499262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000" dirty="0">
                <a:latin typeface="Cambria" pitchFamily="18" charset="0"/>
              </a:rPr>
              <a:t>Notable consequences of software errors:</a:t>
            </a:r>
          </a:p>
          <a:p>
            <a:pPr lvl="1" algn="just">
              <a:lnSpc>
                <a:spcPct val="90000"/>
              </a:lnSpc>
            </a:pPr>
            <a:r>
              <a:rPr lang="en-GB" sz="2000" dirty="0">
                <a:latin typeface="Cambria" pitchFamily="18" charset="0"/>
              </a:rPr>
              <a:t>1988 shooting down of Airbus 320 by the USS Vincennes - cryptic and misleading output displayed by tracking software.</a:t>
            </a:r>
          </a:p>
          <a:p>
            <a:pPr lvl="1" algn="just">
              <a:lnSpc>
                <a:spcPct val="90000"/>
              </a:lnSpc>
            </a:pPr>
            <a:r>
              <a:rPr lang="en-GB" sz="2000" dirty="0">
                <a:latin typeface="Cambria" pitchFamily="18" charset="0"/>
              </a:rPr>
              <a:t>1991 patriot missile failure - inaccurate calculation of time due to computer arithmetic errors.</a:t>
            </a:r>
          </a:p>
          <a:p>
            <a:pPr lvl="1" algn="just">
              <a:lnSpc>
                <a:spcPct val="90000"/>
              </a:lnSpc>
            </a:pPr>
            <a:r>
              <a:rPr lang="en-GB" sz="2000" dirty="0">
                <a:latin typeface="Cambria" pitchFamily="18" charset="0"/>
              </a:rPr>
              <a:t>London Ambulance Service Computer Aided Dispatch System – several deaths.</a:t>
            </a:r>
          </a:p>
          <a:p>
            <a:pPr lvl="1" algn="just">
              <a:lnSpc>
                <a:spcPct val="90000"/>
              </a:lnSpc>
            </a:pPr>
            <a:r>
              <a:rPr lang="en-GB" sz="2000" dirty="0">
                <a:latin typeface="Cambria" pitchFamily="18" charset="0"/>
              </a:rPr>
              <a:t>On June 3, 1980, the North American Aerospace </a:t>
            </a:r>
            <a:r>
              <a:rPr lang="en-GB" sz="2000" dirty="0" smtClean="0">
                <a:latin typeface="Cambria" pitchFamily="18" charset="0"/>
              </a:rPr>
              <a:t>Defence </a:t>
            </a:r>
            <a:r>
              <a:rPr lang="en-GB" sz="2000" dirty="0">
                <a:latin typeface="Cambria" pitchFamily="18" charset="0"/>
              </a:rPr>
              <a:t>Command (NORAD) reported that the U.S. was under missile attack. </a:t>
            </a:r>
          </a:p>
          <a:p>
            <a:pPr lvl="1" algn="just">
              <a:lnSpc>
                <a:spcPct val="90000"/>
              </a:lnSpc>
            </a:pPr>
            <a:r>
              <a:rPr lang="en-GB" sz="2000" dirty="0">
                <a:latin typeface="Cambria" pitchFamily="18" charset="0"/>
              </a:rPr>
              <a:t>First operational launch attempt of the space shuttle, whose real-time operating software consists of about 500,000 lines of code, failed - synchronization problem among its flight-control computers. </a:t>
            </a:r>
          </a:p>
          <a:p>
            <a:pPr lvl="1" algn="just">
              <a:lnSpc>
                <a:spcPct val="90000"/>
              </a:lnSpc>
            </a:pPr>
            <a:r>
              <a:rPr lang="en-GB" sz="2000" dirty="0">
                <a:latin typeface="Cambria" pitchFamily="18" charset="0"/>
              </a:rPr>
              <a:t>9 hour breakdown of AT&amp;T's long-distance telephone network - caused by an untested code patch.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Importance of Software Quality</a:t>
            </a:r>
          </a:p>
        </p:txBody>
      </p:sp>
      <p:sp>
        <p:nvSpPr>
          <p:cNvPr id="1301511" name="Rectangle 7"/>
          <p:cNvSpPr>
            <a:spLocks noGrp="1" noChangeArrowheads="1"/>
          </p:cNvSpPr>
          <p:nvPr>
            <p:ph idx="1"/>
          </p:nvPr>
        </p:nvSpPr>
        <p:spPr>
          <a:xfrm>
            <a:off x="0" y="1775191"/>
            <a:ext cx="9144000" cy="4625609"/>
          </a:xfrm>
        </p:spPr>
        <p:txBody>
          <a:bodyPr>
            <a:noAutofit/>
          </a:bodyPr>
          <a:lstStyle/>
          <a:p>
            <a:pPr algn="just"/>
            <a:r>
              <a:rPr lang="en-GB" sz="2400" dirty="0" err="1">
                <a:latin typeface="Cambria" pitchFamily="18" charset="0"/>
              </a:rPr>
              <a:t>Ariane</a:t>
            </a:r>
            <a:r>
              <a:rPr lang="en-GB" sz="2400" dirty="0">
                <a:latin typeface="Cambria" pitchFamily="18" charset="0"/>
              </a:rPr>
              <a:t> 5 explosion June 4, 1996</a:t>
            </a:r>
          </a:p>
          <a:p>
            <a:pPr lvl="1" algn="just"/>
            <a:r>
              <a:rPr lang="en-GB" sz="2400" dirty="0">
                <a:latin typeface="Cambria" pitchFamily="18" charset="0"/>
              </a:rPr>
              <a:t>First flight of the European </a:t>
            </a:r>
            <a:r>
              <a:rPr lang="en-GB" sz="2400" dirty="0" err="1">
                <a:latin typeface="Cambria" pitchFamily="18" charset="0"/>
              </a:rPr>
              <a:t>Ariane</a:t>
            </a:r>
            <a:r>
              <a:rPr lang="en-GB" sz="2400" dirty="0">
                <a:latin typeface="Cambria" pitchFamily="18" charset="0"/>
              </a:rPr>
              <a:t> 5 launcher crashed about 40 seconds after takeoff.</a:t>
            </a:r>
          </a:p>
          <a:p>
            <a:pPr lvl="1" algn="just"/>
            <a:r>
              <a:rPr lang="en-GB" sz="2400" dirty="0">
                <a:latin typeface="Cambria" pitchFamily="18" charset="0"/>
              </a:rPr>
              <a:t>Cost was about half a billion dollars.</a:t>
            </a:r>
          </a:p>
          <a:p>
            <a:pPr lvl="1" algn="just"/>
            <a:r>
              <a:rPr lang="en-GB" sz="2400" dirty="0">
                <a:latin typeface="Cambria" pitchFamily="18" charset="0"/>
              </a:rPr>
              <a:t>Explosion was the result of a software error:</a:t>
            </a:r>
          </a:p>
          <a:p>
            <a:pPr lvl="2" algn="just"/>
            <a:r>
              <a:rPr lang="en-GB" dirty="0">
                <a:latin typeface="Cambria" pitchFamily="18" charset="0"/>
              </a:rPr>
              <a:t>Uncaught exception due to floating-point error:  conversion from a 64-bit integer to a 16-bit signed integer applied to a larger than expected number.</a:t>
            </a:r>
          </a:p>
          <a:p>
            <a:pPr lvl="2" algn="just"/>
            <a:r>
              <a:rPr lang="en-GB" dirty="0">
                <a:latin typeface="Cambria" pitchFamily="18" charset="0"/>
              </a:rPr>
              <a:t>Module was re-used without proper testing  from </a:t>
            </a:r>
            <a:r>
              <a:rPr lang="en-GB" dirty="0" err="1">
                <a:latin typeface="Cambria" pitchFamily="18" charset="0"/>
              </a:rPr>
              <a:t>Ariane</a:t>
            </a:r>
            <a:r>
              <a:rPr lang="en-GB" dirty="0">
                <a:latin typeface="Cambria" pitchFamily="18" charset="0"/>
              </a:rPr>
              <a:t> 4 .</a:t>
            </a:r>
          </a:p>
          <a:p>
            <a:pPr lvl="3" algn="just"/>
            <a:r>
              <a:rPr lang="en-GB" sz="2400" dirty="0">
                <a:latin typeface="Cambria" pitchFamily="18" charset="0"/>
              </a:rPr>
              <a:t>Error was not supposed to happen with </a:t>
            </a:r>
            <a:r>
              <a:rPr lang="en-GB" sz="2400" dirty="0" err="1">
                <a:latin typeface="Cambria" pitchFamily="18" charset="0"/>
              </a:rPr>
              <a:t>Ariane</a:t>
            </a:r>
            <a:r>
              <a:rPr lang="en-GB" sz="2400" dirty="0">
                <a:latin typeface="Cambria" pitchFamily="18" charset="0"/>
              </a:rPr>
              <a:t> 4.</a:t>
            </a:r>
          </a:p>
          <a:p>
            <a:pPr lvl="3" algn="just"/>
            <a:r>
              <a:rPr lang="en-GB" sz="2400" dirty="0">
                <a:latin typeface="Cambria" pitchFamily="18" charset="0"/>
              </a:rPr>
              <a:t>No exception handler.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13105</TotalTime>
  <Pages>272</Pages>
  <Words>860</Words>
  <Application>Microsoft Office PowerPoint</Application>
  <PresentationFormat>On-screen Show (4:3)</PresentationFormat>
  <Paragraphs>111</Paragraphs>
  <Slides>17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Custom Design</vt:lpstr>
      <vt:lpstr>Module</vt:lpstr>
      <vt:lpstr>Unit-8</vt:lpstr>
      <vt:lpstr>Objectives</vt:lpstr>
      <vt:lpstr>What is Software Quality ?</vt:lpstr>
      <vt:lpstr>What is Software Quality?</vt:lpstr>
      <vt:lpstr>What is Software Quality ?</vt:lpstr>
      <vt:lpstr>Software Quality Assurance</vt:lpstr>
      <vt:lpstr>Importance of Software Quality</vt:lpstr>
      <vt:lpstr>Importance of Software Quality</vt:lpstr>
      <vt:lpstr>Importance of Software Quality</vt:lpstr>
      <vt:lpstr>Importance of Software Quality</vt:lpstr>
      <vt:lpstr>Importance of Software Quality</vt:lpstr>
      <vt:lpstr>     Importance of Software Quality</vt:lpstr>
      <vt:lpstr>Importance of Software Quality</vt:lpstr>
      <vt:lpstr>Importance of Software Quality</vt:lpstr>
      <vt:lpstr>SQA Activities </vt:lpstr>
      <vt:lpstr>SQA Activities </vt:lpstr>
      <vt:lpstr>SQA Activities Contd.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 3150 Lecture Notes</dc:title>
  <dc:creator>Alan Williams</dc:creator>
  <cp:lastModifiedBy>somaha</cp:lastModifiedBy>
  <cp:revision>200</cp:revision>
  <cp:lastPrinted>1999-03-23T22:13:44Z</cp:lastPrinted>
  <dcterms:created xsi:type="dcterms:W3CDTF">1997-02-20T14:09:53Z</dcterms:created>
  <dcterms:modified xsi:type="dcterms:W3CDTF">2013-10-07T14:14:12Z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awilliam@site.uottawa.ca</vt:lpwstr>
  </property>
  <property fmtid="{D5CDD505-2E9C-101B-9397-08002B2CF9AE}" pid="8" name="HomePage">
    <vt:lpwstr>http://www.site.uottawa.ca/~awilliam/csi4118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H:\Windows\CSI4118</vt:lpwstr>
  </property>
</Properties>
</file>