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62"/>
  </p:notesMasterIdLst>
  <p:sldIdLst>
    <p:sldId id="273" r:id="rId2"/>
    <p:sldId id="274" r:id="rId3"/>
    <p:sldId id="285" r:id="rId4"/>
    <p:sldId id="286" r:id="rId5"/>
    <p:sldId id="287" r:id="rId6"/>
    <p:sldId id="288" r:id="rId7"/>
    <p:sldId id="261" r:id="rId8"/>
    <p:sldId id="262" r:id="rId9"/>
    <p:sldId id="276" r:id="rId10"/>
    <p:sldId id="277" r:id="rId11"/>
    <p:sldId id="278" r:id="rId12"/>
    <p:sldId id="279" r:id="rId13"/>
    <p:sldId id="280" r:id="rId14"/>
    <p:sldId id="281" r:id="rId15"/>
    <p:sldId id="275" r:id="rId16"/>
    <p:sldId id="282" r:id="rId17"/>
    <p:sldId id="283" r:id="rId18"/>
    <p:sldId id="314" r:id="rId19"/>
    <p:sldId id="284" r:id="rId20"/>
    <p:sldId id="303" r:id="rId21"/>
    <p:sldId id="304" r:id="rId22"/>
    <p:sldId id="305" r:id="rId23"/>
    <p:sldId id="306" r:id="rId24"/>
    <p:sldId id="307" r:id="rId25"/>
    <p:sldId id="308" r:id="rId26"/>
    <p:sldId id="309" r:id="rId27"/>
    <p:sldId id="312" r:id="rId28"/>
    <p:sldId id="313" r:id="rId29"/>
    <p:sldId id="310" r:id="rId30"/>
    <p:sldId id="311" r:id="rId31"/>
    <p:sldId id="267" r:id="rId32"/>
    <p:sldId id="268" r:id="rId33"/>
    <p:sldId id="269" r:id="rId34"/>
    <p:sldId id="290" r:id="rId35"/>
    <p:sldId id="292" r:id="rId36"/>
    <p:sldId id="291" r:id="rId37"/>
    <p:sldId id="293" r:id="rId38"/>
    <p:sldId id="294" r:id="rId39"/>
    <p:sldId id="295" r:id="rId40"/>
    <p:sldId id="315" r:id="rId41"/>
    <p:sldId id="319" r:id="rId42"/>
    <p:sldId id="316" r:id="rId43"/>
    <p:sldId id="320" r:id="rId44"/>
    <p:sldId id="321" r:id="rId45"/>
    <p:sldId id="322" r:id="rId46"/>
    <p:sldId id="323" r:id="rId47"/>
    <p:sldId id="324" r:id="rId48"/>
    <p:sldId id="296" r:id="rId49"/>
    <p:sldId id="297" r:id="rId50"/>
    <p:sldId id="298" r:id="rId51"/>
    <p:sldId id="299" r:id="rId52"/>
    <p:sldId id="300" r:id="rId53"/>
    <p:sldId id="301" r:id="rId54"/>
    <p:sldId id="325" r:id="rId55"/>
    <p:sldId id="326" r:id="rId56"/>
    <p:sldId id="327" r:id="rId57"/>
    <p:sldId id="330" r:id="rId58"/>
    <p:sldId id="328" r:id="rId59"/>
    <p:sldId id="329" r:id="rId60"/>
    <p:sldId id="331"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7335E-A534-4849-8064-16BFD15652BA}" type="doc">
      <dgm:prSet loTypeId="urn:microsoft.com/office/officeart/2005/8/layout/cycle5" loCatId="cycle" qsTypeId="urn:microsoft.com/office/officeart/2005/8/quickstyle/simple5" qsCatId="simple" csTypeId="urn:microsoft.com/office/officeart/2005/8/colors/colorful1#1" csCatId="colorful" phldr="1"/>
      <dgm:spPr/>
      <dgm:t>
        <a:bodyPr/>
        <a:lstStyle/>
        <a:p>
          <a:endParaRPr lang="en-US"/>
        </a:p>
      </dgm:t>
    </dgm:pt>
    <dgm:pt modelId="{8F6D1950-D13B-4F81-8638-7D96EC94E723}">
      <dgm:prSet phldrT="[Text]"/>
      <dgm:spPr/>
      <dgm:t>
        <a:bodyPr/>
        <a:lstStyle/>
        <a:p>
          <a:r>
            <a:rPr lang="en-US" dirty="0" smtClean="0"/>
            <a:t>1.Feasibility Study</a:t>
          </a:r>
          <a:endParaRPr lang="en-US" dirty="0"/>
        </a:p>
      </dgm:t>
    </dgm:pt>
    <dgm:pt modelId="{AF8C50CC-44FF-4F5D-9C29-E4A3FD739E0B}" type="parTrans" cxnId="{3A845572-6D2F-49EB-B2E0-FF35D094A8A5}">
      <dgm:prSet/>
      <dgm:spPr/>
      <dgm:t>
        <a:bodyPr/>
        <a:lstStyle/>
        <a:p>
          <a:endParaRPr lang="en-US"/>
        </a:p>
      </dgm:t>
    </dgm:pt>
    <dgm:pt modelId="{28E52B11-3F78-4384-A3BA-F04F8A38916B}" type="sibTrans" cxnId="{3A845572-6D2F-49EB-B2E0-FF35D094A8A5}">
      <dgm:prSet/>
      <dgm:spPr/>
      <dgm:t>
        <a:bodyPr/>
        <a:lstStyle/>
        <a:p>
          <a:endParaRPr lang="en-US"/>
        </a:p>
      </dgm:t>
    </dgm:pt>
    <dgm:pt modelId="{CCB93C76-69BB-42F5-A1CB-803F790F52FF}">
      <dgm:prSet phldrT="[Text]"/>
      <dgm:spPr/>
      <dgm:t>
        <a:bodyPr/>
        <a:lstStyle/>
        <a:p>
          <a:r>
            <a:rPr lang="en-US" dirty="0" smtClean="0"/>
            <a:t>2. Information Analysis</a:t>
          </a:r>
          <a:endParaRPr lang="en-US" dirty="0"/>
        </a:p>
      </dgm:t>
    </dgm:pt>
    <dgm:pt modelId="{974E61C4-A41A-4514-AE07-03AE982B3B0C}" type="parTrans" cxnId="{48E83C1A-7BB1-4AA2-91A6-173D82A61CF5}">
      <dgm:prSet/>
      <dgm:spPr/>
      <dgm:t>
        <a:bodyPr/>
        <a:lstStyle/>
        <a:p>
          <a:endParaRPr lang="en-US"/>
        </a:p>
      </dgm:t>
    </dgm:pt>
    <dgm:pt modelId="{BE71C18C-5BA7-4C21-8077-35786432DF36}" type="sibTrans" cxnId="{48E83C1A-7BB1-4AA2-91A6-173D82A61CF5}">
      <dgm:prSet/>
      <dgm:spPr/>
      <dgm:t>
        <a:bodyPr/>
        <a:lstStyle/>
        <a:p>
          <a:endParaRPr lang="en-US"/>
        </a:p>
      </dgm:t>
    </dgm:pt>
    <dgm:pt modelId="{D407BF54-8926-40D9-91B8-DA13CDBBD2CB}">
      <dgm:prSet phldrT="[Text]"/>
      <dgm:spPr/>
      <dgm:t>
        <a:bodyPr/>
        <a:lstStyle/>
        <a:p>
          <a:r>
            <a:rPr lang="en-US" dirty="0" smtClean="0"/>
            <a:t>3.System Design</a:t>
          </a:r>
          <a:endParaRPr lang="en-US" dirty="0"/>
        </a:p>
      </dgm:t>
    </dgm:pt>
    <dgm:pt modelId="{DE8068AF-1A79-459C-BA4F-4EF6FCB85091}" type="parTrans" cxnId="{9BB6753D-FC7A-4D38-B541-B06004626D72}">
      <dgm:prSet/>
      <dgm:spPr/>
      <dgm:t>
        <a:bodyPr/>
        <a:lstStyle/>
        <a:p>
          <a:endParaRPr lang="en-US"/>
        </a:p>
      </dgm:t>
    </dgm:pt>
    <dgm:pt modelId="{4BEE2CB2-BBDC-431F-8CCC-22496D8985ED}" type="sibTrans" cxnId="{9BB6753D-FC7A-4D38-B541-B06004626D72}">
      <dgm:prSet/>
      <dgm:spPr/>
      <dgm:t>
        <a:bodyPr/>
        <a:lstStyle/>
        <a:p>
          <a:endParaRPr lang="en-US"/>
        </a:p>
      </dgm:t>
    </dgm:pt>
    <dgm:pt modelId="{04074EFD-E09D-48A3-8702-CA767BD0248C}">
      <dgm:prSet phldrT="[Text]"/>
      <dgm:spPr/>
      <dgm:t>
        <a:bodyPr/>
        <a:lstStyle/>
        <a:p>
          <a:r>
            <a:rPr lang="en-US" dirty="0" smtClean="0"/>
            <a:t>4.Program Development</a:t>
          </a:r>
          <a:endParaRPr lang="en-US" dirty="0"/>
        </a:p>
      </dgm:t>
    </dgm:pt>
    <dgm:pt modelId="{01A81DC8-2EE9-492D-8D20-DDFCDE97841A}" type="parTrans" cxnId="{521D93EF-8567-4270-A60D-FC6843B0FA65}">
      <dgm:prSet/>
      <dgm:spPr/>
      <dgm:t>
        <a:bodyPr/>
        <a:lstStyle/>
        <a:p>
          <a:endParaRPr lang="en-US"/>
        </a:p>
      </dgm:t>
    </dgm:pt>
    <dgm:pt modelId="{A1EEE3C3-16BF-4FCC-A984-ABC8C7186998}" type="sibTrans" cxnId="{521D93EF-8567-4270-A60D-FC6843B0FA65}">
      <dgm:prSet/>
      <dgm:spPr/>
      <dgm:t>
        <a:bodyPr/>
        <a:lstStyle/>
        <a:p>
          <a:endParaRPr lang="en-US"/>
        </a:p>
      </dgm:t>
    </dgm:pt>
    <dgm:pt modelId="{B3949557-366D-4D80-997D-68579132900C}">
      <dgm:prSet phldrT="[Text]"/>
      <dgm:spPr/>
      <dgm:t>
        <a:bodyPr/>
        <a:lstStyle/>
        <a:p>
          <a:r>
            <a:rPr lang="en-US" dirty="0" smtClean="0"/>
            <a:t>5.Procedure and  form development</a:t>
          </a:r>
          <a:endParaRPr lang="en-US" dirty="0"/>
        </a:p>
      </dgm:t>
    </dgm:pt>
    <dgm:pt modelId="{950F0A75-D48F-4981-9CAF-EF4BFD061990}" type="parTrans" cxnId="{CBD7D1BC-0E90-4DF3-8C20-A1A67314A134}">
      <dgm:prSet/>
      <dgm:spPr/>
      <dgm:t>
        <a:bodyPr/>
        <a:lstStyle/>
        <a:p>
          <a:endParaRPr lang="en-US"/>
        </a:p>
      </dgm:t>
    </dgm:pt>
    <dgm:pt modelId="{C2FB4B1F-163E-4B7A-8452-3AE2492DAE44}" type="sibTrans" cxnId="{CBD7D1BC-0E90-4DF3-8C20-A1A67314A134}">
      <dgm:prSet/>
      <dgm:spPr/>
      <dgm:t>
        <a:bodyPr/>
        <a:lstStyle/>
        <a:p>
          <a:endParaRPr lang="en-US"/>
        </a:p>
      </dgm:t>
    </dgm:pt>
    <dgm:pt modelId="{AECDAE0E-1647-4454-96DC-050BCCD9835F}">
      <dgm:prSet/>
      <dgm:spPr/>
      <dgm:t>
        <a:bodyPr/>
        <a:lstStyle/>
        <a:p>
          <a:r>
            <a:rPr lang="en-US" dirty="0" smtClean="0"/>
            <a:t>6.Acceptance Testing</a:t>
          </a:r>
          <a:endParaRPr lang="en-US" dirty="0"/>
        </a:p>
      </dgm:t>
    </dgm:pt>
    <dgm:pt modelId="{15781971-FD79-4B6D-9A36-7F7C5547E1B4}" type="parTrans" cxnId="{F39871D5-213F-48B1-A172-3AA79C1BD1DD}">
      <dgm:prSet/>
      <dgm:spPr/>
      <dgm:t>
        <a:bodyPr/>
        <a:lstStyle/>
        <a:p>
          <a:endParaRPr lang="en-US"/>
        </a:p>
      </dgm:t>
    </dgm:pt>
    <dgm:pt modelId="{2B9F37BB-4FC9-4D9D-9E5E-B399D096C207}" type="sibTrans" cxnId="{F39871D5-213F-48B1-A172-3AA79C1BD1DD}">
      <dgm:prSet/>
      <dgm:spPr/>
      <dgm:t>
        <a:bodyPr/>
        <a:lstStyle/>
        <a:p>
          <a:endParaRPr lang="en-US"/>
        </a:p>
      </dgm:t>
    </dgm:pt>
    <dgm:pt modelId="{E345DF04-661B-46A8-8AA0-E297ABD3B7D2}">
      <dgm:prSet/>
      <dgm:spPr/>
      <dgm:t>
        <a:bodyPr/>
        <a:lstStyle/>
        <a:p>
          <a:r>
            <a:rPr lang="en-US" dirty="0" smtClean="0"/>
            <a:t>7.Conversion</a:t>
          </a:r>
          <a:endParaRPr lang="en-US" dirty="0"/>
        </a:p>
      </dgm:t>
    </dgm:pt>
    <dgm:pt modelId="{EB2401D5-C8DE-45DA-9345-91157617AE66}" type="parTrans" cxnId="{1BEB2008-CC44-4681-BFC6-AF4EEFB4B3C9}">
      <dgm:prSet/>
      <dgm:spPr/>
      <dgm:t>
        <a:bodyPr/>
        <a:lstStyle/>
        <a:p>
          <a:endParaRPr lang="en-US"/>
        </a:p>
      </dgm:t>
    </dgm:pt>
    <dgm:pt modelId="{0A8FECB0-0DBC-4491-94E0-25B1929056BA}" type="sibTrans" cxnId="{1BEB2008-CC44-4681-BFC6-AF4EEFB4B3C9}">
      <dgm:prSet/>
      <dgm:spPr/>
      <dgm:t>
        <a:bodyPr/>
        <a:lstStyle/>
        <a:p>
          <a:endParaRPr lang="en-US"/>
        </a:p>
      </dgm:t>
    </dgm:pt>
    <dgm:pt modelId="{93DDB8D6-5431-48BF-A5D1-EA4C5AB857E2}">
      <dgm:prSet/>
      <dgm:spPr/>
      <dgm:t>
        <a:bodyPr/>
        <a:lstStyle/>
        <a:p>
          <a:r>
            <a:rPr lang="en-US" dirty="0" smtClean="0"/>
            <a:t>8.Operation &amp; Maintenance</a:t>
          </a:r>
          <a:endParaRPr lang="en-US" dirty="0"/>
        </a:p>
      </dgm:t>
    </dgm:pt>
    <dgm:pt modelId="{C39665FD-32BB-4EED-BDD6-4F6C9A7F9931}" type="parTrans" cxnId="{10DAF3FE-FF35-4670-9D5F-2E5689F5D08D}">
      <dgm:prSet/>
      <dgm:spPr/>
      <dgm:t>
        <a:bodyPr/>
        <a:lstStyle/>
        <a:p>
          <a:endParaRPr lang="en-US"/>
        </a:p>
      </dgm:t>
    </dgm:pt>
    <dgm:pt modelId="{09869EAB-A4C2-4700-8D40-21AAFA4B8C98}" type="sibTrans" cxnId="{10DAF3FE-FF35-4670-9D5F-2E5689F5D08D}">
      <dgm:prSet/>
      <dgm:spPr/>
      <dgm:t>
        <a:bodyPr/>
        <a:lstStyle/>
        <a:p>
          <a:endParaRPr lang="en-US"/>
        </a:p>
      </dgm:t>
    </dgm:pt>
    <dgm:pt modelId="{BCB60776-4041-4253-96B6-4998F1CC7582}" type="pres">
      <dgm:prSet presAssocID="{5C97335E-A534-4849-8064-16BFD15652BA}" presName="cycle" presStyleCnt="0">
        <dgm:presLayoutVars>
          <dgm:dir/>
          <dgm:resizeHandles val="exact"/>
        </dgm:presLayoutVars>
      </dgm:prSet>
      <dgm:spPr/>
      <dgm:t>
        <a:bodyPr/>
        <a:lstStyle/>
        <a:p>
          <a:endParaRPr lang="en-US"/>
        </a:p>
      </dgm:t>
    </dgm:pt>
    <dgm:pt modelId="{1BA82718-70B8-4E9F-A983-643929C05E38}" type="pres">
      <dgm:prSet presAssocID="{8F6D1950-D13B-4F81-8638-7D96EC94E723}" presName="node" presStyleLbl="node1" presStyleIdx="0" presStyleCnt="8" custScaleX="182952" custScaleY="100662" custRadScaleRad="175397" custRadScaleInc="-368273">
        <dgm:presLayoutVars>
          <dgm:bulletEnabled val="1"/>
        </dgm:presLayoutVars>
      </dgm:prSet>
      <dgm:spPr/>
      <dgm:t>
        <a:bodyPr/>
        <a:lstStyle/>
        <a:p>
          <a:endParaRPr lang="en-US"/>
        </a:p>
      </dgm:t>
    </dgm:pt>
    <dgm:pt modelId="{AAFF1788-B603-4B60-8C19-0AA06BAD111B}" type="pres">
      <dgm:prSet presAssocID="{8F6D1950-D13B-4F81-8638-7D96EC94E723}" presName="spNode" presStyleCnt="0"/>
      <dgm:spPr/>
    </dgm:pt>
    <dgm:pt modelId="{DC4AAF90-C9C6-4867-AF0F-741BBDCE817A}" type="pres">
      <dgm:prSet presAssocID="{28E52B11-3F78-4384-A3BA-F04F8A38916B}" presName="sibTrans" presStyleLbl="sibTrans1D1" presStyleIdx="0" presStyleCnt="8"/>
      <dgm:spPr/>
      <dgm:t>
        <a:bodyPr/>
        <a:lstStyle/>
        <a:p>
          <a:endParaRPr lang="en-US"/>
        </a:p>
      </dgm:t>
    </dgm:pt>
    <dgm:pt modelId="{54B44600-6A93-4488-AB78-33A1C593AE1B}" type="pres">
      <dgm:prSet presAssocID="{CCB93C76-69BB-42F5-A1CB-803F790F52FF}" presName="node" presStyleLbl="node1" presStyleIdx="1" presStyleCnt="8" custScaleX="182948" custRadScaleRad="120172" custRadScaleInc="-652537">
        <dgm:presLayoutVars>
          <dgm:bulletEnabled val="1"/>
        </dgm:presLayoutVars>
      </dgm:prSet>
      <dgm:spPr/>
      <dgm:t>
        <a:bodyPr/>
        <a:lstStyle/>
        <a:p>
          <a:endParaRPr lang="en-US"/>
        </a:p>
      </dgm:t>
    </dgm:pt>
    <dgm:pt modelId="{0D32A988-9D0F-4935-AE26-AEF6CF9B3137}" type="pres">
      <dgm:prSet presAssocID="{CCB93C76-69BB-42F5-A1CB-803F790F52FF}" presName="spNode" presStyleCnt="0"/>
      <dgm:spPr/>
    </dgm:pt>
    <dgm:pt modelId="{2E954C17-5600-43D9-AAB1-9E70BF8D71F1}" type="pres">
      <dgm:prSet presAssocID="{BE71C18C-5BA7-4C21-8077-35786432DF36}" presName="sibTrans" presStyleLbl="sibTrans1D1" presStyleIdx="1" presStyleCnt="8"/>
      <dgm:spPr/>
      <dgm:t>
        <a:bodyPr/>
        <a:lstStyle/>
        <a:p>
          <a:endParaRPr lang="en-US"/>
        </a:p>
      </dgm:t>
    </dgm:pt>
    <dgm:pt modelId="{F4CC04F1-504F-41C5-BA71-21248252CC5E}" type="pres">
      <dgm:prSet presAssocID="{D407BF54-8926-40D9-91B8-DA13CDBBD2CB}" presName="node" presStyleLbl="node1" presStyleIdx="2" presStyleCnt="8" custScaleX="154653" custRadScaleRad="79015" custRadScaleInc="-983496">
        <dgm:presLayoutVars>
          <dgm:bulletEnabled val="1"/>
        </dgm:presLayoutVars>
      </dgm:prSet>
      <dgm:spPr/>
      <dgm:t>
        <a:bodyPr/>
        <a:lstStyle/>
        <a:p>
          <a:endParaRPr lang="en-US"/>
        </a:p>
      </dgm:t>
    </dgm:pt>
    <dgm:pt modelId="{3D7E4B81-679C-4218-A617-5D1815B26554}" type="pres">
      <dgm:prSet presAssocID="{D407BF54-8926-40D9-91B8-DA13CDBBD2CB}" presName="spNode" presStyleCnt="0"/>
      <dgm:spPr/>
    </dgm:pt>
    <dgm:pt modelId="{5FC02100-148A-469E-95B3-03F080A8FFCD}" type="pres">
      <dgm:prSet presAssocID="{4BEE2CB2-BBDC-431F-8CCC-22496D8985ED}" presName="sibTrans" presStyleLbl="sibTrans1D1" presStyleIdx="2" presStyleCnt="8"/>
      <dgm:spPr/>
      <dgm:t>
        <a:bodyPr/>
        <a:lstStyle/>
        <a:p>
          <a:endParaRPr lang="en-US"/>
        </a:p>
      </dgm:t>
    </dgm:pt>
    <dgm:pt modelId="{B69E8AB8-4590-4AD6-AAC2-4CE66FB74070}" type="pres">
      <dgm:prSet presAssocID="{04074EFD-E09D-48A3-8702-CA767BD0248C}" presName="node" presStyleLbl="node1" presStyleIdx="3" presStyleCnt="8" custScaleX="153687" custRadScaleRad="40403" custRadScaleInc="1024062">
        <dgm:presLayoutVars>
          <dgm:bulletEnabled val="1"/>
        </dgm:presLayoutVars>
      </dgm:prSet>
      <dgm:spPr/>
      <dgm:t>
        <a:bodyPr/>
        <a:lstStyle/>
        <a:p>
          <a:endParaRPr lang="en-US"/>
        </a:p>
      </dgm:t>
    </dgm:pt>
    <dgm:pt modelId="{6D99D71B-E0B9-4EBB-AF72-8AFDF34BF12D}" type="pres">
      <dgm:prSet presAssocID="{04074EFD-E09D-48A3-8702-CA767BD0248C}" presName="spNode" presStyleCnt="0"/>
      <dgm:spPr/>
    </dgm:pt>
    <dgm:pt modelId="{C7DAD8F2-43B2-4FC8-9EDD-F099E23247FB}" type="pres">
      <dgm:prSet presAssocID="{A1EEE3C3-16BF-4FCC-A984-ABC8C7186998}" presName="sibTrans" presStyleLbl="sibTrans1D1" presStyleIdx="3" presStyleCnt="8"/>
      <dgm:spPr/>
      <dgm:t>
        <a:bodyPr/>
        <a:lstStyle/>
        <a:p>
          <a:endParaRPr lang="en-US"/>
        </a:p>
      </dgm:t>
    </dgm:pt>
    <dgm:pt modelId="{77A9D31F-CF4A-4442-9297-8FC504AC62AE}" type="pres">
      <dgm:prSet presAssocID="{B3949557-366D-4D80-997D-68579132900C}" presName="node" presStyleLbl="node1" presStyleIdx="4" presStyleCnt="8" custScaleX="167835" custRadScaleRad="22399" custRadScaleInc="297646">
        <dgm:presLayoutVars>
          <dgm:bulletEnabled val="1"/>
        </dgm:presLayoutVars>
      </dgm:prSet>
      <dgm:spPr/>
      <dgm:t>
        <a:bodyPr/>
        <a:lstStyle/>
        <a:p>
          <a:endParaRPr lang="en-US"/>
        </a:p>
      </dgm:t>
    </dgm:pt>
    <dgm:pt modelId="{38BD580D-8953-40C8-8158-B126C3C3DD78}" type="pres">
      <dgm:prSet presAssocID="{B3949557-366D-4D80-997D-68579132900C}" presName="spNode" presStyleCnt="0"/>
      <dgm:spPr/>
    </dgm:pt>
    <dgm:pt modelId="{80BCFE98-E0F1-4856-8BD6-015BB5CE78A3}" type="pres">
      <dgm:prSet presAssocID="{C2FB4B1F-163E-4B7A-8452-3AE2492DAE44}" presName="sibTrans" presStyleLbl="sibTrans1D1" presStyleIdx="4" presStyleCnt="8"/>
      <dgm:spPr/>
      <dgm:t>
        <a:bodyPr/>
        <a:lstStyle/>
        <a:p>
          <a:endParaRPr lang="en-US"/>
        </a:p>
      </dgm:t>
    </dgm:pt>
    <dgm:pt modelId="{2135C421-6671-408B-8A1E-FFE19BBEBB70}" type="pres">
      <dgm:prSet presAssocID="{AECDAE0E-1647-4454-96DC-050BCCD9835F}" presName="node" presStyleLbl="node1" presStyleIdx="5" presStyleCnt="8" custScaleX="154657" custRadScaleRad="45062" custRadScaleInc="-376099">
        <dgm:presLayoutVars>
          <dgm:bulletEnabled val="1"/>
        </dgm:presLayoutVars>
      </dgm:prSet>
      <dgm:spPr/>
      <dgm:t>
        <a:bodyPr/>
        <a:lstStyle/>
        <a:p>
          <a:endParaRPr lang="en-US"/>
        </a:p>
      </dgm:t>
    </dgm:pt>
    <dgm:pt modelId="{1E222B5E-C509-4C78-8D88-80D45E0DF822}" type="pres">
      <dgm:prSet presAssocID="{AECDAE0E-1647-4454-96DC-050BCCD9835F}" presName="spNode" presStyleCnt="0"/>
      <dgm:spPr/>
    </dgm:pt>
    <dgm:pt modelId="{6D9F72C1-357C-4306-ADB3-F02029AE1329}" type="pres">
      <dgm:prSet presAssocID="{2B9F37BB-4FC9-4D9D-9E5E-B399D096C207}" presName="sibTrans" presStyleLbl="sibTrans1D1" presStyleIdx="5" presStyleCnt="8"/>
      <dgm:spPr/>
      <dgm:t>
        <a:bodyPr/>
        <a:lstStyle/>
        <a:p>
          <a:endParaRPr lang="en-US"/>
        </a:p>
      </dgm:t>
    </dgm:pt>
    <dgm:pt modelId="{CF11686F-496C-433A-8293-CF301AE3A24F}" type="pres">
      <dgm:prSet presAssocID="{E345DF04-661B-46A8-8AA0-E297ABD3B7D2}" presName="node" presStyleLbl="node1" presStyleIdx="6" presStyleCnt="8" custScaleX="171706" custRadScaleRad="79198" custRadScaleInc="-753818">
        <dgm:presLayoutVars>
          <dgm:bulletEnabled val="1"/>
        </dgm:presLayoutVars>
      </dgm:prSet>
      <dgm:spPr/>
      <dgm:t>
        <a:bodyPr/>
        <a:lstStyle/>
        <a:p>
          <a:endParaRPr lang="en-US"/>
        </a:p>
      </dgm:t>
    </dgm:pt>
    <dgm:pt modelId="{4EE61CE9-94A8-4BFA-8952-11F297C109AC}" type="pres">
      <dgm:prSet presAssocID="{E345DF04-661B-46A8-8AA0-E297ABD3B7D2}" presName="spNode" presStyleCnt="0"/>
      <dgm:spPr/>
    </dgm:pt>
    <dgm:pt modelId="{D078A394-9279-4509-A00A-AF24B5793EEC}" type="pres">
      <dgm:prSet presAssocID="{0A8FECB0-0DBC-4491-94E0-25B1929056BA}" presName="sibTrans" presStyleLbl="sibTrans1D1" presStyleIdx="6" presStyleCnt="8"/>
      <dgm:spPr/>
      <dgm:t>
        <a:bodyPr/>
        <a:lstStyle/>
        <a:p>
          <a:endParaRPr lang="en-US"/>
        </a:p>
      </dgm:t>
    </dgm:pt>
    <dgm:pt modelId="{F093C795-F114-472A-AFFF-E1066888382F}" type="pres">
      <dgm:prSet presAssocID="{93DDB8D6-5431-48BF-A5D1-EA4C5AB857E2}" presName="node" presStyleLbl="node1" presStyleIdx="7" presStyleCnt="8" custScaleX="179263" custScaleY="95887" custRadScaleRad="117489" custRadScaleInc="-1107378">
        <dgm:presLayoutVars>
          <dgm:bulletEnabled val="1"/>
        </dgm:presLayoutVars>
      </dgm:prSet>
      <dgm:spPr/>
      <dgm:t>
        <a:bodyPr/>
        <a:lstStyle/>
        <a:p>
          <a:endParaRPr lang="en-US"/>
        </a:p>
      </dgm:t>
    </dgm:pt>
    <dgm:pt modelId="{E8F63349-9370-40A9-8C74-64914E789936}" type="pres">
      <dgm:prSet presAssocID="{93DDB8D6-5431-48BF-A5D1-EA4C5AB857E2}" presName="spNode" presStyleCnt="0"/>
      <dgm:spPr/>
    </dgm:pt>
    <dgm:pt modelId="{85A830F0-5529-4BC4-A0AD-C78C3AEA8021}" type="pres">
      <dgm:prSet presAssocID="{09869EAB-A4C2-4700-8D40-21AAFA4B8C98}" presName="sibTrans" presStyleLbl="sibTrans1D1" presStyleIdx="7" presStyleCnt="8"/>
      <dgm:spPr/>
      <dgm:t>
        <a:bodyPr/>
        <a:lstStyle/>
        <a:p>
          <a:endParaRPr lang="en-US"/>
        </a:p>
      </dgm:t>
    </dgm:pt>
  </dgm:ptLst>
  <dgm:cxnLst>
    <dgm:cxn modelId="{10DAF3FE-FF35-4670-9D5F-2E5689F5D08D}" srcId="{5C97335E-A534-4849-8064-16BFD15652BA}" destId="{93DDB8D6-5431-48BF-A5D1-EA4C5AB857E2}" srcOrd="7" destOrd="0" parTransId="{C39665FD-32BB-4EED-BDD6-4F6C9A7F9931}" sibTransId="{09869EAB-A4C2-4700-8D40-21AAFA4B8C98}"/>
    <dgm:cxn modelId="{C117C675-1090-48F4-9732-D3832A890DC8}" type="presOf" srcId="{BE71C18C-5BA7-4C21-8077-35786432DF36}" destId="{2E954C17-5600-43D9-AAB1-9E70BF8D71F1}" srcOrd="0" destOrd="0" presId="urn:microsoft.com/office/officeart/2005/8/layout/cycle5"/>
    <dgm:cxn modelId="{B2E348EA-8BE0-4AE5-B9D0-216D180A8975}" type="presOf" srcId="{04074EFD-E09D-48A3-8702-CA767BD0248C}" destId="{B69E8AB8-4590-4AD6-AAC2-4CE66FB74070}" srcOrd="0" destOrd="0" presId="urn:microsoft.com/office/officeart/2005/8/layout/cycle5"/>
    <dgm:cxn modelId="{C5A47976-0261-4034-BB11-1D7B3509EEFC}" type="presOf" srcId="{D407BF54-8926-40D9-91B8-DA13CDBBD2CB}" destId="{F4CC04F1-504F-41C5-BA71-21248252CC5E}" srcOrd="0" destOrd="0" presId="urn:microsoft.com/office/officeart/2005/8/layout/cycle5"/>
    <dgm:cxn modelId="{9BB6753D-FC7A-4D38-B541-B06004626D72}" srcId="{5C97335E-A534-4849-8064-16BFD15652BA}" destId="{D407BF54-8926-40D9-91B8-DA13CDBBD2CB}" srcOrd="2" destOrd="0" parTransId="{DE8068AF-1A79-459C-BA4F-4EF6FCB85091}" sibTransId="{4BEE2CB2-BBDC-431F-8CCC-22496D8985ED}"/>
    <dgm:cxn modelId="{CBD7D1BC-0E90-4DF3-8C20-A1A67314A134}" srcId="{5C97335E-A534-4849-8064-16BFD15652BA}" destId="{B3949557-366D-4D80-997D-68579132900C}" srcOrd="4" destOrd="0" parTransId="{950F0A75-D48F-4981-9CAF-EF4BFD061990}" sibTransId="{C2FB4B1F-163E-4B7A-8452-3AE2492DAE44}"/>
    <dgm:cxn modelId="{48E83C1A-7BB1-4AA2-91A6-173D82A61CF5}" srcId="{5C97335E-A534-4849-8064-16BFD15652BA}" destId="{CCB93C76-69BB-42F5-A1CB-803F790F52FF}" srcOrd="1" destOrd="0" parTransId="{974E61C4-A41A-4514-AE07-03AE982B3B0C}" sibTransId="{BE71C18C-5BA7-4C21-8077-35786432DF36}"/>
    <dgm:cxn modelId="{EA7A3263-4005-4251-AC40-8F50EE9167A0}" type="presOf" srcId="{AECDAE0E-1647-4454-96DC-050BCCD9835F}" destId="{2135C421-6671-408B-8A1E-FFE19BBEBB70}" srcOrd="0" destOrd="0" presId="urn:microsoft.com/office/officeart/2005/8/layout/cycle5"/>
    <dgm:cxn modelId="{521D93EF-8567-4270-A60D-FC6843B0FA65}" srcId="{5C97335E-A534-4849-8064-16BFD15652BA}" destId="{04074EFD-E09D-48A3-8702-CA767BD0248C}" srcOrd="3" destOrd="0" parTransId="{01A81DC8-2EE9-492D-8D20-DDFCDE97841A}" sibTransId="{A1EEE3C3-16BF-4FCC-A984-ABC8C7186998}"/>
    <dgm:cxn modelId="{B69A08EC-1E1E-4413-A3A1-A5CBD110660E}" type="presOf" srcId="{8F6D1950-D13B-4F81-8638-7D96EC94E723}" destId="{1BA82718-70B8-4E9F-A983-643929C05E38}" srcOrd="0" destOrd="0" presId="urn:microsoft.com/office/officeart/2005/8/layout/cycle5"/>
    <dgm:cxn modelId="{A633625D-8D80-4876-AE31-02284D21DC67}" type="presOf" srcId="{C2FB4B1F-163E-4B7A-8452-3AE2492DAE44}" destId="{80BCFE98-E0F1-4856-8BD6-015BB5CE78A3}" srcOrd="0" destOrd="0" presId="urn:microsoft.com/office/officeart/2005/8/layout/cycle5"/>
    <dgm:cxn modelId="{5C20B4AC-01E1-4273-ADDE-47035DF1AAB3}" type="presOf" srcId="{A1EEE3C3-16BF-4FCC-A984-ABC8C7186998}" destId="{C7DAD8F2-43B2-4FC8-9EDD-F099E23247FB}" srcOrd="0" destOrd="0" presId="urn:microsoft.com/office/officeart/2005/8/layout/cycle5"/>
    <dgm:cxn modelId="{F39871D5-213F-48B1-A172-3AA79C1BD1DD}" srcId="{5C97335E-A534-4849-8064-16BFD15652BA}" destId="{AECDAE0E-1647-4454-96DC-050BCCD9835F}" srcOrd="5" destOrd="0" parTransId="{15781971-FD79-4B6D-9A36-7F7C5547E1B4}" sibTransId="{2B9F37BB-4FC9-4D9D-9E5E-B399D096C207}"/>
    <dgm:cxn modelId="{078964CA-A8B9-4460-AEB8-D8835168FA77}" type="presOf" srcId="{09869EAB-A4C2-4700-8D40-21AAFA4B8C98}" destId="{85A830F0-5529-4BC4-A0AD-C78C3AEA8021}" srcOrd="0" destOrd="0" presId="urn:microsoft.com/office/officeart/2005/8/layout/cycle5"/>
    <dgm:cxn modelId="{B115CFAA-0D59-45D9-B77B-2BB1B0B3CDFF}" type="presOf" srcId="{E345DF04-661B-46A8-8AA0-E297ABD3B7D2}" destId="{CF11686F-496C-433A-8293-CF301AE3A24F}" srcOrd="0" destOrd="0" presId="urn:microsoft.com/office/officeart/2005/8/layout/cycle5"/>
    <dgm:cxn modelId="{6E1EFCBC-9DE7-4918-B17E-59B4541898C8}" type="presOf" srcId="{0A8FECB0-0DBC-4491-94E0-25B1929056BA}" destId="{D078A394-9279-4509-A00A-AF24B5793EEC}" srcOrd="0" destOrd="0" presId="urn:microsoft.com/office/officeart/2005/8/layout/cycle5"/>
    <dgm:cxn modelId="{146D6A7B-6CD2-4CCF-802A-386A8025AD53}" type="presOf" srcId="{4BEE2CB2-BBDC-431F-8CCC-22496D8985ED}" destId="{5FC02100-148A-469E-95B3-03F080A8FFCD}" srcOrd="0" destOrd="0" presId="urn:microsoft.com/office/officeart/2005/8/layout/cycle5"/>
    <dgm:cxn modelId="{684AAEFC-9A78-4A59-9374-1A0D99F4178C}" type="presOf" srcId="{93DDB8D6-5431-48BF-A5D1-EA4C5AB857E2}" destId="{F093C795-F114-472A-AFFF-E1066888382F}" srcOrd="0" destOrd="0" presId="urn:microsoft.com/office/officeart/2005/8/layout/cycle5"/>
    <dgm:cxn modelId="{5BDC1A6A-3566-42E8-9E4F-3008F0210B64}" type="presOf" srcId="{CCB93C76-69BB-42F5-A1CB-803F790F52FF}" destId="{54B44600-6A93-4488-AB78-33A1C593AE1B}" srcOrd="0" destOrd="0" presId="urn:microsoft.com/office/officeart/2005/8/layout/cycle5"/>
    <dgm:cxn modelId="{3A845572-6D2F-49EB-B2E0-FF35D094A8A5}" srcId="{5C97335E-A534-4849-8064-16BFD15652BA}" destId="{8F6D1950-D13B-4F81-8638-7D96EC94E723}" srcOrd="0" destOrd="0" parTransId="{AF8C50CC-44FF-4F5D-9C29-E4A3FD739E0B}" sibTransId="{28E52B11-3F78-4384-A3BA-F04F8A38916B}"/>
    <dgm:cxn modelId="{1BEB2008-CC44-4681-BFC6-AF4EEFB4B3C9}" srcId="{5C97335E-A534-4849-8064-16BFD15652BA}" destId="{E345DF04-661B-46A8-8AA0-E297ABD3B7D2}" srcOrd="6" destOrd="0" parTransId="{EB2401D5-C8DE-45DA-9345-91157617AE66}" sibTransId="{0A8FECB0-0DBC-4491-94E0-25B1929056BA}"/>
    <dgm:cxn modelId="{D70E7283-CC16-4881-82A0-55CC19A0D270}" type="presOf" srcId="{2B9F37BB-4FC9-4D9D-9E5E-B399D096C207}" destId="{6D9F72C1-357C-4306-ADB3-F02029AE1329}" srcOrd="0" destOrd="0" presId="urn:microsoft.com/office/officeart/2005/8/layout/cycle5"/>
    <dgm:cxn modelId="{10CB08B1-5664-41CA-AC3E-A152350DD346}" type="presOf" srcId="{28E52B11-3F78-4384-A3BA-F04F8A38916B}" destId="{DC4AAF90-C9C6-4867-AF0F-741BBDCE817A}" srcOrd="0" destOrd="0" presId="urn:microsoft.com/office/officeart/2005/8/layout/cycle5"/>
    <dgm:cxn modelId="{5F600636-E40C-41F6-8FAC-DAF4A6B62964}" type="presOf" srcId="{5C97335E-A534-4849-8064-16BFD15652BA}" destId="{BCB60776-4041-4253-96B6-4998F1CC7582}" srcOrd="0" destOrd="0" presId="urn:microsoft.com/office/officeart/2005/8/layout/cycle5"/>
    <dgm:cxn modelId="{897CC29B-4178-4E36-8E01-C2EE8EBED81D}" type="presOf" srcId="{B3949557-366D-4D80-997D-68579132900C}" destId="{77A9D31F-CF4A-4442-9297-8FC504AC62AE}" srcOrd="0" destOrd="0" presId="urn:microsoft.com/office/officeart/2005/8/layout/cycle5"/>
    <dgm:cxn modelId="{50700455-1608-47B5-BC0D-0D4D30FA3AED}" type="presParOf" srcId="{BCB60776-4041-4253-96B6-4998F1CC7582}" destId="{1BA82718-70B8-4E9F-A983-643929C05E38}" srcOrd="0" destOrd="0" presId="urn:microsoft.com/office/officeart/2005/8/layout/cycle5"/>
    <dgm:cxn modelId="{384C776F-23E1-48D5-98FA-EF6CAEEBC29B}" type="presParOf" srcId="{BCB60776-4041-4253-96B6-4998F1CC7582}" destId="{AAFF1788-B603-4B60-8C19-0AA06BAD111B}" srcOrd="1" destOrd="0" presId="urn:microsoft.com/office/officeart/2005/8/layout/cycle5"/>
    <dgm:cxn modelId="{4437E1BE-8A45-4F3F-A125-E4F732C04E5F}" type="presParOf" srcId="{BCB60776-4041-4253-96B6-4998F1CC7582}" destId="{DC4AAF90-C9C6-4867-AF0F-741BBDCE817A}" srcOrd="2" destOrd="0" presId="urn:microsoft.com/office/officeart/2005/8/layout/cycle5"/>
    <dgm:cxn modelId="{6C435E8A-FFFF-4964-AC2D-16894278C1FF}" type="presParOf" srcId="{BCB60776-4041-4253-96B6-4998F1CC7582}" destId="{54B44600-6A93-4488-AB78-33A1C593AE1B}" srcOrd="3" destOrd="0" presId="urn:microsoft.com/office/officeart/2005/8/layout/cycle5"/>
    <dgm:cxn modelId="{D61083D3-A6E3-4D14-9983-26D24CAC1816}" type="presParOf" srcId="{BCB60776-4041-4253-96B6-4998F1CC7582}" destId="{0D32A988-9D0F-4935-AE26-AEF6CF9B3137}" srcOrd="4" destOrd="0" presId="urn:microsoft.com/office/officeart/2005/8/layout/cycle5"/>
    <dgm:cxn modelId="{5B08443E-FFE0-4134-9772-4C48B824B5EE}" type="presParOf" srcId="{BCB60776-4041-4253-96B6-4998F1CC7582}" destId="{2E954C17-5600-43D9-AAB1-9E70BF8D71F1}" srcOrd="5" destOrd="0" presId="urn:microsoft.com/office/officeart/2005/8/layout/cycle5"/>
    <dgm:cxn modelId="{1A7C45C2-A8ED-420B-A60E-0E3FA2B0998C}" type="presParOf" srcId="{BCB60776-4041-4253-96B6-4998F1CC7582}" destId="{F4CC04F1-504F-41C5-BA71-21248252CC5E}" srcOrd="6" destOrd="0" presId="urn:microsoft.com/office/officeart/2005/8/layout/cycle5"/>
    <dgm:cxn modelId="{41B8901A-A83F-408D-85ED-A964633FD33F}" type="presParOf" srcId="{BCB60776-4041-4253-96B6-4998F1CC7582}" destId="{3D7E4B81-679C-4218-A617-5D1815B26554}" srcOrd="7" destOrd="0" presId="urn:microsoft.com/office/officeart/2005/8/layout/cycle5"/>
    <dgm:cxn modelId="{649AD5F3-B726-4269-91B7-E8EB999688FD}" type="presParOf" srcId="{BCB60776-4041-4253-96B6-4998F1CC7582}" destId="{5FC02100-148A-469E-95B3-03F080A8FFCD}" srcOrd="8" destOrd="0" presId="urn:microsoft.com/office/officeart/2005/8/layout/cycle5"/>
    <dgm:cxn modelId="{08FCB0C9-9119-4A2E-B715-1DFD58E79A41}" type="presParOf" srcId="{BCB60776-4041-4253-96B6-4998F1CC7582}" destId="{B69E8AB8-4590-4AD6-AAC2-4CE66FB74070}" srcOrd="9" destOrd="0" presId="urn:microsoft.com/office/officeart/2005/8/layout/cycle5"/>
    <dgm:cxn modelId="{E7B6D356-D7B9-4617-BA48-0A0A5FD5FE92}" type="presParOf" srcId="{BCB60776-4041-4253-96B6-4998F1CC7582}" destId="{6D99D71B-E0B9-4EBB-AF72-8AFDF34BF12D}" srcOrd="10" destOrd="0" presId="urn:microsoft.com/office/officeart/2005/8/layout/cycle5"/>
    <dgm:cxn modelId="{97DE47DF-DA40-475B-8254-68B0DAE7764C}" type="presParOf" srcId="{BCB60776-4041-4253-96B6-4998F1CC7582}" destId="{C7DAD8F2-43B2-4FC8-9EDD-F099E23247FB}" srcOrd="11" destOrd="0" presId="urn:microsoft.com/office/officeart/2005/8/layout/cycle5"/>
    <dgm:cxn modelId="{32C12EDC-FD74-427D-B884-A5CEA8A6F3C5}" type="presParOf" srcId="{BCB60776-4041-4253-96B6-4998F1CC7582}" destId="{77A9D31F-CF4A-4442-9297-8FC504AC62AE}" srcOrd="12" destOrd="0" presId="urn:microsoft.com/office/officeart/2005/8/layout/cycle5"/>
    <dgm:cxn modelId="{ECBE20DB-B5D7-4013-BC5D-D0A3C0A7B824}" type="presParOf" srcId="{BCB60776-4041-4253-96B6-4998F1CC7582}" destId="{38BD580D-8953-40C8-8158-B126C3C3DD78}" srcOrd="13" destOrd="0" presId="urn:microsoft.com/office/officeart/2005/8/layout/cycle5"/>
    <dgm:cxn modelId="{45A339BE-40CD-4A32-A639-D5B0039C9252}" type="presParOf" srcId="{BCB60776-4041-4253-96B6-4998F1CC7582}" destId="{80BCFE98-E0F1-4856-8BD6-015BB5CE78A3}" srcOrd="14" destOrd="0" presId="urn:microsoft.com/office/officeart/2005/8/layout/cycle5"/>
    <dgm:cxn modelId="{958D911A-B9D9-4085-8C76-ABD89B6F67E2}" type="presParOf" srcId="{BCB60776-4041-4253-96B6-4998F1CC7582}" destId="{2135C421-6671-408B-8A1E-FFE19BBEBB70}" srcOrd="15" destOrd="0" presId="urn:microsoft.com/office/officeart/2005/8/layout/cycle5"/>
    <dgm:cxn modelId="{3D7D3C40-DE37-4667-AF58-63C99E5F19CE}" type="presParOf" srcId="{BCB60776-4041-4253-96B6-4998F1CC7582}" destId="{1E222B5E-C509-4C78-8D88-80D45E0DF822}" srcOrd="16" destOrd="0" presId="urn:microsoft.com/office/officeart/2005/8/layout/cycle5"/>
    <dgm:cxn modelId="{37186BA2-F7A1-455B-91FD-81B9B162F4BD}" type="presParOf" srcId="{BCB60776-4041-4253-96B6-4998F1CC7582}" destId="{6D9F72C1-357C-4306-ADB3-F02029AE1329}" srcOrd="17" destOrd="0" presId="urn:microsoft.com/office/officeart/2005/8/layout/cycle5"/>
    <dgm:cxn modelId="{B2C24AA1-F111-44B1-9CB8-0EAF6A30E13F}" type="presParOf" srcId="{BCB60776-4041-4253-96B6-4998F1CC7582}" destId="{CF11686F-496C-433A-8293-CF301AE3A24F}" srcOrd="18" destOrd="0" presId="urn:microsoft.com/office/officeart/2005/8/layout/cycle5"/>
    <dgm:cxn modelId="{1661848D-3E11-4709-81B2-BB4EB714B053}" type="presParOf" srcId="{BCB60776-4041-4253-96B6-4998F1CC7582}" destId="{4EE61CE9-94A8-4BFA-8952-11F297C109AC}" srcOrd="19" destOrd="0" presId="urn:microsoft.com/office/officeart/2005/8/layout/cycle5"/>
    <dgm:cxn modelId="{020BE2EA-4D44-4EF6-98B8-1D5280E8F8AB}" type="presParOf" srcId="{BCB60776-4041-4253-96B6-4998F1CC7582}" destId="{D078A394-9279-4509-A00A-AF24B5793EEC}" srcOrd="20" destOrd="0" presId="urn:microsoft.com/office/officeart/2005/8/layout/cycle5"/>
    <dgm:cxn modelId="{AD2187C0-5F08-4C35-91DF-89D348DECF4A}" type="presParOf" srcId="{BCB60776-4041-4253-96B6-4998F1CC7582}" destId="{F093C795-F114-472A-AFFF-E1066888382F}" srcOrd="21" destOrd="0" presId="urn:microsoft.com/office/officeart/2005/8/layout/cycle5"/>
    <dgm:cxn modelId="{95C7C868-37CC-4033-ABDA-0B9E471EED98}" type="presParOf" srcId="{BCB60776-4041-4253-96B6-4998F1CC7582}" destId="{E8F63349-9370-40A9-8C74-64914E789936}" srcOrd="22" destOrd="0" presId="urn:microsoft.com/office/officeart/2005/8/layout/cycle5"/>
    <dgm:cxn modelId="{98BCEC72-79FD-40AC-9837-C5F5FF02C481}" type="presParOf" srcId="{BCB60776-4041-4253-96B6-4998F1CC7582}" destId="{85A830F0-5529-4BC4-A0AD-C78C3AEA8021}" srcOrd="23"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82718-70B8-4E9F-A983-643929C05E38}">
      <dsp:nvSpPr>
        <dsp:cNvPr id="0" name=""/>
        <dsp:cNvSpPr/>
      </dsp:nvSpPr>
      <dsp:spPr>
        <a:xfrm>
          <a:off x="0" y="1801"/>
          <a:ext cx="2426050" cy="86764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1.Feasibility Study</a:t>
          </a:r>
          <a:endParaRPr lang="en-US" sz="2000" kern="1200" dirty="0"/>
        </a:p>
      </dsp:txBody>
      <dsp:txXfrm>
        <a:off x="42355" y="44156"/>
        <a:ext cx="2341340" cy="782934"/>
      </dsp:txXfrm>
    </dsp:sp>
    <dsp:sp modelId="{DC4AAF90-C9C6-4867-AF0F-741BBDCE817A}">
      <dsp:nvSpPr>
        <dsp:cNvPr id="0" name=""/>
        <dsp:cNvSpPr/>
      </dsp:nvSpPr>
      <dsp:spPr>
        <a:xfrm>
          <a:off x="-4288910" y="-2437231"/>
          <a:ext cx="5989695" cy="5989695"/>
        </a:xfrm>
        <a:custGeom>
          <a:avLst/>
          <a:gdLst/>
          <a:ahLst/>
          <a:cxnLst/>
          <a:rect l="0" t="0" r="0" b="0"/>
          <a:pathLst>
            <a:path>
              <a:moveTo>
                <a:pt x="5981633" y="2775238"/>
              </a:moveTo>
              <a:arcTo wR="2994847" hR="2994847" stAng="21347687" swAng="1195270"/>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54B44600-6A93-4488-AB78-33A1C593AE1B}">
      <dsp:nvSpPr>
        <dsp:cNvPr id="0" name=""/>
        <dsp:cNvSpPr/>
      </dsp:nvSpPr>
      <dsp:spPr>
        <a:xfrm>
          <a:off x="545791" y="827556"/>
          <a:ext cx="2425997" cy="86193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2. Information Analysis</a:t>
          </a:r>
          <a:endParaRPr lang="en-US" sz="2000" kern="1200" dirty="0"/>
        </a:p>
      </dsp:txBody>
      <dsp:txXfrm>
        <a:off x="587867" y="869632"/>
        <a:ext cx="2341845" cy="777786"/>
      </dsp:txXfrm>
    </dsp:sp>
    <dsp:sp modelId="{2E954C17-5600-43D9-AAB1-9E70BF8D71F1}">
      <dsp:nvSpPr>
        <dsp:cNvPr id="0" name=""/>
        <dsp:cNvSpPr/>
      </dsp:nvSpPr>
      <dsp:spPr>
        <a:xfrm>
          <a:off x="-3540467" y="-848129"/>
          <a:ext cx="5989695" cy="5989695"/>
        </a:xfrm>
        <a:custGeom>
          <a:avLst/>
          <a:gdLst/>
          <a:ahLst/>
          <a:cxnLst/>
          <a:rect l="0" t="0" r="0" b="0"/>
          <a:pathLst>
            <a:path>
              <a:moveTo>
                <a:pt x="5821262" y="2004649"/>
              </a:moveTo>
              <a:arcTo wR="2994847" hR="2994847" stAng="20441565" swAng="1260442"/>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4CC04F1-504F-41C5-BA71-21248252CC5E}">
      <dsp:nvSpPr>
        <dsp:cNvPr id="0" name=""/>
        <dsp:cNvSpPr/>
      </dsp:nvSpPr>
      <dsp:spPr>
        <a:xfrm>
          <a:off x="1606813" y="1728852"/>
          <a:ext cx="2050789" cy="861938"/>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3.System Design</a:t>
          </a:r>
          <a:endParaRPr lang="en-US" sz="2000" kern="1200" dirty="0"/>
        </a:p>
      </dsp:txBody>
      <dsp:txXfrm>
        <a:off x="1648889" y="1770928"/>
        <a:ext cx="1966637" cy="777786"/>
      </dsp:txXfrm>
    </dsp:sp>
    <dsp:sp modelId="{5FC02100-148A-469E-95B3-03F080A8FFCD}">
      <dsp:nvSpPr>
        <dsp:cNvPr id="0" name=""/>
        <dsp:cNvSpPr/>
      </dsp:nvSpPr>
      <dsp:spPr>
        <a:xfrm>
          <a:off x="-2564784" y="298094"/>
          <a:ext cx="5989695" cy="5989695"/>
        </a:xfrm>
        <a:custGeom>
          <a:avLst/>
          <a:gdLst/>
          <a:ahLst/>
          <a:cxnLst/>
          <a:rect l="0" t="0" r="0" b="0"/>
          <a:pathLst>
            <a:path>
              <a:moveTo>
                <a:pt x="5717932" y="1748282"/>
              </a:moveTo>
              <a:arcTo wR="2994847" hR="2994847" stAng="20124167" swAng="1272044"/>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69E8AB8-4590-4AD6-AAC2-4CE66FB74070}">
      <dsp:nvSpPr>
        <dsp:cNvPr id="0" name=""/>
        <dsp:cNvSpPr/>
      </dsp:nvSpPr>
      <dsp:spPr>
        <a:xfrm>
          <a:off x="2462798" y="2613327"/>
          <a:ext cx="2037979" cy="861938"/>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4.Program Development</a:t>
          </a:r>
          <a:endParaRPr lang="en-US" sz="2000" kern="1200" dirty="0"/>
        </a:p>
      </dsp:txBody>
      <dsp:txXfrm>
        <a:off x="2504874" y="2655403"/>
        <a:ext cx="1953827" cy="777786"/>
      </dsp:txXfrm>
    </dsp:sp>
    <dsp:sp modelId="{C7DAD8F2-43B2-4FC8-9EDD-F099E23247FB}">
      <dsp:nvSpPr>
        <dsp:cNvPr id="0" name=""/>
        <dsp:cNvSpPr/>
      </dsp:nvSpPr>
      <dsp:spPr>
        <a:xfrm>
          <a:off x="-63271" y="2503247"/>
          <a:ext cx="5989695" cy="5989695"/>
        </a:xfrm>
        <a:custGeom>
          <a:avLst/>
          <a:gdLst/>
          <a:ahLst/>
          <a:cxnLst/>
          <a:rect l="0" t="0" r="0" b="0"/>
          <a:pathLst>
            <a:path>
              <a:moveTo>
                <a:pt x="4146590" y="230322"/>
              </a:moveTo>
              <a:arcTo wR="2994847" hR="2994847" stAng="17557041" swAng="1300857"/>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7A9D31F-CF4A-4442-9297-8FC504AC62AE}">
      <dsp:nvSpPr>
        <dsp:cNvPr id="0" name=""/>
        <dsp:cNvSpPr/>
      </dsp:nvSpPr>
      <dsp:spPr>
        <a:xfrm>
          <a:off x="3044331" y="3476710"/>
          <a:ext cx="2225590" cy="861938"/>
        </a:xfrm>
        <a:prstGeom prst="roundRect">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5.Procedure and  form development</a:t>
          </a:r>
          <a:endParaRPr lang="en-US" sz="2000" kern="1200" dirty="0"/>
        </a:p>
      </dsp:txBody>
      <dsp:txXfrm>
        <a:off x="3086407" y="3518786"/>
        <a:ext cx="2141438" cy="777786"/>
      </dsp:txXfrm>
    </dsp:sp>
    <dsp:sp modelId="{80BCFE98-E0F1-4856-8BD6-015BB5CE78A3}">
      <dsp:nvSpPr>
        <dsp:cNvPr id="0" name=""/>
        <dsp:cNvSpPr/>
      </dsp:nvSpPr>
      <dsp:spPr>
        <a:xfrm>
          <a:off x="528509" y="3444809"/>
          <a:ext cx="5989695" cy="5989695"/>
        </a:xfrm>
        <a:custGeom>
          <a:avLst/>
          <a:gdLst/>
          <a:ahLst/>
          <a:cxnLst/>
          <a:rect l="0" t="0" r="0" b="0"/>
          <a:pathLst>
            <a:path>
              <a:moveTo>
                <a:pt x="3798899" y="109953"/>
              </a:moveTo>
              <a:arcTo wR="2994847" hR="2994847" stAng="17134424" swAng="1333890"/>
            </a:path>
          </a:pathLst>
        </a:custGeom>
        <a:noFill/>
        <a:ln w="9525"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135C421-6671-408B-8A1E-FFE19BBEBB70}">
      <dsp:nvSpPr>
        <dsp:cNvPr id="0" name=""/>
        <dsp:cNvSpPr/>
      </dsp:nvSpPr>
      <dsp:spPr>
        <a:xfrm>
          <a:off x="3870201" y="4322301"/>
          <a:ext cx="2050842" cy="861938"/>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6.Acceptance Testing</a:t>
          </a:r>
          <a:endParaRPr lang="en-US" sz="2000" kern="1200" dirty="0"/>
        </a:p>
      </dsp:txBody>
      <dsp:txXfrm>
        <a:off x="3912277" y="4364377"/>
        <a:ext cx="1966690" cy="777786"/>
      </dsp:txXfrm>
    </dsp:sp>
    <dsp:sp modelId="{6D9F72C1-357C-4306-ADB3-F02029AE1329}">
      <dsp:nvSpPr>
        <dsp:cNvPr id="0" name=""/>
        <dsp:cNvSpPr/>
      </dsp:nvSpPr>
      <dsp:spPr>
        <a:xfrm>
          <a:off x="1343484" y="4509939"/>
          <a:ext cx="5989695" cy="5989695"/>
        </a:xfrm>
        <a:custGeom>
          <a:avLst/>
          <a:gdLst/>
          <a:ahLst/>
          <a:cxnLst/>
          <a:rect l="0" t="0" r="0" b="0"/>
          <a:pathLst>
            <a:path>
              <a:moveTo>
                <a:pt x="3013194" y="56"/>
              </a:moveTo>
              <a:arcTo wR="2994847" hR="2994847" stAng="16221060" swAng="1766019"/>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F11686F-496C-433A-8293-CF301AE3A24F}">
      <dsp:nvSpPr>
        <dsp:cNvPr id="0" name=""/>
        <dsp:cNvSpPr/>
      </dsp:nvSpPr>
      <dsp:spPr>
        <a:xfrm>
          <a:off x="4419601" y="5181588"/>
          <a:ext cx="2276922" cy="86193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7.Conversion</a:t>
          </a:r>
          <a:endParaRPr lang="en-US" sz="2000" kern="1200" dirty="0"/>
        </a:p>
      </dsp:txBody>
      <dsp:txXfrm>
        <a:off x="4461677" y="5223664"/>
        <a:ext cx="2192770" cy="777786"/>
      </dsp:txXfrm>
    </dsp:sp>
    <dsp:sp modelId="{D078A394-9279-4509-A00A-AF24B5793EEC}">
      <dsp:nvSpPr>
        <dsp:cNvPr id="0" name=""/>
        <dsp:cNvSpPr/>
      </dsp:nvSpPr>
      <dsp:spPr>
        <a:xfrm>
          <a:off x="2468203" y="5605409"/>
          <a:ext cx="5989695" cy="5989695"/>
        </a:xfrm>
        <a:custGeom>
          <a:avLst/>
          <a:gdLst/>
          <a:ahLst/>
          <a:cxnLst/>
          <a:rect l="0" t="0" r="0" b="0"/>
          <a:pathLst>
            <a:path>
              <a:moveTo>
                <a:pt x="2450328" y="49917"/>
              </a:moveTo>
              <a:arcTo wR="2994847" hR="2994847" stAng="15571458" swAng="1886235"/>
            </a:path>
          </a:pathLst>
        </a:custGeom>
        <a:noFill/>
        <a:ln w="9525"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093C795-F114-472A-AFFF-E1066888382F}">
      <dsp:nvSpPr>
        <dsp:cNvPr id="0" name=""/>
        <dsp:cNvSpPr/>
      </dsp:nvSpPr>
      <dsp:spPr>
        <a:xfrm>
          <a:off x="5257802" y="6029846"/>
          <a:ext cx="2377132" cy="826486"/>
        </a:xfrm>
        <a:prstGeom prst="round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8.Operation &amp; Maintenance</a:t>
          </a:r>
          <a:endParaRPr lang="en-US" sz="2000" kern="1200" dirty="0"/>
        </a:p>
      </dsp:txBody>
      <dsp:txXfrm>
        <a:off x="5298148" y="6070192"/>
        <a:ext cx="2296440" cy="745794"/>
      </dsp:txXfrm>
    </dsp:sp>
    <dsp:sp modelId="{85A830F0-5529-4BC4-A0AD-C78C3AEA8021}">
      <dsp:nvSpPr>
        <dsp:cNvPr id="0" name=""/>
        <dsp:cNvSpPr/>
      </dsp:nvSpPr>
      <dsp:spPr>
        <a:xfrm>
          <a:off x="-607261" y="101794"/>
          <a:ext cx="7522190" cy="7522190"/>
        </a:xfrm>
        <a:custGeom>
          <a:avLst/>
          <a:gdLst/>
          <a:ahLst/>
          <a:cxnLst/>
          <a:rect l="0" t="0" r="0" b="0"/>
          <a:pathLst>
            <a:path>
              <a:moveTo>
                <a:pt x="4692731" y="7404979"/>
              </a:moveTo>
              <a:arcTo wR="3761095" hR="3761095" stAng="4539501" swAng="8049803"/>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44963F-383B-418D-BB1D-F3337C8F68D5}" type="datetimeFigureOut">
              <a:rPr lang="en-US" smtClean="0"/>
              <a:pPr/>
              <a:t>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6B8F0-46B7-4FFA-B8F8-C65AF3F1C488}" type="slidenum">
              <a:rPr lang="en-US" smtClean="0"/>
              <a:pPr/>
              <a:t>‹#›</a:t>
            </a:fld>
            <a:endParaRPr lang="en-US"/>
          </a:p>
        </p:txBody>
      </p:sp>
    </p:spTree>
    <p:extLst>
      <p:ext uri="{BB962C8B-B14F-4D97-AF65-F5344CB8AC3E}">
        <p14:creationId xmlns:p14="http://schemas.microsoft.com/office/powerpoint/2010/main" val="377297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96B8F0-46B7-4FFA-B8F8-C65AF3F1C488}" type="slidenum">
              <a:rPr lang="en-US" smtClean="0"/>
              <a:pPr/>
              <a:t>16</a:t>
            </a:fld>
            <a:endParaRPr lang="en-US"/>
          </a:p>
        </p:txBody>
      </p:sp>
    </p:spTree>
    <p:extLst>
      <p:ext uri="{BB962C8B-B14F-4D97-AF65-F5344CB8AC3E}">
        <p14:creationId xmlns:p14="http://schemas.microsoft.com/office/powerpoint/2010/main" val="643033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61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6BF0353-42A4-4B47-B741-404DF13646CF}" type="slidenum">
              <a:rPr lang="en-US" smtClean="0"/>
              <a:pPr fontAlgn="base">
                <a:spcBef>
                  <a:spcPct val="0"/>
                </a:spcBef>
                <a:spcAft>
                  <a:spcPct val="0"/>
                </a:spcAft>
                <a:defRPr/>
              </a:pPr>
              <a:t>32</a:t>
            </a:fld>
            <a:endParaRPr lang="en-US" smtClean="0"/>
          </a:p>
        </p:txBody>
      </p:sp>
    </p:spTree>
    <p:extLst>
      <p:ext uri="{BB962C8B-B14F-4D97-AF65-F5344CB8AC3E}">
        <p14:creationId xmlns:p14="http://schemas.microsoft.com/office/powerpoint/2010/main" val="2717340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csse.monash.edu.au/~cema/courses/CSE2305/General/html/glossary.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960438"/>
          </a:xfrm>
        </p:spPr>
        <p:txBody>
          <a:bodyPr/>
          <a:lstStyle/>
          <a:p>
            <a:r>
              <a:rPr lang="en-US" b="1" dirty="0"/>
              <a:t>Module I:</a:t>
            </a:r>
            <a:endParaRPr lang="en-US" dirty="0"/>
          </a:p>
        </p:txBody>
      </p:sp>
      <p:sp>
        <p:nvSpPr>
          <p:cNvPr id="3" name="Content Placeholder 2"/>
          <p:cNvSpPr>
            <a:spLocks noGrp="1"/>
          </p:cNvSpPr>
          <p:nvPr>
            <p:ph idx="1"/>
          </p:nvPr>
        </p:nvSpPr>
        <p:spPr>
          <a:xfrm>
            <a:off x="457200" y="3124200"/>
            <a:ext cx="8229600" cy="830239"/>
          </a:xfrm>
        </p:spPr>
        <p:txBody>
          <a:bodyPr>
            <a:normAutofit/>
          </a:bodyPr>
          <a:lstStyle/>
          <a:p>
            <a:pPr marL="0" indent="0">
              <a:buNone/>
            </a:pPr>
            <a:r>
              <a:rPr lang="en-US" sz="4400" b="1" dirty="0" smtClean="0"/>
              <a:t>Introduction To Software Concepts</a:t>
            </a:r>
            <a:endParaRPr lang="en-US" sz="4400" dirty="0"/>
          </a:p>
        </p:txBody>
      </p:sp>
    </p:spTree>
    <p:extLst>
      <p:ext uri="{BB962C8B-B14F-4D97-AF65-F5344CB8AC3E}">
        <p14:creationId xmlns:p14="http://schemas.microsoft.com/office/powerpoint/2010/main" val="771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   System software is a set of one or more programs designed to    control the operation and extend the processing capab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58"/>
            <a:ext cx="9270998" cy="695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28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3). Communication software:- In a network environmentcommunication software enables transfer of data and programsfrom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37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descr="   Application software is a set of one or more programs designed to    solve a specific problem, or do a specific tas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119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descr="(3). Database software:- A database is a collection of related datastored and treated as a unit for information retriev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2344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descr="(3). Database software:- A database is a collection of related datastored and treated as a unit for information retriev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3"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6939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software is important?</a:t>
            </a:r>
            <a:endParaRPr lang="en-US" dirty="0"/>
          </a:p>
        </p:txBody>
      </p:sp>
      <p:sp>
        <p:nvSpPr>
          <p:cNvPr id="3" name="Content Placeholder 2"/>
          <p:cNvSpPr>
            <a:spLocks noGrp="1"/>
          </p:cNvSpPr>
          <p:nvPr>
            <p:ph idx="1"/>
          </p:nvPr>
        </p:nvSpPr>
        <p:spPr>
          <a:xfrm>
            <a:off x="0" y="1600200"/>
            <a:ext cx="9144000" cy="4525963"/>
          </a:xfrm>
        </p:spPr>
        <p:txBody>
          <a:bodyPr>
            <a:normAutofit fontScale="85000" lnSpcReduction="20000"/>
          </a:bodyPr>
          <a:lstStyle/>
          <a:p>
            <a:pPr algn="just"/>
            <a:r>
              <a:rPr lang="en-US" b="1" dirty="0">
                <a:solidFill>
                  <a:srgbClr val="FFFF00"/>
                </a:solidFill>
              </a:rPr>
              <a:t>In recent years the capabilities of computer technology have increased manifold</a:t>
            </a:r>
          </a:p>
          <a:p>
            <a:pPr lvl="1" algn="just"/>
            <a:r>
              <a:rPr lang="en-US" dirty="0"/>
              <a:t>however, the software programs that control the computers have not been able to match the pace of advances in hardware</a:t>
            </a:r>
          </a:p>
          <a:p>
            <a:pPr algn="just"/>
            <a:r>
              <a:rPr lang="en-US" b="1" dirty="0">
                <a:solidFill>
                  <a:srgbClr val="FFFF00"/>
                </a:solidFill>
              </a:rPr>
              <a:t>Software is </a:t>
            </a:r>
            <a:r>
              <a:rPr lang="en-US" b="1" dirty="0" smtClean="0">
                <a:solidFill>
                  <a:srgbClr val="FFFF00"/>
                </a:solidFill>
              </a:rPr>
              <a:t>infusing </a:t>
            </a:r>
            <a:r>
              <a:rPr lang="en-US" b="1" dirty="0">
                <a:solidFill>
                  <a:srgbClr val="FFFF00"/>
                </a:solidFill>
              </a:rPr>
              <a:t>our society</a:t>
            </a:r>
          </a:p>
          <a:p>
            <a:pPr lvl="1" algn="just"/>
            <a:r>
              <a:rPr lang="en-US" dirty="0"/>
              <a:t>software is used to control critical functions of various machines such as aircrafts, pacemakers, and other medical devices</a:t>
            </a:r>
          </a:p>
          <a:p>
            <a:pPr algn="just"/>
            <a:r>
              <a:rPr lang="en-US" b="1" dirty="0">
                <a:solidFill>
                  <a:srgbClr val="FFFF00"/>
                </a:solidFill>
              </a:rPr>
              <a:t>Software errors have led to loss of time, money, human life</a:t>
            </a:r>
          </a:p>
          <a:p>
            <a:pPr lvl="1" algn="just"/>
            <a:r>
              <a:rPr lang="en-US" dirty="0"/>
              <a:t>cancer patients received lethal doses of radiation from Therac-25</a:t>
            </a:r>
          </a:p>
          <a:p>
            <a:pPr lvl="1" algn="just"/>
            <a:r>
              <a:rPr lang="en-US" dirty="0" smtClean="0"/>
              <a:t>Ariane </a:t>
            </a:r>
            <a:r>
              <a:rPr lang="en-US" dirty="0"/>
              <a:t>5 space rocket blown up 37 seconds after launch</a:t>
            </a:r>
          </a:p>
          <a:p>
            <a:pPr lvl="1" algn="just"/>
            <a:r>
              <a:rPr lang="en-US" dirty="0"/>
              <a:t>a computer error in </a:t>
            </a:r>
            <a:r>
              <a:rPr lang="en-US" dirty="0" smtClean="0"/>
              <a:t>AT&amp;Ts </a:t>
            </a:r>
            <a:r>
              <a:rPr lang="en-US" dirty="0"/>
              <a:t>communication system led to the shutdown of all three major airports in the New York region</a:t>
            </a:r>
          </a:p>
        </p:txBody>
      </p:sp>
    </p:spTree>
    <p:extLst>
      <p:ext uri="{BB962C8B-B14F-4D97-AF65-F5344CB8AC3E}">
        <p14:creationId xmlns:p14="http://schemas.microsoft.com/office/powerpoint/2010/main" val="2951681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1143000"/>
          </a:xfrm>
        </p:spPr>
        <p:txBody>
          <a:bodyPr/>
          <a:lstStyle/>
          <a:p>
            <a:r>
              <a:rPr lang="en-US" dirty="0" smtClean="0"/>
              <a:t>Software components</a:t>
            </a:r>
            <a:endParaRPr lang="en-US" dirty="0"/>
          </a:p>
        </p:txBody>
      </p:sp>
      <p:sp>
        <p:nvSpPr>
          <p:cNvPr id="3" name="Content Placeholder 2"/>
          <p:cNvSpPr>
            <a:spLocks noGrp="1"/>
          </p:cNvSpPr>
          <p:nvPr>
            <p:ph idx="1"/>
          </p:nvPr>
        </p:nvSpPr>
        <p:spPr>
          <a:xfrm>
            <a:off x="228600" y="1219200"/>
            <a:ext cx="8763000" cy="5257800"/>
          </a:xfrm>
        </p:spPr>
        <p:txBody>
          <a:bodyPr>
            <a:normAutofit fontScale="92500" lnSpcReduction="20000"/>
          </a:bodyPr>
          <a:lstStyle/>
          <a:p>
            <a:pPr algn="just"/>
            <a:r>
              <a:rPr lang="en-US" b="1" dirty="0">
                <a:solidFill>
                  <a:srgbClr val="FFFF00"/>
                </a:solidFill>
              </a:rPr>
              <a:t>Component-based software engineering (CBSE)</a:t>
            </a:r>
            <a:r>
              <a:rPr lang="en-US" dirty="0"/>
              <a:t> (also known as </a:t>
            </a:r>
            <a:r>
              <a:rPr lang="en-US" b="1" dirty="0"/>
              <a:t>component-based development (CBD)</a:t>
            </a:r>
            <a:r>
              <a:rPr lang="en-US" dirty="0"/>
              <a:t>) is a branch of software engineering that emphasizes the separation of concerns in respect of the wide-ranging functionality available throughout a given software system. </a:t>
            </a:r>
            <a:endParaRPr lang="en-US" dirty="0" smtClean="0"/>
          </a:p>
          <a:p>
            <a:pPr algn="just"/>
            <a:r>
              <a:rPr lang="en-US" dirty="0" smtClean="0"/>
              <a:t>It </a:t>
            </a:r>
            <a:r>
              <a:rPr lang="en-US" dirty="0"/>
              <a:t>is a reuse-based approach to defining, implementing and composing loosely coupled independent components into systems. This practice aims to bring about an equally wide-ranging degree of benefits in both the short-term and the long-term for the software itself and for organizations that sponsor such software.</a:t>
            </a:r>
          </a:p>
        </p:txBody>
      </p:sp>
    </p:spTree>
    <p:extLst>
      <p:ext uri="{BB962C8B-B14F-4D97-AF65-F5344CB8AC3E}">
        <p14:creationId xmlns:p14="http://schemas.microsoft.com/office/powerpoint/2010/main" val="4084482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067800" cy="1447800"/>
          </a:xfrm>
        </p:spPr>
        <p:txBody>
          <a:bodyPr>
            <a:normAutofit fontScale="90000"/>
          </a:bodyPr>
          <a:lstStyle/>
          <a:p>
            <a:r>
              <a:rPr lang="en-US" dirty="0" smtClean="0"/>
              <a:t/>
            </a:r>
            <a:br>
              <a:rPr lang="en-US" dirty="0" smtClean="0"/>
            </a:br>
            <a:r>
              <a:rPr lang="en-US" sz="6000" dirty="0" smtClean="0">
                <a:solidFill>
                  <a:srgbClr val="FF0000"/>
                </a:solidFill>
              </a:rPr>
              <a:t>Definition of s/w </a:t>
            </a:r>
            <a:r>
              <a:rPr lang="en-US" sz="6000" dirty="0">
                <a:solidFill>
                  <a:srgbClr val="FF0000"/>
                </a:solidFill>
              </a:rPr>
              <a:t>components</a:t>
            </a:r>
            <a:r>
              <a:rPr lang="en-US" dirty="0"/>
              <a:t/>
            </a:r>
            <a:br>
              <a:rPr lang="en-US" dirty="0"/>
            </a:br>
            <a:endParaRPr lang="en-US" dirty="0"/>
          </a:p>
        </p:txBody>
      </p:sp>
      <p:sp>
        <p:nvSpPr>
          <p:cNvPr id="3" name="Content Placeholder 2"/>
          <p:cNvSpPr>
            <a:spLocks noGrp="1"/>
          </p:cNvSpPr>
          <p:nvPr>
            <p:ph idx="1"/>
          </p:nvPr>
        </p:nvSpPr>
        <p:spPr>
          <a:xfrm>
            <a:off x="76200" y="1447800"/>
            <a:ext cx="9067800" cy="5410200"/>
          </a:xfrm>
        </p:spPr>
        <p:txBody>
          <a:bodyPr/>
          <a:lstStyle/>
          <a:p>
            <a:pPr algn="just"/>
            <a:endParaRPr lang="en-US" dirty="0" smtClean="0">
              <a:solidFill>
                <a:schemeClr val="bg1"/>
              </a:solidFill>
            </a:endParaRPr>
          </a:p>
          <a:p>
            <a:pPr algn="just"/>
            <a:r>
              <a:rPr lang="en-US" dirty="0" smtClean="0">
                <a:solidFill>
                  <a:schemeClr val="bg1"/>
                </a:solidFill>
              </a:rPr>
              <a:t>An </a:t>
            </a:r>
            <a:r>
              <a:rPr lang="en-US" dirty="0">
                <a:solidFill>
                  <a:schemeClr val="bg1"/>
                </a:solidFill>
              </a:rPr>
              <a:t>individual </a:t>
            </a:r>
            <a:r>
              <a:rPr lang="en-US" b="1" dirty="0">
                <a:solidFill>
                  <a:schemeClr val="bg1"/>
                </a:solidFill>
              </a:rPr>
              <a:t>software component</a:t>
            </a:r>
            <a:r>
              <a:rPr lang="en-US" dirty="0">
                <a:solidFill>
                  <a:schemeClr val="bg1"/>
                </a:solidFill>
              </a:rPr>
              <a:t> is a </a:t>
            </a:r>
            <a:r>
              <a:rPr lang="en-US" dirty="0">
                <a:solidFill>
                  <a:srgbClr val="FFFF00"/>
                </a:solidFill>
              </a:rPr>
              <a:t>software </a:t>
            </a:r>
            <a:r>
              <a:rPr lang="en-US" dirty="0">
                <a:solidFill>
                  <a:schemeClr val="bg1"/>
                </a:solidFill>
              </a:rPr>
              <a:t>package, a </a:t>
            </a:r>
            <a:r>
              <a:rPr lang="en-US" dirty="0">
                <a:solidFill>
                  <a:srgbClr val="FFFF00"/>
                </a:solidFill>
              </a:rPr>
              <a:t>web service</a:t>
            </a:r>
            <a:r>
              <a:rPr lang="en-US" dirty="0">
                <a:solidFill>
                  <a:schemeClr val="bg1"/>
                </a:solidFill>
              </a:rPr>
              <a:t>, a </a:t>
            </a:r>
            <a:r>
              <a:rPr lang="en-US" dirty="0">
                <a:solidFill>
                  <a:srgbClr val="FFFF00"/>
                </a:solidFill>
              </a:rPr>
              <a:t>web resource</a:t>
            </a:r>
            <a:r>
              <a:rPr lang="en-US" dirty="0">
                <a:solidFill>
                  <a:schemeClr val="bg1"/>
                </a:solidFill>
              </a:rPr>
              <a:t>, or a </a:t>
            </a:r>
            <a:r>
              <a:rPr lang="en-US" dirty="0">
                <a:solidFill>
                  <a:srgbClr val="FFFF00"/>
                </a:solidFill>
              </a:rPr>
              <a:t>module</a:t>
            </a:r>
            <a:r>
              <a:rPr lang="en-US" dirty="0">
                <a:solidFill>
                  <a:schemeClr val="bg1"/>
                </a:solidFill>
              </a:rPr>
              <a:t> that encapsulates a set of related </a:t>
            </a:r>
            <a:r>
              <a:rPr lang="en-US" dirty="0">
                <a:solidFill>
                  <a:srgbClr val="FFFF00"/>
                </a:solidFill>
              </a:rPr>
              <a:t>functions </a:t>
            </a:r>
            <a:r>
              <a:rPr lang="en-US" dirty="0">
                <a:solidFill>
                  <a:schemeClr val="bg1"/>
                </a:solidFill>
              </a:rPr>
              <a:t>(or data).</a:t>
            </a:r>
          </a:p>
        </p:txBody>
      </p:sp>
    </p:spTree>
    <p:extLst>
      <p:ext uri="{BB962C8B-B14F-4D97-AF65-F5344CB8AC3E}">
        <p14:creationId xmlns:p14="http://schemas.microsoft.com/office/powerpoint/2010/main" val="3026563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8/83/Component-based-Software-Engineering-exampl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9258300" cy="58674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0" y="0"/>
            <a:ext cx="9144000" cy="990600"/>
          </a:xfrm>
        </p:spPr>
        <p:txBody>
          <a:bodyPr>
            <a:noAutofit/>
          </a:bodyPr>
          <a:lstStyle/>
          <a:p>
            <a:pPr algn="r"/>
            <a:r>
              <a:rPr lang="en-US" sz="2400" dirty="0"/>
              <a:t>A simple example of several software components - pictured within a hypothetical holiday-reservation system represented in UML 2.0.</a:t>
            </a:r>
          </a:p>
        </p:txBody>
      </p:sp>
    </p:spTree>
    <p:extLst>
      <p:ext uri="{BB962C8B-B14F-4D97-AF65-F5344CB8AC3E}">
        <p14:creationId xmlns:p14="http://schemas.microsoft.com/office/powerpoint/2010/main" val="3297870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US" b="1" dirty="0" smtClean="0">
                <a:ln/>
                <a:solidFill>
                  <a:srgbClr val="C00000"/>
                </a:solidFill>
              </a:rPr>
              <a:t>Some characteristics </a:t>
            </a:r>
            <a:r>
              <a:rPr lang="en-US" b="1" dirty="0">
                <a:ln/>
                <a:solidFill>
                  <a:srgbClr val="C00000"/>
                </a:solidFill>
              </a:rPr>
              <a:t>of components</a:t>
            </a:r>
          </a:p>
        </p:txBody>
      </p:sp>
      <p:sp>
        <p:nvSpPr>
          <p:cNvPr id="3" name="Content Placeholder 2"/>
          <p:cNvSpPr>
            <a:spLocks noGrp="1"/>
          </p:cNvSpPr>
          <p:nvPr>
            <p:ph idx="1"/>
          </p:nvPr>
        </p:nvSpPr>
        <p:spPr>
          <a:xfrm>
            <a:off x="0" y="1219200"/>
            <a:ext cx="9144000" cy="5486400"/>
          </a:xfrm>
        </p:spPr>
        <p:txBody>
          <a:bodyPr>
            <a:normAutofit/>
          </a:bodyPr>
          <a:lstStyle/>
          <a:p>
            <a:pPr algn="just"/>
            <a:r>
              <a:rPr lang="en-US" dirty="0"/>
              <a:t>All system processes are placed into separate components so that all of the data and functions inside each component are semantically related </a:t>
            </a:r>
            <a:r>
              <a:rPr lang="en-US" dirty="0" smtClean="0"/>
              <a:t>.</a:t>
            </a:r>
          </a:p>
          <a:p>
            <a:pPr algn="just"/>
            <a:r>
              <a:rPr lang="en-US" dirty="0"/>
              <a:t>With regard to system-wide co-ordination, components communicate with each other via </a:t>
            </a:r>
            <a:r>
              <a:rPr lang="en-US" i="1" dirty="0"/>
              <a:t>interfaces</a:t>
            </a:r>
            <a:r>
              <a:rPr lang="en-US" dirty="0"/>
              <a:t>. </a:t>
            </a:r>
            <a:endParaRPr lang="en-US" dirty="0" smtClean="0"/>
          </a:p>
          <a:p>
            <a:pPr algn="just"/>
            <a:r>
              <a:rPr lang="en-US" dirty="0" smtClean="0"/>
              <a:t>important </a:t>
            </a:r>
            <a:r>
              <a:rPr lang="en-US" dirty="0"/>
              <a:t>attribute of components is that they are </a:t>
            </a:r>
            <a:r>
              <a:rPr lang="en-US" i="1" dirty="0"/>
              <a:t>substitutable</a:t>
            </a:r>
            <a:r>
              <a:rPr lang="en-US" dirty="0"/>
              <a:t>, so that a component can replace </a:t>
            </a:r>
            <a:r>
              <a:rPr lang="en-US" dirty="0" smtClean="0"/>
              <a:t>another component</a:t>
            </a:r>
            <a:endParaRPr lang="en-US" dirty="0"/>
          </a:p>
        </p:txBody>
      </p:sp>
    </p:spTree>
    <p:extLst>
      <p:ext uri="{BB962C8B-B14F-4D97-AF65-F5344CB8AC3E}">
        <p14:creationId xmlns:p14="http://schemas.microsoft.com/office/powerpoint/2010/main" val="4237598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 to be covered</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a:t>Introduction, </a:t>
            </a:r>
            <a:r>
              <a:rPr lang="en-US" dirty="0" smtClean="0"/>
              <a:t>Definition </a:t>
            </a:r>
            <a:r>
              <a:rPr lang="en-US" dirty="0"/>
              <a:t>and Characteristics of Software, </a:t>
            </a:r>
            <a:endParaRPr lang="en-US" dirty="0" smtClean="0"/>
          </a:p>
          <a:p>
            <a:pPr marL="514350" indent="-514350">
              <a:buFont typeface="+mj-lt"/>
              <a:buAutoNum type="arabicPeriod"/>
            </a:pPr>
            <a:r>
              <a:rPr lang="en-US" dirty="0" smtClean="0"/>
              <a:t>Importance </a:t>
            </a:r>
            <a:r>
              <a:rPr lang="en-US" dirty="0"/>
              <a:t>of Software</a:t>
            </a:r>
            <a:r>
              <a:rPr lang="en-US" dirty="0" smtClean="0"/>
              <a:t>,</a:t>
            </a:r>
          </a:p>
          <a:p>
            <a:pPr marL="514350" indent="-514350">
              <a:buFont typeface="+mj-lt"/>
              <a:buAutoNum type="arabicPeriod"/>
            </a:pPr>
            <a:r>
              <a:rPr lang="en-US" dirty="0" smtClean="0"/>
              <a:t> </a:t>
            </a:r>
            <a:r>
              <a:rPr lang="en-US" dirty="0"/>
              <a:t>Software types, </a:t>
            </a:r>
            <a:endParaRPr lang="en-US" dirty="0" smtClean="0"/>
          </a:p>
          <a:p>
            <a:pPr marL="514350" indent="-514350">
              <a:buFont typeface="+mj-lt"/>
              <a:buAutoNum type="arabicPeriod"/>
            </a:pPr>
            <a:r>
              <a:rPr lang="en-US" dirty="0" smtClean="0"/>
              <a:t>Software </a:t>
            </a:r>
            <a:r>
              <a:rPr lang="en-US" dirty="0"/>
              <a:t>components</a:t>
            </a:r>
            <a:r>
              <a:rPr lang="en-US" dirty="0" smtClean="0"/>
              <a:t>,</a:t>
            </a:r>
          </a:p>
          <a:p>
            <a:pPr marL="514350" indent="-514350">
              <a:buFont typeface="+mj-lt"/>
              <a:buAutoNum type="arabicPeriod"/>
            </a:pPr>
            <a:r>
              <a:rPr lang="en-US" dirty="0" smtClean="0"/>
              <a:t> </a:t>
            </a:r>
            <a:r>
              <a:rPr lang="en-US" dirty="0"/>
              <a:t>Members involved in software development</a:t>
            </a:r>
            <a:r>
              <a:rPr lang="en-US" dirty="0" smtClean="0"/>
              <a:t>,</a:t>
            </a:r>
          </a:p>
          <a:p>
            <a:pPr marL="514350" indent="-514350">
              <a:buFont typeface="+mj-lt"/>
              <a:buAutoNum type="arabicPeriod"/>
            </a:pPr>
            <a:r>
              <a:rPr lang="en-US" dirty="0" smtClean="0"/>
              <a:t> </a:t>
            </a:r>
            <a:r>
              <a:rPr lang="en-US" dirty="0"/>
              <a:t>Overview of SDLC.</a:t>
            </a:r>
          </a:p>
          <a:p>
            <a:pPr marL="514350" indent="-514350">
              <a:buFont typeface="+mj-lt"/>
              <a:buAutoNum type="arabicPeriod"/>
            </a:pPr>
            <a:endParaRPr lang="en-US" dirty="0"/>
          </a:p>
        </p:txBody>
      </p:sp>
    </p:spTree>
    <p:extLst>
      <p:ext uri="{BB962C8B-B14F-4D97-AF65-F5344CB8AC3E}">
        <p14:creationId xmlns:p14="http://schemas.microsoft.com/office/powerpoint/2010/main" val="722279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Autofit/>
          </a:bodyPr>
          <a:lstStyle/>
          <a:p>
            <a:r>
              <a:rPr lang="en-US" sz="4800" dirty="0"/>
              <a:t>Members involved in software development</a:t>
            </a:r>
          </a:p>
        </p:txBody>
      </p:sp>
      <p:pic>
        <p:nvPicPr>
          <p:cNvPr id="6" name="Content Placeholder 5"/>
          <p:cNvPicPr>
            <a:picLocks noGrp="1" noChangeAspect="1"/>
          </p:cNvPicPr>
          <p:nvPr>
            <p:ph idx="1"/>
          </p:nvPr>
        </p:nvPicPr>
        <p:blipFill rotWithShape="1">
          <a:blip r:embed="rId2"/>
          <a:srcRect l="5511" t="16836" r="3618" b="32655"/>
          <a:stretch/>
        </p:blipFill>
        <p:spPr>
          <a:xfrm>
            <a:off x="0" y="1600201"/>
            <a:ext cx="9296399" cy="5273722"/>
          </a:xfrm>
          <a:prstGeom prst="rect">
            <a:avLst/>
          </a:prstGeom>
        </p:spPr>
      </p:pic>
    </p:spTree>
    <p:extLst>
      <p:ext uri="{BB962C8B-B14F-4D97-AF65-F5344CB8AC3E}">
        <p14:creationId xmlns:p14="http://schemas.microsoft.com/office/powerpoint/2010/main" val="17979688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pPr algn="l"/>
            <a:r>
              <a:rPr lang="en-US" b="1" dirty="0"/>
              <a:t>Subject Matter Experts (SME</a:t>
            </a:r>
            <a:r>
              <a:rPr lang="en-US" b="1" dirty="0" smtClean="0"/>
              <a:t>)</a:t>
            </a:r>
            <a:endParaRPr lang="en-US" dirty="0"/>
          </a:p>
        </p:txBody>
      </p:sp>
      <p:sp>
        <p:nvSpPr>
          <p:cNvPr id="3" name="Content Placeholder 2"/>
          <p:cNvSpPr>
            <a:spLocks noGrp="1"/>
          </p:cNvSpPr>
          <p:nvPr>
            <p:ph idx="1"/>
          </p:nvPr>
        </p:nvSpPr>
        <p:spPr>
          <a:xfrm>
            <a:off x="0" y="1417638"/>
            <a:ext cx="9144000" cy="5287962"/>
          </a:xfrm>
        </p:spPr>
        <p:txBody>
          <a:bodyPr>
            <a:normAutofit/>
          </a:bodyPr>
          <a:lstStyle/>
          <a:p>
            <a:pPr algn="just"/>
            <a:r>
              <a:rPr lang="en-US" dirty="0" smtClean="0"/>
              <a:t>The </a:t>
            </a:r>
            <a:r>
              <a:rPr lang="en-US" dirty="0"/>
              <a:t>Subject Matter Expert is the person or persons from which requirements are captured. </a:t>
            </a:r>
            <a:endParaRPr lang="en-US" dirty="0" smtClean="0"/>
          </a:p>
          <a:p>
            <a:pPr algn="just"/>
            <a:r>
              <a:rPr lang="en-US" dirty="0" smtClean="0"/>
              <a:t>These </a:t>
            </a:r>
            <a:r>
              <a:rPr lang="en-US" dirty="0"/>
              <a:t>are the </a:t>
            </a:r>
            <a:r>
              <a:rPr lang="en-US" dirty="0" smtClean="0"/>
              <a:t>people who </a:t>
            </a:r>
            <a:r>
              <a:rPr lang="en-US" dirty="0"/>
              <a:t>know what the software needs to do and how the process works. </a:t>
            </a:r>
            <a:endParaRPr lang="en-US" dirty="0" smtClean="0"/>
          </a:p>
          <a:p>
            <a:pPr algn="just"/>
            <a:r>
              <a:rPr lang="en-US" dirty="0" smtClean="0"/>
              <a:t>The </a:t>
            </a:r>
            <a:r>
              <a:rPr lang="en-US" dirty="0"/>
              <a:t>SME role is somewhat different from </a:t>
            </a:r>
            <a:r>
              <a:rPr lang="en-US" dirty="0" smtClean="0"/>
              <a:t>the other </a:t>
            </a:r>
            <a:r>
              <a:rPr lang="en-US" dirty="0"/>
              <a:t>roles because it is constantly changing as new clients (internal or external) are brought in to help design </a:t>
            </a:r>
            <a:r>
              <a:rPr lang="en-US" dirty="0" smtClean="0"/>
              <a:t>a solution</a:t>
            </a:r>
            <a:r>
              <a:rPr lang="en-US" dirty="0"/>
              <a:t>. </a:t>
            </a:r>
            <a:endParaRPr lang="en-US" dirty="0" smtClean="0"/>
          </a:p>
          <a:p>
            <a:pPr algn="just"/>
            <a:r>
              <a:rPr lang="en-US" dirty="0" smtClean="0"/>
              <a:t>SMEs </a:t>
            </a:r>
            <a:r>
              <a:rPr lang="en-US" dirty="0"/>
              <a:t>are rarely from IT -- except when the solution is being designed to support IT</a:t>
            </a:r>
            <a:r>
              <a:rPr lang="en-US" dirty="0" smtClean="0"/>
              <a:t>.</a:t>
            </a:r>
          </a:p>
        </p:txBody>
      </p:sp>
    </p:spTree>
    <p:extLst>
      <p:ext uri="{BB962C8B-B14F-4D97-AF65-F5344CB8AC3E}">
        <p14:creationId xmlns:p14="http://schemas.microsoft.com/office/powerpoint/2010/main" val="24935225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Functional Analysts (FA)</a:t>
            </a:r>
            <a:br>
              <a:rPr lang="en-US" b="1" dirty="0"/>
            </a:br>
            <a:endParaRPr lang="en-US" dirty="0"/>
          </a:p>
        </p:txBody>
      </p:sp>
      <p:sp>
        <p:nvSpPr>
          <p:cNvPr id="3" name="Content Placeholder 2"/>
          <p:cNvSpPr>
            <a:spLocks noGrp="1"/>
          </p:cNvSpPr>
          <p:nvPr>
            <p:ph idx="1"/>
          </p:nvPr>
        </p:nvSpPr>
        <p:spPr/>
        <p:txBody>
          <a:bodyPr/>
          <a:lstStyle/>
          <a:p>
            <a:pPr algn="just"/>
            <a:r>
              <a:rPr lang="en-US" dirty="0" smtClean="0"/>
              <a:t>Functional </a:t>
            </a:r>
            <a:r>
              <a:rPr lang="en-US" dirty="0"/>
              <a:t>Analysts have the </a:t>
            </a:r>
            <a:r>
              <a:rPr lang="en-US" dirty="0" smtClean="0"/>
              <a:t>unpleasant </a:t>
            </a:r>
            <a:r>
              <a:rPr lang="en-US" dirty="0"/>
              <a:t>task of </a:t>
            </a:r>
            <a:r>
              <a:rPr lang="en-US" dirty="0" smtClean="0"/>
              <a:t>producing </a:t>
            </a:r>
            <a:r>
              <a:rPr lang="en-US" dirty="0"/>
              <a:t>clear, concise, non-conflicting requirements from the </a:t>
            </a:r>
            <a:r>
              <a:rPr lang="en-US" dirty="0" smtClean="0"/>
              <a:t>Subject Matter Experts.</a:t>
            </a:r>
          </a:p>
          <a:p>
            <a:pPr algn="just"/>
            <a:r>
              <a:rPr lang="en-US" dirty="0" smtClean="0"/>
              <a:t>who </a:t>
            </a:r>
            <a:r>
              <a:rPr lang="en-US" dirty="0"/>
              <a:t>may or may not understand how technology can be used to transform the business </a:t>
            </a:r>
            <a:r>
              <a:rPr lang="en-US" dirty="0" smtClean="0"/>
              <a:t>processes in </a:t>
            </a:r>
            <a:r>
              <a:rPr lang="en-US" dirty="0"/>
              <a:t>a positive way.</a:t>
            </a:r>
          </a:p>
        </p:txBody>
      </p:sp>
    </p:spTree>
    <p:extLst>
      <p:ext uri="{BB962C8B-B14F-4D97-AF65-F5344CB8AC3E}">
        <p14:creationId xmlns:p14="http://schemas.microsoft.com/office/powerpoint/2010/main" val="16045103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Solutions Architect (SA</a:t>
            </a:r>
            <a:r>
              <a:rPr lang="en-US" b="1" dirty="0" smtClean="0"/>
              <a:t>)</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lgn="just"/>
            <a:r>
              <a:rPr lang="en-US" dirty="0" smtClean="0"/>
              <a:t>The solution  </a:t>
            </a:r>
            <a:r>
              <a:rPr lang="en-US" dirty="0"/>
              <a:t>architect is responsible for </a:t>
            </a:r>
            <a:r>
              <a:rPr lang="en-US" dirty="0" smtClean="0"/>
              <a:t>transforming </a:t>
            </a:r>
            <a:r>
              <a:rPr lang="en-US" dirty="0"/>
              <a:t>the requirements created by the Functional Analysts into a </a:t>
            </a:r>
            <a:r>
              <a:rPr lang="en-US" dirty="0" smtClean="0"/>
              <a:t>set of </a:t>
            </a:r>
            <a:r>
              <a:rPr lang="en-US" dirty="0"/>
              <a:t>architecture and design documents that can be used by the rest of the team to actually create the solution</a:t>
            </a:r>
            <a:r>
              <a:rPr lang="en-US" dirty="0" smtClean="0"/>
              <a:t>.</a:t>
            </a:r>
          </a:p>
          <a:p>
            <a:pPr algn="just"/>
            <a:r>
              <a:rPr lang="en-US" dirty="0" smtClean="0"/>
              <a:t> The Solutions </a:t>
            </a:r>
            <a:r>
              <a:rPr lang="en-US" dirty="0"/>
              <a:t>Architect is typically responsible for matching technologies to the problem being solved.</a:t>
            </a:r>
          </a:p>
        </p:txBody>
      </p:sp>
    </p:spTree>
    <p:extLst>
      <p:ext uri="{BB962C8B-B14F-4D97-AF65-F5344CB8AC3E}">
        <p14:creationId xmlns:p14="http://schemas.microsoft.com/office/powerpoint/2010/main" val="2182113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Development Lead (DL</a:t>
            </a:r>
            <a:r>
              <a:rPr lang="en-US" b="1" dirty="0" smtClean="0"/>
              <a:t>)</a:t>
            </a:r>
            <a:endParaRPr lang="en-US" dirty="0"/>
          </a:p>
        </p:txBody>
      </p:sp>
      <p:sp>
        <p:nvSpPr>
          <p:cNvPr id="3" name="Content Placeholder 2"/>
          <p:cNvSpPr>
            <a:spLocks noGrp="1"/>
          </p:cNvSpPr>
          <p:nvPr>
            <p:ph idx="1"/>
          </p:nvPr>
        </p:nvSpPr>
        <p:spPr>
          <a:xfrm>
            <a:off x="0" y="1600200"/>
            <a:ext cx="9144000" cy="5257800"/>
          </a:xfrm>
        </p:spPr>
        <p:txBody>
          <a:bodyPr>
            <a:normAutofit/>
          </a:bodyPr>
          <a:lstStyle/>
          <a:p>
            <a:pPr algn="just"/>
            <a:r>
              <a:rPr lang="en-US" dirty="0" smtClean="0"/>
              <a:t>The </a:t>
            </a:r>
            <a:r>
              <a:rPr lang="en-US" dirty="0"/>
              <a:t>Development Lead's role is focused on providing more detail to the Solution Architect's architecture</a:t>
            </a:r>
            <a:r>
              <a:rPr lang="en-US" dirty="0" smtClean="0"/>
              <a:t>.</a:t>
            </a:r>
          </a:p>
          <a:p>
            <a:pPr algn="just"/>
            <a:r>
              <a:rPr lang="en-US" dirty="0" smtClean="0"/>
              <a:t>This would include </a:t>
            </a:r>
            <a:r>
              <a:rPr lang="en-US" dirty="0"/>
              <a:t>detailed program specifications creation. </a:t>
            </a:r>
            <a:endParaRPr lang="en-US" dirty="0" smtClean="0"/>
          </a:p>
          <a:p>
            <a:pPr algn="just"/>
            <a:r>
              <a:rPr lang="en-US" dirty="0" smtClean="0"/>
              <a:t>The </a:t>
            </a:r>
            <a:r>
              <a:rPr lang="en-US" dirty="0"/>
              <a:t>Development Lead is also the first line of support for the </a:t>
            </a:r>
            <a:r>
              <a:rPr lang="en-US" dirty="0" smtClean="0"/>
              <a:t>developers who </a:t>
            </a:r>
            <a:r>
              <a:rPr lang="en-US" dirty="0"/>
              <a:t>need help understanding a concept or working through a particularly </a:t>
            </a:r>
            <a:r>
              <a:rPr lang="en-US" dirty="0" smtClean="0"/>
              <a:t>pointed </a:t>
            </a:r>
            <a:r>
              <a:rPr lang="en-US" dirty="0"/>
              <a:t>issue.</a:t>
            </a:r>
          </a:p>
        </p:txBody>
      </p:sp>
    </p:spTree>
    <p:extLst>
      <p:ext uri="{BB962C8B-B14F-4D97-AF65-F5344CB8AC3E}">
        <p14:creationId xmlns:p14="http://schemas.microsoft.com/office/powerpoint/2010/main" val="410443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Developer (Dev)</a:t>
            </a:r>
            <a:br>
              <a:rPr lang="en-US" b="1" dirty="0"/>
            </a:br>
            <a:endParaRPr lang="en-US" dirty="0"/>
          </a:p>
        </p:txBody>
      </p:sp>
      <p:sp>
        <p:nvSpPr>
          <p:cNvPr id="3" name="Content Placeholder 2"/>
          <p:cNvSpPr>
            <a:spLocks noGrp="1"/>
          </p:cNvSpPr>
          <p:nvPr>
            <p:ph idx="1"/>
          </p:nvPr>
        </p:nvSpPr>
        <p:spPr>
          <a:xfrm>
            <a:off x="0" y="990600"/>
            <a:ext cx="9144000" cy="5867400"/>
          </a:xfrm>
        </p:spPr>
        <p:txBody>
          <a:bodyPr/>
          <a:lstStyle/>
          <a:p>
            <a:pPr algn="just"/>
            <a:r>
              <a:rPr lang="en-US" b="1" dirty="0"/>
              <a:t>Developer (Dev) </a:t>
            </a:r>
            <a:r>
              <a:rPr lang="en-US" b="1" dirty="0" smtClean="0"/>
              <a:t>is The</a:t>
            </a:r>
            <a:r>
              <a:rPr lang="en-US" dirty="0" smtClean="0"/>
              <a:t> </a:t>
            </a:r>
            <a:r>
              <a:rPr lang="en-US" dirty="0"/>
              <a:t>heart and soul of the process, the developer actually writes the code that the Development Leads </a:t>
            </a:r>
            <a:r>
              <a:rPr lang="en-US" dirty="0" smtClean="0"/>
              <a:t>provided specifications </a:t>
            </a:r>
            <a:r>
              <a:rPr lang="en-US" dirty="0"/>
              <a:t>for</a:t>
            </a:r>
            <a:r>
              <a:rPr lang="en-US" dirty="0" smtClean="0"/>
              <a:t>.</a:t>
            </a:r>
          </a:p>
          <a:p>
            <a:pPr algn="just"/>
            <a:endParaRPr lang="en-US" dirty="0"/>
          </a:p>
        </p:txBody>
      </p:sp>
    </p:spTree>
    <p:extLst>
      <p:ext uri="{BB962C8B-B14F-4D97-AF65-F5344CB8AC3E}">
        <p14:creationId xmlns:p14="http://schemas.microsoft.com/office/powerpoint/2010/main" val="2775020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296400" cy="1066800"/>
          </a:xfrm>
        </p:spPr>
        <p:txBody>
          <a:bodyPr>
            <a:normAutofit/>
          </a:bodyPr>
          <a:lstStyle/>
          <a:p>
            <a:r>
              <a:rPr lang="en-US" b="1" dirty="0"/>
              <a:t>Quality Assurance (QA</a:t>
            </a:r>
            <a:r>
              <a:rPr lang="en-US" b="1" dirty="0" smtClean="0"/>
              <a:t>)</a:t>
            </a:r>
            <a:endParaRPr lang="en-US" dirty="0"/>
          </a:p>
        </p:txBody>
      </p:sp>
      <p:sp>
        <p:nvSpPr>
          <p:cNvPr id="3" name="Content Placeholder 2"/>
          <p:cNvSpPr>
            <a:spLocks noGrp="1"/>
          </p:cNvSpPr>
          <p:nvPr>
            <p:ph idx="1"/>
          </p:nvPr>
        </p:nvSpPr>
        <p:spPr>
          <a:xfrm>
            <a:off x="0" y="1066800"/>
            <a:ext cx="9144000" cy="5791200"/>
          </a:xfrm>
        </p:spPr>
        <p:txBody>
          <a:bodyPr>
            <a:normAutofit/>
          </a:bodyPr>
          <a:lstStyle/>
          <a:p>
            <a:pPr algn="just"/>
            <a:r>
              <a:rPr lang="en-US" dirty="0" smtClean="0"/>
              <a:t>The </a:t>
            </a:r>
            <a:r>
              <a:rPr lang="en-US" dirty="0"/>
              <a:t>Quality Assurance role is an </a:t>
            </a:r>
            <a:r>
              <a:rPr lang="en-US" dirty="0" smtClean="0"/>
              <a:t>often-thank less </a:t>
            </a:r>
            <a:r>
              <a:rPr lang="en-US" dirty="0"/>
              <a:t>position that is designed to find bugs before they find their way </a:t>
            </a:r>
            <a:r>
              <a:rPr lang="en-US" dirty="0" smtClean="0"/>
              <a:t>to the </a:t>
            </a:r>
            <a:r>
              <a:rPr lang="en-US" dirty="0"/>
              <a:t>end customers. </a:t>
            </a:r>
            <a:endParaRPr lang="en-US" dirty="0" smtClean="0"/>
          </a:p>
          <a:p>
            <a:pPr algn="just"/>
            <a:r>
              <a:rPr lang="en-US" dirty="0" smtClean="0"/>
              <a:t>Using </a:t>
            </a:r>
            <a:r>
              <a:rPr lang="en-US" dirty="0"/>
              <a:t>a variety of techniques ranging from keying in data and playing with the system </a:t>
            </a:r>
            <a:r>
              <a:rPr lang="en-US" dirty="0" smtClean="0"/>
              <a:t>to formalized, automated </a:t>
            </a:r>
            <a:r>
              <a:rPr lang="en-US" dirty="0"/>
              <a:t>testing scripts, the Quality Assurance team is responsible for ensuring the quality of the </a:t>
            </a:r>
            <a:r>
              <a:rPr lang="en-US" dirty="0" smtClean="0"/>
              <a:t>solution and </a:t>
            </a:r>
            <a:r>
              <a:rPr lang="en-US" dirty="0"/>
              <a:t>it's fit to the requirements gathered by the Functional Analyst. </a:t>
            </a:r>
          </a:p>
        </p:txBody>
      </p:sp>
    </p:spTree>
    <p:extLst>
      <p:ext uri="{BB962C8B-B14F-4D97-AF65-F5344CB8AC3E}">
        <p14:creationId xmlns:p14="http://schemas.microsoft.com/office/powerpoint/2010/main" val="3378322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43000"/>
          </a:xfrm>
        </p:spPr>
        <p:txBody>
          <a:bodyPr/>
          <a:lstStyle/>
          <a:p>
            <a:r>
              <a:rPr lang="en-US" b="1" dirty="0"/>
              <a:t>Project Manager (PM)</a:t>
            </a:r>
          </a:p>
        </p:txBody>
      </p:sp>
      <p:sp>
        <p:nvSpPr>
          <p:cNvPr id="3" name="Content Placeholder 2"/>
          <p:cNvSpPr>
            <a:spLocks noGrp="1"/>
          </p:cNvSpPr>
          <p:nvPr>
            <p:ph idx="1"/>
          </p:nvPr>
        </p:nvSpPr>
        <p:spPr>
          <a:xfrm>
            <a:off x="0" y="1066800"/>
            <a:ext cx="9144000" cy="5791200"/>
          </a:xfrm>
        </p:spPr>
        <p:txBody>
          <a:bodyPr/>
          <a:lstStyle/>
          <a:p>
            <a:pPr algn="just"/>
            <a:r>
              <a:rPr lang="en-US" dirty="0" smtClean="0"/>
              <a:t>The </a:t>
            </a:r>
            <a:r>
              <a:rPr lang="en-US" dirty="0"/>
              <a:t>Project Manager is responsible for ensuring consistent reporting, risk mitigation, timeline, and cost control</a:t>
            </a:r>
            <a:r>
              <a:rPr lang="en-US" dirty="0" smtClean="0"/>
              <a:t>.</a:t>
            </a:r>
          </a:p>
          <a:p>
            <a:pPr algn="just"/>
            <a:r>
              <a:rPr lang="en-US" dirty="0" smtClean="0"/>
              <a:t>The project </a:t>
            </a:r>
            <a:r>
              <a:rPr lang="en-US" dirty="0"/>
              <a:t>manager role is a problem-solver role. </a:t>
            </a:r>
            <a:endParaRPr lang="en-US" dirty="0" smtClean="0"/>
          </a:p>
          <a:p>
            <a:pPr algn="just"/>
            <a:r>
              <a:rPr lang="en-US" dirty="0" smtClean="0"/>
              <a:t>They </a:t>
            </a:r>
            <a:r>
              <a:rPr lang="en-US" dirty="0"/>
              <a:t>try to resolve problems while they are small so that they can </a:t>
            </a:r>
            <a:r>
              <a:rPr lang="en-US" dirty="0" smtClean="0"/>
              <a:t>be handled </a:t>
            </a:r>
            <a:r>
              <a:rPr lang="en-US" dirty="0"/>
              <a:t>more quickly and with less cost.</a:t>
            </a:r>
          </a:p>
        </p:txBody>
      </p:sp>
    </p:spTree>
    <p:extLst>
      <p:ext uri="{BB962C8B-B14F-4D97-AF65-F5344CB8AC3E}">
        <p14:creationId xmlns:p14="http://schemas.microsoft.com/office/powerpoint/2010/main" val="689284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Development Manager (DM)</a:t>
            </a:r>
            <a:br>
              <a:rPr lang="en-US" b="1" dirty="0"/>
            </a:br>
            <a:endParaRPr lang="en-US" dirty="0"/>
          </a:p>
        </p:txBody>
      </p:sp>
      <p:sp>
        <p:nvSpPr>
          <p:cNvPr id="3" name="Content Placeholder 2"/>
          <p:cNvSpPr>
            <a:spLocks noGrp="1"/>
          </p:cNvSpPr>
          <p:nvPr>
            <p:ph idx="1"/>
          </p:nvPr>
        </p:nvSpPr>
        <p:spPr>
          <a:xfrm>
            <a:off x="152400" y="914400"/>
            <a:ext cx="8991600" cy="5943600"/>
          </a:xfrm>
        </p:spPr>
        <p:txBody>
          <a:bodyPr/>
          <a:lstStyle/>
          <a:p>
            <a:endParaRPr lang="en-US" dirty="0" smtClean="0"/>
          </a:p>
          <a:p>
            <a:pPr algn="just"/>
            <a:r>
              <a:rPr lang="en-US" dirty="0" smtClean="0"/>
              <a:t>The </a:t>
            </a:r>
            <a:r>
              <a:rPr lang="en-US" dirty="0"/>
              <a:t>Development Manager is responsible for managing multiple priorities of conflicting projects. </a:t>
            </a:r>
            <a:endParaRPr lang="en-US" dirty="0" smtClean="0"/>
          </a:p>
          <a:p>
            <a:pPr algn="just"/>
            <a:endParaRPr lang="en-US" dirty="0" smtClean="0"/>
          </a:p>
          <a:p>
            <a:pPr algn="just"/>
            <a:r>
              <a:rPr lang="en-US" dirty="0" smtClean="0"/>
              <a:t>The Development Manager </a:t>
            </a:r>
            <a:r>
              <a:rPr lang="en-US" dirty="0"/>
              <a:t>role is also an </a:t>
            </a:r>
            <a:r>
              <a:rPr lang="en-US" dirty="0" smtClean="0"/>
              <a:t>escalation </a:t>
            </a:r>
            <a:r>
              <a:rPr lang="en-US" dirty="0"/>
              <a:t>for issues from the team, which it is unable to resolve internally.</a:t>
            </a:r>
          </a:p>
        </p:txBody>
      </p:sp>
    </p:spTree>
    <p:extLst>
      <p:ext uri="{BB962C8B-B14F-4D97-AF65-F5344CB8AC3E}">
        <p14:creationId xmlns:p14="http://schemas.microsoft.com/office/powerpoint/2010/main" val="3543356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b="1" dirty="0"/>
              <a:t>Deployment (Deploy</a:t>
            </a:r>
            <a:r>
              <a:rPr lang="en-US" b="1" dirty="0" smtClean="0"/>
              <a:t>)</a:t>
            </a:r>
            <a:endParaRPr lang="en-US" dirty="0"/>
          </a:p>
        </p:txBody>
      </p:sp>
      <p:sp>
        <p:nvSpPr>
          <p:cNvPr id="3" name="Content Placeholder 2"/>
          <p:cNvSpPr>
            <a:spLocks noGrp="1"/>
          </p:cNvSpPr>
          <p:nvPr>
            <p:ph idx="1"/>
          </p:nvPr>
        </p:nvSpPr>
        <p:spPr>
          <a:xfrm>
            <a:off x="0" y="838200"/>
            <a:ext cx="9144000" cy="6019800"/>
          </a:xfrm>
        </p:spPr>
        <p:txBody>
          <a:bodyPr>
            <a:normAutofit/>
          </a:bodyPr>
          <a:lstStyle/>
          <a:p>
            <a:r>
              <a:rPr lang="en-US" dirty="0" smtClean="0"/>
              <a:t>The </a:t>
            </a:r>
            <a:r>
              <a:rPr lang="en-US" dirty="0"/>
              <a:t>Deployment role is the one that packages up all of the compiled code and configuration files and deploys </a:t>
            </a:r>
            <a:r>
              <a:rPr lang="en-US" dirty="0" smtClean="0"/>
              <a:t>it through </a:t>
            </a:r>
            <a:r>
              <a:rPr lang="en-US" dirty="0"/>
              <a:t>the appropriate environments or on the appropriate systems. </a:t>
            </a:r>
            <a:endParaRPr lang="en-US" dirty="0" smtClean="0"/>
          </a:p>
          <a:p>
            <a:pPr algn="just"/>
            <a:r>
              <a:rPr lang="en-US" dirty="0" smtClean="0"/>
              <a:t>The </a:t>
            </a:r>
            <a:r>
              <a:rPr lang="en-US" dirty="0"/>
              <a:t>Deployment role is focused on getting </a:t>
            </a:r>
            <a:r>
              <a:rPr lang="en-US" dirty="0" smtClean="0"/>
              <a:t>the solution </a:t>
            </a:r>
            <a:r>
              <a:rPr lang="en-US" dirty="0"/>
              <a:t>used. To that end, the role may include automated software installation procedures or may be as simple </a:t>
            </a:r>
            <a:r>
              <a:rPr lang="en-US" dirty="0" smtClean="0"/>
              <a:t>as copying </a:t>
            </a:r>
            <a:r>
              <a:rPr lang="en-US" dirty="0"/>
              <a:t>the files to the appropriate place and running them.</a:t>
            </a:r>
          </a:p>
        </p:txBody>
      </p:sp>
    </p:spTree>
    <p:extLst>
      <p:ext uri="{BB962C8B-B14F-4D97-AF65-F5344CB8AC3E}">
        <p14:creationId xmlns:p14="http://schemas.microsoft.com/office/powerpoint/2010/main" val="166551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Definition of Software 1</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600200"/>
            <a:ext cx="9144000" cy="5257799"/>
          </a:xfrm>
        </p:spPr>
        <p:txBody>
          <a:bodyPr>
            <a:noAutofit/>
          </a:bodyPr>
          <a:lstStyle/>
          <a:p>
            <a:pPr algn="just">
              <a:buNone/>
            </a:pPr>
            <a:r>
              <a:rPr lang="en-US" sz="4400" b="1" dirty="0" smtClean="0"/>
              <a:t>   Computer software, is</a:t>
            </a:r>
            <a:r>
              <a:rPr lang="en-US" sz="4400" dirty="0" smtClean="0"/>
              <a:t> a collection of computer programs and related data that provides the instructions for telling a computer what to do and how to do it. </a:t>
            </a:r>
            <a:endParaRPr lang="en-US" sz="4400" dirty="0"/>
          </a:p>
        </p:txBody>
      </p:sp>
    </p:spTree>
    <p:extLst>
      <p:ext uri="{BB962C8B-B14F-4D97-AF65-F5344CB8AC3E}">
        <p14:creationId xmlns:p14="http://schemas.microsoft.com/office/powerpoint/2010/main" val="5003072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a:bodyPr>
          <a:lstStyle/>
          <a:p>
            <a:r>
              <a:rPr lang="en-US" b="1" dirty="0" smtClean="0"/>
              <a:t>Training</a:t>
            </a:r>
            <a:endParaRPr lang="en-US" dirty="0"/>
          </a:p>
        </p:txBody>
      </p:sp>
      <p:sp>
        <p:nvSpPr>
          <p:cNvPr id="3" name="Content Placeholder 2"/>
          <p:cNvSpPr>
            <a:spLocks noGrp="1"/>
          </p:cNvSpPr>
          <p:nvPr>
            <p:ph idx="1"/>
          </p:nvPr>
        </p:nvSpPr>
        <p:spPr>
          <a:xfrm>
            <a:off x="0" y="1219200"/>
            <a:ext cx="9144000" cy="5638800"/>
          </a:xfrm>
        </p:spPr>
        <p:txBody>
          <a:bodyPr>
            <a:normAutofit/>
          </a:bodyPr>
          <a:lstStyle/>
          <a:p>
            <a:r>
              <a:rPr lang="en-US" dirty="0" smtClean="0"/>
              <a:t>The </a:t>
            </a:r>
            <a:r>
              <a:rPr lang="en-US" dirty="0"/>
              <a:t>Training role is responsible for documentation for the system as well as any instructor or computer-based training</a:t>
            </a:r>
          </a:p>
          <a:p>
            <a:pPr algn="just"/>
            <a:r>
              <a:rPr lang="en-US" dirty="0"/>
              <a:t>solutions that are designed to help the users better understand how the system works and what they can </a:t>
            </a:r>
            <a:r>
              <a:rPr lang="en-US" dirty="0" smtClean="0"/>
              <a:t>do with </a:t>
            </a:r>
            <a:r>
              <a:rPr lang="en-US" dirty="0"/>
              <a:t>it</a:t>
            </a:r>
            <a:r>
              <a:rPr lang="en-US" dirty="0" smtClean="0"/>
              <a:t>.</a:t>
            </a:r>
            <a:endParaRPr lang="en-US" dirty="0"/>
          </a:p>
        </p:txBody>
      </p:sp>
    </p:spTree>
    <p:extLst>
      <p:ext uri="{BB962C8B-B14F-4D97-AF65-F5344CB8AC3E}">
        <p14:creationId xmlns:p14="http://schemas.microsoft.com/office/powerpoint/2010/main" val="154918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ctrTitle"/>
          </p:nvPr>
        </p:nvSpPr>
        <p:spPr/>
        <p:txBody>
          <a:bodyPr/>
          <a:lstStyle/>
          <a:p>
            <a:pPr eaLnBrk="1" hangingPunct="1"/>
            <a:r>
              <a:rPr lang="en-US" smtClean="0"/>
              <a:t>System Development Life cycle Approach</a:t>
            </a:r>
          </a:p>
        </p:txBody>
      </p:sp>
      <p:sp>
        <p:nvSpPr>
          <p:cNvPr id="3" name="Subtitle 2"/>
          <p:cNvSpPr>
            <a:spLocks noGrp="1"/>
          </p:cNvSpPr>
          <p:nvPr>
            <p:ph type="subTitle" idx="1"/>
          </p:nvPr>
        </p:nvSpPr>
        <p:spPr/>
        <p:txBody>
          <a:bodyPr rtlCol="0">
            <a:normAutofit/>
          </a:bodyPr>
          <a:lstStyle/>
          <a:p>
            <a:pPr eaLnBrk="1" fontAlgn="auto" hangingPunct="1">
              <a:spcAft>
                <a:spcPts val="0"/>
              </a:spcAft>
              <a:buFont typeface="Arial" pitchFamily="34" charset="0"/>
              <a:buNone/>
              <a:defRPr/>
            </a:pPr>
            <a:r>
              <a:rPr lang="en-US" dirty="0" smtClean="0"/>
              <a:t>Waterfall model</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87363"/>
          </a:xfrm>
        </p:spPr>
        <p:txBody>
          <a:bodyPr rtlCol="0">
            <a:normAutofit fontScale="90000"/>
          </a:bodyPr>
          <a:lstStyle/>
          <a:p>
            <a:pPr eaLnBrk="1" fontAlgn="auto" hangingPunct="1">
              <a:spcAft>
                <a:spcPts val="0"/>
              </a:spcAft>
              <a:defRPr/>
            </a:pPr>
            <a:r>
              <a:rPr lang="en-US" dirty="0" smtClean="0"/>
              <a:t>Waterfall Model</a:t>
            </a:r>
            <a:endParaRPr lang="en-US" dirty="0"/>
          </a:p>
        </p:txBody>
      </p:sp>
      <p:sp>
        <p:nvSpPr>
          <p:cNvPr id="3" name="Content Placeholder 2"/>
          <p:cNvSpPr>
            <a:spLocks noGrp="1"/>
          </p:cNvSpPr>
          <p:nvPr>
            <p:ph idx="1"/>
          </p:nvPr>
        </p:nvSpPr>
        <p:spPr>
          <a:xfrm>
            <a:off x="457200" y="609600"/>
            <a:ext cx="8305800" cy="457199"/>
          </a:xfrm>
        </p:spPr>
        <p:txBody>
          <a:bodyPr rtlCol="0">
            <a:normAutofit fontScale="85000" lnSpcReduction="20000"/>
          </a:bodyPr>
          <a:lstStyle/>
          <a:p>
            <a:pPr marL="0" indent="0" algn="ctr" eaLnBrk="1" fontAlgn="auto" hangingPunct="1">
              <a:spcAft>
                <a:spcPts val="0"/>
              </a:spcAft>
              <a:buNone/>
              <a:defRPr/>
            </a:pPr>
            <a:r>
              <a:rPr lang="en-US" dirty="0" smtClean="0"/>
              <a:t>  There are 8 phases in waterfall model </a:t>
            </a:r>
          </a:p>
          <a:p>
            <a:pPr marL="514350" indent="-514350" algn="ctr" eaLnBrk="1" fontAlgn="auto" hangingPunct="1">
              <a:spcAft>
                <a:spcPts val="0"/>
              </a:spcAft>
              <a:buFont typeface="+mj-lt"/>
              <a:buAutoNum type="arabicPeriod"/>
              <a:defRPr/>
            </a:pPr>
            <a:endParaRPr lang="en-US" dirty="0"/>
          </a:p>
        </p:txBody>
      </p:sp>
      <p:graphicFrame>
        <p:nvGraphicFramePr>
          <p:cNvPr id="6" name="Table 5"/>
          <p:cNvGraphicFramePr>
            <a:graphicFrameLocks noGrp="1"/>
          </p:cNvGraphicFramePr>
          <p:nvPr/>
        </p:nvGraphicFramePr>
        <p:xfrm>
          <a:off x="380999" y="1066799"/>
          <a:ext cx="8534402" cy="5562602"/>
        </p:xfrm>
        <a:graphic>
          <a:graphicData uri="http://schemas.openxmlformats.org/drawingml/2006/table">
            <a:tbl>
              <a:tblPr firstRow="1" bandRow="1">
                <a:tableStyleId>{D113A9D2-9D6B-4929-AA2D-F23B5EE8CBE7}</a:tableStyleId>
              </a:tblPr>
              <a:tblGrid>
                <a:gridCol w="469785"/>
                <a:gridCol w="2192323"/>
                <a:gridCol w="5872294"/>
              </a:tblGrid>
              <a:tr h="440423">
                <a:tc>
                  <a:txBody>
                    <a:bodyPr/>
                    <a:lstStyle/>
                    <a:p>
                      <a:r>
                        <a:rPr lang="en-US" dirty="0" smtClean="0"/>
                        <a:t>SN</a:t>
                      </a:r>
                      <a:endParaRPr lang="en-US" dirty="0"/>
                    </a:p>
                  </a:txBody>
                  <a:tcPr/>
                </a:tc>
                <a:tc>
                  <a:txBody>
                    <a:bodyPr/>
                    <a:lstStyle/>
                    <a:p>
                      <a:r>
                        <a:rPr lang="en-US" dirty="0" smtClean="0"/>
                        <a:t>Phase</a:t>
                      </a:r>
                      <a:endParaRPr lang="en-US" dirty="0"/>
                    </a:p>
                  </a:txBody>
                  <a:tcPr/>
                </a:tc>
                <a:tc>
                  <a:txBody>
                    <a:bodyPr/>
                    <a:lstStyle/>
                    <a:p>
                      <a:r>
                        <a:rPr lang="en-US" dirty="0" smtClean="0"/>
                        <a:t>Explanation</a:t>
                      </a:r>
                      <a:endParaRPr lang="en-US" dirty="0"/>
                    </a:p>
                  </a:txBody>
                  <a:tcPr/>
                </a:tc>
              </a:tr>
              <a:tr h="440423">
                <a:tc>
                  <a:txBody>
                    <a:bodyPr/>
                    <a:lstStyle/>
                    <a:p>
                      <a:r>
                        <a:rPr lang="en-US" dirty="0" smtClean="0"/>
                        <a:t>1</a:t>
                      </a:r>
                      <a:endParaRPr lang="en-US" dirty="0"/>
                    </a:p>
                  </a:txBody>
                  <a:tcPr/>
                </a:tc>
                <a:tc>
                  <a:txBody>
                    <a:bodyPr/>
                    <a:lstStyle/>
                    <a:p>
                      <a:r>
                        <a:rPr lang="en-US" dirty="0" smtClean="0"/>
                        <a:t>Feasibility</a:t>
                      </a:r>
                      <a:r>
                        <a:rPr lang="en-US" baseline="0" dirty="0" smtClean="0"/>
                        <a:t> Study</a:t>
                      </a:r>
                      <a:endParaRPr lang="en-US" dirty="0"/>
                    </a:p>
                  </a:txBody>
                  <a:tcPr/>
                </a:tc>
                <a:tc>
                  <a:txBody>
                    <a:bodyPr/>
                    <a:lstStyle/>
                    <a:p>
                      <a:r>
                        <a:rPr lang="en-US" dirty="0" smtClean="0"/>
                        <a:t>Applying cost –benefit</a:t>
                      </a:r>
                      <a:r>
                        <a:rPr lang="en-US" baseline="0" dirty="0" smtClean="0"/>
                        <a:t> criteria to the proposed application</a:t>
                      </a:r>
                      <a:endParaRPr lang="en-US" dirty="0"/>
                    </a:p>
                  </a:txBody>
                  <a:tcPr/>
                </a:tc>
              </a:tr>
              <a:tr h="440423">
                <a:tc>
                  <a:txBody>
                    <a:bodyPr/>
                    <a:lstStyle/>
                    <a:p>
                      <a:r>
                        <a:rPr lang="en-US" dirty="0" smtClean="0"/>
                        <a:t>2</a:t>
                      </a:r>
                      <a:endParaRPr lang="en-US" dirty="0"/>
                    </a:p>
                  </a:txBody>
                  <a:tcPr/>
                </a:tc>
                <a:tc>
                  <a:txBody>
                    <a:bodyPr/>
                    <a:lstStyle/>
                    <a:p>
                      <a:r>
                        <a:rPr lang="en-US" dirty="0" smtClean="0"/>
                        <a:t>Information Analysis</a:t>
                      </a:r>
                      <a:endParaRPr lang="en-US" dirty="0"/>
                    </a:p>
                  </a:txBody>
                  <a:tcPr/>
                </a:tc>
                <a:tc>
                  <a:txBody>
                    <a:bodyPr/>
                    <a:lstStyle/>
                    <a:p>
                      <a:r>
                        <a:rPr lang="en-US" dirty="0" smtClean="0"/>
                        <a:t>Determining user</a:t>
                      </a:r>
                      <a:r>
                        <a:rPr lang="en-US" baseline="0" dirty="0" smtClean="0"/>
                        <a:t> information requirement.</a:t>
                      </a:r>
                      <a:endParaRPr lang="en-US" dirty="0"/>
                    </a:p>
                  </a:txBody>
                  <a:tcPr/>
                </a:tc>
              </a:tr>
              <a:tr h="760182">
                <a:tc>
                  <a:txBody>
                    <a:bodyPr/>
                    <a:lstStyle/>
                    <a:p>
                      <a:r>
                        <a:rPr lang="en-US" dirty="0" smtClean="0"/>
                        <a:t>3</a:t>
                      </a:r>
                      <a:endParaRPr lang="en-US" dirty="0"/>
                    </a:p>
                  </a:txBody>
                  <a:tcPr/>
                </a:tc>
                <a:tc>
                  <a:txBody>
                    <a:bodyPr/>
                    <a:lstStyle/>
                    <a:p>
                      <a:r>
                        <a:rPr lang="en-US" dirty="0" smtClean="0"/>
                        <a:t>System Design</a:t>
                      </a:r>
                      <a:endParaRPr lang="en-US" dirty="0"/>
                    </a:p>
                  </a:txBody>
                  <a:tcPr/>
                </a:tc>
                <a:tc>
                  <a:txBody>
                    <a:bodyPr/>
                    <a:lstStyle/>
                    <a:p>
                      <a:r>
                        <a:rPr lang="en-US" dirty="0" smtClean="0"/>
                        <a:t>Designing</a:t>
                      </a:r>
                      <a:r>
                        <a:rPr lang="en-US" baseline="0" dirty="0" smtClean="0"/>
                        <a:t> user interface, files to be used and information processing function to be performed by system.</a:t>
                      </a:r>
                      <a:endParaRPr lang="en-US" dirty="0"/>
                    </a:p>
                  </a:txBody>
                  <a:tcPr/>
                </a:tc>
              </a:tr>
              <a:tr h="760182">
                <a:tc>
                  <a:txBody>
                    <a:bodyPr/>
                    <a:lstStyle/>
                    <a:p>
                      <a:r>
                        <a:rPr lang="en-US" dirty="0" smtClean="0"/>
                        <a:t>4.</a:t>
                      </a:r>
                      <a:endParaRPr lang="en-US" dirty="0"/>
                    </a:p>
                  </a:txBody>
                  <a:tcPr/>
                </a:tc>
                <a:tc>
                  <a:txBody>
                    <a:bodyPr/>
                    <a:lstStyle/>
                    <a:p>
                      <a:r>
                        <a:rPr lang="en-US" dirty="0" smtClean="0"/>
                        <a:t>Program development</a:t>
                      </a:r>
                      <a:endParaRPr lang="en-US" dirty="0"/>
                    </a:p>
                  </a:txBody>
                  <a:tcPr/>
                </a:tc>
                <a:tc>
                  <a:txBody>
                    <a:bodyPr/>
                    <a:lstStyle/>
                    <a:p>
                      <a:r>
                        <a:rPr lang="en-US" dirty="0" smtClean="0"/>
                        <a:t>Designing, coding, compiling,</a:t>
                      </a:r>
                      <a:r>
                        <a:rPr lang="en-US" baseline="0" dirty="0" smtClean="0"/>
                        <a:t> testing and documenting program.</a:t>
                      </a:r>
                      <a:endParaRPr lang="en-US" dirty="0"/>
                    </a:p>
                  </a:txBody>
                  <a:tcPr/>
                </a:tc>
              </a:tr>
              <a:tr h="760182">
                <a:tc>
                  <a:txBody>
                    <a:bodyPr/>
                    <a:lstStyle/>
                    <a:p>
                      <a:r>
                        <a:rPr lang="en-US" dirty="0" smtClean="0"/>
                        <a:t>5</a:t>
                      </a:r>
                      <a:endParaRPr lang="en-US" dirty="0"/>
                    </a:p>
                  </a:txBody>
                  <a:tcPr/>
                </a:tc>
                <a:tc>
                  <a:txBody>
                    <a:bodyPr/>
                    <a:lstStyle/>
                    <a:p>
                      <a:r>
                        <a:rPr lang="en-US" dirty="0" smtClean="0"/>
                        <a:t>Procedures &amp;</a:t>
                      </a:r>
                      <a:r>
                        <a:rPr lang="en-US" baseline="0" dirty="0" smtClean="0"/>
                        <a:t> form development</a:t>
                      </a:r>
                      <a:endParaRPr lang="en-US" dirty="0"/>
                    </a:p>
                  </a:txBody>
                  <a:tcPr/>
                </a:tc>
                <a:tc>
                  <a:txBody>
                    <a:bodyPr/>
                    <a:lstStyle/>
                    <a:p>
                      <a:r>
                        <a:rPr lang="en-US" dirty="0" smtClean="0"/>
                        <a:t>Designing and documenting</a:t>
                      </a:r>
                      <a:r>
                        <a:rPr lang="en-US" baseline="0" dirty="0" smtClean="0"/>
                        <a:t> system procedures and forms for the  user of the system.</a:t>
                      </a:r>
                      <a:endParaRPr lang="en-US" dirty="0"/>
                    </a:p>
                  </a:txBody>
                  <a:tcPr/>
                </a:tc>
              </a:tr>
              <a:tr h="760182">
                <a:tc>
                  <a:txBody>
                    <a:bodyPr/>
                    <a:lstStyle/>
                    <a:p>
                      <a:r>
                        <a:rPr lang="en-US" dirty="0" smtClean="0"/>
                        <a:t>6</a:t>
                      </a:r>
                      <a:endParaRPr lang="en-US" dirty="0"/>
                    </a:p>
                  </a:txBody>
                  <a:tcPr/>
                </a:tc>
                <a:tc>
                  <a:txBody>
                    <a:bodyPr/>
                    <a:lstStyle/>
                    <a:p>
                      <a:r>
                        <a:rPr lang="en-US" dirty="0" smtClean="0"/>
                        <a:t>Acceptance testing</a:t>
                      </a:r>
                      <a:endParaRPr lang="en-US" dirty="0"/>
                    </a:p>
                  </a:txBody>
                  <a:tcPr/>
                </a:tc>
                <a:tc>
                  <a:txBody>
                    <a:bodyPr/>
                    <a:lstStyle/>
                    <a:p>
                      <a:r>
                        <a:rPr lang="en-US" dirty="0" smtClean="0"/>
                        <a:t>Final testing of the system</a:t>
                      </a:r>
                      <a:r>
                        <a:rPr lang="en-US" baseline="0" dirty="0" smtClean="0"/>
                        <a:t> and formal approval and acceptance by management and user.</a:t>
                      </a:r>
                      <a:endParaRPr lang="en-US" dirty="0"/>
                    </a:p>
                  </a:txBody>
                  <a:tcPr/>
                </a:tc>
              </a:tr>
              <a:tr h="440423">
                <a:tc>
                  <a:txBody>
                    <a:bodyPr/>
                    <a:lstStyle/>
                    <a:p>
                      <a:r>
                        <a:rPr lang="en-US" dirty="0" smtClean="0"/>
                        <a:t>7</a:t>
                      </a:r>
                      <a:endParaRPr lang="en-US" dirty="0"/>
                    </a:p>
                  </a:txBody>
                  <a:tcPr/>
                </a:tc>
                <a:tc>
                  <a:txBody>
                    <a:bodyPr/>
                    <a:lstStyle/>
                    <a:p>
                      <a:r>
                        <a:rPr lang="en-US" dirty="0" smtClean="0"/>
                        <a:t>Conversion</a:t>
                      </a:r>
                      <a:endParaRPr lang="en-US" dirty="0"/>
                    </a:p>
                  </a:txBody>
                  <a:tcPr/>
                </a:tc>
                <a:tc>
                  <a:txBody>
                    <a:bodyPr/>
                    <a:lstStyle/>
                    <a:p>
                      <a:r>
                        <a:rPr lang="en-US" dirty="0" smtClean="0"/>
                        <a:t>Changeover from</a:t>
                      </a:r>
                      <a:r>
                        <a:rPr lang="en-US" baseline="0" dirty="0" smtClean="0"/>
                        <a:t> old system to new system.</a:t>
                      </a:r>
                      <a:endParaRPr lang="en-US" dirty="0"/>
                    </a:p>
                  </a:txBody>
                  <a:tcPr/>
                </a:tc>
              </a:tr>
              <a:tr h="760182">
                <a:tc>
                  <a:txBody>
                    <a:bodyPr/>
                    <a:lstStyle/>
                    <a:p>
                      <a:r>
                        <a:rPr lang="en-US" dirty="0" smtClean="0"/>
                        <a:t>8</a:t>
                      </a:r>
                      <a:endParaRPr lang="en-US" dirty="0"/>
                    </a:p>
                  </a:txBody>
                  <a:tcPr/>
                </a:tc>
                <a:tc>
                  <a:txBody>
                    <a:bodyPr/>
                    <a:lstStyle/>
                    <a:p>
                      <a:r>
                        <a:rPr lang="en-US" dirty="0" smtClean="0"/>
                        <a:t>Operation &amp; maintenance</a:t>
                      </a:r>
                      <a:endParaRPr lang="en-US" dirty="0"/>
                    </a:p>
                  </a:txBody>
                  <a:tcPr/>
                </a:tc>
                <a:tc>
                  <a:txBody>
                    <a:bodyPr/>
                    <a:lstStyle/>
                    <a:p>
                      <a:r>
                        <a:rPr lang="en-US" dirty="0" smtClean="0"/>
                        <a:t>Working with</a:t>
                      </a:r>
                      <a:r>
                        <a:rPr lang="en-US" baseline="0" dirty="0" smtClean="0"/>
                        <a:t> the system and subsequent modification and maintenance  if any problem detected.</a:t>
                      </a:r>
                      <a:endParaRPr lang="en-US" dirty="0"/>
                    </a:p>
                  </a:txBody>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65428525"/>
              </p:ext>
            </p:extLst>
          </p:nvPr>
        </p:nvGraphicFramePr>
        <p:xfrm>
          <a:off x="-23812" y="0"/>
          <a:ext cx="91440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Bent Arrow 13"/>
          <p:cNvSpPr/>
          <p:nvPr/>
        </p:nvSpPr>
        <p:spPr>
          <a:xfrm rot="5400000">
            <a:off x="2445544" y="350044"/>
            <a:ext cx="419100" cy="481012"/>
          </a:xfrm>
          <a:prstGeom prst="bentArrow">
            <a:avLst>
              <a:gd name="adj1" fmla="val 25000"/>
              <a:gd name="adj2" fmla="val 25000"/>
              <a:gd name="adj3" fmla="val 25000"/>
              <a:gd name="adj4" fmla="val 346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6" name="Bent Arrow 15"/>
          <p:cNvSpPr/>
          <p:nvPr/>
        </p:nvSpPr>
        <p:spPr>
          <a:xfrm rot="5400000">
            <a:off x="2978944" y="1226344"/>
            <a:ext cx="419100" cy="481012"/>
          </a:xfrm>
          <a:prstGeom prst="bentArrow">
            <a:avLst>
              <a:gd name="adj1" fmla="val 25000"/>
              <a:gd name="adj2" fmla="val 25000"/>
              <a:gd name="adj3" fmla="val 25000"/>
              <a:gd name="adj4" fmla="val 346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7" name="Bent Arrow 16"/>
          <p:cNvSpPr/>
          <p:nvPr/>
        </p:nvSpPr>
        <p:spPr>
          <a:xfrm rot="5400000">
            <a:off x="3740944" y="2140744"/>
            <a:ext cx="419100" cy="481012"/>
          </a:xfrm>
          <a:prstGeom prst="bentArrow">
            <a:avLst>
              <a:gd name="adj1" fmla="val 25000"/>
              <a:gd name="adj2" fmla="val 25000"/>
              <a:gd name="adj3" fmla="val 25000"/>
              <a:gd name="adj4" fmla="val 346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8" name="Bent Arrow 17"/>
          <p:cNvSpPr/>
          <p:nvPr/>
        </p:nvSpPr>
        <p:spPr>
          <a:xfrm rot="5400000">
            <a:off x="4579144" y="2978944"/>
            <a:ext cx="419100" cy="481012"/>
          </a:xfrm>
          <a:prstGeom prst="bentArrow">
            <a:avLst>
              <a:gd name="adj1" fmla="val 25000"/>
              <a:gd name="adj2" fmla="val 25000"/>
              <a:gd name="adj3" fmla="val 25000"/>
              <a:gd name="adj4" fmla="val 346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9" name="Bent Arrow 18"/>
          <p:cNvSpPr/>
          <p:nvPr/>
        </p:nvSpPr>
        <p:spPr>
          <a:xfrm rot="5400000">
            <a:off x="5264944" y="3817144"/>
            <a:ext cx="419100" cy="481012"/>
          </a:xfrm>
          <a:prstGeom prst="bentArrow">
            <a:avLst>
              <a:gd name="adj1" fmla="val 25000"/>
              <a:gd name="adj2" fmla="val 25000"/>
              <a:gd name="adj3" fmla="val 25000"/>
              <a:gd name="adj4" fmla="val 346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0" name="Bent Arrow 19"/>
          <p:cNvSpPr/>
          <p:nvPr/>
        </p:nvSpPr>
        <p:spPr>
          <a:xfrm rot="5400000">
            <a:off x="6026944" y="4693444"/>
            <a:ext cx="419100" cy="481012"/>
          </a:xfrm>
          <a:prstGeom prst="bentArrow">
            <a:avLst>
              <a:gd name="adj1" fmla="val 25000"/>
              <a:gd name="adj2" fmla="val 25000"/>
              <a:gd name="adj3" fmla="val 25000"/>
              <a:gd name="adj4" fmla="val 346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21" name="Bent Arrow 20"/>
          <p:cNvSpPr/>
          <p:nvPr/>
        </p:nvSpPr>
        <p:spPr>
          <a:xfrm rot="5400000">
            <a:off x="6712744" y="5569744"/>
            <a:ext cx="419100" cy="481012"/>
          </a:xfrm>
          <a:prstGeom prst="bentArrow">
            <a:avLst>
              <a:gd name="adj1" fmla="val 25000"/>
              <a:gd name="adj2" fmla="val 25000"/>
              <a:gd name="adj3" fmla="val 25000"/>
              <a:gd name="adj4" fmla="val 34672"/>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Unit-2 </a:t>
            </a:r>
            <a:endParaRPr lang="en-US" sz="6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609600" y="2743200"/>
            <a:ext cx="8534400" cy="10668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pPr marL="514350" indent="-514350" algn="ctr">
              <a:buNone/>
            </a:pPr>
            <a:r>
              <a:rPr lang="en-US" sz="48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Introduction to Testing</a:t>
            </a:r>
            <a:endParaRPr lang="en-US" sz="48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7327911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IN" sz="54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Topics to be covered</a:t>
            </a:r>
            <a:endParaRPr lang="en-IN" sz="54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3" name="Content Placeholder 2"/>
          <p:cNvSpPr>
            <a:spLocks noGrp="1"/>
          </p:cNvSpPr>
          <p:nvPr>
            <p:ph idx="1"/>
          </p:nvPr>
        </p:nvSpPr>
        <p:spPr>
          <a:xfrm>
            <a:off x="0" y="914400"/>
            <a:ext cx="9144000" cy="5943600"/>
          </a:xfrm>
        </p:spPr>
        <p:txBody>
          <a:bodyPr>
            <a:normAutofit/>
          </a:bodyPr>
          <a:lstStyle/>
          <a:p>
            <a:r>
              <a:rPr lang="en-IN" sz="4000" dirty="0" smtClean="0"/>
              <a:t>What is testing &amp; Importance of testing  </a:t>
            </a:r>
          </a:p>
          <a:p>
            <a:r>
              <a:rPr lang="en-IN" sz="4000" dirty="0" smtClean="0"/>
              <a:t>Testing goals and characteristics </a:t>
            </a:r>
          </a:p>
          <a:p>
            <a:r>
              <a:rPr lang="en-IN" sz="4000" dirty="0" smtClean="0"/>
              <a:t>Testing during planning stage </a:t>
            </a:r>
          </a:p>
          <a:p>
            <a:r>
              <a:rPr lang="en-IN" sz="4000" dirty="0" smtClean="0"/>
              <a:t>Testing during Design stage,</a:t>
            </a:r>
          </a:p>
          <a:p>
            <a:r>
              <a:rPr lang="en-IN" sz="4000" dirty="0" smtClean="0"/>
              <a:t>Testing During Coding Stage </a:t>
            </a:r>
            <a:endParaRPr lang="en-IN" sz="4000" dirty="0"/>
          </a:p>
        </p:txBody>
      </p:sp>
    </p:spTree>
    <p:extLst>
      <p:ext uri="{BB962C8B-B14F-4D97-AF65-F5344CB8AC3E}">
        <p14:creationId xmlns:p14="http://schemas.microsoft.com/office/powerpoint/2010/main" val="2775226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What is testing</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Content Placeholder 6"/>
          <p:cNvSpPr>
            <a:spLocks noGrp="1"/>
          </p:cNvSpPr>
          <p:nvPr>
            <p:ph idx="1"/>
          </p:nvPr>
        </p:nvSpPr>
        <p:spPr>
          <a:xfrm>
            <a:off x="0" y="1371600"/>
            <a:ext cx="9144000" cy="4754563"/>
          </a:xfrm>
        </p:spPr>
        <p:txBody>
          <a:bodyPr>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just"/>
            <a:r>
              <a:rPr lang="en-US" b="1" dirty="0" smtClean="0">
                <a:ln/>
                <a:solidFill>
                  <a:schemeClr val="accent3"/>
                </a:solidFill>
              </a:rPr>
              <a:t>Software testing is a process used to identify </a:t>
            </a:r>
            <a:r>
              <a:rPr lang="en-US" b="1" dirty="0" smtClean="0">
                <a:ln/>
                <a:solidFill>
                  <a:srgbClr val="FF0000"/>
                </a:solidFill>
              </a:rPr>
              <a:t>correctness,</a:t>
            </a:r>
            <a:r>
              <a:rPr lang="en-US" b="1" dirty="0" smtClean="0">
                <a:ln/>
                <a:solidFill>
                  <a:schemeClr val="accent3"/>
                </a:solidFill>
              </a:rPr>
              <a:t> </a:t>
            </a:r>
            <a:r>
              <a:rPr lang="en-US" b="1" dirty="0" smtClean="0">
                <a:ln/>
                <a:solidFill>
                  <a:srgbClr val="FF0000"/>
                </a:solidFill>
              </a:rPr>
              <a:t>completeness</a:t>
            </a:r>
            <a:r>
              <a:rPr lang="en-US" b="1" dirty="0" smtClean="0">
                <a:ln/>
                <a:solidFill>
                  <a:schemeClr val="accent3"/>
                </a:solidFill>
              </a:rPr>
              <a:t> and </a:t>
            </a:r>
            <a:r>
              <a:rPr lang="en-US" b="1" dirty="0" smtClean="0">
                <a:ln/>
                <a:solidFill>
                  <a:srgbClr val="FF0000"/>
                </a:solidFill>
              </a:rPr>
              <a:t>quality</a:t>
            </a:r>
            <a:r>
              <a:rPr lang="en-US" b="1" dirty="0" smtClean="0">
                <a:ln/>
                <a:solidFill>
                  <a:schemeClr val="accent3"/>
                </a:solidFill>
              </a:rPr>
              <a:t> of developed computer software. </a:t>
            </a:r>
          </a:p>
          <a:p>
            <a:pPr algn="just"/>
            <a:endParaRPr lang="en-US" b="1" dirty="0" smtClean="0">
              <a:ln/>
              <a:solidFill>
                <a:schemeClr val="accent3"/>
              </a:solidFill>
            </a:endParaRPr>
          </a:p>
          <a:p>
            <a:pPr algn="just"/>
            <a:r>
              <a:rPr lang="en-US" b="1" dirty="0" smtClean="0">
                <a:ln/>
                <a:solidFill>
                  <a:schemeClr val="accent3"/>
                </a:solidFill>
              </a:rPr>
              <a:t>It includes set of activities intent of finding errors in the software so that it could be corrected before the software is released to the end users.</a:t>
            </a:r>
            <a:endParaRPr lang="en-US" b="1" dirty="0">
              <a:ln/>
              <a:solidFill>
                <a:schemeClr val="accent3"/>
              </a:solidFill>
            </a:endParaRPr>
          </a:p>
        </p:txBody>
      </p:sp>
    </p:spTree>
    <p:extLst>
      <p:ext uri="{BB962C8B-B14F-4D97-AF65-F5344CB8AC3E}">
        <p14:creationId xmlns:p14="http://schemas.microsoft.com/office/powerpoint/2010/main" val="235961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Simplified definition of  Software testing</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600200"/>
            <a:ext cx="9144000" cy="2971799"/>
          </a:xfrm>
        </p:spPr>
        <p:txBody>
          <a:bodyPr>
            <a:normAutofit/>
          </a:bodyPr>
          <a:lstStyle/>
          <a:p>
            <a:pPr algn="just">
              <a:buNone/>
            </a:pPr>
            <a:r>
              <a:rPr lang="en-US" sz="4000" dirty="0" smtClean="0"/>
              <a:t>   Software testing is an activity to check whether </a:t>
            </a:r>
            <a:r>
              <a:rPr lang="en-US" sz="4000" dirty="0" smtClean="0">
                <a:solidFill>
                  <a:schemeClr val="accent6">
                    <a:lumMod val="75000"/>
                  </a:schemeClr>
                </a:solidFill>
              </a:rPr>
              <a:t>actual results </a:t>
            </a:r>
            <a:r>
              <a:rPr lang="en-US" sz="4000" dirty="0" smtClean="0"/>
              <a:t>match the </a:t>
            </a:r>
            <a:r>
              <a:rPr lang="en-US" sz="4000" dirty="0" smtClean="0">
                <a:solidFill>
                  <a:schemeClr val="accent6">
                    <a:lumMod val="75000"/>
                  </a:schemeClr>
                </a:solidFill>
              </a:rPr>
              <a:t>expected results</a:t>
            </a:r>
            <a:r>
              <a:rPr lang="en-US" sz="4000" dirty="0" smtClean="0"/>
              <a:t>  and to ensure software system is </a:t>
            </a:r>
            <a:r>
              <a:rPr lang="en-US" sz="4000" dirty="0" smtClean="0">
                <a:solidFill>
                  <a:srgbClr val="FF0000"/>
                </a:solidFill>
              </a:rPr>
              <a:t>defect free</a:t>
            </a:r>
            <a:r>
              <a:rPr lang="en-US" sz="4000" dirty="0" smtClean="0"/>
              <a:t>.</a:t>
            </a:r>
            <a:endParaRPr lang="en-US" sz="4000" dirty="0"/>
          </a:p>
        </p:txBody>
      </p:sp>
    </p:spTree>
    <p:extLst>
      <p:ext uri="{BB962C8B-B14F-4D97-AF65-F5344CB8AC3E}">
        <p14:creationId xmlns:p14="http://schemas.microsoft.com/office/powerpoint/2010/main" val="25497893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Importance of testing</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381000" y="1219200"/>
            <a:ext cx="8610600" cy="4906963"/>
          </a:xfrm>
        </p:spPr>
        <p:txBody>
          <a:bodyPr>
            <a:normAutofit lnSpcReduction="10000"/>
          </a:bodyPr>
          <a:lstStyle/>
          <a:p>
            <a:pPr>
              <a:buNone/>
            </a:pPr>
            <a:r>
              <a:rPr lang="en-US" b="1" dirty="0" smtClean="0"/>
              <a:t>1. </a:t>
            </a:r>
            <a:r>
              <a:rPr lang="en-US" dirty="0" smtClean="0"/>
              <a:t>To discover defects. </a:t>
            </a:r>
          </a:p>
          <a:p>
            <a:pPr>
              <a:buNone/>
            </a:pPr>
            <a:r>
              <a:rPr lang="en-US" b="1" dirty="0" smtClean="0"/>
              <a:t>2. </a:t>
            </a:r>
            <a:r>
              <a:rPr lang="en-US" dirty="0" smtClean="0"/>
              <a:t>To avoid user detecting problems </a:t>
            </a:r>
          </a:p>
          <a:p>
            <a:pPr>
              <a:buNone/>
            </a:pPr>
            <a:r>
              <a:rPr lang="en-US" b="1" dirty="0" smtClean="0"/>
              <a:t>3. </a:t>
            </a:r>
            <a:r>
              <a:rPr lang="en-US" dirty="0" smtClean="0"/>
              <a:t>To prove that the software has no faults </a:t>
            </a:r>
          </a:p>
          <a:p>
            <a:pPr>
              <a:buNone/>
            </a:pPr>
            <a:r>
              <a:rPr lang="en-US" b="1" dirty="0" smtClean="0"/>
              <a:t>4. </a:t>
            </a:r>
            <a:r>
              <a:rPr lang="en-US" dirty="0" smtClean="0"/>
              <a:t>To learn about the reliability of the software. </a:t>
            </a:r>
          </a:p>
          <a:p>
            <a:pPr>
              <a:buNone/>
            </a:pPr>
            <a:r>
              <a:rPr lang="en-US" b="1" dirty="0" smtClean="0"/>
              <a:t>5. </a:t>
            </a:r>
            <a:r>
              <a:rPr lang="en-US" dirty="0" smtClean="0"/>
              <a:t>To avoid being sued by customers </a:t>
            </a:r>
          </a:p>
          <a:p>
            <a:pPr>
              <a:buNone/>
            </a:pPr>
            <a:r>
              <a:rPr lang="en-US" b="1" dirty="0" smtClean="0"/>
              <a:t>6. </a:t>
            </a:r>
            <a:r>
              <a:rPr lang="en-US" dirty="0" smtClean="0"/>
              <a:t>To ensure that product works as user expected. </a:t>
            </a:r>
          </a:p>
          <a:p>
            <a:pPr>
              <a:buNone/>
            </a:pPr>
            <a:r>
              <a:rPr lang="en-US" b="1" dirty="0" smtClean="0"/>
              <a:t>7. </a:t>
            </a:r>
            <a:r>
              <a:rPr lang="en-US" dirty="0" smtClean="0"/>
              <a:t>To stay in business </a:t>
            </a:r>
          </a:p>
          <a:p>
            <a:pPr>
              <a:buNone/>
            </a:pPr>
            <a:r>
              <a:rPr lang="en-US" b="1" dirty="0" smtClean="0"/>
              <a:t>8. </a:t>
            </a:r>
            <a:r>
              <a:rPr lang="en-US" dirty="0" smtClean="0"/>
              <a:t>To detect defects early, which helps in reducing the cost of defect fixing?</a:t>
            </a:r>
          </a:p>
          <a:p>
            <a:endParaRPr lang="en-US" dirty="0"/>
          </a:p>
        </p:txBody>
      </p:sp>
    </p:spTree>
    <p:extLst>
      <p:ext uri="{BB962C8B-B14F-4D97-AF65-F5344CB8AC3E}">
        <p14:creationId xmlns:p14="http://schemas.microsoft.com/office/powerpoint/2010/main" val="3591041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goals </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143000"/>
            <a:ext cx="9448800" cy="5715000"/>
          </a:xfrm>
        </p:spPr>
        <p:txBody>
          <a:bodyPr>
            <a:noAutofit/>
          </a:bodyPr>
          <a:lstStyle/>
          <a:p>
            <a:pPr marL="514350" indent="-514350">
              <a:buNone/>
            </a:pPr>
            <a:r>
              <a:rPr lang="en-US" sz="2800" dirty="0" smtClean="0"/>
              <a:t>      A goal is a projected state of affairs that a person or system plans or intends to achieve. Software testing has following goals:</a:t>
            </a:r>
            <a:endParaRPr lang="en-IN" sz="2800" dirty="0" smtClean="0"/>
          </a:p>
          <a:p>
            <a:pPr marL="914400" lvl="1" indent="-514350">
              <a:buAutoNum type="arabicPeriod"/>
            </a:pPr>
            <a:r>
              <a:rPr lang="en-US" sz="3200" b="1" dirty="0" smtClean="0"/>
              <a:t>Verification and Validation</a:t>
            </a:r>
          </a:p>
          <a:p>
            <a:pPr marL="914400" lvl="1" indent="-514350">
              <a:buFont typeface="Arial" pitchFamily="34" charset="0"/>
              <a:buAutoNum type="arabicPeriod"/>
            </a:pPr>
            <a:r>
              <a:rPr lang="en-US" sz="3200" b="1" dirty="0" smtClean="0"/>
              <a:t>Priority Coverage</a:t>
            </a:r>
          </a:p>
          <a:p>
            <a:pPr marL="914400" lvl="1" indent="-514350">
              <a:buFont typeface="Arial" pitchFamily="34" charset="0"/>
              <a:buAutoNum type="arabicPeriod"/>
            </a:pPr>
            <a:r>
              <a:rPr lang="en-US" sz="3200" b="1" dirty="0" smtClean="0"/>
              <a:t>Balanced</a:t>
            </a:r>
          </a:p>
          <a:p>
            <a:pPr marL="914400" lvl="1" indent="-514350">
              <a:buFont typeface="Arial" pitchFamily="34" charset="0"/>
              <a:buAutoNum type="arabicPeriod"/>
            </a:pPr>
            <a:r>
              <a:rPr lang="en-US" sz="3200" b="1" dirty="0" smtClean="0"/>
              <a:t>Traceable.</a:t>
            </a:r>
          </a:p>
          <a:p>
            <a:pPr marL="914400" lvl="1" indent="-514350">
              <a:buFont typeface="Arial" pitchFamily="34" charset="0"/>
              <a:buAutoNum type="arabicPeriod"/>
            </a:pPr>
            <a:r>
              <a:rPr lang="en-US" sz="3200" b="1" dirty="0" smtClean="0"/>
              <a:t> Deterministic</a:t>
            </a:r>
          </a:p>
          <a:p>
            <a:pPr marL="514350" indent="-514350">
              <a:buNone/>
            </a:pPr>
            <a:endParaRPr lang="en-IN" sz="2800" dirty="0" smtClean="0"/>
          </a:p>
          <a:p>
            <a:pPr marL="514350" indent="-514350">
              <a:buFont typeface="Arial" pitchFamily="34" charset="0"/>
              <a:buAutoNum type="arabicPeriod"/>
            </a:pPr>
            <a:endParaRPr lang="en-IN" sz="2800" dirty="0" smtClean="0"/>
          </a:p>
          <a:p>
            <a:pPr marL="514350" indent="-514350">
              <a:buFont typeface="Arial" pitchFamily="34" charset="0"/>
              <a:buAutoNum type="arabicPeriod"/>
            </a:pPr>
            <a:endParaRPr lang="en-IN" sz="2800" dirty="0" smtClean="0"/>
          </a:p>
          <a:p>
            <a:pPr marL="514350" indent="-514350">
              <a:buFont typeface="Arial" pitchFamily="34" charset="0"/>
              <a:buAutoNum type="arabicPeriod"/>
            </a:pPr>
            <a:endParaRPr lang="en-IN" sz="2800" dirty="0" smtClean="0"/>
          </a:p>
          <a:p>
            <a:pPr marL="514350" indent="-514350">
              <a:buAutoNum type="arabicPeriod"/>
            </a:pPr>
            <a:endParaRPr lang="en-US" sz="2800" b="1" dirty="0" smtClean="0"/>
          </a:p>
          <a:p>
            <a:pPr marL="514350" indent="-514350">
              <a:buAutoNum type="arabicPeriod"/>
            </a:pPr>
            <a:endParaRPr lang="en-US" sz="2800" b="1" dirty="0" smtClean="0"/>
          </a:p>
          <a:p>
            <a:pPr marL="514350" indent="-514350">
              <a:buAutoNum type="arabicPeriod"/>
            </a:pPr>
            <a:endParaRPr lang="en-IN" sz="2800" dirty="0" smtClean="0"/>
          </a:p>
          <a:p>
            <a:pPr>
              <a:buNone/>
            </a:pPr>
            <a:endParaRPr lang="en-US" sz="2800" dirty="0"/>
          </a:p>
        </p:txBody>
      </p:sp>
    </p:spTree>
    <p:extLst>
      <p:ext uri="{BB962C8B-B14F-4D97-AF65-F5344CB8AC3E}">
        <p14:creationId xmlns:p14="http://schemas.microsoft.com/office/powerpoint/2010/main" val="374227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Definition of Software 2</a:t>
            </a:r>
            <a:endParaRPr lang="en-IN" dirty="0"/>
          </a:p>
        </p:txBody>
      </p:sp>
      <p:sp>
        <p:nvSpPr>
          <p:cNvPr id="3" name="Content Placeholder 2"/>
          <p:cNvSpPr>
            <a:spLocks noGrp="1"/>
          </p:cNvSpPr>
          <p:nvPr>
            <p:ph idx="1"/>
          </p:nvPr>
        </p:nvSpPr>
        <p:spPr>
          <a:xfrm>
            <a:off x="0" y="1600200"/>
            <a:ext cx="9144000" cy="4525963"/>
          </a:xfrm>
        </p:spPr>
        <p:txBody>
          <a:bodyPr/>
          <a:lstStyle/>
          <a:p>
            <a:pPr algn="just">
              <a:buNone/>
            </a:pPr>
            <a:r>
              <a:rPr lang="en-US" dirty="0" smtClean="0"/>
              <a:t>   </a:t>
            </a:r>
            <a:r>
              <a:rPr lang="en-US" sz="4000" dirty="0" smtClean="0"/>
              <a:t>software is a set of </a:t>
            </a:r>
            <a:r>
              <a:rPr lang="en-US" sz="4000" i="1" dirty="0" smtClean="0"/>
              <a:t>programs, procedures, algorithms</a:t>
            </a:r>
            <a:r>
              <a:rPr lang="en-US" sz="4000" dirty="0" smtClean="0"/>
              <a:t> and its </a:t>
            </a:r>
            <a:r>
              <a:rPr lang="en-US" sz="4000" i="1" dirty="0" smtClean="0"/>
              <a:t>documentation</a:t>
            </a:r>
            <a:r>
              <a:rPr lang="en-US" sz="4000" dirty="0" smtClean="0"/>
              <a:t> concerned with the operation of a data processing system.</a:t>
            </a:r>
            <a:endParaRPr lang="en-IN" sz="4000" dirty="0" smtClean="0"/>
          </a:p>
          <a:p>
            <a:endParaRPr lang="en-IN" dirty="0"/>
          </a:p>
        </p:txBody>
      </p:sp>
    </p:spTree>
    <p:extLst>
      <p:ext uri="{BB962C8B-B14F-4D97-AF65-F5344CB8AC3E}">
        <p14:creationId xmlns:p14="http://schemas.microsoft.com/office/powerpoint/2010/main" val="986314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normAutofit/>
          </a:bodyPr>
          <a:lstStyle/>
          <a:p>
            <a:r>
              <a:rPr lang="en-US" b="1" dirty="0" smtClean="0"/>
              <a:t>1. Verification </a:t>
            </a:r>
            <a:r>
              <a:rPr lang="en-US" b="1" dirty="0"/>
              <a:t>and Validation </a:t>
            </a:r>
            <a:endParaRPr lang="en-US" dirty="0"/>
          </a:p>
        </p:txBody>
      </p:sp>
      <p:sp>
        <p:nvSpPr>
          <p:cNvPr id="3" name="Content Placeholder 2"/>
          <p:cNvSpPr>
            <a:spLocks noGrp="1"/>
          </p:cNvSpPr>
          <p:nvPr>
            <p:ph idx="1"/>
          </p:nvPr>
        </p:nvSpPr>
        <p:spPr>
          <a:xfrm>
            <a:off x="304800" y="838200"/>
            <a:ext cx="8686800" cy="5943600"/>
          </a:xfrm>
        </p:spPr>
        <p:txBody>
          <a:bodyPr>
            <a:normAutofit/>
          </a:bodyPr>
          <a:lstStyle/>
          <a:p>
            <a:pPr algn="just"/>
            <a:r>
              <a:rPr lang="en-US" sz="4400" dirty="0" smtClean="0"/>
              <a:t>It </a:t>
            </a:r>
            <a:r>
              <a:rPr lang="en-US" sz="4400" dirty="0"/>
              <a:t>would not be right to say that testing is done only to find faults</a:t>
            </a:r>
            <a:r>
              <a:rPr lang="en-US" sz="4400" dirty="0" smtClean="0"/>
              <a:t>.</a:t>
            </a:r>
          </a:p>
          <a:p>
            <a:pPr algn="just"/>
            <a:r>
              <a:rPr lang="en-US" sz="4400" dirty="0" smtClean="0"/>
              <a:t> </a:t>
            </a:r>
            <a:r>
              <a:rPr lang="en-US" sz="4400" dirty="0"/>
              <a:t>Faults will be found by everybody using the software. </a:t>
            </a:r>
            <a:endParaRPr lang="en-US" sz="4400" dirty="0" smtClean="0"/>
          </a:p>
          <a:p>
            <a:pPr algn="just"/>
            <a:r>
              <a:rPr lang="en-US" sz="4400" dirty="0" smtClean="0"/>
              <a:t>Testing </a:t>
            </a:r>
            <a:r>
              <a:rPr lang="en-US" sz="4400" dirty="0"/>
              <a:t>is a quality control measure used to verify that a product works as desired </a:t>
            </a:r>
            <a:r>
              <a:rPr lang="en-US" sz="4400" dirty="0" smtClean="0"/>
              <a:t>. </a:t>
            </a:r>
          </a:p>
        </p:txBody>
      </p:sp>
    </p:spTree>
    <p:extLst>
      <p:ext uri="{BB962C8B-B14F-4D97-AF65-F5344CB8AC3E}">
        <p14:creationId xmlns:p14="http://schemas.microsoft.com/office/powerpoint/2010/main" val="2045921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1143000"/>
          </a:xfrm>
        </p:spPr>
        <p:txBody>
          <a:bodyPr>
            <a:normAutofit fontScale="90000"/>
          </a:bodyPr>
          <a:lstStyle/>
          <a:p>
            <a:r>
              <a:rPr lang="en-US" b="1" dirty="0" smtClean="0"/>
              <a:t>1. Verification </a:t>
            </a:r>
            <a:r>
              <a:rPr lang="en-US" b="1" dirty="0"/>
              <a:t>and </a:t>
            </a:r>
            <a:r>
              <a:rPr lang="en-US" b="1" dirty="0" smtClean="0"/>
              <a:t>Validation(CONTD.) </a:t>
            </a:r>
            <a:endParaRPr lang="en-US" dirty="0"/>
          </a:p>
        </p:txBody>
      </p:sp>
      <p:sp>
        <p:nvSpPr>
          <p:cNvPr id="3" name="Content Placeholder 2"/>
          <p:cNvSpPr>
            <a:spLocks noGrp="1"/>
          </p:cNvSpPr>
          <p:nvPr>
            <p:ph idx="1"/>
          </p:nvPr>
        </p:nvSpPr>
        <p:spPr>
          <a:xfrm>
            <a:off x="152400" y="838200"/>
            <a:ext cx="8991600" cy="5943600"/>
          </a:xfrm>
        </p:spPr>
        <p:txBody>
          <a:bodyPr>
            <a:normAutofit/>
          </a:bodyPr>
          <a:lstStyle/>
          <a:p>
            <a:pPr algn="just"/>
            <a:r>
              <a:rPr lang="en-US" dirty="0" smtClean="0"/>
              <a:t>Software </a:t>
            </a:r>
            <a:r>
              <a:rPr lang="en-US" dirty="0"/>
              <a:t>testing provides a status report of the actual product in comparison to product </a:t>
            </a:r>
            <a:r>
              <a:rPr lang="en-US" dirty="0" smtClean="0"/>
              <a:t>Testing </a:t>
            </a:r>
            <a:r>
              <a:rPr lang="en-US" dirty="0"/>
              <a:t>process has to verify and validate whether the software fulfills conditions laid down for its </a:t>
            </a:r>
            <a:r>
              <a:rPr lang="en-US" dirty="0" smtClean="0"/>
              <a:t>release/use.</a:t>
            </a:r>
          </a:p>
          <a:p>
            <a:pPr algn="just"/>
            <a:r>
              <a:rPr lang="en-US" dirty="0"/>
              <a:t>Testing should reveal as many errors as possible in the software under test, check whether it meets its requirements and also bring it to an acceptable level of quality. </a:t>
            </a:r>
          </a:p>
        </p:txBody>
      </p:sp>
    </p:spTree>
    <p:extLst>
      <p:ext uri="{BB962C8B-B14F-4D97-AF65-F5344CB8AC3E}">
        <p14:creationId xmlns:p14="http://schemas.microsoft.com/office/powerpoint/2010/main" val="1093004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a:bodyPr>
          <a:lstStyle/>
          <a:p>
            <a:r>
              <a:rPr lang="en-US" b="1" dirty="0"/>
              <a:t>2. Priority Coverage </a:t>
            </a:r>
            <a:endParaRPr lang="en-US" dirty="0"/>
          </a:p>
        </p:txBody>
      </p:sp>
      <p:sp>
        <p:nvSpPr>
          <p:cNvPr id="3" name="Content Placeholder 2"/>
          <p:cNvSpPr>
            <a:spLocks noGrp="1"/>
          </p:cNvSpPr>
          <p:nvPr>
            <p:ph idx="1"/>
          </p:nvPr>
        </p:nvSpPr>
        <p:spPr>
          <a:xfrm>
            <a:off x="0" y="685800"/>
            <a:ext cx="9144000" cy="5867400"/>
          </a:xfrm>
        </p:spPr>
        <p:txBody>
          <a:bodyPr>
            <a:normAutofit/>
          </a:bodyPr>
          <a:lstStyle/>
          <a:p>
            <a:pPr algn="just"/>
            <a:r>
              <a:rPr lang="en-US" dirty="0" smtClean="0"/>
              <a:t>Exhaustive </a:t>
            </a:r>
            <a:r>
              <a:rPr lang="en-US" dirty="0"/>
              <a:t>testing is impossible. </a:t>
            </a:r>
            <a:endParaRPr lang="en-US" dirty="0" smtClean="0"/>
          </a:p>
          <a:p>
            <a:pPr algn="just"/>
            <a:r>
              <a:rPr lang="en-US" dirty="0" smtClean="0"/>
              <a:t>We </a:t>
            </a:r>
            <a:r>
              <a:rPr lang="en-US" dirty="0"/>
              <a:t>should perform tests efficiently and effectively, within budgetary and scheduling imitations. Therefore testing needs to assign effort reasonably and prioritize thoroughly. </a:t>
            </a:r>
            <a:endParaRPr lang="en-US" dirty="0" smtClean="0"/>
          </a:p>
          <a:p>
            <a:pPr algn="just"/>
            <a:r>
              <a:rPr lang="en-US" dirty="0" smtClean="0"/>
              <a:t>Generally </a:t>
            </a:r>
            <a:r>
              <a:rPr lang="en-US" dirty="0"/>
              <a:t>every feature should be tested at least with one valid input case. </a:t>
            </a:r>
            <a:endParaRPr lang="en-US" dirty="0" smtClean="0"/>
          </a:p>
          <a:p>
            <a:pPr algn="just"/>
            <a:r>
              <a:rPr lang="en-US" dirty="0" smtClean="0"/>
              <a:t>We </a:t>
            </a:r>
            <a:r>
              <a:rPr lang="en-US" dirty="0"/>
              <a:t>can also test input permutations, invalid input, and non-functional requirements depending upon the operational profile of software. </a:t>
            </a:r>
            <a:endParaRPr lang="en-US" dirty="0" smtClean="0"/>
          </a:p>
        </p:txBody>
      </p:sp>
    </p:spTree>
    <p:extLst>
      <p:ext uri="{BB962C8B-B14F-4D97-AF65-F5344CB8AC3E}">
        <p14:creationId xmlns:p14="http://schemas.microsoft.com/office/powerpoint/2010/main" val="3235842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914400"/>
          </a:xfrm>
        </p:spPr>
        <p:txBody>
          <a:bodyPr>
            <a:normAutofit/>
          </a:bodyPr>
          <a:lstStyle/>
          <a:p>
            <a:r>
              <a:rPr lang="en-US" b="1" dirty="0"/>
              <a:t>2. Priority Coverage </a:t>
            </a:r>
            <a:r>
              <a:rPr lang="en-US" b="1" dirty="0" smtClean="0"/>
              <a:t>(CONTD..)</a:t>
            </a:r>
            <a:endParaRPr lang="en-US" dirty="0"/>
          </a:p>
        </p:txBody>
      </p:sp>
      <p:sp>
        <p:nvSpPr>
          <p:cNvPr id="3" name="Content Placeholder 2"/>
          <p:cNvSpPr>
            <a:spLocks noGrp="1"/>
          </p:cNvSpPr>
          <p:nvPr>
            <p:ph idx="1"/>
          </p:nvPr>
        </p:nvSpPr>
        <p:spPr>
          <a:xfrm>
            <a:off x="0" y="685800"/>
            <a:ext cx="9144000" cy="5867400"/>
          </a:xfrm>
        </p:spPr>
        <p:txBody>
          <a:bodyPr>
            <a:normAutofit/>
          </a:bodyPr>
          <a:lstStyle/>
          <a:p>
            <a:pPr algn="just"/>
            <a:r>
              <a:rPr lang="en-US" dirty="0" smtClean="0"/>
              <a:t>Highly </a:t>
            </a:r>
            <a:r>
              <a:rPr lang="en-US" dirty="0"/>
              <a:t>present and frequent use scenarios should have more coverage than infrequently encountered and insignificant scenarios. </a:t>
            </a:r>
            <a:endParaRPr lang="en-US" dirty="0" smtClean="0"/>
          </a:p>
          <a:p>
            <a:pPr algn="just"/>
            <a:endParaRPr lang="en-US" dirty="0" smtClean="0"/>
          </a:p>
          <a:p>
            <a:pPr algn="just"/>
            <a:r>
              <a:rPr lang="en-US" dirty="0" smtClean="0"/>
              <a:t>A </a:t>
            </a:r>
            <a:r>
              <a:rPr lang="en-US" dirty="0"/>
              <a:t>study by on 25 million lines of code also revealed that 70-80% of problems were due to 10-15% of modules , 90% of all defects were in modules containing 13% of the code, 95% of serious defects were from just 2.5% of the code. </a:t>
            </a:r>
          </a:p>
        </p:txBody>
      </p:sp>
    </p:spTree>
    <p:extLst>
      <p:ext uri="{BB962C8B-B14F-4D97-AF65-F5344CB8AC3E}">
        <p14:creationId xmlns:p14="http://schemas.microsoft.com/office/powerpoint/2010/main" val="37952215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US" b="1" dirty="0" smtClean="0"/>
              <a:t/>
            </a:r>
            <a:br>
              <a:rPr lang="en-US" b="1" dirty="0" smtClean="0"/>
            </a:br>
            <a:r>
              <a:rPr lang="en-US" b="1" dirty="0" smtClean="0"/>
              <a:t>3 </a:t>
            </a:r>
            <a:r>
              <a:rPr lang="en-US" b="1" dirty="0"/>
              <a:t>Balanced </a:t>
            </a:r>
            <a:r>
              <a:rPr lang="en-US" dirty="0"/>
              <a:t/>
            </a:r>
            <a:br>
              <a:rPr lang="en-US" dirty="0"/>
            </a:br>
            <a:endParaRPr lang="en-US" dirty="0"/>
          </a:p>
        </p:txBody>
      </p:sp>
      <p:sp>
        <p:nvSpPr>
          <p:cNvPr id="3" name="Content Placeholder 2"/>
          <p:cNvSpPr>
            <a:spLocks noGrp="1"/>
          </p:cNvSpPr>
          <p:nvPr>
            <p:ph idx="1"/>
          </p:nvPr>
        </p:nvSpPr>
        <p:spPr>
          <a:xfrm>
            <a:off x="0" y="762000"/>
            <a:ext cx="9067800" cy="5943600"/>
          </a:xfrm>
        </p:spPr>
        <p:txBody>
          <a:bodyPr>
            <a:normAutofit/>
          </a:bodyPr>
          <a:lstStyle/>
          <a:p>
            <a:pPr algn="just"/>
            <a:r>
              <a:rPr lang="en-US" dirty="0" smtClean="0"/>
              <a:t>Testing </a:t>
            </a:r>
            <a:r>
              <a:rPr lang="en-US" dirty="0"/>
              <a:t>process must balance the written requirements, real-world technical limitations, and user expectations. </a:t>
            </a:r>
            <a:endParaRPr lang="en-US" dirty="0" smtClean="0"/>
          </a:p>
          <a:p>
            <a:pPr algn="just"/>
            <a:r>
              <a:rPr lang="en-US" dirty="0" smtClean="0"/>
              <a:t>The </a:t>
            </a:r>
            <a:r>
              <a:rPr lang="en-US" dirty="0"/>
              <a:t>testing process and its results must be repeatable and independent of the tester, i.e., consistent and unbiased </a:t>
            </a:r>
            <a:r>
              <a:rPr lang="en-US" dirty="0" smtClean="0"/>
              <a:t>. </a:t>
            </a:r>
          </a:p>
          <a:p>
            <a:pPr algn="just"/>
            <a:r>
              <a:rPr lang="en-US" dirty="0" smtClean="0"/>
              <a:t>Apart </a:t>
            </a:r>
            <a:r>
              <a:rPr lang="en-US" dirty="0"/>
              <a:t>from the process being employed in development there will be a lot unwritten or implicit requirements. </a:t>
            </a:r>
            <a:endParaRPr lang="en-US" dirty="0" smtClean="0"/>
          </a:p>
          <a:p>
            <a:pPr algn="just"/>
            <a:r>
              <a:rPr lang="en-US" dirty="0" smtClean="0"/>
              <a:t>While </a:t>
            </a:r>
            <a:r>
              <a:rPr lang="en-US" dirty="0"/>
              <a:t>testing, the software testing team should keep all such requirements in mind. </a:t>
            </a:r>
            <a:endParaRPr lang="en-US" dirty="0" smtClean="0"/>
          </a:p>
        </p:txBody>
      </p:sp>
    </p:spTree>
    <p:extLst>
      <p:ext uri="{BB962C8B-B14F-4D97-AF65-F5344CB8AC3E}">
        <p14:creationId xmlns:p14="http://schemas.microsoft.com/office/powerpoint/2010/main" val="42071037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US" b="1" dirty="0" smtClean="0"/>
              <a:t/>
            </a:r>
            <a:br>
              <a:rPr lang="en-US" b="1" dirty="0" smtClean="0"/>
            </a:br>
            <a:r>
              <a:rPr lang="en-US" b="1" dirty="0" smtClean="0"/>
              <a:t>3 </a:t>
            </a:r>
            <a:r>
              <a:rPr lang="en-US" b="1" dirty="0"/>
              <a:t>Balanced </a:t>
            </a:r>
            <a:r>
              <a:rPr lang="en-US" b="1" dirty="0" smtClean="0"/>
              <a:t>(CONTD..)</a:t>
            </a:r>
            <a:r>
              <a:rPr lang="en-US" dirty="0"/>
              <a:t/>
            </a:r>
            <a:br>
              <a:rPr lang="en-US" dirty="0"/>
            </a:br>
            <a:endParaRPr lang="en-US" dirty="0"/>
          </a:p>
        </p:txBody>
      </p:sp>
      <p:sp>
        <p:nvSpPr>
          <p:cNvPr id="3" name="Content Placeholder 2"/>
          <p:cNvSpPr>
            <a:spLocks noGrp="1"/>
          </p:cNvSpPr>
          <p:nvPr>
            <p:ph idx="1"/>
          </p:nvPr>
        </p:nvSpPr>
        <p:spPr>
          <a:xfrm>
            <a:off x="0" y="762000"/>
            <a:ext cx="9067800" cy="5943600"/>
          </a:xfrm>
        </p:spPr>
        <p:txBody>
          <a:bodyPr>
            <a:normAutofit/>
          </a:bodyPr>
          <a:lstStyle/>
          <a:p>
            <a:pPr algn="just"/>
            <a:r>
              <a:rPr lang="en-US" dirty="0" smtClean="0"/>
              <a:t>They </a:t>
            </a:r>
            <a:r>
              <a:rPr lang="en-US" dirty="0"/>
              <a:t>must also realize that we are part of development team, not the users of the software. </a:t>
            </a:r>
            <a:endParaRPr lang="en-US" dirty="0" smtClean="0"/>
          </a:p>
          <a:p>
            <a:pPr algn="just"/>
            <a:r>
              <a:rPr lang="en-US" dirty="0" smtClean="0"/>
              <a:t>The </a:t>
            </a:r>
            <a:r>
              <a:rPr lang="en-US" dirty="0"/>
              <a:t>end user's viewpoint is obviously vital to the success of the software, but it is not all that matters as all needs cannot be fulfilled because of technical, budgetary or scheduling limitations</a:t>
            </a:r>
            <a:r>
              <a:rPr lang="en-US" dirty="0" smtClean="0"/>
              <a:t>.</a:t>
            </a:r>
          </a:p>
          <a:p>
            <a:pPr algn="just"/>
            <a:r>
              <a:rPr lang="en-US" dirty="0" smtClean="0"/>
              <a:t> </a:t>
            </a:r>
            <a:r>
              <a:rPr lang="en-US" dirty="0"/>
              <a:t>Every defect/shortcoming has to be prioritized with respect to their time and technical constraints. </a:t>
            </a:r>
          </a:p>
        </p:txBody>
      </p:sp>
    </p:spTree>
    <p:extLst>
      <p:ext uri="{BB962C8B-B14F-4D97-AF65-F5344CB8AC3E}">
        <p14:creationId xmlns:p14="http://schemas.microsoft.com/office/powerpoint/2010/main" val="1291748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71600"/>
          </a:xfrm>
        </p:spPr>
        <p:txBody>
          <a:bodyPr>
            <a:normAutofit/>
          </a:bodyPr>
          <a:lstStyle/>
          <a:p>
            <a:r>
              <a:rPr lang="en-US" b="1" dirty="0"/>
              <a:t>4 Traceable </a:t>
            </a:r>
            <a:endParaRPr lang="en-US" dirty="0"/>
          </a:p>
        </p:txBody>
      </p:sp>
      <p:sp>
        <p:nvSpPr>
          <p:cNvPr id="3" name="Content Placeholder 2"/>
          <p:cNvSpPr>
            <a:spLocks noGrp="1"/>
          </p:cNvSpPr>
          <p:nvPr>
            <p:ph idx="1"/>
          </p:nvPr>
        </p:nvSpPr>
        <p:spPr>
          <a:xfrm>
            <a:off x="76200" y="1066800"/>
            <a:ext cx="8686800" cy="5334000"/>
          </a:xfrm>
        </p:spPr>
        <p:txBody>
          <a:bodyPr>
            <a:normAutofit lnSpcReduction="10000"/>
          </a:bodyPr>
          <a:lstStyle/>
          <a:p>
            <a:pPr algn="just"/>
            <a:r>
              <a:rPr lang="en-US" dirty="0" smtClean="0"/>
              <a:t>Documenting </a:t>
            </a:r>
            <a:r>
              <a:rPr lang="en-US" dirty="0"/>
              <a:t>both the successes and failures helps in easing the process of testing. </a:t>
            </a:r>
            <a:endParaRPr lang="en-US" dirty="0" smtClean="0"/>
          </a:p>
          <a:p>
            <a:pPr algn="just"/>
            <a:r>
              <a:rPr lang="en-US" dirty="0" smtClean="0"/>
              <a:t>What </a:t>
            </a:r>
            <a:r>
              <a:rPr lang="en-US" dirty="0"/>
              <a:t>was tested, and how it was tested, are needed as part of an ongoing testing process. </a:t>
            </a:r>
            <a:endParaRPr lang="en-US" dirty="0" smtClean="0"/>
          </a:p>
          <a:p>
            <a:pPr algn="just"/>
            <a:r>
              <a:rPr lang="en-US" dirty="0" smtClean="0"/>
              <a:t>Such </a:t>
            </a:r>
            <a:r>
              <a:rPr lang="en-US" dirty="0"/>
              <a:t>things serve as a means to eliminate duplicate testing </a:t>
            </a:r>
            <a:r>
              <a:rPr lang="en-US" dirty="0" smtClean="0"/>
              <a:t>effort </a:t>
            </a:r>
          </a:p>
          <a:p>
            <a:pPr algn="just"/>
            <a:endParaRPr lang="en-US" dirty="0" smtClean="0"/>
          </a:p>
          <a:p>
            <a:pPr algn="just"/>
            <a:endParaRPr lang="en-US" dirty="0" smtClean="0"/>
          </a:p>
          <a:p>
            <a:pPr algn="just"/>
            <a:endParaRPr lang="en-US" dirty="0" smtClean="0"/>
          </a:p>
          <a:p>
            <a:pPr marL="0" indent="0" algn="just">
              <a:buNone/>
            </a:pPr>
            <a:r>
              <a:rPr lang="en-US" dirty="0" smtClean="0"/>
              <a:t> </a:t>
            </a:r>
            <a:endParaRPr lang="en-US" dirty="0"/>
          </a:p>
        </p:txBody>
      </p:sp>
    </p:spTree>
    <p:extLst>
      <p:ext uri="{BB962C8B-B14F-4D97-AF65-F5344CB8AC3E}">
        <p14:creationId xmlns:p14="http://schemas.microsoft.com/office/powerpoint/2010/main" val="3990838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r>
              <a:rPr lang="en-US" b="1" dirty="0"/>
              <a:t>5 Deterministic </a:t>
            </a:r>
            <a:endParaRPr lang="en-US" dirty="0"/>
          </a:p>
        </p:txBody>
      </p:sp>
      <p:sp>
        <p:nvSpPr>
          <p:cNvPr id="3" name="Content Placeholder 2"/>
          <p:cNvSpPr>
            <a:spLocks noGrp="1"/>
          </p:cNvSpPr>
          <p:nvPr>
            <p:ph idx="1"/>
          </p:nvPr>
        </p:nvSpPr>
        <p:spPr>
          <a:xfrm>
            <a:off x="0" y="838200"/>
            <a:ext cx="8991600" cy="5867400"/>
          </a:xfrm>
        </p:spPr>
        <p:txBody>
          <a:bodyPr>
            <a:normAutofit fontScale="92500"/>
          </a:bodyPr>
          <a:lstStyle/>
          <a:p>
            <a:pPr algn="just"/>
            <a:r>
              <a:rPr lang="en-US" dirty="0" smtClean="0"/>
              <a:t>Problem </a:t>
            </a:r>
            <a:r>
              <a:rPr lang="en-US" dirty="0"/>
              <a:t>detection should not be random in testing. </a:t>
            </a:r>
            <a:endParaRPr lang="en-US" dirty="0" smtClean="0"/>
          </a:p>
          <a:p>
            <a:pPr algn="just"/>
            <a:r>
              <a:rPr lang="en-US" dirty="0" smtClean="0"/>
              <a:t>We </a:t>
            </a:r>
            <a:r>
              <a:rPr lang="en-US" dirty="0"/>
              <a:t>should know what we are doing, what are we targeting, what will be the possible outcome. </a:t>
            </a:r>
            <a:endParaRPr lang="en-US" dirty="0" smtClean="0"/>
          </a:p>
          <a:p>
            <a:pPr algn="just"/>
            <a:r>
              <a:rPr lang="en-US" dirty="0" smtClean="0"/>
              <a:t>Coverage </a:t>
            </a:r>
            <a:r>
              <a:rPr lang="en-US" dirty="0"/>
              <a:t>criteria should expose all defects of a decided nature and priority. Also, afterward surfacing errors should be categorized as to which section in the coverage it would have occurred, and can thus present a definite cost in detecting such defects in future testing. </a:t>
            </a:r>
            <a:endParaRPr lang="en-US" dirty="0" smtClean="0"/>
          </a:p>
          <a:p>
            <a:pPr algn="just"/>
            <a:r>
              <a:rPr lang="en-US" dirty="0" smtClean="0"/>
              <a:t>Having </a:t>
            </a:r>
            <a:r>
              <a:rPr lang="en-US" dirty="0"/>
              <a:t>clean insight into the process allows us to better estimate costs and to better direct the overall development. </a:t>
            </a:r>
          </a:p>
        </p:txBody>
      </p:sp>
    </p:spTree>
    <p:extLst>
      <p:ext uri="{BB962C8B-B14F-4D97-AF65-F5344CB8AC3E}">
        <p14:creationId xmlns:p14="http://schemas.microsoft.com/office/powerpoint/2010/main" val="23449460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Characteristics</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371600"/>
            <a:ext cx="8839200" cy="2895600"/>
          </a:xfrm>
        </p:spPr>
        <p:txBody>
          <a:bodyPr>
            <a:noAutofit/>
          </a:bodyPr>
          <a:lstStyle/>
          <a:p>
            <a:pPr marL="514350" indent="-514350">
              <a:buFont typeface="+mj-lt"/>
              <a:buAutoNum type="arabicPeriod"/>
            </a:pPr>
            <a:r>
              <a:rPr lang="en-US" sz="3600" dirty="0" smtClean="0"/>
              <a:t> </a:t>
            </a:r>
            <a:r>
              <a:rPr lang="en-US" sz="3600" b="1" dirty="0" smtClean="0"/>
              <a:t>High Probability of detecting Errors</a:t>
            </a:r>
            <a:endParaRPr lang="en-IN" sz="3600" dirty="0" smtClean="0"/>
          </a:p>
          <a:p>
            <a:pPr marL="514350" lvl="0" indent="-514350">
              <a:buFont typeface="+mj-lt"/>
              <a:buAutoNum type="arabicPeriod"/>
            </a:pPr>
            <a:r>
              <a:rPr lang="en-US" sz="3600" b="1" dirty="0" smtClean="0"/>
              <a:t>No Redundancy</a:t>
            </a:r>
            <a:endParaRPr lang="en-IN" sz="3600" dirty="0" smtClean="0"/>
          </a:p>
          <a:p>
            <a:pPr marL="514350" lvl="0" indent="-514350">
              <a:buFont typeface="+mj-lt"/>
              <a:buAutoNum type="arabicPeriod"/>
            </a:pPr>
            <a:r>
              <a:rPr lang="en-US" sz="3600" b="1" dirty="0" smtClean="0"/>
              <a:t>Choose the most appropriate Test</a:t>
            </a:r>
            <a:endParaRPr lang="en-IN" sz="3600" dirty="0" smtClean="0"/>
          </a:p>
          <a:p>
            <a:pPr marL="514350" lvl="0" indent="-514350">
              <a:buFont typeface="+mj-lt"/>
              <a:buAutoNum type="arabicPeriod"/>
            </a:pPr>
            <a:r>
              <a:rPr lang="en-US" sz="3600" b="1" dirty="0" smtClean="0"/>
              <a:t>Moderate</a:t>
            </a:r>
            <a:endParaRPr lang="en-IN" sz="3600" dirty="0" smtClean="0"/>
          </a:p>
          <a:p>
            <a:pPr marL="514350" indent="-514350">
              <a:buFont typeface="Arial" pitchFamily="34" charset="0"/>
              <a:buAutoNum type="arabicPeriod"/>
            </a:pPr>
            <a:endParaRPr lang="en-IN" sz="3600" dirty="0" smtClean="0"/>
          </a:p>
          <a:p>
            <a:pPr marL="514350" indent="-514350">
              <a:buFont typeface="Arial" pitchFamily="34" charset="0"/>
              <a:buAutoNum type="arabicPeriod"/>
            </a:pPr>
            <a:endParaRPr lang="en-IN" sz="3600" dirty="0" smtClean="0"/>
          </a:p>
          <a:p>
            <a:pPr marL="514350" indent="-514350">
              <a:buFont typeface="Arial" pitchFamily="34" charset="0"/>
              <a:buAutoNum type="arabicPeriod"/>
            </a:pPr>
            <a:endParaRPr lang="en-IN" sz="3600" dirty="0" smtClean="0"/>
          </a:p>
          <a:p>
            <a:pPr marL="514350" indent="-514350">
              <a:buAutoNum type="arabicPeriod"/>
            </a:pPr>
            <a:endParaRPr lang="en-US" sz="3600" b="1" dirty="0" smtClean="0"/>
          </a:p>
          <a:p>
            <a:pPr marL="514350" indent="-514350">
              <a:buAutoNum type="arabicPeriod"/>
            </a:pPr>
            <a:endParaRPr lang="en-US" sz="3600" b="1" dirty="0" smtClean="0"/>
          </a:p>
          <a:p>
            <a:pPr marL="514350" indent="-514350">
              <a:buAutoNum type="arabicPeriod"/>
            </a:pPr>
            <a:endParaRPr lang="en-IN" sz="3600" dirty="0" smtClean="0"/>
          </a:p>
          <a:p>
            <a:pPr marL="514350" indent="-514350">
              <a:buFont typeface="+mj-lt"/>
              <a:buAutoNum type="arabicPeriod"/>
            </a:pPr>
            <a:endParaRPr lang="en-US" sz="3600" dirty="0"/>
          </a:p>
        </p:txBody>
      </p:sp>
    </p:spTree>
    <p:extLst>
      <p:ext uri="{BB962C8B-B14F-4D97-AF65-F5344CB8AC3E}">
        <p14:creationId xmlns:p14="http://schemas.microsoft.com/office/powerpoint/2010/main" val="4000710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90600"/>
          </a:xfrm>
        </p:spPr>
        <p:txBody>
          <a:bodyPr anchor="b">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pPr lvl="0"/>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1:-High Probability of detecting Errors</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990600"/>
            <a:ext cx="9144000" cy="5257800"/>
          </a:xfrm>
        </p:spPr>
        <p:txBody>
          <a:bodyPr>
            <a:normAutofit/>
          </a:bodyPr>
          <a:lstStyle/>
          <a:p>
            <a:pPr marL="571500" indent="-514350" algn="just">
              <a:buFont typeface="+mj-lt"/>
              <a:buAutoNum type="arabicPeriod"/>
            </a:pPr>
            <a:r>
              <a:rPr lang="en-US" dirty="0" smtClean="0"/>
              <a:t>To detect maximum errors, the tester should understand the software thoroughly and try to find the possible ways in which the software can fail</a:t>
            </a:r>
          </a:p>
          <a:p>
            <a:pPr marL="514350" indent="-514350" algn="just">
              <a:buFont typeface="+mj-lt"/>
              <a:buAutoNum type="arabicPeriod"/>
            </a:pPr>
            <a:r>
              <a:rPr lang="en-US" dirty="0" smtClean="0"/>
              <a:t>In a program to divide two numbers, for example, the possible way in which the program can fail is when 2 and zero are given as inputs and two is to be divided by zero. </a:t>
            </a:r>
          </a:p>
          <a:p>
            <a:pPr marL="514350" indent="-514350" algn="just">
              <a:buFont typeface="+mj-lt"/>
              <a:buAutoNum type="arabicPeriod"/>
            </a:pPr>
            <a:r>
              <a:rPr lang="en-US" dirty="0" smtClean="0"/>
              <a:t>In this case, a set of tests should be developed that can demonstrate an error in the division operator.</a:t>
            </a:r>
            <a:endParaRPr lang="en-IN" dirty="0" smtClean="0"/>
          </a:p>
        </p:txBody>
      </p:sp>
    </p:spTree>
    <p:extLst>
      <p:ext uri="{BB962C8B-B14F-4D97-AF65-F5344CB8AC3E}">
        <p14:creationId xmlns:p14="http://schemas.microsoft.com/office/powerpoint/2010/main" val="811618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Characteristics of  software</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143000"/>
            <a:ext cx="9144000" cy="5181600"/>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p>
            <a:pPr marL="514350" indent="-514350">
              <a:buNone/>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...provides the required functionality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...is usable by real (i.e. naive) users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...is predictable, reliable and dependable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...functions efficiently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None/>
            </a:pPr>
            <a:endPar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6664256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2:-No Redundancy</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600200"/>
            <a:ext cx="9144000" cy="4525963"/>
          </a:xfrm>
        </p:spPr>
        <p:txBody>
          <a:bodyPr>
            <a:normAutofit/>
          </a:bodyPr>
          <a:lstStyle/>
          <a:p>
            <a:pPr algn="just"/>
            <a:r>
              <a:rPr lang="en-US" sz="3600" dirty="0" smtClean="0"/>
              <a:t>Resources and testing time are limited in software development process.</a:t>
            </a:r>
          </a:p>
          <a:p>
            <a:pPr algn="just"/>
            <a:endParaRPr lang="en-US" sz="3600" dirty="0" smtClean="0"/>
          </a:p>
          <a:p>
            <a:pPr algn="just"/>
            <a:r>
              <a:rPr lang="en-US" sz="3600" dirty="0" smtClean="0"/>
              <a:t> so it is not beneficial to develop several tests, which have the same intended purpose. Every test should have a distinct purpose</a:t>
            </a:r>
            <a:endParaRPr lang="en-IN" sz="3600" dirty="0"/>
          </a:p>
        </p:txBody>
      </p:sp>
    </p:spTree>
    <p:extLst>
      <p:ext uri="{BB962C8B-B14F-4D97-AF65-F5344CB8AC3E}">
        <p14:creationId xmlns:p14="http://schemas.microsoft.com/office/powerpoint/2010/main" val="14148964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3:-Choose the most appropriate Test</a:t>
            </a:r>
            <a:endParaRPr lang="en-IN"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19200"/>
            <a:ext cx="9144000" cy="4906963"/>
          </a:xfrm>
        </p:spPr>
        <p:txBody>
          <a:bodyPr>
            <a:noAutofit/>
          </a:bodyPr>
          <a:lstStyle/>
          <a:p>
            <a:pPr lvl="0" algn="just"/>
            <a:r>
              <a:rPr lang="en-US" sz="3600" dirty="0" smtClean="0"/>
              <a:t>There can be different tests that have the same intent but due to certain limitations, such as time and resource constraint, only few of them are used. </a:t>
            </a:r>
          </a:p>
          <a:p>
            <a:pPr lvl="0" algn="just"/>
            <a:r>
              <a:rPr lang="en-US" sz="3600" dirty="0" smtClean="0"/>
              <a:t>In such as case, the tests that have the highest probability of finding errors should be considered.</a:t>
            </a:r>
            <a:endParaRPr lang="en-IN" sz="3600" dirty="0" smtClean="0"/>
          </a:p>
          <a:p>
            <a:endParaRPr lang="en-IN" sz="3600" dirty="0"/>
          </a:p>
        </p:txBody>
      </p:sp>
    </p:spTree>
    <p:extLst>
      <p:ext uri="{BB962C8B-B14F-4D97-AF65-F5344CB8AC3E}">
        <p14:creationId xmlns:p14="http://schemas.microsoft.com/office/powerpoint/2010/main" val="42275745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60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4:-Moderate</a:t>
            </a:r>
            <a:endParaRPr lang="en-IN"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1219200"/>
            <a:ext cx="9144000" cy="4525963"/>
          </a:xfrm>
        </p:spPr>
        <p:txBody>
          <a:bodyPr>
            <a:normAutofit/>
          </a:bodyPr>
          <a:lstStyle/>
          <a:p>
            <a:pPr lvl="0" algn="just"/>
            <a:r>
              <a:rPr lang="en-US" sz="3600" dirty="0" smtClean="0"/>
              <a:t>A test is considered good if it is neither too simple nor too complex. </a:t>
            </a:r>
          </a:p>
          <a:p>
            <a:pPr lvl="0" algn="just"/>
            <a:r>
              <a:rPr lang="en-US" sz="3600" dirty="0" smtClean="0"/>
              <a:t>Many tests can be combined to form one test case. However, this can increase the complexity and leave many errors undetected.</a:t>
            </a:r>
          </a:p>
          <a:p>
            <a:pPr lvl="0" algn="just"/>
            <a:r>
              <a:rPr lang="en-US" sz="3600" dirty="0" smtClean="0"/>
              <a:t> Hence, all tests should be performed separately.</a:t>
            </a:r>
            <a:endParaRPr lang="en-IN" sz="3600" dirty="0"/>
          </a:p>
        </p:txBody>
      </p:sp>
    </p:spTree>
    <p:extLst>
      <p:ext uri="{BB962C8B-B14F-4D97-AF65-F5344CB8AC3E}">
        <p14:creationId xmlns:p14="http://schemas.microsoft.com/office/powerpoint/2010/main" val="3984580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during planning phase</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0" y="609600"/>
            <a:ext cx="9677400" cy="6248400"/>
          </a:xfrm>
        </p:spPr>
        <p:style>
          <a:lnRef idx="2">
            <a:schemeClr val="accent2"/>
          </a:lnRef>
          <a:fillRef idx="1">
            <a:schemeClr val="lt1"/>
          </a:fillRef>
          <a:effectRef idx="0">
            <a:schemeClr val="accent2"/>
          </a:effectRef>
          <a:fontRef idx="minor">
            <a:schemeClr val="dk1"/>
          </a:fontRef>
        </p:style>
        <p:txBody>
          <a:bodyPr>
            <a:noAutofit/>
          </a:bodyPr>
          <a:lstStyle/>
          <a:p>
            <a:pPr marL="514350" indent="-514350">
              <a:lnSpc>
                <a:spcPct val="120000"/>
              </a:lnSpc>
              <a:buFont typeface="+mj-lt"/>
              <a:buAutoNum type="arabicPeriod"/>
            </a:pPr>
            <a:r>
              <a:rPr lang="en-US" dirty="0" smtClean="0"/>
              <a:t>Goals for the Planning Phase .</a:t>
            </a:r>
          </a:p>
          <a:p>
            <a:pPr marL="514350" indent="-514350">
              <a:lnSpc>
                <a:spcPct val="120000"/>
              </a:lnSpc>
              <a:buFont typeface="+mj-lt"/>
              <a:buAutoNum type="arabicPeriod"/>
            </a:pPr>
            <a:r>
              <a:rPr lang="en-US" dirty="0" smtClean="0"/>
              <a:t>Developing the Solution Design and Architecture .</a:t>
            </a:r>
          </a:p>
          <a:p>
            <a:pPr marL="514350" indent="-514350">
              <a:lnSpc>
                <a:spcPct val="120000"/>
              </a:lnSpc>
              <a:buFont typeface="+mj-lt"/>
              <a:buAutoNum type="arabicPeriod"/>
            </a:pPr>
            <a:r>
              <a:rPr lang="en-US" dirty="0" smtClean="0"/>
              <a:t>Validating the Technology .</a:t>
            </a:r>
          </a:p>
          <a:p>
            <a:pPr marL="514350" indent="-514350">
              <a:lnSpc>
                <a:spcPct val="120000"/>
              </a:lnSpc>
              <a:buFont typeface="+mj-lt"/>
              <a:buAutoNum type="arabicPeriod"/>
            </a:pPr>
            <a:r>
              <a:rPr lang="en-US" dirty="0" smtClean="0"/>
              <a:t>Creating the Functional Specification for the Solution.</a:t>
            </a:r>
          </a:p>
          <a:p>
            <a:pPr marL="514350" indent="-514350">
              <a:lnSpc>
                <a:spcPct val="120000"/>
              </a:lnSpc>
              <a:buFont typeface="+mj-lt"/>
              <a:buAutoNum type="arabicPeriod"/>
            </a:pPr>
            <a:r>
              <a:rPr lang="en-US" dirty="0" smtClean="0"/>
              <a:t>Developing the Project Plans .</a:t>
            </a:r>
          </a:p>
          <a:p>
            <a:pPr marL="514350" indent="-514350">
              <a:lnSpc>
                <a:spcPct val="120000"/>
              </a:lnSpc>
              <a:buFont typeface="+mj-lt"/>
              <a:buAutoNum type="arabicPeriod"/>
            </a:pPr>
            <a:r>
              <a:rPr lang="en-US" dirty="0" smtClean="0"/>
              <a:t>Creating the Project Schedules. </a:t>
            </a:r>
          </a:p>
          <a:p>
            <a:pPr marL="514350" indent="-514350">
              <a:lnSpc>
                <a:spcPct val="120000"/>
              </a:lnSpc>
              <a:buFont typeface="+mj-lt"/>
              <a:buAutoNum type="arabicPeriod"/>
            </a:pPr>
            <a:r>
              <a:rPr lang="en-US" dirty="0" smtClean="0"/>
              <a:t>Setting Up the Development and Test Environments. </a:t>
            </a:r>
          </a:p>
          <a:p>
            <a:pPr marL="514350" indent="-514350">
              <a:lnSpc>
                <a:spcPct val="120000"/>
              </a:lnSpc>
              <a:buFont typeface="+mj-lt"/>
              <a:buAutoNum type="arabicPeriod"/>
            </a:pPr>
            <a:r>
              <a:rPr lang="en-US" dirty="0" smtClean="0"/>
              <a:t>Closing the Planning Phase .</a:t>
            </a:r>
            <a:br>
              <a:rPr lang="en-US" dirty="0" smtClean="0"/>
            </a:br>
            <a:r>
              <a:rPr lang="en-US" dirty="0" smtClean="0"/>
              <a:t/>
            </a:r>
            <a:br>
              <a:rPr lang="en-US" dirty="0" smtClean="0"/>
            </a:br>
            <a:endParaRPr lang="en-US" sz="3600" dirty="0" smtClean="0"/>
          </a:p>
          <a:p>
            <a:endParaRPr lang="en-US" sz="3600" dirty="0"/>
          </a:p>
        </p:txBody>
      </p:sp>
    </p:spTree>
    <p:extLst>
      <p:ext uri="{BB962C8B-B14F-4D97-AF65-F5344CB8AC3E}">
        <p14:creationId xmlns:p14="http://schemas.microsoft.com/office/powerpoint/2010/main" val="483581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001000" cy="1143000"/>
          </a:xfrm>
        </p:spPr>
        <p:txBody>
          <a:bodyPr>
            <a:normAutofit/>
          </a:bodyPr>
          <a:lstStyle/>
          <a:p>
            <a:r>
              <a:rPr lang="en-U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during Design Phase</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76200" y="1143000"/>
            <a:ext cx="8839200" cy="5486400"/>
          </a:xfrm>
        </p:spPr>
        <p:style>
          <a:lnRef idx="2">
            <a:schemeClr val="accent2"/>
          </a:lnRef>
          <a:fillRef idx="1">
            <a:schemeClr val="lt1"/>
          </a:fillRef>
          <a:effectRef idx="0">
            <a:schemeClr val="accent2"/>
          </a:effectRef>
          <a:fontRef idx="minor">
            <a:schemeClr val="dk1"/>
          </a:fontRef>
        </p:style>
        <p:txBody>
          <a:bodyPr>
            <a:normAutofit/>
          </a:bodyPr>
          <a:lstStyle/>
          <a:p>
            <a:pPr>
              <a:lnSpc>
                <a:spcPct val="80000"/>
              </a:lnSpc>
            </a:pPr>
            <a:r>
              <a:rPr lang="en-US" altLang="en-US" sz="2400" b="1" dirty="0">
                <a:ln w="12700">
                  <a:solidFill>
                    <a:schemeClr val="accent3">
                      <a:lumMod val="50000"/>
                    </a:schemeClr>
                  </a:solidFill>
                  <a:prstDash val="solid"/>
                </a:ln>
                <a:solidFill>
                  <a:srgbClr val="00B050"/>
                </a:solidFill>
                <a:effectLst>
                  <a:innerShdw blurRad="177800">
                    <a:schemeClr val="accent3">
                      <a:lumMod val="50000"/>
                    </a:schemeClr>
                  </a:innerShdw>
                </a:effectLst>
              </a:rPr>
              <a:t>Design Analysis Testing  (DAT)</a:t>
            </a:r>
          </a:p>
          <a:p>
            <a:pPr lvl="1" algn="just"/>
            <a:r>
              <a:rPr lang="en-US" altLang="en-US" sz="3200" dirty="0"/>
              <a:t>Evaluates correct implementation of the design </a:t>
            </a:r>
            <a:r>
              <a:rPr lang="en-US" altLang="en-US" sz="3200" dirty="0" smtClean="0"/>
              <a:t>intended, </a:t>
            </a:r>
            <a:r>
              <a:rPr lang="en-US" altLang="en-US" sz="3200" dirty="0"/>
              <a:t>and requires intimate knowledge of the design detail. </a:t>
            </a:r>
          </a:p>
          <a:p>
            <a:pPr lvl="1" algn="just"/>
            <a:r>
              <a:rPr lang="en-US" altLang="en-US" sz="3200" dirty="0"/>
              <a:t>Performed by designers, or dedicated group of DAT testers.  Typically tightly coupled to designers.  Verifies that implementation is correct as intended and meets requirements.  In addition, allows designers to exercise design in extreme ways. White box testing.</a:t>
            </a:r>
          </a:p>
          <a:p>
            <a:pPr lvl="1" algn="just"/>
            <a:endParaRPr lang="en-US" altLang="en-US" sz="3200" dirty="0"/>
          </a:p>
          <a:p>
            <a:pPr algn="just"/>
            <a:endParaRPr lang="en-US" sz="4000" dirty="0"/>
          </a:p>
        </p:txBody>
      </p:sp>
    </p:spTree>
    <p:extLst>
      <p:ext uri="{BB962C8B-B14F-4D97-AF65-F5344CB8AC3E}">
        <p14:creationId xmlns:p14="http://schemas.microsoft.com/office/powerpoint/2010/main" val="2229934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during Design Phase(contd..)</a:t>
            </a:r>
            <a:endPar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p:style>
          <a:lnRef idx="2">
            <a:schemeClr val="accent1"/>
          </a:lnRef>
          <a:fillRef idx="1">
            <a:schemeClr val="lt1"/>
          </a:fillRef>
          <a:effectRef idx="0">
            <a:schemeClr val="accent1"/>
          </a:effectRef>
          <a:fontRef idx="minor">
            <a:schemeClr val="dk1"/>
          </a:fontRef>
        </p:style>
        <p:txBody>
          <a:bodyPr/>
          <a:lstStyle/>
          <a:p>
            <a:pPr>
              <a:lnSpc>
                <a:spcPct val="80000"/>
              </a:lnSpc>
            </a:pPr>
            <a:r>
              <a:rPr lang="en-US" altLang="en-US" sz="2400" b="1" dirty="0">
                <a:ln w="12700">
                  <a:solidFill>
                    <a:schemeClr val="accent3">
                      <a:lumMod val="50000"/>
                    </a:schemeClr>
                  </a:solidFill>
                  <a:prstDash val="solid"/>
                </a:ln>
                <a:solidFill>
                  <a:srgbClr val="00B050"/>
                </a:solidFill>
                <a:effectLst>
                  <a:innerShdw blurRad="177800">
                    <a:schemeClr val="accent3">
                      <a:lumMod val="50000"/>
                    </a:schemeClr>
                  </a:innerShdw>
                </a:effectLst>
              </a:rPr>
              <a:t>Design Verification Testing (DVT)</a:t>
            </a:r>
          </a:p>
          <a:p>
            <a:pPr lvl="1">
              <a:lnSpc>
                <a:spcPct val="80000"/>
              </a:lnSpc>
            </a:pPr>
            <a:r>
              <a:rPr lang="en-US" altLang="en-US" sz="2400" dirty="0" smtClean="0"/>
              <a:t>Demonstrates </a:t>
            </a:r>
            <a:r>
              <a:rPr lang="en-US" altLang="en-US" sz="2400" dirty="0"/>
              <a:t>that specified requirements have been met. </a:t>
            </a:r>
            <a:endParaRPr lang="en-US" altLang="en-US" sz="2400" b="1" dirty="0"/>
          </a:p>
          <a:p>
            <a:pPr lvl="1">
              <a:lnSpc>
                <a:spcPct val="80000"/>
              </a:lnSpc>
            </a:pPr>
            <a:r>
              <a:rPr lang="en-US" altLang="en-US" sz="2400" dirty="0"/>
              <a:t>Typically performed by independent group, sometimes called QA, especially in SW word.  Verifies design to requirements.  Black box testing.</a:t>
            </a:r>
          </a:p>
          <a:p>
            <a:pPr lvl="1">
              <a:lnSpc>
                <a:spcPct val="80000"/>
              </a:lnSpc>
            </a:pPr>
            <a:endParaRPr lang="en-US" altLang="en-US" sz="2400" dirty="0"/>
          </a:p>
          <a:p>
            <a:pPr>
              <a:lnSpc>
                <a:spcPct val="80000"/>
              </a:lnSpc>
            </a:pPr>
            <a:r>
              <a:rPr lang="en-US" altLang="en-US" sz="2400" b="1" dirty="0">
                <a:ln w="12700">
                  <a:solidFill>
                    <a:schemeClr val="accent3">
                      <a:lumMod val="50000"/>
                    </a:schemeClr>
                  </a:solidFill>
                  <a:prstDash val="solid"/>
                </a:ln>
                <a:solidFill>
                  <a:srgbClr val="00B050"/>
                </a:solidFill>
                <a:effectLst>
                  <a:innerShdw blurRad="177800">
                    <a:schemeClr val="accent3">
                      <a:lumMod val="50000"/>
                    </a:schemeClr>
                  </a:innerShdw>
                </a:effectLst>
              </a:rPr>
              <a:t>Design validation </a:t>
            </a:r>
          </a:p>
          <a:p>
            <a:pPr lvl="1">
              <a:lnSpc>
                <a:spcPct val="80000"/>
              </a:lnSpc>
            </a:pPr>
            <a:r>
              <a:rPr lang="en-US" altLang="en-US" sz="2400" dirty="0"/>
              <a:t>Demonstrates that the system conforms to user needs and intended uses.</a:t>
            </a:r>
          </a:p>
          <a:p>
            <a:pPr lvl="1">
              <a:lnSpc>
                <a:spcPct val="80000"/>
              </a:lnSpc>
            </a:pPr>
            <a:r>
              <a:rPr lang="en-US" altLang="en-US" sz="2400" dirty="0"/>
              <a:t>Performed by independent group, or more likely, the designers and system engineers.</a:t>
            </a:r>
          </a:p>
          <a:p>
            <a:endParaRPr lang="en-US" dirty="0"/>
          </a:p>
        </p:txBody>
      </p:sp>
    </p:spTree>
    <p:extLst>
      <p:ext uri="{BB962C8B-B14F-4D97-AF65-F5344CB8AC3E}">
        <p14:creationId xmlns:p14="http://schemas.microsoft.com/office/powerpoint/2010/main" val="13775218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During coding phase</a:t>
            </a:r>
          </a:p>
        </p:txBody>
      </p:sp>
      <p:sp>
        <p:nvSpPr>
          <p:cNvPr id="3" name="Content Placeholder 2"/>
          <p:cNvSpPr>
            <a:spLocks noGrp="1"/>
          </p:cNvSpPr>
          <p:nvPr>
            <p:ph idx="1"/>
          </p:nvPr>
        </p:nvSpPr>
        <p:spPr>
          <a:xfrm>
            <a:off x="0" y="1417638"/>
            <a:ext cx="9144000" cy="5440362"/>
          </a:xfrm>
        </p:spPr>
        <p:style>
          <a:lnRef idx="2">
            <a:schemeClr val="accent2"/>
          </a:lnRef>
          <a:fillRef idx="1">
            <a:schemeClr val="lt1"/>
          </a:fillRef>
          <a:effectRef idx="0">
            <a:schemeClr val="accent2"/>
          </a:effectRef>
          <a:fontRef idx="minor">
            <a:schemeClr val="dk1"/>
          </a:fontRef>
        </p:style>
        <p:txBody>
          <a:bodyPr>
            <a:noAutofit/>
          </a:bodyPr>
          <a:lstStyle/>
          <a:p>
            <a:pPr algn="just"/>
            <a:r>
              <a:rPr lang="en-US" sz="2800" b="1" dirty="0">
                <a:ln w="12700">
                  <a:solidFill>
                    <a:schemeClr val="accent3">
                      <a:lumMod val="50000"/>
                    </a:schemeClr>
                  </a:solidFill>
                  <a:prstDash val="solid"/>
                </a:ln>
                <a:solidFill>
                  <a:srgbClr val="00B050"/>
                </a:solidFill>
                <a:effectLst>
                  <a:innerShdw blurRad="177800">
                    <a:schemeClr val="accent3">
                      <a:lumMod val="50000"/>
                    </a:schemeClr>
                  </a:innerShdw>
                </a:effectLst>
              </a:rPr>
              <a:t>Check the code for consistency with design </a:t>
            </a:r>
            <a:r>
              <a:rPr lang="en-US" sz="2800" b="1" dirty="0"/>
              <a:t>-</a:t>
            </a:r>
            <a:r>
              <a:rPr lang="en-US" sz="2800" dirty="0"/>
              <a:t> The areas to check include modular structure, module interfaces, data structures, functions, algorithms and I/O handling</a:t>
            </a:r>
            <a:r>
              <a:rPr lang="en-US" sz="2800" dirty="0" smtClean="0"/>
              <a:t>.</a:t>
            </a:r>
          </a:p>
          <a:p>
            <a:pPr algn="just"/>
            <a:endParaRPr lang="en-US" sz="2400" dirty="0" smtClean="0"/>
          </a:p>
          <a:p>
            <a:pPr algn="just"/>
            <a:r>
              <a:rPr lang="en-US" sz="2800" b="1" dirty="0">
                <a:ln w="12700">
                  <a:solidFill>
                    <a:schemeClr val="accent3">
                      <a:lumMod val="50000"/>
                    </a:schemeClr>
                  </a:solidFill>
                  <a:prstDash val="solid"/>
                </a:ln>
                <a:solidFill>
                  <a:srgbClr val="00B050"/>
                </a:solidFill>
                <a:effectLst>
                  <a:innerShdw blurRad="177800">
                    <a:schemeClr val="accent3">
                      <a:lumMod val="50000"/>
                    </a:schemeClr>
                  </a:innerShdw>
                </a:effectLst>
              </a:rPr>
              <a:t>Start testing with organized and systematic manner </a:t>
            </a:r>
            <a:r>
              <a:rPr lang="en-US" sz="2800" b="1" dirty="0"/>
              <a:t>-</a:t>
            </a:r>
            <a:r>
              <a:rPr lang="en-US" sz="2800" dirty="0"/>
              <a:t> Perform the Testing process in an organized and systematic manner with test runs dated, </a:t>
            </a:r>
            <a:r>
              <a:rPr lang="en-US" sz="2800" dirty="0" smtClean="0"/>
              <a:t>marked </a:t>
            </a:r>
            <a:r>
              <a:rPr lang="en-US" sz="2800" dirty="0"/>
              <a:t>and saved. A plan or schedule can be used as a checklist to help the </a:t>
            </a:r>
            <a:r>
              <a:rPr lang="en-US" sz="2800" dirty="0" smtClean="0"/>
              <a:t>programmer to </a:t>
            </a:r>
            <a:r>
              <a:rPr lang="en-US" sz="2800" dirty="0"/>
              <a:t>organize testing efforts. If errors are found and changes made to the program, all tests involving the erroneous segment (including those which resulted in success previously) must be rerun and recorded</a:t>
            </a:r>
            <a:r>
              <a:rPr lang="en-US" sz="2800" dirty="0" smtClean="0"/>
              <a:t>.</a:t>
            </a:r>
          </a:p>
          <a:p>
            <a:pPr marL="0" indent="0" algn="just">
              <a:buNone/>
            </a:pPr>
            <a:r>
              <a:rPr lang="en-US" sz="2800" dirty="0"/>
              <a:t/>
            </a:r>
            <a:br>
              <a:rPr lang="en-US" sz="2800" dirty="0"/>
            </a:br>
            <a:r>
              <a:rPr lang="en-US" sz="2800" dirty="0"/>
              <a:t/>
            </a:r>
            <a:br>
              <a:rPr lang="en-US" sz="2800" dirty="0"/>
            </a:br>
            <a:r>
              <a:rPr lang="en-US" sz="2400" dirty="0"/>
              <a:t/>
            </a:r>
            <a:br>
              <a:rPr lang="en-US" sz="2400" dirty="0"/>
            </a:br>
            <a:endParaRPr lang="en-US" sz="2400" dirty="0"/>
          </a:p>
        </p:txBody>
      </p:sp>
    </p:spTree>
    <p:extLst>
      <p:ext uri="{BB962C8B-B14F-4D97-AF65-F5344CB8AC3E}">
        <p14:creationId xmlns:p14="http://schemas.microsoft.com/office/powerpoint/2010/main" val="36727582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95400"/>
          </a:xfrm>
        </p:spPr>
        <p:txBody>
          <a:bodyPr>
            <a:normAutofit/>
          </a:bodyPr>
          <a:lstStyle/>
          <a:p>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During coding phase</a:t>
            </a:r>
          </a:p>
        </p:txBody>
      </p:sp>
      <p:sp>
        <p:nvSpPr>
          <p:cNvPr id="3" name="Content Placeholder 2"/>
          <p:cNvSpPr>
            <a:spLocks noGrp="1"/>
          </p:cNvSpPr>
          <p:nvPr>
            <p:ph idx="1"/>
          </p:nvPr>
        </p:nvSpPr>
        <p:spPr>
          <a:xfrm>
            <a:off x="0" y="1295400"/>
            <a:ext cx="9144000" cy="5562600"/>
          </a:xfrm>
        </p:spPr>
        <p:style>
          <a:lnRef idx="2">
            <a:schemeClr val="accent1"/>
          </a:lnRef>
          <a:fillRef idx="1">
            <a:schemeClr val="lt1"/>
          </a:fillRef>
          <a:effectRef idx="0">
            <a:schemeClr val="accent1"/>
          </a:effectRef>
          <a:fontRef idx="minor">
            <a:schemeClr val="dk1"/>
          </a:fontRef>
        </p:style>
        <p:txBody>
          <a:bodyPr>
            <a:noAutofit/>
          </a:bodyPr>
          <a:lstStyle/>
          <a:p>
            <a:pPr algn="just"/>
            <a:r>
              <a:rPr lang="en-US" b="1" dirty="0">
                <a:ln w="12700">
                  <a:solidFill>
                    <a:schemeClr val="accent3">
                      <a:lumMod val="50000"/>
                    </a:schemeClr>
                  </a:solidFill>
                  <a:prstDash val="solid"/>
                </a:ln>
                <a:solidFill>
                  <a:srgbClr val="00B050"/>
                </a:solidFill>
                <a:effectLst>
                  <a:innerShdw blurRad="177800">
                    <a:schemeClr val="accent3">
                      <a:lumMod val="50000"/>
                    </a:schemeClr>
                  </a:innerShdw>
                </a:effectLst>
              </a:rPr>
              <a:t>Use available tools -</a:t>
            </a:r>
            <a:r>
              <a:rPr lang="en-US" dirty="0"/>
              <a:t> The programmer should be familiar with various compilers and interpreters available on the system for the implementation language being used because they differ in their error analysis and code generation capabilities</a:t>
            </a:r>
            <a:r>
              <a:rPr lang="en-US" dirty="0" smtClean="0"/>
              <a:t>.</a:t>
            </a:r>
            <a:r>
              <a:rPr lang="en-US" sz="2400" dirty="0"/>
              <a:t/>
            </a:r>
            <a:br>
              <a:rPr lang="en-US" sz="2400" dirty="0"/>
            </a:br>
            <a:r>
              <a:rPr lang="en-US" sz="2400" dirty="0"/>
              <a:t/>
            </a:r>
            <a:br>
              <a:rPr lang="en-US" sz="2400" dirty="0"/>
            </a:br>
            <a:r>
              <a:rPr lang="en-US" b="1" dirty="0">
                <a:ln w="12700">
                  <a:solidFill>
                    <a:schemeClr val="accent3">
                      <a:lumMod val="50000"/>
                    </a:schemeClr>
                  </a:solidFill>
                  <a:prstDash val="solid"/>
                </a:ln>
                <a:solidFill>
                  <a:srgbClr val="00B050"/>
                </a:solidFill>
                <a:effectLst>
                  <a:innerShdw blurRad="177800">
                    <a:schemeClr val="accent3">
                      <a:lumMod val="50000"/>
                    </a:schemeClr>
                  </a:innerShdw>
                </a:effectLst>
              </a:rPr>
              <a:t>Apply Stress to the Program -</a:t>
            </a:r>
            <a:r>
              <a:rPr lang="en-US" dirty="0"/>
              <a:t> Testing should exercise and stress the program structure, the data structures, the internal functions and the externally visible functions or functionality. Both valid and invalid data should be included in the test set</a:t>
            </a:r>
            <a:r>
              <a:rPr lang="en-US" dirty="0" smtClean="0"/>
              <a:t>.</a:t>
            </a:r>
          </a:p>
          <a:p>
            <a:pPr marL="0" indent="0" algn="just">
              <a:buNone/>
            </a:pPr>
            <a:r>
              <a:rPr lang="en-US" dirty="0"/>
              <a:t/>
            </a:r>
            <a:br>
              <a:rPr lang="en-US" dirty="0"/>
            </a:br>
            <a:r>
              <a:rPr lang="en-US" sz="2400" dirty="0"/>
              <a:t/>
            </a:r>
            <a:br>
              <a:rPr lang="en-US" sz="2400" dirty="0"/>
            </a:br>
            <a:endParaRPr lang="en-US" sz="2400" dirty="0"/>
          </a:p>
        </p:txBody>
      </p:sp>
    </p:spTree>
    <p:extLst>
      <p:ext uri="{BB962C8B-B14F-4D97-AF65-F5344CB8AC3E}">
        <p14:creationId xmlns:p14="http://schemas.microsoft.com/office/powerpoint/2010/main" val="41657044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During coding phase</a:t>
            </a:r>
          </a:p>
        </p:txBody>
      </p:sp>
      <p:sp>
        <p:nvSpPr>
          <p:cNvPr id="3" name="Content Placeholder 2"/>
          <p:cNvSpPr>
            <a:spLocks noGrp="1"/>
          </p:cNvSpPr>
          <p:nvPr>
            <p:ph idx="1"/>
          </p:nvPr>
        </p:nvSpPr>
        <p:spPr>
          <a:xfrm>
            <a:off x="76200" y="1219200"/>
            <a:ext cx="9067800" cy="563880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r>
              <a:rPr lang="en-US" sz="2600" b="1" dirty="0">
                <a:ln w="12700">
                  <a:solidFill>
                    <a:schemeClr val="accent3">
                      <a:lumMod val="50000"/>
                    </a:schemeClr>
                  </a:solidFill>
                  <a:prstDash val="solid"/>
                </a:ln>
                <a:solidFill>
                  <a:srgbClr val="00B050"/>
                </a:solidFill>
                <a:effectLst>
                  <a:innerShdw blurRad="177800">
                    <a:schemeClr val="accent3">
                      <a:lumMod val="50000"/>
                    </a:schemeClr>
                  </a:innerShdw>
                </a:effectLst>
              </a:rPr>
              <a:t>Test one at a time - </a:t>
            </a:r>
            <a:endParaRPr lang="en-US" sz="2600" b="1" dirty="0" smtClean="0">
              <a:ln w="12700">
                <a:solidFill>
                  <a:schemeClr val="accent3">
                    <a:lumMod val="50000"/>
                  </a:schemeClr>
                </a:solidFill>
                <a:prstDash val="solid"/>
              </a:ln>
              <a:solidFill>
                <a:srgbClr val="00B050"/>
              </a:solidFill>
              <a:effectLst>
                <a:innerShdw blurRad="177800">
                  <a:schemeClr val="accent3">
                    <a:lumMod val="50000"/>
                  </a:schemeClr>
                </a:innerShdw>
              </a:effectLst>
            </a:endParaRPr>
          </a:p>
          <a:p>
            <a:pPr algn="just"/>
            <a:r>
              <a:rPr lang="en-US" dirty="0" smtClean="0"/>
              <a:t>Pieces </a:t>
            </a:r>
            <a:r>
              <a:rPr lang="en-US" dirty="0"/>
              <a:t>of code, individual modules and small collections of modules should be exercised separately before they are integrated into the total program, one by one</a:t>
            </a:r>
            <a:r>
              <a:rPr lang="en-US" dirty="0" smtClean="0"/>
              <a:t>.</a:t>
            </a:r>
          </a:p>
          <a:p>
            <a:pPr algn="just"/>
            <a:r>
              <a:rPr lang="en-US" dirty="0" smtClean="0"/>
              <a:t>Errors </a:t>
            </a:r>
            <a:r>
              <a:rPr lang="en-US" dirty="0"/>
              <a:t>are easier to isolate when the </a:t>
            </a:r>
            <a:r>
              <a:rPr lang="en-US" dirty="0" smtClean="0"/>
              <a:t>number </a:t>
            </a:r>
            <a:r>
              <a:rPr lang="en-US" dirty="0"/>
              <a:t>of potential interactions should be kept small. </a:t>
            </a:r>
            <a:endParaRPr lang="en-US" dirty="0" smtClean="0"/>
          </a:p>
          <a:p>
            <a:pPr algn="just"/>
            <a:r>
              <a:rPr lang="en-US" dirty="0" smtClean="0"/>
              <a:t>A </a:t>
            </a:r>
            <a:r>
              <a:rPr lang="en-US" dirty="0"/>
              <a:t>tester should perform array bound checks, check loop control variables, determine whether key data values are within permissible ranges, trace program execution, and count the </a:t>
            </a:r>
            <a:r>
              <a:rPr lang="en-US" dirty="0" smtClean="0"/>
              <a:t>number </a:t>
            </a:r>
            <a:r>
              <a:rPr lang="en-US" dirty="0"/>
              <a:t>of times a group of statements is executed.</a:t>
            </a:r>
          </a:p>
        </p:txBody>
      </p:sp>
    </p:spTree>
    <p:extLst>
      <p:ext uri="{BB962C8B-B14F-4D97-AF65-F5344CB8AC3E}">
        <p14:creationId xmlns:p14="http://schemas.microsoft.com/office/powerpoint/2010/main" val="719096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During coding phase</a:t>
            </a:r>
          </a:p>
        </p:txBody>
      </p:sp>
      <p:sp>
        <p:nvSpPr>
          <p:cNvPr id="3" name="Content Placeholder 2"/>
          <p:cNvSpPr>
            <a:spLocks noGrp="1"/>
          </p:cNvSpPr>
          <p:nvPr>
            <p:ph idx="1"/>
          </p:nvPr>
        </p:nvSpPr>
        <p:spPr>
          <a:xfrm>
            <a:off x="0" y="1219200"/>
            <a:ext cx="8686800" cy="4906963"/>
          </a:xfrm>
        </p:spPr>
        <p:style>
          <a:lnRef idx="2">
            <a:schemeClr val="accent1"/>
          </a:lnRef>
          <a:fillRef idx="1">
            <a:schemeClr val="lt1"/>
          </a:fillRef>
          <a:effectRef idx="0">
            <a:schemeClr val="accent1"/>
          </a:effectRef>
          <a:fontRef idx="minor">
            <a:schemeClr val="dk1"/>
          </a:fontRef>
        </p:style>
        <p:txBody>
          <a:bodyPr/>
          <a:lstStyle/>
          <a:p>
            <a:pPr algn="just"/>
            <a:r>
              <a:rPr lang="en-US" sz="2400" b="1" dirty="0">
                <a:ln w="12700">
                  <a:solidFill>
                    <a:schemeClr val="accent3">
                      <a:lumMod val="50000"/>
                    </a:schemeClr>
                  </a:solidFill>
                  <a:prstDash val="solid"/>
                </a:ln>
                <a:solidFill>
                  <a:srgbClr val="00B050"/>
                </a:solidFill>
                <a:effectLst>
                  <a:innerShdw blurRad="177800">
                    <a:schemeClr val="accent3">
                      <a:lumMod val="50000"/>
                    </a:schemeClr>
                  </a:innerShdw>
                </a:effectLst>
              </a:rPr>
              <a:t>Measure testing coverage/When should testing stop? </a:t>
            </a:r>
            <a:r>
              <a:rPr lang="en-US" sz="2400" b="1" dirty="0" smtClean="0">
                <a:ln w="12700">
                  <a:solidFill>
                    <a:schemeClr val="accent3">
                      <a:lumMod val="50000"/>
                    </a:schemeClr>
                  </a:solidFill>
                  <a:prstDash val="solid"/>
                </a:ln>
                <a:solidFill>
                  <a:srgbClr val="00B050"/>
                </a:solidFill>
                <a:effectLst>
                  <a:innerShdw blurRad="177800">
                    <a:schemeClr val="accent3">
                      <a:lumMod val="50000"/>
                    </a:schemeClr>
                  </a:innerShdw>
                </a:effectLst>
              </a:rPr>
              <a:t>-</a:t>
            </a:r>
          </a:p>
          <a:p>
            <a:pPr marL="0" indent="0" algn="just">
              <a:buNone/>
            </a:pPr>
            <a:r>
              <a:rPr lang="en-US" sz="4000" dirty="0" smtClean="0"/>
              <a:t>If </a:t>
            </a:r>
            <a:r>
              <a:rPr lang="en-US" sz="4000" dirty="0"/>
              <a:t>errors are still found every time the program is executed, testing should continue</a:t>
            </a:r>
            <a:r>
              <a:rPr lang="en-US" sz="4000" dirty="0" smtClean="0"/>
              <a:t>. </a:t>
            </a:r>
            <a:r>
              <a:rPr lang="en-US" sz="4000" dirty="0"/>
              <a:t>Because errors tend to cluster, modules appearing particularly error-prone require special scrutiny</a:t>
            </a:r>
            <a:r>
              <a:rPr lang="en-US" sz="4000" dirty="0" smtClean="0"/>
              <a:t>.</a:t>
            </a:r>
            <a:r>
              <a:rPr lang="en-US" dirty="0"/>
              <a:t> </a:t>
            </a:r>
            <a:br>
              <a:rPr lang="en-US" dirty="0"/>
            </a:br>
            <a:endParaRPr lang="en-US" dirty="0"/>
          </a:p>
        </p:txBody>
      </p:sp>
    </p:spTree>
    <p:extLst>
      <p:ext uri="{BB962C8B-B14F-4D97-AF65-F5344CB8AC3E}">
        <p14:creationId xmlns:p14="http://schemas.microsoft.com/office/powerpoint/2010/main" val="418722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Characteristics of  software</a:t>
            </a:r>
            <a:endPar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Content Placeholder 2"/>
          <p:cNvSpPr>
            <a:spLocks noGrp="1"/>
          </p:cNvSpPr>
          <p:nvPr>
            <p:ph idx="1"/>
          </p:nvPr>
        </p:nvSpPr>
        <p:spPr>
          <a:xfrm>
            <a:off x="457200" y="1143000"/>
            <a:ext cx="8229600" cy="5181600"/>
          </a:xfrm>
        </p:spPr>
        <p:txBody>
          <a:bodyPr>
            <a:noAutofit/>
            <a:scene3d>
              <a:camera prst="orthographicFront"/>
              <a:lightRig rig="glow" dir="tl">
                <a:rot lat="0" lon="0" rev="5400000"/>
              </a:lightRig>
            </a:scene3d>
            <a:sp3d contourW="12700">
              <a:bevelT w="25400" h="25400"/>
              <a:contourClr>
                <a:schemeClr val="accent6">
                  <a:shade val="73000"/>
                </a:schemeClr>
              </a:contourClr>
            </a:sp3d>
          </a:bodyPr>
          <a:lstStyle/>
          <a:p>
            <a:pPr marL="514350" indent="-514350">
              <a:buNone/>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startAt="6"/>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...has a "life-time" (measured in years)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startAt="6"/>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...provides an appropriate user interface</a:t>
            </a:r>
            <a:r>
              <a:rPr lang="en-US" sz="2400" b="1" baseline="3000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hlinkClick r:id="rId2"/>
              </a:rPr>
              <a:t>¤</a:t>
            </a: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startAt="6"/>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...is accompanied by complete documentation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startAt="6"/>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...may have different configurations </a:t>
            </a:r>
            <a:b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b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a:t>
            </a:r>
          </a:p>
          <a:p>
            <a:pPr marL="514350" indent="-514350">
              <a:buFont typeface="+mj-lt"/>
              <a:buAutoNum type="arabicPeriod" startAt="6"/>
            </a:pPr>
            <a:r>
              <a:rPr lang="en-US" sz="24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...can be "easily" maintained </a:t>
            </a:r>
          </a:p>
          <a:p>
            <a:pPr marL="514350" indent="-514350">
              <a:buFont typeface="+mj-lt"/>
              <a:buAutoNum type="arabicPeriod" startAt="6"/>
            </a:pPr>
            <a:endParaRPr lang="en-US" sz="2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5133138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1417638"/>
          </a:xfrm>
        </p:spPr>
        <p:txBody>
          <a:bodyPr>
            <a:normAutofit/>
          </a:bodyPr>
          <a:lstStyle/>
          <a:p>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Testing During coding phase</a:t>
            </a:r>
          </a:p>
        </p:txBody>
      </p:sp>
      <p:sp>
        <p:nvSpPr>
          <p:cNvPr id="3" name="Content Placeholder 2"/>
          <p:cNvSpPr>
            <a:spLocks noGrp="1"/>
          </p:cNvSpPr>
          <p:nvPr>
            <p:ph idx="1"/>
          </p:nvPr>
        </p:nvSpPr>
        <p:spPr>
          <a:xfrm>
            <a:off x="0" y="1417638"/>
            <a:ext cx="9144000" cy="5440362"/>
          </a:xfrm>
        </p:spPr>
        <p:style>
          <a:lnRef idx="2">
            <a:schemeClr val="accent1"/>
          </a:lnRef>
          <a:fillRef idx="1">
            <a:schemeClr val="lt1"/>
          </a:fillRef>
          <a:effectRef idx="0">
            <a:schemeClr val="accent1"/>
          </a:effectRef>
          <a:fontRef idx="minor">
            <a:schemeClr val="dk1"/>
          </a:fontRef>
        </p:style>
        <p:txBody>
          <a:bodyPr>
            <a:normAutofit fontScale="92500"/>
          </a:bodyPr>
          <a:lstStyle/>
          <a:p>
            <a:pPr algn="just"/>
            <a:r>
              <a:rPr lang="en-US" sz="2600" b="1" dirty="0">
                <a:ln w="12700">
                  <a:solidFill>
                    <a:schemeClr val="accent3">
                      <a:lumMod val="50000"/>
                    </a:schemeClr>
                  </a:solidFill>
                  <a:prstDash val="solid"/>
                </a:ln>
                <a:solidFill>
                  <a:srgbClr val="00B050"/>
                </a:solidFill>
                <a:effectLst>
                  <a:innerShdw blurRad="177800">
                    <a:schemeClr val="accent3">
                      <a:lumMod val="50000"/>
                    </a:schemeClr>
                  </a:innerShdw>
                </a:effectLst>
              </a:rPr>
              <a:t>Use Metrics - </a:t>
            </a:r>
          </a:p>
          <a:p>
            <a:pPr algn="just"/>
            <a:r>
              <a:rPr lang="en-US" dirty="0" smtClean="0"/>
              <a:t>The </a:t>
            </a:r>
            <a:r>
              <a:rPr lang="en-US" dirty="0"/>
              <a:t>metrics used to measure testing thoroughness include statement testing (whether each statement in the program has been executed at least once), </a:t>
            </a:r>
            <a:endParaRPr lang="en-US" dirty="0" smtClean="0"/>
          </a:p>
          <a:p>
            <a:pPr algn="just"/>
            <a:r>
              <a:rPr lang="en-US" dirty="0" smtClean="0"/>
              <a:t>Branch testing </a:t>
            </a:r>
            <a:r>
              <a:rPr lang="en-US" dirty="0"/>
              <a:t>(whether each exit from each branch has been executed at least once) and </a:t>
            </a:r>
            <a:endParaRPr lang="en-US" dirty="0" smtClean="0"/>
          </a:p>
          <a:p>
            <a:pPr algn="just"/>
            <a:r>
              <a:rPr lang="en-US" dirty="0" smtClean="0"/>
              <a:t>Path testing </a:t>
            </a:r>
            <a:r>
              <a:rPr lang="en-US" dirty="0"/>
              <a:t>(whether all logical paths, which may involve repeated execution of various segments, have been executed at least once). </a:t>
            </a:r>
            <a:endParaRPr lang="en-US" dirty="0" smtClean="0"/>
          </a:p>
          <a:p>
            <a:pPr algn="just"/>
            <a:r>
              <a:rPr lang="en-US" dirty="0" smtClean="0"/>
              <a:t>Statement </a:t>
            </a:r>
            <a:r>
              <a:rPr lang="en-US" dirty="0"/>
              <a:t>testing is the coverage metric most frequently used as it is relatively simple to implement.</a:t>
            </a:r>
          </a:p>
        </p:txBody>
      </p:sp>
    </p:spTree>
    <p:extLst>
      <p:ext uri="{BB962C8B-B14F-4D97-AF65-F5344CB8AC3E}">
        <p14:creationId xmlns:p14="http://schemas.microsoft.com/office/powerpoint/2010/main" val="36228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What the software consumer wants: </a:t>
            </a:r>
            <a:br>
              <a:rPr lang="en-US" b="1" dirty="0" smtClean="0"/>
            </a:br>
            <a:r>
              <a:rPr lang="en-US" dirty="0" smtClean="0"/>
              <a:t/>
            </a:r>
            <a:br>
              <a:rPr lang="en-US" dirty="0" smtClean="0"/>
            </a:br>
            <a:endParaRPr lang="en-US" dirty="0"/>
          </a:p>
        </p:txBody>
      </p:sp>
      <p:sp>
        <p:nvSpPr>
          <p:cNvPr id="5" name="Content Placeholder 4"/>
          <p:cNvSpPr>
            <a:spLocks noGrp="1"/>
          </p:cNvSpPr>
          <p:nvPr>
            <p:ph idx="1"/>
          </p:nvPr>
        </p:nvSpPr>
        <p:spPr>
          <a:xfrm>
            <a:off x="4724400" y="1524000"/>
            <a:ext cx="2895600" cy="4525963"/>
          </a:xfrm>
        </p:spPr>
        <p:txBody>
          <a:bodyPr>
            <a:normAutofit fontScale="92500" lnSpcReduction="10000"/>
          </a:bodyPr>
          <a:lstStyle/>
          <a:p>
            <a:r>
              <a:rPr lang="en-US" sz="3400" dirty="0" smtClean="0"/>
              <a:t>Reliable </a:t>
            </a:r>
            <a:br>
              <a:rPr lang="en-US" sz="3400" dirty="0" smtClean="0"/>
            </a:br>
            <a:r>
              <a:rPr lang="en-US" sz="3400" dirty="0" smtClean="0"/>
              <a:t> </a:t>
            </a:r>
          </a:p>
          <a:p>
            <a:r>
              <a:rPr lang="en-US" sz="3400" dirty="0" smtClean="0"/>
              <a:t>Powerful </a:t>
            </a:r>
            <a:br>
              <a:rPr lang="en-US" sz="3400" dirty="0" smtClean="0"/>
            </a:br>
            <a:r>
              <a:rPr lang="en-US" sz="3400" dirty="0" smtClean="0"/>
              <a:t> </a:t>
            </a:r>
          </a:p>
          <a:p>
            <a:r>
              <a:rPr lang="en-US" sz="3400" dirty="0" smtClean="0"/>
              <a:t>Fast </a:t>
            </a:r>
            <a:br>
              <a:rPr lang="en-US" sz="3400" dirty="0" smtClean="0"/>
            </a:br>
            <a:r>
              <a:rPr lang="en-US" sz="3400" dirty="0" smtClean="0"/>
              <a:t> </a:t>
            </a:r>
          </a:p>
          <a:p>
            <a:r>
              <a:rPr lang="en-US" sz="3400" dirty="0" smtClean="0"/>
              <a:t>Flexible </a:t>
            </a:r>
            <a:br>
              <a:rPr lang="en-US" sz="3400" dirty="0" smtClean="0"/>
            </a:br>
            <a:r>
              <a:rPr lang="en-US" sz="3400" dirty="0" smtClean="0"/>
              <a:t> </a:t>
            </a:r>
          </a:p>
          <a:p>
            <a:r>
              <a:rPr lang="en-US" sz="3400" dirty="0" smtClean="0"/>
              <a:t>Available </a:t>
            </a:r>
          </a:p>
          <a:p>
            <a:endParaRPr lang="en-US" dirty="0"/>
          </a:p>
        </p:txBody>
      </p:sp>
      <p:sp>
        <p:nvSpPr>
          <p:cNvPr id="6" name="Content Placeholder 4"/>
          <p:cNvSpPr txBox="1">
            <a:spLocks/>
          </p:cNvSpPr>
          <p:nvPr/>
        </p:nvSpPr>
        <p:spPr>
          <a:xfrm>
            <a:off x="838200" y="1371600"/>
            <a:ext cx="3429000" cy="4906963"/>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Cheap to buy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Easy to learn </a:t>
            </a:r>
            <a:br>
              <a:rPr kumimoji="0" lang="en-US" sz="3400" b="0" i="0" u="none" strike="noStrike" kern="1200" cap="none" spc="0" normalizeH="0" baseline="0" noProof="0" dirty="0" smtClean="0">
                <a:ln>
                  <a:noFill/>
                </a:ln>
                <a:solidFill>
                  <a:schemeClr val="tx1"/>
                </a:solidFill>
                <a:effectLst/>
                <a:uLnTx/>
                <a:uFillTx/>
                <a:latin typeface="+mn-lt"/>
                <a:ea typeface="+mn-ea"/>
                <a:cs typeface="+mn-cs"/>
              </a:rPr>
            </a:br>
            <a:r>
              <a:rPr kumimoji="0" lang="en-US" sz="3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Easy to use </a:t>
            </a:r>
            <a:br>
              <a:rPr kumimoji="0" lang="en-US" sz="3400" b="0" i="0" u="none" strike="noStrike" kern="1200" cap="none" spc="0" normalizeH="0" baseline="0" noProof="0" dirty="0" smtClean="0">
                <a:ln>
                  <a:noFill/>
                </a:ln>
                <a:solidFill>
                  <a:schemeClr val="tx1"/>
                </a:solidFill>
                <a:effectLst/>
                <a:uLnTx/>
                <a:uFillTx/>
                <a:latin typeface="+mn-lt"/>
                <a:ea typeface="+mn-ea"/>
                <a:cs typeface="+mn-cs"/>
              </a:rPr>
            </a:br>
            <a:r>
              <a:rPr kumimoji="0" lang="en-US" sz="3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400" b="0" i="0" u="none" strike="noStrike" kern="1200" cap="none" spc="0" normalizeH="0" baseline="0" noProof="0" dirty="0" smtClean="0">
                <a:ln>
                  <a:noFill/>
                </a:ln>
                <a:solidFill>
                  <a:schemeClr val="tx1"/>
                </a:solidFill>
                <a:effectLst/>
                <a:uLnTx/>
                <a:uFillTx/>
                <a:latin typeface="+mn-lt"/>
                <a:ea typeface="+mn-ea"/>
                <a:cs typeface="+mn-cs"/>
              </a:rPr>
              <a:t>Solves the problem </a:t>
            </a:r>
            <a:br>
              <a:rPr kumimoji="0" lang="en-US" sz="3400" b="0" i="0" u="none" strike="noStrike" kern="1200" cap="none" spc="0" normalizeH="0" baseline="0" noProof="0" dirty="0" smtClean="0">
                <a:ln>
                  <a:noFill/>
                </a:ln>
                <a:solidFill>
                  <a:schemeClr val="tx1"/>
                </a:solidFill>
                <a:effectLst/>
                <a:uLnTx/>
                <a:uFillTx/>
                <a:latin typeface="+mn-lt"/>
                <a:ea typeface="+mn-ea"/>
                <a:cs typeface="+mn-cs"/>
              </a:rPr>
            </a:br>
            <a:r>
              <a:rPr kumimoji="0" lang="en-US" sz="34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What the software producer wants: </a:t>
            </a:r>
            <a:br>
              <a:rPr lang="en-US" b="1" dirty="0" smtClean="0"/>
            </a:br>
            <a:endParaRPr lang="en-US" dirty="0"/>
          </a:p>
        </p:txBody>
      </p:sp>
      <p:sp>
        <p:nvSpPr>
          <p:cNvPr id="3" name="Content Placeholder 2"/>
          <p:cNvSpPr>
            <a:spLocks noGrp="1"/>
          </p:cNvSpPr>
          <p:nvPr>
            <p:ph idx="1"/>
          </p:nvPr>
        </p:nvSpPr>
        <p:spPr>
          <a:xfrm>
            <a:off x="457200" y="1600200"/>
            <a:ext cx="3581400" cy="4525963"/>
          </a:xfrm>
        </p:spPr>
        <p:txBody>
          <a:bodyPr>
            <a:normAutofit lnSpcReduction="10000"/>
          </a:bodyPr>
          <a:lstStyle/>
          <a:p>
            <a:r>
              <a:rPr lang="en-US" dirty="0" smtClean="0"/>
              <a:t>Cheap to produce </a:t>
            </a:r>
            <a:br>
              <a:rPr lang="en-US" dirty="0" smtClean="0"/>
            </a:br>
            <a:r>
              <a:rPr lang="en-US" dirty="0" smtClean="0"/>
              <a:t> </a:t>
            </a:r>
          </a:p>
          <a:p>
            <a:r>
              <a:rPr lang="en-US" dirty="0" smtClean="0"/>
              <a:t>Well-defined behavior </a:t>
            </a:r>
            <a:br>
              <a:rPr lang="en-US" dirty="0" smtClean="0"/>
            </a:br>
            <a:r>
              <a:rPr lang="en-US" dirty="0" smtClean="0"/>
              <a:t> </a:t>
            </a:r>
          </a:p>
          <a:p>
            <a:r>
              <a:rPr lang="en-US" dirty="0" smtClean="0"/>
              <a:t>Easy to "sell" </a:t>
            </a:r>
            <a:br>
              <a:rPr lang="en-US" dirty="0" smtClean="0"/>
            </a:br>
            <a:r>
              <a:rPr lang="en-US" dirty="0" smtClean="0"/>
              <a:t> </a:t>
            </a:r>
          </a:p>
          <a:p>
            <a:r>
              <a:rPr lang="en-US" dirty="0" smtClean="0"/>
              <a:t>Easy to maintain </a:t>
            </a:r>
            <a:br>
              <a:rPr lang="en-US" dirty="0" smtClean="0"/>
            </a:br>
            <a:r>
              <a:rPr lang="en-US" dirty="0" smtClean="0"/>
              <a:t> </a:t>
            </a:r>
          </a:p>
          <a:p>
            <a:endParaRPr lang="en-US" dirty="0" smtClean="0"/>
          </a:p>
          <a:p>
            <a:endParaRPr lang="en-US" dirty="0"/>
          </a:p>
        </p:txBody>
      </p:sp>
      <p:sp>
        <p:nvSpPr>
          <p:cNvPr id="4" name="Content Placeholder 2"/>
          <p:cNvSpPr txBox="1">
            <a:spLocks/>
          </p:cNvSpPr>
          <p:nvPr/>
        </p:nvSpPr>
        <p:spPr>
          <a:xfrm>
            <a:off x="4343400" y="1676400"/>
            <a:ext cx="3581400" cy="46021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Reliable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Easy to use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Flexible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Available (quick to produce)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   Software can be divided into two major categories:-    (1). System software    (2). Application softwar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7150"/>
            <a:ext cx="9240309" cy="6930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886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515</TotalTime>
  <Words>2299</Words>
  <Application>Microsoft Office PowerPoint</Application>
  <PresentationFormat>On-screen Show (4:3)</PresentationFormat>
  <Paragraphs>284</Paragraphs>
  <Slides>60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60</vt:i4>
      </vt:variant>
    </vt:vector>
  </HeadingPairs>
  <TitlesOfParts>
    <vt:vector size="63" baseType="lpstr">
      <vt:lpstr>Arial</vt:lpstr>
      <vt:lpstr>Calibri</vt:lpstr>
      <vt:lpstr>Office Theme</vt:lpstr>
      <vt:lpstr>Module I:</vt:lpstr>
      <vt:lpstr>Topic to be covered</vt:lpstr>
      <vt:lpstr>Definition of Software 1</vt:lpstr>
      <vt:lpstr>Definition of Software 2</vt:lpstr>
      <vt:lpstr>Characteristics of  software</vt:lpstr>
      <vt:lpstr>Characteristics of  software</vt:lpstr>
      <vt:lpstr>  What the software consumer wants:   </vt:lpstr>
      <vt:lpstr>What the software producer wants:  </vt:lpstr>
      <vt:lpstr>PowerPoint Presentation</vt:lpstr>
      <vt:lpstr>PowerPoint Presentation</vt:lpstr>
      <vt:lpstr>PowerPoint Presentation</vt:lpstr>
      <vt:lpstr>PowerPoint Presentation</vt:lpstr>
      <vt:lpstr>PowerPoint Presentation</vt:lpstr>
      <vt:lpstr>PowerPoint Presentation</vt:lpstr>
      <vt:lpstr>Why software is important?</vt:lpstr>
      <vt:lpstr>Software components</vt:lpstr>
      <vt:lpstr> Definition of s/w components </vt:lpstr>
      <vt:lpstr>A simple example of several software components - pictured within a hypothetical holiday-reservation system represented in UML 2.0.</vt:lpstr>
      <vt:lpstr>Some characteristics of components</vt:lpstr>
      <vt:lpstr>Members involved in software development</vt:lpstr>
      <vt:lpstr>Subject Matter Experts (SME)</vt:lpstr>
      <vt:lpstr>Functional Analysts (FA) </vt:lpstr>
      <vt:lpstr>Solutions Architect (SA)</vt:lpstr>
      <vt:lpstr>Development Lead (DL)</vt:lpstr>
      <vt:lpstr>Developer (Dev) </vt:lpstr>
      <vt:lpstr>Quality Assurance (QA)</vt:lpstr>
      <vt:lpstr>Project Manager (PM)</vt:lpstr>
      <vt:lpstr>Development Manager (DM) </vt:lpstr>
      <vt:lpstr>Deployment (Deploy)</vt:lpstr>
      <vt:lpstr>Training</vt:lpstr>
      <vt:lpstr>System Development Life cycle Approach</vt:lpstr>
      <vt:lpstr>Waterfall Model</vt:lpstr>
      <vt:lpstr>PowerPoint Presentation</vt:lpstr>
      <vt:lpstr>Unit-2 </vt:lpstr>
      <vt:lpstr>Topics to be covered</vt:lpstr>
      <vt:lpstr>What is testing</vt:lpstr>
      <vt:lpstr>Simplified definition of  Software testing</vt:lpstr>
      <vt:lpstr>Importance of testing</vt:lpstr>
      <vt:lpstr>Testing goals </vt:lpstr>
      <vt:lpstr>1. Verification and Validation </vt:lpstr>
      <vt:lpstr>1. Verification and Validation(CONTD.) </vt:lpstr>
      <vt:lpstr>2. Priority Coverage </vt:lpstr>
      <vt:lpstr>2. Priority Coverage (CONTD..)</vt:lpstr>
      <vt:lpstr> 3 Balanced  </vt:lpstr>
      <vt:lpstr> 3 Balanced (CONTD..) </vt:lpstr>
      <vt:lpstr>4 Traceable </vt:lpstr>
      <vt:lpstr>5 Deterministic </vt:lpstr>
      <vt:lpstr>Testing Characteristics</vt:lpstr>
      <vt:lpstr> 1:-High Probability of detecting Errors</vt:lpstr>
      <vt:lpstr>2:-No Redundancy</vt:lpstr>
      <vt:lpstr>3:-Choose the most appropriate Test</vt:lpstr>
      <vt:lpstr>4:-Moderate</vt:lpstr>
      <vt:lpstr>Testing during planning phase</vt:lpstr>
      <vt:lpstr>Testing during Design Phase</vt:lpstr>
      <vt:lpstr>Testing during Design Phase(contd..)</vt:lpstr>
      <vt:lpstr>Testing During coding phase</vt:lpstr>
      <vt:lpstr>Testing During coding phase</vt:lpstr>
      <vt:lpstr>Testing During coding phase</vt:lpstr>
      <vt:lpstr>Testing During coding phase</vt:lpstr>
      <vt:lpstr>Testing During coding phase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Unit-1  Introduction to Software concepts</dc:title>
  <dc:creator>Mahesh Chaturvedi</dc:creator>
  <cp:lastModifiedBy>Mahesh Chaturvedi</cp:lastModifiedBy>
  <cp:revision>38</cp:revision>
  <dcterms:created xsi:type="dcterms:W3CDTF">2006-08-16T00:00:00Z</dcterms:created>
  <dcterms:modified xsi:type="dcterms:W3CDTF">2016-01-04T05:24:24Z</dcterms:modified>
</cp:coreProperties>
</file>