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95" r:id="rId12"/>
    <p:sldId id="299" r:id="rId13"/>
    <p:sldId id="300" r:id="rId14"/>
    <p:sldId id="301" r:id="rId15"/>
    <p:sldId id="302" r:id="rId16"/>
    <p:sldId id="303" r:id="rId17"/>
    <p:sldId id="304" r:id="rId18"/>
    <p:sldId id="305" r:id="rId19"/>
    <p:sldId id="306" r:id="rId20"/>
    <p:sldId id="308" r:id="rId21"/>
    <p:sldId id="296" r:id="rId22"/>
    <p:sldId id="269" r:id="rId23"/>
    <p:sldId id="270"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6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5763FF-5549-4D79-909D-07B1A7208C95}" type="datetimeFigureOut">
              <a:rPr lang="en-US" smtClean="0"/>
              <a:pPr/>
              <a:t>11/6/2013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AF2C3A-97C1-4153-BEF3-8F6E57F56BF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11/6/2013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11/6/2013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 strategies</a:t>
            </a:r>
            <a:endParaRPr lang="en-US" dirty="0"/>
          </a:p>
        </p:txBody>
      </p:sp>
      <p:sp>
        <p:nvSpPr>
          <p:cNvPr id="3" name="Subtitle 2"/>
          <p:cNvSpPr>
            <a:spLocks noGrp="1"/>
          </p:cNvSpPr>
          <p:nvPr>
            <p:ph type="subTitle" idx="1"/>
          </p:nvPr>
        </p:nvSpPr>
        <p:spPr/>
        <p:txBody>
          <a:bodyPr/>
          <a:lstStyle/>
          <a:p>
            <a:r>
              <a:rPr lang="en-US" dirty="0" smtClean="0"/>
              <a:t>Unit-5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Stakeholder</a:t>
            </a:r>
            <a:endParaRPr lang="en-US" dirty="0"/>
          </a:p>
        </p:txBody>
      </p:sp>
      <p:sp>
        <p:nvSpPr>
          <p:cNvPr id="3" name="Content Placeholder 2"/>
          <p:cNvSpPr>
            <a:spLocks noGrp="1"/>
          </p:cNvSpPr>
          <p:nvPr>
            <p:ph idx="1"/>
          </p:nvPr>
        </p:nvSpPr>
        <p:spPr/>
        <p:txBody>
          <a:bodyPr/>
          <a:lstStyle/>
          <a:p>
            <a:pPr algn="just">
              <a:buNone/>
            </a:pPr>
            <a:r>
              <a:rPr lang="en-US" i="1" dirty="0" smtClean="0"/>
              <a:t>    A </a:t>
            </a:r>
            <a:r>
              <a:rPr lang="en-US" b="1" i="1" dirty="0" smtClean="0"/>
              <a:t>stakeholder</a:t>
            </a:r>
            <a:r>
              <a:rPr lang="en-US" i="1" dirty="0" smtClean="0"/>
              <a:t> is an individual, team, or organization (or classes thereof) with interests in, or concerns relative to, a system. [IEEE 1471]</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a:bodyPr>
          <a:lstStyle/>
          <a:p>
            <a:pPr algn="ctr"/>
            <a:r>
              <a:rPr lang="en-US" dirty="0" smtClean="0"/>
              <a:t>Strategic Testing Issues</a:t>
            </a:r>
            <a:endParaRPr lang="en-US" dirty="0"/>
          </a:p>
        </p:txBody>
      </p:sp>
      <p:sp>
        <p:nvSpPr>
          <p:cNvPr id="3" name="Content Placeholder 2"/>
          <p:cNvSpPr>
            <a:spLocks noGrp="1"/>
          </p:cNvSpPr>
          <p:nvPr>
            <p:ph idx="1"/>
          </p:nvPr>
        </p:nvSpPr>
        <p:spPr>
          <a:xfrm>
            <a:off x="0" y="1524000"/>
            <a:ext cx="9144000" cy="5333999"/>
          </a:xfrm>
        </p:spPr>
        <p:txBody>
          <a:bodyPr>
            <a:normAutofit fontScale="92500" lnSpcReduction="20000"/>
          </a:bodyPr>
          <a:lstStyle/>
          <a:p>
            <a:pPr algn="just"/>
            <a:r>
              <a:rPr lang="en-US" dirty="0" smtClean="0">
                <a:solidFill>
                  <a:srgbClr val="0070C0"/>
                </a:solidFill>
              </a:rPr>
              <a:t>Specify product requirements in a quantifiable manner before testing starts.</a:t>
            </a:r>
          </a:p>
          <a:p>
            <a:pPr algn="just"/>
            <a:r>
              <a:rPr lang="en-US" dirty="0" smtClean="0">
                <a:solidFill>
                  <a:srgbClr val="FF0000"/>
                </a:solidFill>
              </a:rPr>
              <a:t>Specify testing objectives explicitly.</a:t>
            </a:r>
          </a:p>
          <a:p>
            <a:pPr algn="just"/>
            <a:r>
              <a:rPr lang="en-US" dirty="0" smtClean="0">
                <a:solidFill>
                  <a:srgbClr val="0070C0"/>
                </a:solidFill>
              </a:rPr>
              <a:t>Identify categories of users for the software and develop a profile for each.</a:t>
            </a:r>
          </a:p>
          <a:p>
            <a:pPr algn="just"/>
            <a:r>
              <a:rPr lang="en-US" dirty="0" smtClean="0">
                <a:solidFill>
                  <a:srgbClr val="FF0000"/>
                </a:solidFill>
              </a:rPr>
              <a:t>Develop a test plan that emphasizes rapid cycle testing.</a:t>
            </a:r>
          </a:p>
          <a:p>
            <a:pPr algn="just"/>
            <a:r>
              <a:rPr lang="en-US" dirty="0" smtClean="0">
                <a:solidFill>
                  <a:srgbClr val="0070C0"/>
                </a:solidFill>
              </a:rPr>
              <a:t>Build robust software that is designed to test itself</a:t>
            </a:r>
            <a:r>
              <a:rPr lang="en-US" dirty="0" smtClean="0"/>
              <a:t>.</a:t>
            </a:r>
          </a:p>
          <a:p>
            <a:pPr algn="just"/>
            <a:r>
              <a:rPr lang="en-US" dirty="0" smtClean="0">
                <a:solidFill>
                  <a:srgbClr val="FF0000"/>
                </a:solidFill>
              </a:rPr>
              <a:t>Use effective formal reviews as a filter prior to testing</a:t>
            </a:r>
            <a:r>
              <a:rPr lang="en-US" dirty="0" smtClean="0"/>
              <a:t>.</a:t>
            </a:r>
          </a:p>
          <a:p>
            <a:pPr algn="just"/>
            <a:r>
              <a:rPr lang="en-US" dirty="0" smtClean="0">
                <a:solidFill>
                  <a:srgbClr val="0070C0"/>
                </a:solidFill>
              </a:rPr>
              <a:t>Conduct formal technical reviews to assess the test strategy and test cases.</a:t>
            </a:r>
          </a:p>
          <a:p>
            <a:pPr algn="just"/>
            <a:r>
              <a:rPr lang="en-US" dirty="0" smtClean="0">
                <a:solidFill>
                  <a:srgbClr val="FF0000"/>
                </a:solidFill>
              </a:rPr>
              <a:t>Develop a continuous improvement approach for the testing process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fontScale="90000"/>
          </a:bodyPr>
          <a:lstStyle/>
          <a:p>
            <a:pPr algn="ctr"/>
            <a:r>
              <a:rPr lang="en-US" dirty="0" smtClean="0"/>
              <a:t>Test strategies for conventional software </a:t>
            </a:r>
            <a:endParaRPr lang="en-US" dirty="0"/>
          </a:p>
        </p:txBody>
      </p:sp>
      <p:sp>
        <p:nvSpPr>
          <p:cNvPr id="3" name="Content Placeholder 2"/>
          <p:cNvSpPr>
            <a:spLocks noGrp="1"/>
          </p:cNvSpPr>
          <p:nvPr>
            <p:ph idx="1"/>
          </p:nvPr>
        </p:nvSpPr>
        <p:spPr/>
        <p:txBody>
          <a:bodyPr>
            <a:normAutofit/>
          </a:bodyPr>
          <a:lstStyle/>
          <a:p>
            <a:pPr marL="633222" indent="-514350">
              <a:buFont typeface="+mj-lt"/>
              <a:buAutoNum type="arabicPeriod"/>
            </a:pPr>
            <a:r>
              <a:rPr lang="en-US" sz="4400" dirty="0" smtClean="0"/>
              <a:t>Unit Testing </a:t>
            </a:r>
          </a:p>
          <a:p>
            <a:pPr marL="633222" indent="-514350">
              <a:buFont typeface="+mj-lt"/>
              <a:buAutoNum type="arabicPeriod"/>
            </a:pPr>
            <a:r>
              <a:rPr lang="en-US" sz="4400" dirty="0" smtClean="0"/>
              <a:t>Integration </a:t>
            </a:r>
          </a:p>
          <a:p>
            <a:pPr marL="633222" indent="-514350">
              <a:buFont typeface="+mj-lt"/>
              <a:buAutoNum type="arabicPeriod"/>
            </a:pPr>
            <a:r>
              <a:rPr lang="en-US" sz="4400" dirty="0" smtClean="0"/>
              <a:t> Validation Testing         </a:t>
            </a:r>
          </a:p>
          <a:p>
            <a:pPr marL="633222" indent="-514350">
              <a:buFont typeface="+mj-lt"/>
              <a:buAutoNum type="arabicPeriod"/>
            </a:pPr>
            <a:r>
              <a:rPr lang="en-US" sz="4400" dirty="0" smtClean="0"/>
              <a:t>System Testing </a:t>
            </a:r>
            <a:endParaRPr lang="en-US"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smtClean="0"/>
              <a:t>1:Unit Testing </a:t>
            </a:r>
            <a:br>
              <a:rPr lang="en-US" sz="4800" dirty="0" smtClean="0"/>
            </a:br>
            <a:endParaRPr lang="en-US" dirty="0"/>
          </a:p>
        </p:txBody>
      </p:sp>
      <p:sp>
        <p:nvSpPr>
          <p:cNvPr id="3" name="Content Placeholder 2"/>
          <p:cNvSpPr>
            <a:spLocks noGrp="1"/>
          </p:cNvSpPr>
          <p:nvPr>
            <p:ph idx="1"/>
          </p:nvPr>
        </p:nvSpPr>
        <p:spPr/>
        <p:txBody>
          <a:bodyPr>
            <a:normAutofit/>
          </a:bodyPr>
          <a:lstStyle/>
          <a:p>
            <a:pPr marL="633222" indent="-514350" algn="just">
              <a:buFont typeface="+mj-lt"/>
              <a:buAutoNum type="arabicParenR"/>
            </a:pPr>
            <a:r>
              <a:rPr lang="en-US" dirty="0" smtClean="0">
                <a:solidFill>
                  <a:srgbClr val="0070C0"/>
                </a:solidFill>
              </a:rPr>
              <a:t>unit testing is also known as Component testing</a:t>
            </a:r>
            <a:r>
              <a:rPr lang="en-US" dirty="0" smtClean="0"/>
              <a:t>.</a:t>
            </a:r>
          </a:p>
          <a:p>
            <a:pPr marL="633222" indent="-514350" algn="just">
              <a:buFont typeface="+mj-lt"/>
              <a:buAutoNum type="arabicParenR"/>
            </a:pPr>
            <a:r>
              <a:rPr lang="en-US" dirty="0" smtClean="0">
                <a:solidFill>
                  <a:srgbClr val="FF0000"/>
                </a:solidFill>
              </a:rPr>
              <a:t>The aim of the tests carried out in this testing type is to search for defects in the software component.</a:t>
            </a:r>
          </a:p>
          <a:p>
            <a:pPr marL="633222" indent="-514350" algn="just">
              <a:buFont typeface="+mj-lt"/>
              <a:buAutoNum type="arabicParenR"/>
            </a:pPr>
            <a:r>
              <a:rPr lang="en-US" dirty="0" smtClean="0">
                <a:solidFill>
                  <a:srgbClr val="0070C0"/>
                </a:solidFill>
              </a:rPr>
              <a:t>At the same time, it also verifies the functioning of the different software components, like modules, objects, classes, etc., which can be tested separately.</a:t>
            </a:r>
          </a:p>
          <a:p>
            <a:pPr marL="633222" indent="-514350" algn="just">
              <a:buFont typeface="+mj-lt"/>
              <a:buAutoNum type="arabicParenR"/>
            </a:pPr>
            <a:endParaRPr lang="en-US" dirty="0" smtClean="0"/>
          </a:p>
          <a:p>
            <a:pPr marL="633222" indent="-514350" algn="just">
              <a:buFont typeface="+mj-lt"/>
              <a:buAutoNum type="arabicParenR"/>
            </a:pPr>
            <a:endParaRPr lang="en-US" dirty="0" smtClean="0"/>
          </a:p>
          <a:p>
            <a:pPr marL="633222" indent="-514350" algn="just">
              <a:buFont typeface="+mj-lt"/>
              <a:buAutoNum type="arabicParenR"/>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3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What is done in Unit Testing</a:t>
            </a:r>
            <a:endParaRPr lang="en-US" dirty="0"/>
          </a:p>
        </p:txBody>
      </p:sp>
      <p:sp>
        <p:nvSpPr>
          <p:cNvPr id="3" name="Content Placeholder 2"/>
          <p:cNvSpPr>
            <a:spLocks noGrp="1"/>
          </p:cNvSpPr>
          <p:nvPr>
            <p:ph idx="1"/>
          </p:nvPr>
        </p:nvSpPr>
        <p:spPr>
          <a:xfrm>
            <a:off x="0" y="1524001"/>
            <a:ext cx="8991600" cy="4876800"/>
          </a:xfrm>
        </p:spPr>
        <p:txBody>
          <a:bodyPr/>
          <a:lstStyle/>
          <a:p>
            <a:pPr marL="633222" indent="-514350">
              <a:buFont typeface="+mj-lt"/>
              <a:buAutoNum type="arabicPeriod"/>
            </a:pPr>
            <a:r>
              <a:rPr lang="en-US" dirty="0" smtClean="0"/>
              <a:t>Module interfaces are tested for proper information flow.</a:t>
            </a:r>
          </a:p>
          <a:p>
            <a:pPr marL="633222" indent="-514350">
              <a:buFont typeface="+mj-lt"/>
              <a:buAutoNum type="arabicPeriod"/>
            </a:pPr>
            <a:r>
              <a:rPr lang="en-US" dirty="0" smtClean="0"/>
              <a:t> Local data are examined to ensure that integrity is maintained.</a:t>
            </a:r>
          </a:p>
          <a:p>
            <a:pPr marL="633222" indent="-514350">
              <a:buFont typeface="+mj-lt"/>
              <a:buAutoNum type="arabicPeriod"/>
            </a:pPr>
            <a:r>
              <a:rPr lang="en-US" dirty="0" smtClean="0"/>
              <a:t> Boundary conditions are tested.</a:t>
            </a:r>
          </a:p>
          <a:p>
            <a:pPr marL="633222" indent="-514350">
              <a:buFont typeface="+mj-lt"/>
              <a:buAutoNum type="arabicPeriod"/>
            </a:pPr>
            <a:r>
              <a:rPr lang="en-US" dirty="0" smtClean="0"/>
              <a:t> Basis (independent) path are tested.</a:t>
            </a:r>
          </a:p>
          <a:p>
            <a:pPr marL="633222" indent="-514350">
              <a:buFont typeface="+mj-lt"/>
              <a:buAutoNum type="arabicPeriod"/>
            </a:pPr>
            <a:r>
              <a:rPr lang="en-US" dirty="0" smtClean="0"/>
              <a:t> All error handling paths should be tested.</a:t>
            </a:r>
          </a:p>
          <a:p>
            <a:pPr marL="633222" indent="-514350">
              <a:buFont typeface="+mj-lt"/>
              <a:buAutoNum type="arabicPeriod"/>
            </a:pPr>
            <a:r>
              <a:rPr lang="en-US" dirty="0" smtClean="0"/>
              <a:t> Drivers and/or stubs need to be developed to test incomplete software.</a:t>
            </a:r>
            <a:endParaRPr lang="en-US" dirty="0"/>
          </a:p>
        </p:txBody>
      </p:sp>
      <p:sp>
        <p:nvSpPr>
          <p:cNvPr id="4" name="Content Placeholder 2"/>
          <p:cNvSpPr txBox="1">
            <a:spLocks/>
          </p:cNvSpPr>
          <p:nvPr/>
        </p:nvSpPr>
        <p:spPr>
          <a:xfrm>
            <a:off x="0" y="1524000"/>
            <a:ext cx="8991600" cy="4876800"/>
          </a:xfrm>
          <a:prstGeom prst="rect">
            <a:avLst/>
          </a:prstGeom>
        </p:spPr>
        <p:txBody>
          <a:bodyPr vert="horz" lIns="54864" tIns="91440" rtlCol="0">
            <a:normAutofit/>
          </a:bodyPr>
          <a:lstStyle/>
          <a:p>
            <a:pPr marL="633222" marR="0" lvl="0" indent="-514350" algn="l" defTabSz="914400" rtl="0" eaLnBrk="1" fontAlgn="auto" latinLnBrk="0" hangingPunct="1">
              <a:lnSpc>
                <a:spcPct val="100000"/>
              </a:lnSpc>
              <a:spcBef>
                <a:spcPts val="0"/>
              </a:spcBef>
              <a:spcAft>
                <a:spcPts val="0"/>
              </a:spcAft>
              <a:buClr>
                <a:schemeClr val="accent1"/>
              </a:buClr>
              <a:buSzPct val="80000"/>
              <a:buFont typeface="+mj-lt"/>
              <a:buAutoNum type="arabicPeriod"/>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Module interfaces are tested for proper information fl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ow.</a:t>
            </a:r>
          </a:p>
          <a:p>
            <a:pPr marL="633222" marR="0" lvl="0" indent="-514350" algn="l" defTabSz="914400" rtl="0" eaLnBrk="1" fontAlgn="auto" latinLnBrk="0" hangingPunct="1">
              <a:lnSpc>
                <a:spcPct val="100000"/>
              </a:lnSpc>
              <a:spcBef>
                <a:spcPts val="0"/>
              </a:spcBef>
              <a:spcAft>
                <a:spcPts val="0"/>
              </a:spcAft>
              <a:buClr>
                <a:schemeClr val="accent1"/>
              </a:buClr>
              <a:buSzPct val="80000"/>
              <a:buFont typeface="+mj-lt"/>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rgbClr val="0070C0"/>
                </a:solidFill>
                <a:effectLst/>
                <a:uLnTx/>
                <a:uFillTx/>
                <a:latin typeface="+mn-lt"/>
                <a:ea typeface="+mn-ea"/>
                <a:cs typeface="+mn-cs"/>
              </a:rPr>
              <a:t>Local data are examined to ensure that integrity is maintained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633222" marR="0" lvl="0" indent="-514350" algn="l" defTabSz="914400" rtl="0" eaLnBrk="1" fontAlgn="auto" latinLnBrk="0" hangingPunct="1">
              <a:lnSpc>
                <a:spcPct val="100000"/>
              </a:lnSpc>
              <a:spcBef>
                <a:spcPts val="0"/>
              </a:spcBef>
              <a:spcAft>
                <a:spcPts val="0"/>
              </a:spcAft>
              <a:buClr>
                <a:schemeClr val="accent1"/>
              </a:buClr>
              <a:buSzPct val="80000"/>
              <a:buFont typeface="+mj-lt"/>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Boundary conditions are tested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633222" marR="0" lvl="0" indent="-514350" algn="l" defTabSz="914400" rtl="0" eaLnBrk="1" fontAlgn="auto" latinLnBrk="0" hangingPunct="1">
              <a:lnSpc>
                <a:spcPct val="100000"/>
              </a:lnSpc>
              <a:spcBef>
                <a:spcPts val="0"/>
              </a:spcBef>
              <a:spcAft>
                <a:spcPts val="0"/>
              </a:spcAft>
              <a:buClr>
                <a:schemeClr val="accent1"/>
              </a:buClr>
              <a:buSzPct val="80000"/>
              <a:buFont typeface="+mj-lt"/>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rgbClr val="0070C0"/>
                </a:solidFill>
                <a:effectLst/>
                <a:uLnTx/>
                <a:uFillTx/>
                <a:latin typeface="+mn-lt"/>
                <a:ea typeface="+mn-ea"/>
                <a:cs typeface="+mn-cs"/>
              </a:rPr>
              <a:t>Basis (independent) path are tested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633222" marR="0" lvl="0" indent="-514350" algn="l" defTabSz="914400" rtl="0" eaLnBrk="1" fontAlgn="auto" latinLnBrk="0" hangingPunct="1">
              <a:lnSpc>
                <a:spcPct val="100000"/>
              </a:lnSpc>
              <a:spcBef>
                <a:spcPts val="0"/>
              </a:spcBef>
              <a:spcAft>
                <a:spcPts val="0"/>
              </a:spcAft>
              <a:buClr>
                <a:schemeClr val="accent1"/>
              </a:buClr>
              <a:buSzPct val="80000"/>
              <a:buFont typeface="+mj-lt"/>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All error handling paths should be tested.</a:t>
            </a:r>
          </a:p>
          <a:p>
            <a:pPr marL="633222" marR="0" lvl="0" indent="-514350" algn="l" defTabSz="914400" rtl="0" eaLnBrk="1" fontAlgn="auto" latinLnBrk="0" hangingPunct="1">
              <a:lnSpc>
                <a:spcPct val="100000"/>
              </a:lnSpc>
              <a:spcBef>
                <a:spcPts val="0"/>
              </a:spcBef>
              <a:spcAft>
                <a:spcPts val="0"/>
              </a:spcAft>
              <a:buClr>
                <a:schemeClr val="accent1"/>
              </a:buClr>
              <a:buSzPct val="80000"/>
              <a:buFont typeface="+mj-lt"/>
              <a:buAutoNum type="arabicPeriod"/>
              <a:tabLst/>
              <a:defRPr/>
            </a:pPr>
            <a:r>
              <a:rPr kumimoji="0" lang="en-US" sz="3200" b="0" i="0" u="none" strike="noStrike" kern="1200" cap="none" spc="0" normalizeH="0" baseline="0" noProof="0" dirty="0" smtClean="0">
                <a:ln>
                  <a:noFill/>
                </a:ln>
                <a:solidFill>
                  <a:srgbClr val="0070C0"/>
                </a:solidFill>
                <a:effectLst/>
                <a:uLnTx/>
                <a:uFillTx/>
                <a:latin typeface="+mn-lt"/>
                <a:ea typeface="+mn-ea"/>
                <a:cs typeface="+mn-cs"/>
              </a:rPr>
              <a:t> Drivers and/or stubs need to be developed to test incomplete software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smtClean="0"/>
              <a:t/>
            </a:r>
            <a:br>
              <a:rPr lang="en-US" sz="4800" dirty="0" smtClean="0"/>
            </a:br>
            <a:r>
              <a:rPr lang="en-US" sz="4800" dirty="0" smtClean="0"/>
              <a:t>Integration Testing       </a:t>
            </a:r>
            <a:br>
              <a:rPr lang="en-US" sz="4800" dirty="0" smtClean="0"/>
            </a:br>
            <a:endParaRPr lang="en-US" dirty="0"/>
          </a:p>
        </p:txBody>
      </p:sp>
      <p:sp>
        <p:nvSpPr>
          <p:cNvPr id="3" name="Content Placeholder 2"/>
          <p:cNvSpPr>
            <a:spLocks noGrp="1"/>
          </p:cNvSpPr>
          <p:nvPr>
            <p:ph idx="1"/>
          </p:nvPr>
        </p:nvSpPr>
        <p:spPr/>
        <p:txBody>
          <a:bodyPr/>
          <a:lstStyle/>
          <a:p>
            <a:pPr marL="633222" indent="-514350">
              <a:buFont typeface="+mj-lt"/>
              <a:buAutoNum type="arabicPeriod"/>
            </a:pPr>
            <a:r>
              <a:rPr lang="en-US" sz="4000" dirty="0" smtClean="0"/>
              <a:t>Integration Testing       </a:t>
            </a:r>
          </a:p>
          <a:p>
            <a:pPr lvl="2"/>
            <a:r>
              <a:rPr lang="en-US" dirty="0" smtClean="0"/>
              <a:t>Top-down integration        </a:t>
            </a:r>
          </a:p>
          <a:p>
            <a:pPr lvl="2"/>
            <a:r>
              <a:rPr lang="en-US" dirty="0" smtClean="0"/>
              <a:t>Bottom-Up Integration        </a:t>
            </a:r>
          </a:p>
          <a:p>
            <a:pPr lvl="2"/>
            <a:r>
              <a:rPr lang="en-US" dirty="0" smtClean="0"/>
              <a:t>regression Testing        </a:t>
            </a:r>
          </a:p>
          <a:p>
            <a:pPr lvl="2"/>
            <a:r>
              <a:rPr lang="en-US" dirty="0" smtClean="0"/>
              <a:t>Smoke testing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integration testing</a:t>
            </a:r>
            <a:endParaRPr lang="en-US" dirty="0"/>
          </a:p>
        </p:txBody>
      </p:sp>
      <p:sp>
        <p:nvSpPr>
          <p:cNvPr id="3" name="Content Placeholder 2"/>
          <p:cNvSpPr>
            <a:spLocks noGrp="1"/>
          </p:cNvSpPr>
          <p:nvPr>
            <p:ph idx="1"/>
          </p:nvPr>
        </p:nvSpPr>
        <p:spPr>
          <a:xfrm>
            <a:off x="0" y="1775191"/>
            <a:ext cx="9144000" cy="4625609"/>
          </a:xfrm>
          <a:solidFill>
            <a:schemeClr val="bg1"/>
          </a:solidFill>
        </p:spPr>
        <p:txBody>
          <a:bodyPr>
            <a:normAutofit lnSpcReduction="10000"/>
          </a:bodyPr>
          <a:lstStyle/>
          <a:p>
            <a:pPr marL="633222" indent="-514350" algn="just">
              <a:buFont typeface="+mj-lt"/>
              <a:buAutoNum type="arabicPeriod"/>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Main control module used as a test driver and stubs are substitutes for components directly subordinate to it.</a:t>
            </a:r>
          </a:p>
          <a:p>
            <a:pPr marL="633222" indent="-514350" algn="just">
              <a:buFont typeface="+mj-lt"/>
              <a:buAutoNum type="arabicPeriod"/>
            </a:pPr>
            <a:r>
              <a:rPr lang="en-US" b="1" dirty="0" smtClean="0">
                <a:ln w="1905"/>
                <a:solidFill>
                  <a:srgbClr val="0070C0"/>
                </a:solidFill>
                <a:effectLst>
                  <a:innerShdw blurRad="69850" dist="43180" dir="5400000">
                    <a:srgbClr val="000000">
                      <a:alpha val="65000"/>
                    </a:srgbClr>
                  </a:innerShdw>
                </a:effectLst>
              </a:rPr>
              <a:t>Subordinate stubs are replaced one at a time with real components(following the depth-first or breadth-first approach).</a:t>
            </a:r>
          </a:p>
          <a:p>
            <a:pPr marL="633222" indent="-514350" algn="just">
              <a:buFont typeface="+mj-lt"/>
              <a:buAutoNum type="arabicPeriod"/>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Tests are conducted as each component is integrated.</a:t>
            </a:r>
          </a:p>
          <a:p>
            <a:pPr marL="633222" indent="-514350" algn="just">
              <a:buFont typeface="+mj-lt"/>
              <a:buAutoNum type="arabicPeriod"/>
            </a:pPr>
            <a:r>
              <a:rPr lang="en-US" b="1" dirty="0" smtClean="0">
                <a:ln w="1905"/>
                <a:solidFill>
                  <a:srgbClr val="0070C0"/>
                </a:solidFill>
                <a:effectLst>
                  <a:innerShdw blurRad="69850" dist="43180" dir="5400000">
                    <a:srgbClr val="000000">
                      <a:alpha val="65000"/>
                    </a:srgbClr>
                  </a:innerShdw>
                </a:effectLst>
              </a:rPr>
              <a:t>On completion of each set of tests and other stub is replaced with a real component</a:t>
            </a:r>
            <a:r>
              <a:rPr lang="en-US" dirty="0" smtClean="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Bottom-up integration testing</a:t>
            </a:r>
            <a:endParaRPr lang="en-US" dirty="0"/>
          </a:p>
        </p:txBody>
      </p:sp>
      <p:sp>
        <p:nvSpPr>
          <p:cNvPr id="3" name="Content Placeholder 2"/>
          <p:cNvSpPr>
            <a:spLocks noGrp="1"/>
          </p:cNvSpPr>
          <p:nvPr>
            <p:ph idx="1"/>
          </p:nvPr>
        </p:nvSpPr>
        <p:spPr>
          <a:xfrm>
            <a:off x="0" y="1447800"/>
            <a:ext cx="9144000" cy="5410199"/>
          </a:xfrm>
        </p:spPr>
        <p:txBody>
          <a:bodyPr>
            <a:normAutofit lnSpcReduction="10000"/>
          </a:bodyPr>
          <a:lstStyle/>
          <a:p>
            <a:pPr marL="633222" indent="-514350" algn="just">
              <a:buFont typeface="+mj-lt"/>
              <a:buAutoNum type="arabicPeriod"/>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Low level components are combined into clusters that perform a specific software function</a:t>
            </a:r>
            <a:r>
              <a:rPr lang="en-US" dirty="0" smtClean="0"/>
              <a:t>.</a:t>
            </a:r>
          </a:p>
          <a:p>
            <a:pPr marL="633222" indent="-514350" algn="just">
              <a:buFont typeface="+mj-lt"/>
              <a:buAutoNum type="arabicPeriod"/>
            </a:pPr>
            <a:endParaRPr lang="en-US" dirty="0" smtClean="0"/>
          </a:p>
          <a:p>
            <a:pPr marL="633222" indent="-514350" algn="just">
              <a:buFont typeface="+mj-lt"/>
              <a:buAutoNum type="arabicPeriod"/>
            </a:pPr>
            <a:r>
              <a:rPr lang="en-US" b="1" dirty="0" smtClean="0">
                <a:ln w="1905"/>
                <a:solidFill>
                  <a:srgbClr val="0070C0"/>
                </a:solidFill>
                <a:effectLst>
                  <a:innerShdw blurRad="69850" dist="43180" dir="5400000">
                    <a:srgbClr val="000000">
                      <a:alpha val="65000"/>
                    </a:srgbClr>
                  </a:innerShdw>
                </a:effectLst>
              </a:rPr>
              <a:t> A driver (control program) is written to coordinate test case input and output</a:t>
            </a:r>
            <a:r>
              <a:rPr lang="en-US" dirty="0" smtClean="0"/>
              <a:t>.</a:t>
            </a:r>
          </a:p>
          <a:p>
            <a:pPr marL="633222" indent="-514350" algn="just">
              <a:buFont typeface="+mj-lt"/>
              <a:buAutoNum type="arabicPeriod"/>
            </a:pPr>
            <a:endParaRPr lang="en-US" dirty="0" smtClean="0"/>
          </a:p>
          <a:p>
            <a:pPr marL="633222" indent="-514350" algn="just">
              <a:buFont typeface="+mj-lt"/>
              <a:buAutoNum type="arabicPeriod"/>
            </a:pPr>
            <a:r>
              <a:rPr lang="en-US" dirty="0" smtClean="0"/>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cluster is tested.</a:t>
            </a:r>
          </a:p>
          <a:p>
            <a:pPr marL="633222" indent="-514350" algn="just">
              <a:buFont typeface="+mj-lt"/>
              <a:buAutoNum type="arabicPeriod"/>
            </a:pP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633222" indent="-514350" algn="just">
              <a:buFont typeface="+mj-lt"/>
              <a:buAutoNum type="arabicPeriod"/>
            </a:pPr>
            <a:r>
              <a:rPr lang="en-US" b="1" dirty="0" smtClean="0">
                <a:ln w="1905"/>
                <a:solidFill>
                  <a:srgbClr val="0070C0"/>
                </a:solidFill>
                <a:effectLst>
                  <a:innerShdw blurRad="69850" dist="43180" dir="5400000">
                    <a:srgbClr val="000000">
                      <a:alpha val="65000"/>
                    </a:srgbClr>
                  </a:innerShdw>
                </a:effectLst>
              </a:rPr>
              <a:t>Drivers are removed and clusters are combined moving upward in the program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Regression testing</a:t>
            </a:r>
            <a:endParaRPr lang="en-US" dirty="0"/>
          </a:p>
        </p:txBody>
      </p:sp>
      <p:sp>
        <p:nvSpPr>
          <p:cNvPr id="3" name="Content Placeholder 2"/>
          <p:cNvSpPr>
            <a:spLocks noGrp="1"/>
          </p:cNvSpPr>
          <p:nvPr>
            <p:ph idx="1"/>
          </p:nvPr>
        </p:nvSpPr>
        <p:spPr>
          <a:xfrm>
            <a:off x="0" y="1447800"/>
            <a:ext cx="9144000" cy="5410199"/>
          </a:xfrm>
        </p:spPr>
        <p:txBody>
          <a:bodyPr>
            <a:normAutofit lnSpcReduction="10000"/>
          </a:bodyPr>
          <a:lstStyle/>
          <a:p>
            <a:pPr algn="just"/>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Used to check for defects propagated to other modules by changes made to existing program.</a:t>
            </a:r>
          </a:p>
          <a:p>
            <a:pPr algn="just"/>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en-US" b="1" dirty="0" smtClean="0">
                <a:ln w="1905"/>
                <a:solidFill>
                  <a:srgbClr val="0070C0"/>
                </a:solidFill>
                <a:effectLst>
                  <a:innerShdw blurRad="69850" dist="43180" dir="5400000">
                    <a:srgbClr val="000000">
                      <a:alpha val="65000"/>
                    </a:srgbClr>
                  </a:innerShdw>
                </a:effectLst>
              </a:rPr>
              <a:t>Representative sample of existing test cases is used to exercise all software functions.</a:t>
            </a:r>
          </a:p>
          <a:p>
            <a:pPr algn="just"/>
            <a:endParaRPr lang="en-US" b="1" dirty="0" smtClean="0">
              <a:ln w="1905"/>
              <a:solidFill>
                <a:srgbClr val="0070C0"/>
              </a:solidFill>
              <a:effectLst>
                <a:innerShdw blurRad="69850" dist="43180" dir="5400000">
                  <a:srgbClr val="000000">
                    <a:alpha val="65000"/>
                  </a:srgbClr>
                </a:innerShdw>
              </a:effectLst>
            </a:endParaRPr>
          </a:p>
          <a:p>
            <a:pPr algn="just"/>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Additional test cases focusing software functions likely to be affected by the change.</a:t>
            </a:r>
          </a:p>
          <a:p>
            <a:pPr algn="just"/>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en-US" b="1" dirty="0" smtClean="0">
                <a:ln w="1905"/>
                <a:solidFill>
                  <a:srgbClr val="0070C0"/>
                </a:solidFill>
                <a:effectLst>
                  <a:innerShdw blurRad="69850" dist="43180" dir="5400000">
                    <a:srgbClr val="000000">
                      <a:alpha val="65000"/>
                    </a:srgbClr>
                  </a:innerShdw>
                </a:effectLst>
              </a:rPr>
              <a:t>Tests cases that focus on the changed software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Smoke testing</a:t>
            </a:r>
            <a:endParaRPr lang="en-US" dirty="0"/>
          </a:p>
        </p:txBody>
      </p:sp>
      <p:sp>
        <p:nvSpPr>
          <p:cNvPr id="3" name="Content Placeholder 2"/>
          <p:cNvSpPr>
            <a:spLocks noGrp="1"/>
          </p:cNvSpPr>
          <p:nvPr>
            <p:ph idx="1"/>
          </p:nvPr>
        </p:nvSpPr>
        <p:spPr>
          <a:xfrm>
            <a:off x="0" y="1447800"/>
            <a:ext cx="9144000" cy="5410200"/>
          </a:xfrm>
        </p:spPr>
        <p:txBody>
          <a:bodyPr>
            <a:normAutofit fontScale="77500" lnSpcReduction="20000"/>
          </a:bodyPr>
          <a:lstStyle/>
          <a:p>
            <a:pPr marL="633222" indent="-514350" algn="just">
              <a:buFont typeface="+mj-lt"/>
              <a:buAutoNum type="arabicPeriod"/>
            </a:pPr>
            <a:r>
              <a:rPr lang="en-US" sz="31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"Smoke test" is a term that comes from electrical engineering. It refers to a very basic, very simple test, where you just plug the device in and see if smoke comes out.</a:t>
            </a:r>
          </a:p>
          <a:p>
            <a:pPr marL="633222" indent="-514350" algn="just">
              <a:buFont typeface="+mj-lt"/>
              <a:buAutoNum type="arabicPeriod"/>
            </a:pPr>
            <a:endParaRPr lang="en-US" dirty="0" smtClean="0"/>
          </a:p>
          <a:p>
            <a:pPr marL="633222" indent="-514350">
              <a:buFont typeface="+mj-lt"/>
              <a:buAutoNum type="arabicPeriod"/>
            </a:pPr>
            <a:r>
              <a:rPr lang="en-US" b="1" dirty="0" smtClean="0">
                <a:ln w="1905"/>
                <a:solidFill>
                  <a:srgbClr val="0070C0"/>
                </a:solidFill>
                <a:effectLst>
                  <a:innerShdw blurRad="69850" dist="43180" dir="5400000">
                    <a:srgbClr val="000000">
                      <a:alpha val="65000"/>
                    </a:srgbClr>
                  </a:innerShdw>
                </a:effectLst>
              </a:rPr>
              <a:t>Testing to determine if a new software version is performing well enough to accept it for a major testing effort</a:t>
            </a:r>
          </a:p>
          <a:p>
            <a:pPr marL="633222" indent="-514350" algn="just">
              <a:buFont typeface="+mj-lt"/>
              <a:buAutoNum type="arabicPeriod"/>
            </a:pP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633222" indent="-514350" algn="just">
              <a:buFont typeface="+mj-lt"/>
              <a:buAutoNum type="arabicPeriod"/>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Software components already translated into code are integrated into a build</a:t>
            </a:r>
            <a:r>
              <a:rPr lang="en-US" dirty="0" smtClean="0"/>
              <a:t>.</a:t>
            </a:r>
          </a:p>
          <a:p>
            <a:pPr marL="633222" indent="-514350" algn="just">
              <a:buFont typeface="+mj-lt"/>
              <a:buAutoNum type="arabicPeriod"/>
            </a:pPr>
            <a:endParaRPr lang="en-US" dirty="0" smtClean="0"/>
          </a:p>
          <a:p>
            <a:pPr marL="633222" indent="-514350" algn="just">
              <a:buFont typeface="+mj-lt"/>
              <a:buAutoNum type="arabicPeriod"/>
            </a:pPr>
            <a:r>
              <a:rPr lang="en-US" b="1" dirty="0" smtClean="0">
                <a:ln w="1905"/>
                <a:solidFill>
                  <a:srgbClr val="0070C0"/>
                </a:solidFill>
                <a:effectLst>
                  <a:innerShdw blurRad="69850" dist="43180" dir="5400000">
                    <a:srgbClr val="000000">
                      <a:alpha val="65000"/>
                    </a:srgbClr>
                  </a:innerShdw>
                </a:effectLst>
              </a:rPr>
              <a:t>A series of tests cases are created to  expose errors.</a:t>
            </a:r>
          </a:p>
          <a:p>
            <a:pPr marL="633222" indent="-514350" algn="just">
              <a:buFont typeface="+mj-lt"/>
              <a:buAutoNum type="arabicPeriod"/>
            </a:pPr>
            <a:endParaRPr lang="en-US" dirty="0" smtClean="0"/>
          </a:p>
          <a:p>
            <a:pPr marL="633222" indent="-514350" algn="just">
              <a:buFont typeface="+mj-lt"/>
              <a:buAutoNum type="arabicPeriod"/>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build is integrated with the other builds and the entire product is smoke tested daily (either top-down or bottom integration may be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Topics to be covered</a:t>
            </a:r>
            <a:endParaRPr lang="en-US" dirty="0"/>
          </a:p>
        </p:txBody>
      </p:sp>
      <p:sp>
        <p:nvSpPr>
          <p:cNvPr id="3" name="Content Placeholder 2"/>
          <p:cNvSpPr>
            <a:spLocks noGrp="1"/>
          </p:cNvSpPr>
          <p:nvPr>
            <p:ph idx="1"/>
          </p:nvPr>
        </p:nvSpPr>
        <p:spPr>
          <a:xfrm>
            <a:off x="0" y="1600200"/>
            <a:ext cx="9144000" cy="4876800"/>
          </a:xfrm>
        </p:spPr>
        <p:txBody>
          <a:bodyPr>
            <a:normAutofit/>
          </a:bodyPr>
          <a:lstStyle/>
          <a:p>
            <a:r>
              <a:rPr lang="en-US" dirty="0" smtClean="0"/>
              <a:t>Conventional software Architecture .</a:t>
            </a:r>
          </a:p>
          <a:p>
            <a:r>
              <a:rPr lang="en-US" dirty="0" smtClean="0"/>
              <a:t>Strategic Issues .</a:t>
            </a:r>
          </a:p>
          <a:p>
            <a:r>
              <a:rPr lang="en-US" dirty="0" smtClean="0"/>
              <a:t>Testing strategies for conventional software.</a:t>
            </a:r>
          </a:p>
          <a:p>
            <a:pPr lvl="3"/>
            <a:r>
              <a:rPr lang="en-US" dirty="0" smtClean="0"/>
              <a:t>Unit Testing .</a:t>
            </a:r>
          </a:p>
          <a:p>
            <a:pPr lvl="3"/>
            <a:r>
              <a:rPr lang="en-US" dirty="0" smtClean="0"/>
              <a:t>Integration Testing.</a:t>
            </a:r>
          </a:p>
          <a:p>
            <a:pPr lvl="3"/>
            <a:r>
              <a:rPr lang="en-US" dirty="0" smtClean="0"/>
              <a:t>Validation Testing.</a:t>
            </a:r>
          </a:p>
          <a:p>
            <a:pPr lvl="3"/>
            <a:r>
              <a:rPr lang="en-US" dirty="0" smtClean="0"/>
              <a:t>System Testing.</a:t>
            </a:r>
          </a:p>
          <a:p>
            <a:r>
              <a:rPr lang="en-US" dirty="0" smtClean="0"/>
              <a:t>Difference between Testing and Debugging.  </a:t>
            </a:r>
          </a:p>
          <a:p>
            <a:r>
              <a:rPr lang="en-US" dirty="0" smtClean="0"/>
              <a:t>The art of Debugging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System Testing</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2425446" lvl="8" indent="-514350">
              <a:buFont typeface="+mj-lt"/>
              <a:buAutoNum type="arabicPeriod"/>
            </a:pPr>
            <a:r>
              <a:rPr lang="en-US" sz="3600" b="1" dirty="0" smtClean="0"/>
              <a:t>Recovery testing</a:t>
            </a:r>
            <a:r>
              <a:rPr lang="en-US" sz="3600" dirty="0" smtClean="0"/>
              <a:t>.</a:t>
            </a:r>
          </a:p>
          <a:p>
            <a:pPr marL="2425446" lvl="8" indent="-514350">
              <a:buFont typeface="+mj-lt"/>
              <a:buAutoNum type="arabicPeriod"/>
            </a:pPr>
            <a:r>
              <a:rPr lang="en-US" sz="3600" b="1" dirty="0" smtClean="0"/>
              <a:t>Security testing</a:t>
            </a:r>
            <a:endParaRPr lang="en-US" sz="3600" dirty="0" smtClean="0"/>
          </a:p>
          <a:p>
            <a:pPr marL="2425446" lvl="8" indent="-514350">
              <a:buFont typeface="+mj-lt"/>
              <a:buAutoNum type="arabicPeriod"/>
            </a:pPr>
            <a:r>
              <a:rPr lang="en-US" sz="3600" b="1" dirty="0" smtClean="0"/>
              <a:t>Stress testing</a:t>
            </a:r>
            <a:endParaRPr lang="en-US" sz="3600" dirty="0" smtClean="0"/>
          </a:p>
          <a:p>
            <a:pPr marL="2425446" lvl="8" indent="-514350">
              <a:buFont typeface="+mj-lt"/>
              <a:buAutoNum type="arabicPeriod"/>
            </a:pPr>
            <a:r>
              <a:rPr lang="en-US" sz="3600" b="1" dirty="0" smtClean="0"/>
              <a:t>Performance testing</a:t>
            </a:r>
            <a:endParaRPr lang="en-US" sz="36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System Testing</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633222" indent="-514350" algn="just">
              <a:buFont typeface="+mj-lt"/>
              <a:buAutoNum type="arabicPeriod"/>
            </a:pPr>
            <a:r>
              <a:rPr lang="en-US" sz="3600" b="1" dirty="0" smtClean="0">
                <a:ln w="1905"/>
                <a:solidFill>
                  <a:srgbClr val="FF0000"/>
                </a:solidFill>
                <a:effectLst>
                  <a:innerShdw blurRad="69850" dist="43180" dir="5400000">
                    <a:srgbClr val="000000">
                      <a:alpha val="65000"/>
                    </a:srgbClr>
                  </a:innerShdw>
                </a:effectLst>
              </a:rPr>
              <a:t>Recovery testing </a:t>
            </a:r>
            <a:r>
              <a:rPr lang="en-US" b="1" dirty="0" smtClean="0">
                <a:ln w="1905"/>
                <a:solidFill>
                  <a:srgbClr val="0070C0"/>
                </a:solidFill>
                <a:effectLst>
                  <a:innerShdw blurRad="69850" dist="43180" dir="5400000">
                    <a:srgbClr val="000000">
                      <a:alpha val="65000"/>
                    </a:srgbClr>
                  </a:innerShdw>
                </a:effectLst>
              </a:rPr>
              <a:t>- </a:t>
            </a:r>
            <a:r>
              <a:rPr lang="en-US" sz="2800" b="1" dirty="0" smtClean="0">
                <a:ln w="1905"/>
                <a:solidFill>
                  <a:srgbClr val="0070C0"/>
                </a:solidFill>
                <a:effectLst>
                  <a:innerShdw blurRad="69850" dist="43180" dir="5400000">
                    <a:srgbClr val="000000">
                      <a:alpha val="65000"/>
                    </a:srgbClr>
                  </a:innerShdw>
                </a:effectLst>
              </a:rPr>
              <a:t>checks the system's ability to recover from failures.</a:t>
            </a:r>
          </a:p>
          <a:p>
            <a:pPr marL="633222" indent="-514350" algn="just">
              <a:buFont typeface="+mj-lt"/>
              <a:buAutoNum type="arabicPeriod"/>
            </a:pPr>
            <a:r>
              <a:rPr lang="en-US" sz="3600" b="1" dirty="0" smtClean="0">
                <a:ln w="1905"/>
                <a:solidFill>
                  <a:srgbClr val="0070C0"/>
                </a:solidFill>
                <a:effectLst>
                  <a:innerShdw blurRad="69850" dist="43180" dir="5400000">
                    <a:srgbClr val="000000">
                      <a:alpha val="65000"/>
                    </a:srgbClr>
                  </a:innerShdw>
                </a:effectLst>
              </a:rPr>
              <a:t>Security testing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verifies that system protection mechanism prevent improper penetration or data alteration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633222" indent="-514350" algn="just">
              <a:buFont typeface="+mj-lt"/>
              <a:buAutoNum type="arabicPeriod"/>
            </a:pPr>
            <a:r>
              <a:rPr lang="en-US" sz="3600" b="1" dirty="0" smtClean="0">
                <a:ln w="1905"/>
                <a:solidFill>
                  <a:srgbClr val="FF0000"/>
                </a:solidFill>
                <a:effectLst>
                  <a:innerShdw blurRad="69850" dist="43180" dir="5400000">
                    <a:srgbClr val="000000">
                      <a:alpha val="65000"/>
                    </a:srgbClr>
                  </a:innerShdw>
                </a:effectLst>
              </a:rPr>
              <a:t>Stress testing </a:t>
            </a:r>
            <a:r>
              <a:rPr lang="en-US" b="1" dirty="0" smtClean="0">
                <a:ln w="1905"/>
                <a:solidFill>
                  <a:srgbClr val="FF0000"/>
                </a:solidFill>
                <a:effectLst>
                  <a:innerShdw blurRad="69850" dist="43180" dir="5400000">
                    <a:srgbClr val="000000">
                      <a:alpha val="65000"/>
                    </a:srgbClr>
                  </a:innerShdw>
                </a:effectLst>
              </a:rPr>
              <a:t>- </a:t>
            </a:r>
            <a:r>
              <a:rPr lang="en-US" sz="2800" b="1" dirty="0" smtClean="0">
                <a:ln w="1905"/>
                <a:solidFill>
                  <a:srgbClr val="0070C0"/>
                </a:solidFill>
                <a:effectLst>
                  <a:innerShdw blurRad="69850" dist="43180" dir="5400000">
                    <a:srgbClr val="000000">
                      <a:alpha val="65000"/>
                    </a:srgbClr>
                  </a:innerShdw>
                </a:effectLst>
              </a:rPr>
              <a:t>program is checked to see how well it deals with abnormal resource demands (i.e., quantity, frequency, or volume).</a:t>
            </a:r>
          </a:p>
          <a:p>
            <a:pPr marL="633222" indent="-514350" algn="just">
              <a:buFont typeface="+mj-lt"/>
              <a:buAutoNum type="arabicPeriod"/>
            </a:pPr>
            <a:r>
              <a:rPr lang="en-US" b="1" dirty="0" smtClean="0">
                <a:ln w="1905"/>
                <a:solidFill>
                  <a:srgbClr val="0070C0"/>
                </a:solidFill>
                <a:effectLst>
                  <a:innerShdw blurRad="69850" dist="43180" dir="5400000">
                    <a:srgbClr val="000000">
                      <a:alpha val="65000"/>
                    </a:srgbClr>
                  </a:innerShdw>
                </a:effectLst>
              </a:rPr>
              <a:t>Performance testing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designed to test the run-time performance of software, especially real-time software.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ctr"/>
            <a:r>
              <a:rPr lang="en-US" b="1" dirty="0" smtClean="0"/>
              <a:t/>
            </a:r>
            <a:br>
              <a:rPr lang="en-US" b="1" dirty="0" smtClean="0"/>
            </a:br>
            <a:r>
              <a:rPr lang="en-US" b="1" dirty="0" smtClean="0"/>
              <a:t>Software Validation Testing</a:t>
            </a:r>
            <a:r>
              <a:rPr lang="en-US" dirty="0" smtClean="0"/>
              <a:t/>
            </a:r>
            <a:br>
              <a:rPr lang="en-US" dirty="0" smtClean="0"/>
            </a:br>
            <a:endParaRPr lang="en-US" dirty="0"/>
          </a:p>
        </p:txBody>
      </p:sp>
      <p:sp>
        <p:nvSpPr>
          <p:cNvPr id="3" name="Content Placeholder 2"/>
          <p:cNvSpPr>
            <a:spLocks noGrp="1"/>
          </p:cNvSpPr>
          <p:nvPr>
            <p:ph idx="1"/>
          </p:nvPr>
        </p:nvSpPr>
        <p:spPr>
          <a:xfrm>
            <a:off x="0" y="1447801"/>
            <a:ext cx="9144000" cy="4953000"/>
          </a:xfrm>
        </p:spPr>
        <p:txBody>
          <a:bodyPr>
            <a:normAutofit fontScale="25000" lnSpcReduction="20000"/>
          </a:bodyPr>
          <a:lstStyle/>
          <a:p>
            <a:pPr marL="633222" indent="-514350" algn="just">
              <a:buFont typeface="+mj-lt"/>
              <a:buAutoNum type="arabicPeriod"/>
            </a:pPr>
            <a:r>
              <a:rPr lang="en-US" sz="1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While verification is a quality control process, quality assurance process carried out before the software is ready for release is known as validation testing. </a:t>
            </a:r>
          </a:p>
          <a:p>
            <a:pPr marL="633222" indent="-514350" algn="just">
              <a:buFont typeface="+mj-lt"/>
              <a:buAutoNum type="arabicPeriod"/>
            </a:pPr>
            <a:endParaRPr lang="en-US" sz="12800" dirty="0" smtClean="0"/>
          </a:p>
          <a:p>
            <a:pPr marL="633222" indent="-514350" algn="just">
              <a:buFont typeface="+mj-lt"/>
              <a:buAutoNum type="arabicPeriod"/>
            </a:pPr>
            <a:r>
              <a:rPr lang="en-US" sz="11200" b="1" dirty="0" smtClean="0">
                <a:ln w="1905"/>
                <a:solidFill>
                  <a:srgbClr val="0070C0"/>
                </a:solidFill>
                <a:effectLst>
                  <a:innerShdw blurRad="69850" dist="43180" dir="5400000">
                    <a:srgbClr val="000000">
                      <a:alpha val="65000"/>
                    </a:srgbClr>
                  </a:innerShdw>
                </a:effectLst>
              </a:rPr>
              <a:t>Its goals is to validate and be confident about the software product or system, that it fulfills the requirements given by the customer.</a:t>
            </a:r>
          </a:p>
          <a:p>
            <a:pPr marL="633222" indent="-514350" algn="just">
              <a:buFont typeface="+mj-lt"/>
              <a:buAutoNum type="arabicPeriod"/>
            </a:pPr>
            <a:endParaRPr lang="en-US" sz="12800" dirty="0" smtClean="0"/>
          </a:p>
          <a:p>
            <a:pPr marL="633222" indent="-514350" algn="just">
              <a:buFont typeface="+mj-lt"/>
              <a:buAutoNum type="arabicPeriod"/>
            </a:pPr>
            <a:r>
              <a:rPr lang="en-US" sz="1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 other words, it is acceptance testing which is a part of validation testing.</a:t>
            </a:r>
          </a:p>
          <a:p>
            <a:pPr marL="633222" indent="-514350" algn="just">
              <a:buFont typeface="+mj-lt"/>
              <a:buAutoNum type="arabicPeriod"/>
            </a:pPr>
            <a:endParaRPr lang="en-US" sz="12800" dirty="0" smtClean="0"/>
          </a:p>
          <a:p>
            <a:pPr marL="633222" indent="-514350" algn="just">
              <a:buFont typeface="+mj-lt"/>
              <a:buAutoNum type="arabicPeriod"/>
            </a:pPr>
            <a:endParaRPr lang="en-US" sz="12800" dirty="0" smtClean="0"/>
          </a:p>
          <a:p>
            <a:pPr marL="633222" indent="-514350" algn="just">
              <a:buNone/>
            </a:pPr>
            <a:endParaRPr lang="en-US" sz="12800" dirty="0" smtClean="0"/>
          </a:p>
          <a:p>
            <a:pPr marL="633222" indent="-514350" algn="just">
              <a:buNone/>
            </a:pPr>
            <a:endParaRPr lang="en-US" sz="12800" dirty="0" smtClean="0"/>
          </a:p>
          <a:p>
            <a:pPr marL="633222" indent="-514350" algn="just">
              <a:buFont typeface="+mj-lt"/>
              <a:buAutoNum type="arabicPeriod"/>
            </a:pPr>
            <a:endParaRPr lang="en-US" sz="12800" dirty="0" smtClean="0"/>
          </a:p>
          <a:p>
            <a:pPr marL="633222" indent="-514350" algn="just">
              <a:buNone/>
            </a:pPr>
            <a:endParaRPr lang="en-US" sz="6500" dirty="0" smtClean="0"/>
          </a:p>
          <a:p>
            <a:pPr marL="1261872" indent="-1143000" algn="just">
              <a:buNone/>
            </a:pPr>
            <a:r>
              <a:rPr lang="en-US" sz="6500" dirty="0" smtClean="0"/>
              <a:t>. </a:t>
            </a:r>
          </a:p>
          <a:p>
            <a:pPr marL="1261872" indent="-1143000" algn="just">
              <a:buNone/>
            </a:pPr>
            <a:r>
              <a:rPr lang="en-US" sz="6500" dirty="0" smtClean="0"/>
              <a:t/>
            </a:r>
            <a:br>
              <a:rPr lang="en-US" sz="6500" dirty="0" smtClean="0"/>
            </a:br>
            <a:r>
              <a:rPr lang="en-US" sz="6500" dirty="0" smtClean="0"/>
              <a:t/>
            </a:r>
            <a:br>
              <a:rPr lang="en-US" sz="6500" dirty="0" smtClean="0"/>
            </a:br>
            <a:r>
              <a:rPr lang="en-US" sz="6500" dirty="0" smtClean="0"/>
              <a:t/>
            </a:r>
            <a:br>
              <a:rPr lang="en-US" sz="6500" dirty="0" smtClean="0"/>
            </a:br>
            <a:endParaRPr lang="en-US" sz="65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Validation Testing</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a:t>
            </a:r>
            <a:r>
              <a:rPr lang="en-US" i="1" dirty="0" smtClean="0"/>
              <a:t>1:Component Testing </a:t>
            </a:r>
          </a:p>
          <a:p>
            <a:pPr>
              <a:buNone/>
            </a:pPr>
            <a:r>
              <a:rPr lang="en-US" dirty="0" smtClean="0"/>
              <a:t/>
            </a:r>
            <a:br>
              <a:rPr lang="en-US" dirty="0" smtClean="0"/>
            </a:br>
            <a:r>
              <a:rPr lang="en-US" dirty="0" smtClean="0"/>
              <a:t>2:</a:t>
            </a:r>
            <a:r>
              <a:rPr lang="en-US" i="1" dirty="0" smtClean="0"/>
              <a:t>Integration Testing</a:t>
            </a:r>
          </a:p>
          <a:p>
            <a:pPr algn="just">
              <a:buNone/>
            </a:pPr>
            <a:r>
              <a:rPr lang="en-US" dirty="0" smtClean="0"/>
              <a:t/>
            </a:r>
            <a:br>
              <a:rPr lang="en-US" dirty="0" smtClean="0"/>
            </a:br>
            <a:r>
              <a:rPr lang="en-US" dirty="0" smtClean="0"/>
              <a:t>3:-System testing</a:t>
            </a:r>
          </a:p>
          <a:p>
            <a:pPr algn="just">
              <a:buNone/>
            </a:pPr>
            <a:r>
              <a:rPr lang="en-US" dirty="0" smtClean="0"/>
              <a:t/>
            </a:r>
            <a:br>
              <a:rPr lang="en-US" dirty="0" smtClean="0"/>
            </a:br>
            <a:r>
              <a:rPr lang="en-US" dirty="0" smtClean="0"/>
              <a:t>4:-</a:t>
            </a:r>
            <a:r>
              <a:rPr lang="en-US" i="1" dirty="0" smtClean="0"/>
              <a:t>Acceptance Testing</a:t>
            </a:r>
          </a:p>
          <a:p>
            <a:pPr algn="just">
              <a:buNone/>
            </a:pPr>
            <a:r>
              <a:rPr lang="en-US" dirty="0" smtClean="0"/>
              <a:t>           I-Operational Acceptance Testing</a:t>
            </a:r>
          </a:p>
          <a:p>
            <a:pPr>
              <a:buNone/>
            </a:pPr>
            <a:r>
              <a:rPr lang="en-US" dirty="0" smtClean="0"/>
              <a:t>           II-Compliance Acceptance Testing</a:t>
            </a:r>
          </a:p>
          <a:p>
            <a:pPr>
              <a:buNone/>
            </a:pPr>
            <a:r>
              <a:rPr lang="en-US" dirty="0" smtClean="0"/>
              <a:t>           III-Alpha Testing</a:t>
            </a:r>
          </a:p>
          <a:p>
            <a:pPr>
              <a:buNone/>
            </a:pPr>
            <a:r>
              <a:rPr lang="en-US" dirty="0" smtClean="0"/>
              <a:t>           IV-Beta Testing</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testing types</a:t>
            </a:r>
            <a:endParaRPr lang="en-US" dirty="0"/>
          </a:p>
        </p:txBody>
      </p:sp>
      <p:sp>
        <p:nvSpPr>
          <p:cNvPr id="5" name="Content Placeholder 4"/>
          <p:cNvSpPr>
            <a:spLocks noGrp="1"/>
          </p:cNvSpPr>
          <p:nvPr>
            <p:ph idx="1"/>
          </p:nvPr>
        </p:nvSpPr>
        <p:spPr/>
        <p:txBody>
          <a:bodyPr>
            <a:normAutofit fontScale="92500" lnSpcReduction="20000"/>
          </a:bodyPr>
          <a:lstStyle/>
          <a:p>
            <a:pPr marL="633222" indent="-514350">
              <a:buFont typeface="+mj-lt"/>
              <a:buAutoNum type="arabicPeriod"/>
            </a:pPr>
            <a:r>
              <a:rPr lang="en-US" b="1" dirty="0" smtClean="0"/>
              <a:t>Black box testing</a:t>
            </a:r>
            <a:r>
              <a:rPr lang="en-US" dirty="0" smtClean="0"/>
              <a:t> </a:t>
            </a:r>
          </a:p>
          <a:p>
            <a:pPr marL="633222" indent="-514350">
              <a:buFont typeface="+mj-lt"/>
              <a:buAutoNum type="arabicPeriod"/>
            </a:pPr>
            <a:r>
              <a:rPr lang="en-US" b="1" dirty="0" smtClean="0"/>
              <a:t>White box testing</a:t>
            </a:r>
            <a:r>
              <a:rPr lang="en-US" dirty="0" smtClean="0"/>
              <a:t> </a:t>
            </a:r>
          </a:p>
          <a:p>
            <a:pPr marL="633222" indent="-514350">
              <a:buFont typeface="+mj-lt"/>
              <a:buAutoNum type="arabicPeriod"/>
            </a:pPr>
            <a:r>
              <a:rPr lang="en-US" b="1" dirty="0" smtClean="0"/>
              <a:t>Unit testing</a:t>
            </a:r>
            <a:r>
              <a:rPr lang="en-US" dirty="0" smtClean="0"/>
              <a:t> </a:t>
            </a:r>
          </a:p>
          <a:p>
            <a:pPr marL="633222" indent="-514350">
              <a:buFont typeface="+mj-lt"/>
              <a:buAutoNum type="arabicPeriod"/>
            </a:pPr>
            <a:r>
              <a:rPr lang="en-US" b="1" dirty="0" smtClean="0"/>
              <a:t>Incremental integration testing</a:t>
            </a:r>
            <a:r>
              <a:rPr lang="en-US" dirty="0" smtClean="0"/>
              <a:t> </a:t>
            </a:r>
          </a:p>
          <a:p>
            <a:pPr marL="633222" indent="-514350">
              <a:buFont typeface="+mj-lt"/>
              <a:buAutoNum type="arabicPeriod"/>
            </a:pPr>
            <a:r>
              <a:rPr lang="en-US" b="1" dirty="0" smtClean="0"/>
              <a:t>Integration testing</a:t>
            </a:r>
            <a:r>
              <a:rPr lang="en-US" dirty="0" smtClean="0"/>
              <a:t> </a:t>
            </a:r>
          </a:p>
          <a:p>
            <a:pPr marL="633222" indent="-514350">
              <a:buFont typeface="+mj-lt"/>
              <a:buAutoNum type="arabicPeriod"/>
            </a:pPr>
            <a:r>
              <a:rPr lang="en-US" b="1" dirty="0" smtClean="0"/>
              <a:t>Functional testing</a:t>
            </a:r>
            <a:r>
              <a:rPr lang="en-US" dirty="0" smtClean="0"/>
              <a:t> </a:t>
            </a:r>
          </a:p>
          <a:p>
            <a:pPr marL="633222" indent="-514350">
              <a:buFont typeface="+mj-lt"/>
              <a:buAutoNum type="arabicPeriod"/>
            </a:pPr>
            <a:r>
              <a:rPr lang="en-US" b="1" dirty="0" smtClean="0"/>
              <a:t>System testing</a:t>
            </a:r>
            <a:r>
              <a:rPr lang="en-US" dirty="0" smtClean="0"/>
              <a:t> </a:t>
            </a:r>
          </a:p>
          <a:p>
            <a:pPr marL="633222" indent="-514350">
              <a:buFont typeface="+mj-lt"/>
              <a:buAutoNum type="arabicPeriod"/>
            </a:pPr>
            <a:r>
              <a:rPr lang="en-US" b="1" dirty="0" smtClean="0"/>
              <a:t>End-to-end testing</a:t>
            </a:r>
            <a:r>
              <a:rPr lang="en-US" dirty="0" smtClean="0"/>
              <a:t> </a:t>
            </a:r>
          </a:p>
          <a:p>
            <a:pPr marL="633222" indent="-514350">
              <a:buFont typeface="+mj-lt"/>
              <a:buAutoNum type="arabicPeriod"/>
            </a:pPr>
            <a:r>
              <a:rPr lang="en-US" b="1" dirty="0" smtClean="0"/>
              <a:t>Sanity testing </a:t>
            </a:r>
            <a:endParaRPr lang="en-US" dirty="0" smtClean="0"/>
          </a:p>
          <a:p>
            <a:pPr marL="633222" indent="-514350">
              <a:buFont typeface="+mj-lt"/>
              <a:buAutoNum type="arabicPeriod"/>
            </a:pPr>
            <a:r>
              <a:rPr lang="en-US" b="1" dirty="0" smtClean="0"/>
              <a:t>Regression testing</a:t>
            </a:r>
            <a:r>
              <a:rPr lang="en-US" dirty="0" smtClean="0"/>
              <a:t> </a:t>
            </a:r>
          </a:p>
          <a:p>
            <a:pPr marL="633222" indent="-514350">
              <a:buFont typeface="+mj-lt"/>
              <a:buAutoNum type="arabicPeriod"/>
            </a:pPr>
            <a:r>
              <a:rPr lang="en-US" b="1" dirty="0" smtClean="0"/>
              <a:t>Acceptance testing</a:t>
            </a:r>
            <a:r>
              <a:rPr lang="en-US" dirty="0" smtClean="0"/>
              <a:t> </a:t>
            </a:r>
          </a:p>
          <a:p>
            <a:pPr marL="633222"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testing types</a:t>
            </a:r>
            <a:endParaRPr lang="en-US" dirty="0"/>
          </a:p>
        </p:txBody>
      </p:sp>
      <p:sp>
        <p:nvSpPr>
          <p:cNvPr id="5" name="Content Placeholder 4"/>
          <p:cNvSpPr>
            <a:spLocks noGrp="1"/>
          </p:cNvSpPr>
          <p:nvPr>
            <p:ph idx="1"/>
          </p:nvPr>
        </p:nvSpPr>
        <p:spPr/>
        <p:txBody>
          <a:bodyPr>
            <a:normAutofit fontScale="92500" lnSpcReduction="20000"/>
          </a:bodyPr>
          <a:lstStyle/>
          <a:p>
            <a:pPr marL="633222" indent="-514350">
              <a:buFont typeface="+mj-lt"/>
              <a:buAutoNum type="arabicPeriod" startAt="12"/>
            </a:pPr>
            <a:r>
              <a:rPr lang="en-US" b="1" dirty="0" smtClean="0">
                <a:latin typeface="+mj-lt"/>
              </a:rPr>
              <a:t>Load testing</a:t>
            </a:r>
            <a:r>
              <a:rPr lang="en-US" dirty="0" smtClean="0">
                <a:latin typeface="+mj-lt"/>
              </a:rPr>
              <a:t> </a:t>
            </a:r>
          </a:p>
          <a:p>
            <a:pPr marL="633222" indent="-514350">
              <a:buFont typeface="+mj-lt"/>
              <a:buAutoNum type="arabicPeriod" startAt="12"/>
            </a:pPr>
            <a:r>
              <a:rPr lang="en-US" b="1" dirty="0" smtClean="0">
                <a:latin typeface="+mj-lt"/>
              </a:rPr>
              <a:t>Stress testing</a:t>
            </a:r>
            <a:r>
              <a:rPr lang="en-US" dirty="0" smtClean="0">
                <a:latin typeface="+mj-lt"/>
              </a:rPr>
              <a:t> </a:t>
            </a:r>
          </a:p>
          <a:p>
            <a:pPr marL="633222" indent="-514350">
              <a:buFont typeface="+mj-lt"/>
              <a:buAutoNum type="arabicPeriod" startAt="12"/>
            </a:pPr>
            <a:r>
              <a:rPr lang="en-US" b="1" dirty="0" smtClean="0">
                <a:latin typeface="+mj-lt"/>
              </a:rPr>
              <a:t>Performance testing</a:t>
            </a:r>
            <a:r>
              <a:rPr lang="en-US" dirty="0" smtClean="0">
                <a:latin typeface="+mj-lt"/>
              </a:rPr>
              <a:t> </a:t>
            </a:r>
          </a:p>
          <a:p>
            <a:pPr marL="633222" indent="-514350">
              <a:buFont typeface="+mj-lt"/>
              <a:buAutoNum type="arabicPeriod" startAt="12"/>
            </a:pPr>
            <a:r>
              <a:rPr lang="en-US" b="1" dirty="0" smtClean="0">
                <a:latin typeface="+mj-lt"/>
              </a:rPr>
              <a:t>Usability testing</a:t>
            </a:r>
            <a:r>
              <a:rPr lang="en-US" dirty="0" smtClean="0">
                <a:latin typeface="+mj-lt"/>
              </a:rPr>
              <a:t> </a:t>
            </a:r>
          </a:p>
          <a:p>
            <a:pPr marL="633222" indent="-514350">
              <a:buFont typeface="+mj-lt"/>
              <a:buAutoNum type="arabicPeriod" startAt="12"/>
            </a:pPr>
            <a:r>
              <a:rPr lang="en-US" b="1" dirty="0" smtClean="0">
                <a:latin typeface="+mj-lt"/>
              </a:rPr>
              <a:t>Install/uninstall testing </a:t>
            </a:r>
            <a:endParaRPr lang="en-US" dirty="0" smtClean="0">
              <a:latin typeface="+mj-lt"/>
            </a:endParaRPr>
          </a:p>
          <a:p>
            <a:pPr marL="633222" indent="-514350">
              <a:buFont typeface="+mj-lt"/>
              <a:buAutoNum type="arabicPeriod" startAt="12"/>
            </a:pPr>
            <a:r>
              <a:rPr lang="en-US" b="1" dirty="0" smtClean="0">
                <a:latin typeface="+mj-lt"/>
              </a:rPr>
              <a:t>Recovery testing</a:t>
            </a:r>
            <a:r>
              <a:rPr lang="en-US" dirty="0" smtClean="0">
                <a:latin typeface="+mj-lt"/>
              </a:rPr>
              <a:t> </a:t>
            </a:r>
          </a:p>
          <a:p>
            <a:pPr marL="633222" indent="-514350">
              <a:buFont typeface="+mj-lt"/>
              <a:buAutoNum type="arabicPeriod" startAt="12"/>
            </a:pPr>
            <a:r>
              <a:rPr lang="en-US" b="1" dirty="0" smtClean="0">
                <a:latin typeface="+mj-lt"/>
              </a:rPr>
              <a:t>Security testing</a:t>
            </a:r>
            <a:r>
              <a:rPr lang="en-US" dirty="0" smtClean="0">
                <a:latin typeface="+mj-lt"/>
              </a:rPr>
              <a:t> </a:t>
            </a:r>
          </a:p>
          <a:p>
            <a:pPr marL="633222" indent="-514350">
              <a:buFont typeface="+mj-lt"/>
              <a:buAutoNum type="arabicPeriod" startAt="12"/>
            </a:pPr>
            <a:r>
              <a:rPr lang="en-US" b="1" dirty="0" smtClean="0">
                <a:latin typeface="+mj-lt"/>
              </a:rPr>
              <a:t>Compatibility testing</a:t>
            </a:r>
            <a:r>
              <a:rPr lang="en-US" dirty="0" smtClean="0">
                <a:latin typeface="+mj-lt"/>
              </a:rPr>
              <a:t> </a:t>
            </a:r>
          </a:p>
          <a:p>
            <a:pPr marL="633222" indent="-514350">
              <a:buFont typeface="+mj-lt"/>
              <a:buAutoNum type="arabicPeriod" startAt="12"/>
            </a:pPr>
            <a:r>
              <a:rPr lang="en-US" b="1" dirty="0" smtClean="0">
                <a:latin typeface="+mj-lt"/>
              </a:rPr>
              <a:t>Comparison testing</a:t>
            </a:r>
            <a:r>
              <a:rPr lang="en-US" dirty="0" smtClean="0">
                <a:latin typeface="+mj-lt"/>
              </a:rPr>
              <a:t> </a:t>
            </a:r>
          </a:p>
          <a:p>
            <a:pPr marL="633222" indent="-514350">
              <a:buFont typeface="+mj-lt"/>
              <a:buAutoNum type="arabicPeriod" startAt="12"/>
            </a:pPr>
            <a:r>
              <a:rPr lang="en-US" b="1" dirty="0" smtClean="0">
                <a:latin typeface="+mj-lt"/>
              </a:rPr>
              <a:t>Alpha testing</a:t>
            </a:r>
            <a:r>
              <a:rPr lang="en-US" dirty="0" smtClean="0">
                <a:latin typeface="+mj-lt"/>
              </a:rPr>
              <a:t> </a:t>
            </a:r>
          </a:p>
          <a:p>
            <a:pPr marL="633222" indent="-514350">
              <a:buFont typeface="+mj-lt"/>
              <a:buAutoNum type="arabicPeriod" startAt="12"/>
            </a:pPr>
            <a:r>
              <a:rPr lang="en-US" b="1" dirty="0" smtClean="0">
                <a:latin typeface="+mj-lt"/>
              </a:rPr>
              <a:t>Beta testing</a:t>
            </a:r>
            <a:r>
              <a:rPr lang="en-US" dirty="0" smtClean="0">
                <a:latin typeface="+mj-lt"/>
              </a:rPr>
              <a:t> </a:t>
            </a:r>
          </a:p>
          <a:p>
            <a:pPr marL="633222" indent="-514350">
              <a:buFont typeface="+mj-lt"/>
              <a:buAutoNum type="arabicPeriod" startAt="12"/>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Black &amp; white box Testing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Black box testing</a:t>
            </a:r>
            <a:r>
              <a:rPr lang="en-US" dirty="0" smtClean="0"/>
              <a:t> – Internal system design is not considered in this type of testing. Tests are based on requirements and functionality.</a:t>
            </a:r>
          </a:p>
          <a:p>
            <a:pPr algn="just"/>
            <a:r>
              <a:rPr lang="en-US" b="1" dirty="0" smtClean="0"/>
              <a:t>White box testing</a:t>
            </a:r>
            <a:r>
              <a:rPr lang="en-US" dirty="0" smtClean="0"/>
              <a:t> – This testing is based on knowledge of the internal logic of an application’s code. Also known as Glass box Testing. Internal software and code working should be known for this type of testing. Tests are based on coverage of code statements, branches, paths, conditions.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&amp; incremental integration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Unit testing</a:t>
            </a:r>
            <a:r>
              <a:rPr lang="en-US" dirty="0" smtClean="0"/>
              <a:t> – Testing of individual software components or modules. Typically done by the programmer and not by testers, as it requires detailed knowledge of the internal program design and code. </a:t>
            </a:r>
          </a:p>
          <a:p>
            <a:pPr algn="just"/>
            <a:r>
              <a:rPr lang="en-US" b="1" dirty="0" smtClean="0"/>
              <a:t>Incremental integration testing</a:t>
            </a:r>
            <a:r>
              <a:rPr lang="en-US" dirty="0" smtClean="0"/>
              <a:t> – Bottom up approach for testing </a:t>
            </a:r>
            <a:r>
              <a:rPr lang="en-US" dirty="0" err="1" smtClean="0"/>
              <a:t>i.e</a:t>
            </a:r>
            <a:r>
              <a:rPr lang="en-US" dirty="0" smtClean="0"/>
              <a:t> continuous testing of an application as new functionality is added; Application functionality and modules should be independent enough to test separately. done by programmers or by testers.</a:t>
            </a:r>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and functional testing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Integration testing</a:t>
            </a:r>
            <a:r>
              <a:rPr lang="en-US" dirty="0" smtClean="0"/>
              <a:t> – Testing of integrated modules to verify combined functionality after integration. Modules are typically code modules, individual applications, client and server applications on a network, etc. This type of testing is especially relevant to client/server and distributed systems.</a:t>
            </a:r>
          </a:p>
          <a:p>
            <a:pPr algn="just"/>
            <a:r>
              <a:rPr lang="en-US" b="1" dirty="0" smtClean="0"/>
              <a:t>Functional testing</a:t>
            </a:r>
            <a:r>
              <a:rPr lang="en-US" dirty="0" smtClean="0"/>
              <a:t> – This type of testing ignores the internal parts and focus on the output is as per requirement or not. Black-box type testing geared to functional requirements of an application.</a:t>
            </a:r>
          </a:p>
          <a:p>
            <a:pPr algn="just"/>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lstStyle/>
          <a:p>
            <a:pPr algn="ctr"/>
            <a:r>
              <a:rPr lang="en-US" dirty="0" smtClean="0"/>
              <a:t>System &amp; End - End testing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System testing</a:t>
            </a:r>
            <a:r>
              <a:rPr lang="en-US" dirty="0" smtClean="0"/>
              <a:t> – Entire system is tested as per the requirements. Black-box type testing that is based on overall requirements specifications, covers all combined parts of a system.</a:t>
            </a:r>
          </a:p>
          <a:p>
            <a:pPr algn="just"/>
            <a:endParaRPr lang="en-US" dirty="0" smtClean="0"/>
          </a:p>
          <a:p>
            <a:pPr algn="just"/>
            <a:r>
              <a:rPr lang="en-US" b="1" dirty="0" smtClean="0"/>
              <a:t>End-to-end testing</a:t>
            </a:r>
            <a:r>
              <a:rPr lang="en-US" dirty="0" smtClean="0"/>
              <a:t> –Similar to system testing, involves testing of a complete application environment in a situation that mimics real-world use, such as interacting with a database, using network communications, or interacting with other hardware, applications, or systems if appropriate.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smtClean="0"/>
              <a:t>b)Integration Testing        </a:t>
            </a:r>
          </a:p>
          <a:p>
            <a:pPr lvl="2"/>
            <a:r>
              <a:rPr lang="en-US" dirty="0" smtClean="0"/>
              <a:t>Top-down integration        </a:t>
            </a:r>
          </a:p>
          <a:p>
            <a:pPr lvl="2"/>
            <a:r>
              <a:rPr lang="en-US" dirty="0" smtClean="0"/>
              <a:t>Bottom-Up Integration        </a:t>
            </a:r>
          </a:p>
          <a:p>
            <a:pPr lvl="2"/>
            <a:r>
              <a:rPr lang="en-US" dirty="0" smtClean="0"/>
              <a:t>r</a:t>
            </a:r>
            <a:r>
              <a:rPr lang="en-US" dirty="0" smtClean="0"/>
              <a:t>egression </a:t>
            </a:r>
            <a:r>
              <a:rPr lang="en-US" dirty="0" smtClean="0"/>
              <a:t>Testing        </a:t>
            </a:r>
          </a:p>
          <a:p>
            <a:pPr lvl="2"/>
            <a:r>
              <a:rPr lang="en-US" dirty="0" smtClean="0"/>
              <a:t>Smoke testing </a:t>
            </a:r>
          </a:p>
          <a:p>
            <a:r>
              <a:rPr lang="en-US" dirty="0" smtClean="0"/>
              <a:t>C) Validation Testing  </a:t>
            </a:r>
          </a:p>
          <a:p>
            <a:pPr lvl="2"/>
            <a:r>
              <a:rPr lang="en-US" dirty="0" smtClean="0"/>
              <a:t>Test criteria         </a:t>
            </a:r>
          </a:p>
          <a:p>
            <a:pPr lvl="2"/>
            <a:r>
              <a:rPr lang="en-US" dirty="0" smtClean="0"/>
              <a:t>Configuration Review       </a:t>
            </a:r>
          </a:p>
          <a:p>
            <a:pPr lvl="2"/>
            <a:r>
              <a:rPr lang="en-US" dirty="0" smtClean="0"/>
              <a:t> Alfa and Beta Testing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Sanity and </a:t>
            </a:r>
            <a:r>
              <a:rPr lang="en-US" dirty="0" err="1" smtClean="0"/>
              <a:t>regration</a:t>
            </a:r>
            <a:r>
              <a:rPr lang="en-US" dirty="0" smtClean="0"/>
              <a:t> testing</a:t>
            </a:r>
            <a:endParaRPr lang="en-US" dirty="0"/>
          </a:p>
        </p:txBody>
      </p:sp>
      <p:sp>
        <p:nvSpPr>
          <p:cNvPr id="3" name="Content Placeholder 2"/>
          <p:cNvSpPr>
            <a:spLocks noGrp="1"/>
          </p:cNvSpPr>
          <p:nvPr>
            <p:ph idx="1"/>
          </p:nvPr>
        </p:nvSpPr>
        <p:spPr>
          <a:xfrm>
            <a:off x="0" y="1447800"/>
            <a:ext cx="9144000" cy="5410200"/>
          </a:xfrm>
        </p:spPr>
        <p:txBody>
          <a:bodyPr>
            <a:normAutofit fontScale="92500" lnSpcReduction="10000"/>
          </a:bodyPr>
          <a:lstStyle/>
          <a:p>
            <a:pPr algn="just"/>
            <a:endParaRPr lang="en-US" b="1" dirty="0" smtClean="0"/>
          </a:p>
          <a:p>
            <a:pPr algn="just"/>
            <a:r>
              <a:rPr lang="en-US" b="1" dirty="0" smtClean="0"/>
              <a:t>Sanity testing </a:t>
            </a:r>
            <a:r>
              <a:rPr lang="en-US" dirty="0" smtClean="0"/>
              <a:t>- Testing to determine if a new software version is performing well enough to </a:t>
            </a:r>
            <a:r>
              <a:rPr lang="en-US" dirty="0" smtClean="0">
                <a:solidFill>
                  <a:srgbClr val="0070C0"/>
                </a:solidFill>
              </a:rPr>
              <a:t>accept it for a major testing effort</a:t>
            </a:r>
            <a:r>
              <a:rPr lang="en-US" dirty="0" smtClean="0"/>
              <a:t>. If application is crashing for initial use then system is not stable enough for further testing and build or application is assigned to fix.</a:t>
            </a:r>
          </a:p>
          <a:p>
            <a:pPr algn="just"/>
            <a:r>
              <a:rPr lang="en-US" b="1" dirty="0" smtClean="0"/>
              <a:t>Regression testing</a:t>
            </a:r>
            <a:r>
              <a:rPr lang="en-US" dirty="0" smtClean="0"/>
              <a:t> – Testing the application as a whole for the modification in any module or functionality. Difficult to cover all the system in regression testing so typically automation tools are used for these testing types.</a:t>
            </a:r>
          </a:p>
          <a:p>
            <a:pPr algn="just"/>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Acceptance &amp; load testing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Acceptance testing</a:t>
            </a:r>
            <a:r>
              <a:rPr lang="en-US" dirty="0" smtClean="0"/>
              <a:t> -Normally this type of testing is done to verify if system meets the customer specified requirements. User or customer do this testing to determine whether to accept application.</a:t>
            </a:r>
          </a:p>
          <a:p>
            <a:pPr algn="just"/>
            <a:r>
              <a:rPr lang="en-US" b="1" dirty="0" smtClean="0"/>
              <a:t>Load testing</a:t>
            </a:r>
            <a:r>
              <a:rPr lang="en-US" dirty="0" smtClean="0"/>
              <a:t> – Its a performance testing to check system behavior under load. Testing an application under heavy loads, such as testing of a web site under a range of loads to determine at what point the system’s response time degrades or fails.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Stress &amp; Performance testing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Stress testing</a:t>
            </a:r>
            <a:r>
              <a:rPr lang="en-US" dirty="0" smtClean="0"/>
              <a:t> – System is stressed beyond its specifications to check how and when it fails. Performed under heavy load like putting large number beyond storage capacity, complex database queries, continuous input to system or database load.</a:t>
            </a:r>
          </a:p>
          <a:p>
            <a:pPr algn="just"/>
            <a:r>
              <a:rPr lang="en-US" b="1" dirty="0" smtClean="0"/>
              <a:t>Performance testing</a:t>
            </a:r>
            <a:r>
              <a:rPr lang="en-US" dirty="0" smtClean="0"/>
              <a:t> – Term often used interchangeably with ‘stress’ and ‘load’ testing. To check whether system meets performance requirements. Used different performance and load tools to do this.</a:t>
            </a:r>
          </a:p>
          <a:p>
            <a:pPr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b="1" dirty="0" smtClean="0"/>
              <a:t>Install/uninstall testing </a:t>
            </a:r>
            <a:r>
              <a:rPr lang="en-US" dirty="0" smtClean="0"/>
              <a:t>- Tested for full, partial, or upgrade install/uninstall processes on different operating systems under different hardware, software environment.</a:t>
            </a:r>
          </a:p>
          <a:p>
            <a:pPr algn="just"/>
            <a:r>
              <a:rPr lang="en-US" b="1" dirty="0" smtClean="0"/>
              <a:t>Recovery testing</a:t>
            </a:r>
            <a:r>
              <a:rPr lang="en-US" dirty="0" smtClean="0"/>
              <a:t> – Testing how well a system recovers from crashes, hardware failures, or other catastrophic problems.</a:t>
            </a:r>
          </a:p>
          <a:p>
            <a:pPr algn="just"/>
            <a:r>
              <a:rPr lang="en-US" b="1" dirty="0" smtClean="0"/>
              <a:t>Security testing</a:t>
            </a:r>
            <a:r>
              <a:rPr lang="en-US" dirty="0" smtClean="0"/>
              <a:t> – Can system be penetrated by any hacking way. Testing how well the system protects against unauthorized internal or external access. Checked if system, database is safe from external attacks.</a:t>
            </a: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Compatibility &amp; comparison testing</a:t>
            </a:r>
            <a:endParaRPr lang="en-US" dirty="0"/>
          </a:p>
        </p:txBody>
      </p:sp>
      <p:sp>
        <p:nvSpPr>
          <p:cNvPr id="3" name="Content Placeholder 2"/>
          <p:cNvSpPr>
            <a:spLocks noGrp="1"/>
          </p:cNvSpPr>
          <p:nvPr>
            <p:ph idx="1"/>
          </p:nvPr>
        </p:nvSpPr>
        <p:spPr>
          <a:xfrm>
            <a:off x="381000" y="1775191"/>
            <a:ext cx="8763000" cy="4625609"/>
          </a:xfrm>
        </p:spPr>
        <p:txBody>
          <a:bodyPr/>
          <a:lstStyle/>
          <a:p>
            <a:pPr algn="just"/>
            <a:r>
              <a:rPr lang="en-US" b="1" dirty="0" smtClean="0"/>
              <a:t>Compatibility testing</a:t>
            </a:r>
            <a:r>
              <a:rPr lang="en-US" dirty="0" smtClean="0"/>
              <a:t> – Testing how well software performs in a particular hardware/software/operating system/network environment and different combination s of above.</a:t>
            </a:r>
          </a:p>
          <a:p>
            <a:pPr algn="just"/>
            <a:r>
              <a:rPr lang="en-US" b="1" dirty="0" smtClean="0"/>
              <a:t>Comparison testing</a:t>
            </a:r>
            <a:r>
              <a:rPr lang="en-US" dirty="0" smtClean="0"/>
              <a:t> – Comparison of product strengths and weaknesses with previous versions or other similar products.</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Alfa &amp; Beta testing</a:t>
            </a:r>
            <a:endParaRPr lang="en-US" dirty="0"/>
          </a:p>
        </p:txBody>
      </p:sp>
      <p:sp>
        <p:nvSpPr>
          <p:cNvPr id="3" name="Content Placeholder 2"/>
          <p:cNvSpPr>
            <a:spLocks noGrp="1"/>
          </p:cNvSpPr>
          <p:nvPr>
            <p:ph idx="1"/>
          </p:nvPr>
        </p:nvSpPr>
        <p:spPr/>
        <p:txBody>
          <a:bodyPr/>
          <a:lstStyle/>
          <a:p>
            <a:pPr algn="just"/>
            <a:r>
              <a:rPr lang="en-US" b="1" dirty="0" smtClean="0"/>
              <a:t>Alpha testing</a:t>
            </a:r>
            <a:r>
              <a:rPr lang="en-US" dirty="0" smtClean="0"/>
              <a:t> – In house virtual user environment can be created for this type of testing. Testing is done at the end of development. Still minor design changes may be made as a result of such testing.</a:t>
            </a:r>
          </a:p>
          <a:p>
            <a:pPr algn="just"/>
            <a:r>
              <a:rPr lang="en-US" b="1" dirty="0" smtClean="0"/>
              <a:t>Beta testing</a:t>
            </a:r>
            <a:r>
              <a:rPr lang="en-US" dirty="0" smtClean="0"/>
              <a:t> – Testing typically done by end-users or others. Final testing before releasing application for commercial purpose.</a:t>
            </a:r>
          </a:p>
          <a:p>
            <a:pPr algn="just"/>
            <a:r>
              <a:rPr lang="en-US" dirty="0" smtClean="0"/>
              <a:t> </a:t>
            </a:r>
          </a:p>
          <a:p>
            <a:pPr algn="just"/>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Usability testing</a:t>
            </a:r>
            <a:endParaRPr lang="en-US" dirty="0"/>
          </a:p>
        </p:txBody>
      </p:sp>
      <p:sp>
        <p:nvSpPr>
          <p:cNvPr id="3" name="Content Placeholder 2"/>
          <p:cNvSpPr>
            <a:spLocks noGrp="1"/>
          </p:cNvSpPr>
          <p:nvPr>
            <p:ph idx="1"/>
          </p:nvPr>
        </p:nvSpPr>
        <p:spPr/>
        <p:txBody>
          <a:bodyPr/>
          <a:lstStyle/>
          <a:p>
            <a:pPr algn="just"/>
            <a:r>
              <a:rPr lang="en-US" b="1" dirty="0" smtClean="0"/>
              <a:t>Usability testing</a:t>
            </a:r>
            <a:r>
              <a:rPr lang="en-US" dirty="0" smtClean="0"/>
              <a:t> – User-friendliness check. Application flow is tested, Can new user understand the application easily, Proper help documented whenever user stuck at any point. Basically system navigation is checked in this testing.</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Usability testing</a:t>
            </a:r>
            <a:endParaRPr lang="en-US" dirty="0"/>
          </a:p>
        </p:txBody>
      </p:sp>
      <p:sp>
        <p:nvSpPr>
          <p:cNvPr id="3" name="Content Placeholder 2"/>
          <p:cNvSpPr>
            <a:spLocks noGrp="1"/>
          </p:cNvSpPr>
          <p:nvPr>
            <p:ph idx="1"/>
          </p:nvPr>
        </p:nvSpPr>
        <p:spPr/>
        <p:txBody>
          <a:bodyPr/>
          <a:lstStyle/>
          <a:p>
            <a:pPr algn="just"/>
            <a:r>
              <a:rPr lang="en-US" b="1" dirty="0" smtClean="0"/>
              <a:t>Usability testing</a:t>
            </a:r>
            <a:r>
              <a:rPr lang="en-US" dirty="0" smtClean="0"/>
              <a:t> – User-friendliness check. Application flow is tested, Can new user understand the application easily, Proper help documented whenever user stuck at any point. Basically system navigation is checked in this testing.</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smtClean="0"/>
              <a:t> System Testing         </a:t>
            </a:r>
          </a:p>
          <a:p>
            <a:pPr lvl="2"/>
            <a:r>
              <a:rPr lang="en-US" dirty="0" smtClean="0"/>
              <a:t> Recovery Testing.         </a:t>
            </a:r>
          </a:p>
          <a:p>
            <a:pPr lvl="2"/>
            <a:r>
              <a:rPr lang="en-US" dirty="0" smtClean="0"/>
              <a:t> Security Testing.      </a:t>
            </a:r>
          </a:p>
          <a:p>
            <a:pPr lvl="2"/>
            <a:r>
              <a:rPr lang="en-US" dirty="0" smtClean="0"/>
              <a:t> Stress Testing.       </a:t>
            </a:r>
          </a:p>
          <a:p>
            <a:pPr lvl="2"/>
            <a:r>
              <a:rPr lang="en-US" dirty="0" smtClean="0"/>
              <a:t> Performance Testing.</a:t>
            </a:r>
          </a:p>
          <a:p>
            <a:r>
              <a:rPr lang="en-US" dirty="0" smtClean="0"/>
              <a:t>The art of Debugging         </a:t>
            </a:r>
          </a:p>
          <a:p>
            <a:pPr lvl="2"/>
            <a:r>
              <a:rPr lang="en-US" dirty="0" smtClean="0"/>
              <a:t>Debugging process         </a:t>
            </a:r>
          </a:p>
          <a:p>
            <a:pPr lvl="2"/>
            <a:r>
              <a:rPr lang="en-US" dirty="0" smtClean="0"/>
              <a:t>Debugging  Strategies        </a:t>
            </a:r>
          </a:p>
          <a:p>
            <a:pPr lvl="2"/>
            <a:r>
              <a:rPr lang="en-US" dirty="0" smtClean="0"/>
              <a:t>Correcting the  error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dirty="0" smtClean="0"/>
              <a:t>Conventional software Architecture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Architecture</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pPr algn="just"/>
            <a:endParaRPr lang="en-US" i="1" dirty="0" smtClean="0"/>
          </a:p>
          <a:p>
            <a:pPr algn="just"/>
            <a:endParaRPr lang="en-US" i="1" dirty="0" smtClean="0"/>
          </a:p>
          <a:p>
            <a:pPr algn="just"/>
            <a:r>
              <a:rPr lang="en-US" i="1" dirty="0" smtClean="0"/>
              <a:t>Architecture is the fundamental </a:t>
            </a:r>
            <a:r>
              <a:rPr lang="en-US" b="1" i="1" dirty="0" smtClean="0"/>
              <a:t>organization</a:t>
            </a:r>
            <a:r>
              <a:rPr lang="en-US" i="1" dirty="0" smtClean="0"/>
              <a:t> of a </a:t>
            </a:r>
            <a:r>
              <a:rPr lang="en-US" b="1" i="1" dirty="0" smtClean="0"/>
              <a:t>system</a:t>
            </a:r>
            <a:r>
              <a:rPr lang="en-US" i="1" dirty="0" smtClean="0"/>
              <a:t> embodied in its </a:t>
            </a:r>
            <a:r>
              <a:rPr lang="en-US" b="1" i="1" dirty="0" smtClean="0"/>
              <a:t>components</a:t>
            </a:r>
            <a:r>
              <a:rPr lang="en-US" i="1" dirty="0" smtClean="0"/>
              <a:t>, their </a:t>
            </a:r>
            <a:r>
              <a:rPr lang="en-US" b="1" i="1" dirty="0" smtClean="0"/>
              <a:t>relationships</a:t>
            </a:r>
            <a:r>
              <a:rPr lang="en-US" i="1" dirty="0" smtClean="0"/>
              <a:t> to each other, and to the </a:t>
            </a:r>
            <a:r>
              <a:rPr lang="en-US" b="1" i="1" dirty="0" smtClean="0"/>
              <a:t>environment</a:t>
            </a:r>
            <a:r>
              <a:rPr lang="en-US" i="1" dirty="0" smtClean="0"/>
              <a:t>, and the principles guiding its design and evolution. [IEEE 1471]</a:t>
            </a:r>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US" sz="3100" dirty="0" smtClean="0"/>
              <a:t/>
            </a:r>
            <a:br>
              <a:rPr lang="en-US" sz="3100" dirty="0" smtClean="0"/>
            </a:br>
            <a:r>
              <a:rPr lang="en-US" sz="6000" i="1" dirty="0" smtClean="0"/>
              <a:t> </a:t>
            </a:r>
            <a:r>
              <a:rPr lang="en-US" sz="6000" b="1" i="1" dirty="0" smtClean="0"/>
              <a:t>System</a:t>
            </a:r>
            <a:r>
              <a:rPr lang="en-US" sz="6000" i="1" dirty="0" smtClean="0"/>
              <a:t> </a:t>
            </a:r>
            <a:r>
              <a:rPr lang="en-US" sz="8900" dirty="0" smtClean="0"/>
              <a:t/>
            </a:r>
            <a:br>
              <a:rPr lang="en-US" sz="8900" dirty="0" smtClean="0"/>
            </a:br>
            <a:endParaRPr lang="en-US" dirty="0"/>
          </a:p>
        </p:txBody>
      </p:sp>
      <p:sp>
        <p:nvSpPr>
          <p:cNvPr id="3" name="Content Placeholder 2"/>
          <p:cNvSpPr>
            <a:spLocks noGrp="1"/>
          </p:cNvSpPr>
          <p:nvPr>
            <p:ph idx="1"/>
          </p:nvPr>
        </p:nvSpPr>
        <p:spPr>
          <a:xfrm>
            <a:off x="0" y="1447800"/>
            <a:ext cx="9144000" cy="5410200"/>
          </a:xfrm>
        </p:spPr>
        <p:txBody>
          <a:bodyPr>
            <a:normAutofit/>
          </a:bodyPr>
          <a:lstStyle/>
          <a:p>
            <a:pPr algn="just"/>
            <a:r>
              <a:rPr lang="en-US" i="1" dirty="0" smtClean="0"/>
              <a:t>A </a:t>
            </a:r>
            <a:r>
              <a:rPr lang="en-US" b="1" i="1" dirty="0" smtClean="0"/>
              <a:t>system</a:t>
            </a:r>
            <a:r>
              <a:rPr lang="en-US" i="1" dirty="0" smtClean="0"/>
              <a:t> is a collection of components organized to accomplish a specific function or set of functions. The term system encompasses individual applications, systems in the traditional sense, subsystems, systems of systems, product lines, product families, whole enterprises, and other aggregations of interest. A system exists to fulfill one or more </a:t>
            </a:r>
            <a:r>
              <a:rPr lang="en-US" b="1" i="1" dirty="0" smtClean="0"/>
              <a:t>missions</a:t>
            </a:r>
            <a:r>
              <a:rPr lang="en-US" i="1" dirty="0" smtClean="0"/>
              <a:t> in its environment. [IEEE 1471]</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Environment</a:t>
            </a:r>
            <a:endParaRPr lang="en-US" b="1" dirty="0"/>
          </a:p>
        </p:txBody>
      </p:sp>
      <p:sp>
        <p:nvSpPr>
          <p:cNvPr id="3" name="Content Placeholder 2"/>
          <p:cNvSpPr>
            <a:spLocks noGrp="1"/>
          </p:cNvSpPr>
          <p:nvPr>
            <p:ph idx="1"/>
          </p:nvPr>
        </p:nvSpPr>
        <p:spPr/>
        <p:txBody>
          <a:bodyPr>
            <a:normAutofit/>
          </a:bodyPr>
          <a:lstStyle/>
          <a:p>
            <a:pPr algn="just"/>
            <a:r>
              <a:rPr lang="en-US" i="1" dirty="0" smtClean="0"/>
              <a:t>The </a:t>
            </a:r>
            <a:r>
              <a:rPr lang="en-US" b="1" i="1" dirty="0" smtClean="0"/>
              <a:t>environment</a:t>
            </a:r>
            <a:r>
              <a:rPr lang="en-US" i="1" dirty="0" smtClean="0"/>
              <a:t>, or context, determines the setting and circumstances of developmental, operational, political, and other influences upon that system. [IEEE 1471]</a:t>
            </a:r>
          </a:p>
          <a:p>
            <a:pPr algn="just"/>
            <a:endParaRPr lang="en-US" dirty="0" smtClean="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Mission</a:t>
            </a:r>
            <a:endParaRPr lang="en-US" dirty="0"/>
          </a:p>
        </p:txBody>
      </p:sp>
      <p:sp>
        <p:nvSpPr>
          <p:cNvPr id="3" name="Content Placeholder 2"/>
          <p:cNvSpPr>
            <a:spLocks noGrp="1"/>
          </p:cNvSpPr>
          <p:nvPr>
            <p:ph idx="1"/>
          </p:nvPr>
        </p:nvSpPr>
        <p:spPr/>
        <p:txBody>
          <a:bodyPr>
            <a:normAutofit/>
          </a:bodyPr>
          <a:lstStyle/>
          <a:p>
            <a:pPr algn="just"/>
            <a:r>
              <a:rPr lang="en-US" i="1" dirty="0" smtClean="0"/>
              <a:t>A </a:t>
            </a:r>
            <a:r>
              <a:rPr lang="en-US" b="1" i="1" dirty="0" smtClean="0"/>
              <a:t>mission</a:t>
            </a:r>
            <a:r>
              <a:rPr lang="en-US" i="1" dirty="0" smtClean="0"/>
              <a:t> is a use or operation for which a system is intended by one or more </a:t>
            </a:r>
            <a:r>
              <a:rPr lang="en-US" b="1" i="1" dirty="0" smtClean="0"/>
              <a:t>stakeholders</a:t>
            </a:r>
            <a:r>
              <a:rPr lang="en-US" i="1" dirty="0" smtClean="0"/>
              <a:t> to meet some set of objectives. [IEEE 1471]</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330</TotalTime>
  <Words>1950</Words>
  <Application>Microsoft Office PowerPoint</Application>
  <PresentationFormat>On-screen Show (4:3)</PresentationFormat>
  <Paragraphs>210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Module</vt:lpstr>
      <vt:lpstr>Software testing strategies</vt:lpstr>
      <vt:lpstr>Topics to be covered</vt:lpstr>
      <vt:lpstr>Topics to be covered</vt:lpstr>
      <vt:lpstr>Topics to be covered</vt:lpstr>
      <vt:lpstr>Conventional software Architecture .</vt:lpstr>
      <vt:lpstr>Definition of Architecture</vt:lpstr>
      <vt:lpstr>  System  </vt:lpstr>
      <vt:lpstr> Environment</vt:lpstr>
      <vt:lpstr>Mission</vt:lpstr>
      <vt:lpstr>Stakeholder</vt:lpstr>
      <vt:lpstr>Strategic Testing Issues</vt:lpstr>
      <vt:lpstr>Test strategies for conventional software </vt:lpstr>
      <vt:lpstr>1:Unit Testing  </vt:lpstr>
      <vt:lpstr>What is done in Unit Testing</vt:lpstr>
      <vt:lpstr> Integration Testing        </vt:lpstr>
      <vt:lpstr>Top-down integration testing</vt:lpstr>
      <vt:lpstr>Bottom-up integration testing</vt:lpstr>
      <vt:lpstr>Regression testing</vt:lpstr>
      <vt:lpstr>Smoke testing</vt:lpstr>
      <vt:lpstr>System Testing</vt:lpstr>
      <vt:lpstr>System Testing</vt:lpstr>
      <vt:lpstr> Software Validation Testing </vt:lpstr>
      <vt:lpstr>Types of Validation Testing </vt:lpstr>
      <vt:lpstr>Software testing types</vt:lpstr>
      <vt:lpstr>Software testing types</vt:lpstr>
      <vt:lpstr>Black &amp; white box Testing</vt:lpstr>
      <vt:lpstr>Unit &amp; incremental integration</vt:lpstr>
      <vt:lpstr>Integration and functional testing</vt:lpstr>
      <vt:lpstr>System &amp; End - End testing</vt:lpstr>
      <vt:lpstr>Sanity and regration testing</vt:lpstr>
      <vt:lpstr>Acceptance &amp; load testing</vt:lpstr>
      <vt:lpstr>Stress &amp; Performance testing</vt:lpstr>
      <vt:lpstr>Slide 33</vt:lpstr>
      <vt:lpstr>Compatibility &amp; comparison testing</vt:lpstr>
      <vt:lpstr>Alfa &amp; Beta testing</vt:lpstr>
      <vt:lpstr>Usability testing</vt:lpstr>
      <vt:lpstr>Usability testing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strategies</dc:title>
  <dc:creator>M_Chaubey</dc:creator>
  <cp:lastModifiedBy>om sai</cp:lastModifiedBy>
  <cp:revision>38</cp:revision>
  <dcterms:created xsi:type="dcterms:W3CDTF">2006-08-16T00:00:00Z</dcterms:created>
  <dcterms:modified xsi:type="dcterms:W3CDTF">2013-11-06T08:49:35Z</dcterms:modified>
</cp:coreProperties>
</file>