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70" r:id="rId3"/>
    <p:sldId id="269" r:id="rId4"/>
    <p:sldId id="257" r:id="rId5"/>
    <p:sldId id="258" r:id="rId6"/>
    <p:sldId id="278" r:id="rId7"/>
    <p:sldId id="271" r:id="rId8"/>
    <p:sldId id="272" r:id="rId9"/>
    <p:sldId id="273" r:id="rId10"/>
    <p:sldId id="274" r:id="rId11"/>
    <p:sldId id="275" r:id="rId12"/>
    <p:sldId id="276" r:id="rId13"/>
    <p:sldId id="277"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1" r:id="rId29"/>
    <p:sldId id="294" r:id="rId30"/>
    <p:sldId id="295" r:id="rId31"/>
    <p:sldId id="296" r:id="rId32"/>
    <p:sldId id="297" r:id="rId33"/>
    <p:sldId id="298" r:id="rId34"/>
    <p:sldId id="305" r:id="rId35"/>
    <p:sldId id="299" r:id="rId36"/>
    <p:sldId id="306" r:id="rId37"/>
    <p:sldId id="301" r:id="rId38"/>
    <p:sldId id="302" r:id="rId39"/>
    <p:sldId id="262" r:id="rId40"/>
    <p:sldId id="307" r:id="rId41"/>
    <p:sldId id="309" r:id="rId42"/>
    <p:sldId id="310" r:id="rId43"/>
    <p:sldId id="311" r:id="rId44"/>
    <p:sldId id="312" r:id="rId45"/>
    <p:sldId id="314" r:id="rId46"/>
    <p:sldId id="313" r:id="rId47"/>
    <p:sldId id="315" r:id="rId48"/>
    <p:sldId id="316" r:id="rId49"/>
    <p:sldId id="317" r:id="rId50"/>
    <p:sldId id="318" r:id="rId51"/>
    <p:sldId id="264" r:id="rId52"/>
    <p:sldId id="265" r:id="rId53"/>
    <p:sldId id="266" r:id="rId54"/>
    <p:sldId id="267" r:id="rId55"/>
    <p:sldId id="26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42BC3-9E54-42C2-BBD5-4038F73076C6}" type="datetimeFigureOut">
              <a:rPr lang="en-US" smtClean="0"/>
              <a:pPr/>
              <a:t>10/10/2013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057D62-B84F-4604-A983-FA5A1F0C67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0AD06-391E-4823-8C78-30D26832266C}" type="slidenum">
              <a:rPr lang="en-US"/>
              <a:pPr/>
              <a:t>4</a:t>
            </a:fld>
            <a:endParaRPr lang="en-US"/>
          </a:p>
        </p:txBody>
      </p:sp>
      <p:sp>
        <p:nvSpPr>
          <p:cNvPr id="1521666" name="Rectangle 2"/>
          <p:cNvSpPr>
            <a:spLocks noGrp="1" noRot="1" noChangeAspect="1" noChangeArrowheads="1" noTextEdit="1"/>
          </p:cNvSpPr>
          <p:nvPr>
            <p:ph type="sldImg"/>
          </p:nvPr>
        </p:nvSpPr>
        <p:spPr>
          <a:ln/>
        </p:spPr>
      </p:sp>
      <p:sp>
        <p:nvSpPr>
          <p:cNvPr id="15216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1C67F-A3E1-4328-9410-EC6A0A9AC340}" type="slidenum">
              <a:rPr lang="en-US"/>
              <a:pPr/>
              <a:t>5</a:t>
            </a:fld>
            <a:endParaRPr lang="en-US"/>
          </a:p>
        </p:txBody>
      </p:sp>
      <p:sp>
        <p:nvSpPr>
          <p:cNvPr id="1523714" name="Rectangle 2"/>
          <p:cNvSpPr>
            <a:spLocks noGrp="1" noRot="1" noChangeAspect="1" noChangeArrowheads="1" noTextEdit="1"/>
          </p:cNvSpPr>
          <p:nvPr>
            <p:ph type="sldImg"/>
          </p:nvPr>
        </p:nvSpPr>
        <p:spPr>
          <a:ln/>
        </p:spPr>
      </p:sp>
      <p:sp>
        <p:nvSpPr>
          <p:cNvPr id="15237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921BC-49D3-48E7-8BF1-6CC9147C6058}" type="slidenum">
              <a:rPr lang="en-US"/>
              <a:pPr/>
              <a:t>28</a:t>
            </a:fld>
            <a:endParaRPr lang="en-US"/>
          </a:p>
        </p:txBody>
      </p:sp>
      <p:sp>
        <p:nvSpPr>
          <p:cNvPr id="1529858" name="Rectangle 2"/>
          <p:cNvSpPr>
            <a:spLocks noGrp="1" noRot="1" noChangeAspect="1" noChangeArrowheads="1" noTextEdit="1"/>
          </p:cNvSpPr>
          <p:nvPr>
            <p:ph type="sldImg"/>
          </p:nvPr>
        </p:nvSpPr>
        <p:spPr>
          <a:ln/>
        </p:spPr>
      </p:sp>
      <p:sp>
        <p:nvSpPr>
          <p:cNvPr id="15298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B24F3-9D2E-4629-A258-F04B204BDAAB}" type="slidenum">
              <a:rPr lang="en-US"/>
              <a:pPr/>
              <a:t>39</a:t>
            </a:fld>
            <a:endParaRPr lang="en-US"/>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F0D7E-51E6-4DA3-B049-B8CF85A8AA99}" type="slidenum">
              <a:rPr lang="en-US"/>
              <a:pPr/>
              <a:t>51</a:t>
            </a:fld>
            <a:endParaRPr lang="en-US"/>
          </a:p>
        </p:txBody>
      </p:sp>
      <p:sp>
        <p:nvSpPr>
          <p:cNvPr id="1536002" name="Rectangle 2"/>
          <p:cNvSpPr>
            <a:spLocks noGrp="1" noRot="1" noChangeAspect="1" noChangeArrowheads="1" noTextEdit="1"/>
          </p:cNvSpPr>
          <p:nvPr>
            <p:ph type="sldImg"/>
          </p:nvPr>
        </p:nvSpPr>
        <p:spPr>
          <a:ln/>
        </p:spPr>
      </p:sp>
      <p:sp>
        <p:nvSpPr>
          <p:cNvPr id="15360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89B50-C082-46AF-84FE-18DF4F565A6C}" type="slidenum">
              <a:rPr lang="en-US"/>
              <a:pPr/>
              <a:t>52</a:t>
            </a:fld>
            <a:endParaRPr lang="en-US"/>
          </a:p>
        </p:txBody>
      </p:sp>
      <p:sp>
        <p:nvSpPr>
          <p:cNvPr id="1538050" name="Rectangle 2"/>
          <p:cNvSpPr>
            <a:spLocks noGrp="1" noRot="1" noChangeAspect="1" noChangeArrowheads="1" noTextEdit="1"/>
          </p:cNvSpPr>
          <p:nvPr>
            <p:ph type="sldImg"/>
          </p:nvPr>
        </p:nvSpPr>
        <p:spPr>
          <a:ln/>
        </p:spPr>
      </p:sp>
      <p:sp>
        <p:nvSpPr>
          <p:cNvPr id="15380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0ADCF-7ECE-4CD7-B443-CFAF18557598}" type="slidenum">
              <a:rPr lang="en-US"/>
              <a:pPr/>
              <a:t>53</a:t>
            </a:fld>
            <a:endParaRPr lang="en-US"/>
          </a:p>
        </p:txBody>
      </p:sp>
      <p:sp>
        <p:nvSpPr>
          <p:cNvPr id="1540098" name="Rectangle 2"/>
          <p:cNvSpPr>
            <a:spLocks noGrp="1" noRot="1" noChangeAspect="1" noChangeArrowheads="1" noTextEdit="1"/>
          </p:cNvSpPr>
          <p:nvPr>
            <p:ph type="sldImg"/>
          </p:nvPr>
        </p:nvSpPr>
        <p:spPr>
          <a:ln/>
        </p:spPr>
      </p:sp>
      <p:sp>
        <p:nvSpPr>
          <p:cNvPr id="1540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3B92A-75BD-4551-835F-A7E59DE8AF79}" type="slidenum">
              <a:rPr lang="en-US"/>
              <a:pPr/>
              <a:t>54</a:t>
            </a:fld>
            <a:endParaRPr lang="en-US"/>
          </a:p>
        </p:txBody>
      </p:sp>
      <p:sp>
        <p:nvSpPr>
          <p:cNvPr id="1542146" name="Rectangle 2"/>
          <p:cNvSpPr>
            <a:spLocks noGrp="1" noRot="1" noChangeAspect="1" noChangeArrowheads="1" noTextEdit="1"/>
          </p:cNvSpPr>
          <p:nvPr>
            <p:ph type="sldImg"/>
          </p:nvPr>
        </p:nvSpPr>
        <p:spPr>
          <a:ln/>
        </p:spPr>
      </p:sp>
      <p:sp>
        <p:nvSpPr>
          <p:cNvPr id="15421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33943-A135-4BA7-85B4-0FF910E49B9E}" type="slidenum">
              <a:rPr lang="en-US"/>
              <a:pPr/>
              <a:t>55</a:t>
            </a:fld>
            <a:endParaRPr lang="en-US"/>
          </a:p>
        </p:txBody>
      </p:sp>
      <p:sp>
        <p:nvSpPr>
          <p:cNvPr id="1544194" name="Rectangle 2"/>
          <p:cNvSpPr>
            <a:spLocks noGrp="1" noRot="1" noChangeAspect="1" noChangeArrowheads="1" noTextEdit="1"/>
          </p:cNvSpPr>
          <p:nvPr>
            <p:ph type="sldImg"/>
          </p:nvPr>
        </p:nvSpPr>
        <p:spPr>
          <a:ln/>
        </p:spPr>
      </p:sp>
      <p:sp>
        <p:nvSpPr>
          <p:cNvPr id="1544195"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10/10/2013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10/10/2013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elearning.tvm.tcs.co.in/td_flash/TD_flash_sc3.sw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Unit-6</a:t>
            </a:r>
            <a:endParaRPr lang="en-US" dirty="0">
              <a:solidFill>
                <a:srgbClr val="FF0000"/>
              </a:solidFill>
            </a:endParaRPr>
          </a:p>
        </p:txBody>
      </p:sp>
      <p:sp>
        <p:nvSpPr>
          <p:cNvPr id="3" name="Subtitle 2"/>
          <p:cNvSpPr>
            <a:spLocks noGrp="1"/>
          </p:cNvSpPr>
          <p:nvPr>
            <p:ph type="subTitle" idx="1"/>
          </p:nvPr>
        </p:nvSpPr>
        <p:spPr>
          <a:xfrm>
            <a:off x="685800" y="3886200"/>
            <a:ext cx="7848600" cy="914400"/>
          </a:xfrm>
        </p:spPr>
        <p:txBody>
          <a:bodyPr>
            <a:normAutofit/>
          </a:bodyPr>
          <a:lstStyle/>
          <a:p>
            <a:r>
              <a:rPr lang="en-US" sz="4000" dirty="0" smtClean="0">
                <a:solidFill>
                  <a:srgbClr val="FF0000"/>
                </a:solidFill>
              </a:rPr>
              <a:t>Software Testing Techniques</a:t>
            </a:r>
            <a:endParaRPr lang="en-US" sz="4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is a Basis Path?</a:t>
            </a:r>
            <a:br>
              <a:rPr lang="en-US" dirty="0" smtClean="0"/>
            </a:br>
            <a:endParaRPr lang="en-US" dirty="0"/>
          </a:p>
        </p:txBody>
      </p:sp>
      <p:sp>
        <p:nvSpPr>
          <p:cNvPr id="3" name="Content Placeholder 2"/>
          <p:cNvSpPr>
            <a:spLocks noGrp="1"/>
          </p:cNvSpPr>
          <p:nvPr>
            <p:ph idx="1"/>
          </p:nvPr>
        </p:nvSpPr>
        <p:spPr>
          <a:xfrm>
            <a:off x="0" y="1447801"/>
            <a:ext cx="9144000" cy="2133599"/>
          </a:xfrm>
        </p:spPr>
        <p:txBody>
          <a:bodyPr/>
          <a:lstStyle/>
          <a:p>
            <a:pPr algn="just"/>
            <a:r>
              <a:rPr lang="en-US" dirty="0" smtClean="0"/>
              <a:t>A </a:t>
            </a:r>
            <a:r>
              <a:rPr lang="en-US" i="1" dirty="0" smtClean="0"/>
              <a:t>basis path is a unique path through the software where no </a:t>
            </a:r>
            <a:r>
              <a:rPr lang="en-US" dirty="0" smtClean="0"/>
              <a:t>iterations are allowed - all possible paths through the system are linear combinations of them.</a:t>
            </a:r>
          </a:p>
        </p:txBody>
      </p:sp>
      <p:pic>
        <p:nvPicPr>
          <p:cNvPr id="1026" name="Picture 2"/>
          <p:cNvPicPr>
            <a:picLocks noChangeAspect="1" noChangeArrowheads="1"/>
          </p:cNvPicPr>
          <p:nvPr/>
        </p:nvPicPr>
        <p:blipFill>
          <a:blip r:embed="rId2" cstate="print"/>
          <a:srcRect/>
          <a:stretch>
            <a:fillRect/>
          </a:stretch>
        </p:blipFill>
        <p:spPr bwMode="auto">
          <a:xfrm>
            <a:off x="3200400" y="3295650"/>
            <a:ext cx="2647950" cy="18859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McCabe’s Basis Path Testing</a:t>
            </a:r>
            <a:br>
              <a:rPr lang="en-US" dirty="0" smtClean="0"/>
            </a:br>
            <a:endParaRPr lang="en-US" dirty="0"/>
          </a:p>
        </p:txBody>
      </p:sp>
      <p:sp>
        <p:nvSpPr>
          <p:cNvPr id="3" name="Content Placeholder 2"/>
          <p:cNvSpPr>
            <a:spLocks noGrp="1"/>
          </p:cNvSpPr>
          <p:nvPr>
            <p:ph idx="1"/>
          </p:nvPr>
        </p:nvSpPr>
        <p:spPr/>
        <p:txBody>
          <a:bodyPr/>
          <a:lstStyle/>
          <a:p>
            <a:pPr algn="ctr">
              <a:buNone/>
            </a:pPr>
            <a:r>
              <a:rPr lang="en-US" b="1" dirty="0" smtClean="0">
                <a:solidFill>
                  <a:srgbClr val="C00000"/>
                </a:solidFill>
              </a:rPr>
              <a:t>Steps:</a:t>
            </a:r>
          </a:p>
          <a:p>
            <a:r>
              <a:rPr lang="en-US" dirty="0" smtClean="0"/>
              <a:t>1: Draw a control flow graph</a:t>
            </a:r>
          </a:p>
          <a:p>
            <a:r>
              <a:rPr lang="en-US" dirty="0" smtClean="0"/>
              <a:t>2: Calculate </a:t>
            </a:r>
            <a:r>
              <a:rPr lang="en-US" dirty="0" err="1" smtClean="0"/>
              <a:t>Cyclomatic</a:t>
            </a:r>
            <a:r>
              <a:rPr lang="en-US" dirty="0" smtClean="0"/>
              <a:t> complexity</a:t>
            </a:r>
          </a:p>
          <a:p>
            <a:r>
              <a:rPr lang="en-US" dirty="0" smtClean="0"/>
              <a:t>3: Choose a “basis set” of paths</a:t>
            </a:r>
          </a:p>
          <a:p>
            <a:r>
              <a:rPr lang="en-US" dirty="0" smtClean="0"/>
              <a:t>4: Generate test cases to exercise each path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Draw a Control Flow Graph</a:t>
            </a:r>
            <a:br>
              <a:rPr lang="en-US" dirty="0" smtClean="0"/>
            </a:br>
            <a:endParaRPr lang="en-US" dirty="0"/>
          </a:p>
        </p:txBody>
      </p:sp>
      <p:sp>
        <p:nvSpPr>
          <p:cNvPr id="3" name="Content Placeholder 2"/>
          <p:cNvSpPr>
            <a:spLocks noGrp="1"/>
          </p:cNvSpPr>
          <p:nvPr>
            <p:ph idx="1"/>
          </p:nvPr>
        </p:nvSpPr>
        <p:spPr>
          <a:xfrm>
            <a:off x="0" y="1371601"/>
            <a:ext cx="9144000" cy="3047999"/>
          </a:xfrm>
        </p:spPr>
        <p:txBody>
          <a:bodyPr>
            <a:normAutofit/>
          </a:bodyPr>
          <a:lstStyle/>
          <a:p>
            <a:pPr>
              <a:buNone/>
            </a:pPr>
            <a:r>
              <a:rPr lang="en-US" b="1" dirty="0" smtClean="0"/>
              <a:t>The Control Flow Graph:-</a:t>
            </a:r>
            <a:r>
              <a:rPr lang="en-US" dirty="0" smtClean="0"/>
              <a:t>Any procedural design can be translated into a control flow graph:</a:t>
            </a:r>
          </a:p>
          <a:p>
            <a:pPr marL="633222" indent="-514350">
              <a:buFont typeface="+mj-lt"/>
              <a:buAutoNum type="arabicPeriod"/>
            </a:pPr>
            <a:r>
              <a:rPr lang="en-US" sz="2800" dirty="0" smtClean="0">
                <a:solidFill>
                  <a:srgbClr val="C00000"/>
                </a:solidFill>
              </a:rPr>
              <a:t>Lines (or arrows) called </a:t>
            </a:r>
            <a:r>
              <a:rPr lang="en-US" sz="2800" i="1" dirty="0" smtClean="0">
                <a:solidFill>
                  <a:srgbClr val="C00000"/>
                </a:solidFill>
              </a:rPr>
              <a:t>edges represent flow of control</a:t>
            </a:r>
          </a:p>
          <a:p>
            <a:pPr marL="633222" indent="-514350">
              <a:buFont typeface="+mj-lt"/>
              <a:buAutoNum type="arabicPeriod"/>
            </a:pPr>
            <a:r>
              <a:rPr lang="en-US" sz="2800" dirty="0" smtClean="0"/>
              <a:t>Circles called </a:t>
            </a:r>
            <a:r>
              <a:rPr lang="en-US" sz="2800" i="1" dirty="0" smtClean="0"/>
              <a:t>nodes represent one or more actions</a:t>
            </a:r>
          </a:p>
          <a:p>
            <a:pPr marL="633222" indent="-514350">
              <a:buFont typeface="+mj-lt"/>
              <a:buAutoNum type="arabicPeriod"/>
            </a:pPr>
            <a:r>
              <a:rPr lang="en-US" sz="2800" dirty="0" smtClean="0">
                <a:solidFill>
                  <a:srgbClr val="C00000"/>
                </a:solidFill>
              </a:rPr>
              <a:t>Areas bounded by edges and nodes called </a:t>
            </a:r>
            <a:r>
              <a:rPr lang="en-US" sz="2800" i="1" dirty="0" smtClean="0">
                <a:solidFill>
                  <a:srgbClr val="C00000"/>
                </a:solidFill>
              </a:rPr>
              <a:t>regions</a:t>
            </a:r>
          </a:p>
          <a:p>
            <a:pPr marL="633222" indent="-514350">
              <a:buFont typeface="+mj-lt"/>
              <a:buAutoNum type="arabicPeriod"/>
            </a:pPr>
            <a:r>
              <a:rPr lang="en-US" sz="2800" dirty="0" smtClean="0"/>
              <a:t>A </a:t>
            </a:r>
            <a:r>
              <a:rPr lang="en-US" sz="2800" i="1" dirty="0" smtClean="0"/>
              <a:t>predicate node is a node containing a condition</a:t>
            </a:r>
          </a:p>
        </p:txBody>
      </p:sp>
      <p:pic>
        <p:nvPicPr>
          <p:cNvPr id="3074" name="Picture 2"/>
          <p:cNvPicPr>
            <a:picLocks noChangeAspect="1" noChangeArrowheads="1"/>
          </p:cNvPicPr>
          <p:nvPr/>
        </p:nvPicPr>
        <p:blipFill>
          <a:blip r:embed="rId2" cstate="print"/>
          <a:srcRect/>
          <a:stretch>
            <a:fillRect/>
          </a:stretch>
        </p:blipFill>
        <p:spPr bwMode="auto">
          <a:xfrm>
            <a:off x="1447800" y="4191000"/>
            <a:ext cx="6172200" cy="220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Control Flow Graph Structures</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609600" y="1447800"/>
            <a:ext cx="7772400" cy="5029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noAutofit/>
          </a:bodyPr>
          <a:lstStyle/>
          <a:p>
            <a:r>
              <a:rPr lang="en-US" sz="3600" dirty="0" smtClean="0"/>
              <a:t>Step 1: Draw a Control Flow Graph (cont.)</a:t>
            </a:r>
            <a:endParaRPr lang="en-US" sz="3600" dirty="0">
              <a:solidFill>
                <a:schemeClr val="bg1"/>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0" y="1447800"/>
            <a:ext cx="9144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rmAutofit fontScale="90000"/>
          </a:bodyPr>
          <a:lstStyle/>
          <a:p>
            <a:r>
              <a:rPr lang="en-US" dirty="0" smtClean="0"/>
              <a:t>Step 2: Calculate </a:t>
            </a:r>
            <a:r>
              <a:rPr lang="en-US" dirty="0" err="1" smtClean="0"/>
              <a:t>Cyclomatic</a:t>
            </a:r>
            <a:r>
              <a:rPr lang="en-US" dirty="0" smtClean="0"/>
              <a:t> Complexity</a:t>
            </a:r>
            <a:endParaRPr lang="en-US" dirty="0"/>
          </a:p>
        </p:txBody>
      </p:sp>
      <p:sp>
        <p:nvSpPr>
          <p:cNvPr id="3" name="Content Placeholder 2"/>
          <p:cNvSpPr>
            <a:spLocks noGrp="1"/>
          </p:cNvSpPr>
          <p:nvPr>
            <p:ph idx="1"/>
          </p:nvPr>
        </p:nvSpPr>
        <p:spPr>
          <a:xfrm>
            <a:off x="0" y="1524000"/>
            <a:ext cx="9144000" cy="4625609"/>
          </a:xfrm>
        </p:spPr>
        <p:txBody>
          <a:bodyPr>
            <a:normAutofit/>
          </a:bodyPr>
          <a:lstStyle/>
          <a:p>
            <a:pPr algn="just">
              <a:buNone/>
            </a:pPr>
            <a:r>
              <a:rPr lang="en-US" sz="2800" b="1" dirty="0" smtClean="0"/>
              <a:t>McCabe’s </a:t>
            </a:r>
            <a:r>
              <a:rPr lang="en-US" sz="2800" b="1" dirty="0" err="1" smtClean="0"/>
              <a:t>Cyclomatic</a:t>
            </a:r>
            <a:r>
              <a:rPr lang="en-US" sz="2800" b="1" dirty="0" smtClean="0"/>
              <a:t> </a:t>
            </a:r>
            <a:r>
              <a:rPr lang="en-US" sz="2800" dirty="0" smtClean="0"/>
              <a:t>Complexity is a measure of the number of linearly independent paths through the unit/component. </a:t>
            </a:r>
          </a:p>
          <a:p>
            <a:pPr algn="just">
              <a:buNone/>
            </a:pPr>
            <a:r>
              <a:rPr lang="en-US" sz="2800" dirty="0" smtClean="0"/>
              <a:t>     It can therefore be used in structural testing to determine the minimum number of tests that must be executed for complete basis path coverage.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Cyclomatic</a:t>
            </a:r>
            <a:r>
              <a:rPr lang="en-US" b="1" dirty="0" smtClean="0"/>
              <a:t> Complexity is calculated from a control flow graph by</a:t>
            </a:r>
          </a:p>
          <a:p>
            <a:pPr lvl="1"/>
            <a:r>
              <a:rPr lang="en-US" dirty="0" smtClean="0"/>
              <a:t>subtracting the number of nodes from the number of edges and adding 2 times the number of unconnected parts of the graph. </a:t>
            </a:r>
          </a:p>
          <a:p>
            <a:pPr lvl="1"/>
            <a:r>
              <a:rPr lang="en-US" dirty="0" smtClean="0"/>
              <a:t>straight-line code (first control flow graph above) has 1 edge and 2 nodes  so its complexity is 1-2+2*1 = 1.</a:t>
            </a:r>
          </a:p>
          <a:p>
            <a:pPr lvl="1"/>
            <a:r>
              <a:rPr lang="en-US" dirty="0" smtClean="0"/>
              <a:t> This second graph has 4 edges and 4 nodes so its complexity is 4-4+2*1 = 2.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685800" y="1600200"/>
            <a:ext cx="7924800" cy="50291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0" y="1447800"/>
            <a:ext cx="9143999" cy="4953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0" y="1524000"/>
            <a:ext cx="8915400" cy="4648200"/>
          </a:xfrm>
          <a:prstGeom prst="rect">
            <a:avLst/>
          </a:prstGeom>
          <a:noFill/>
          <a:ln w="9525">
            <a:noFill/>
            <a:miter lim="800000"/>
            <a:headEnd/>
            <a:tailEnd/>
          </a:ln>
        </p:spPr>
      </p:pic>
      <p:sp>
        <p:nvSpPr>
          <p:cNvPr id="5" name="Title 1"/>
          <p:cNvSpPr>
            <a:spLocks noGrp="1"/>
          </p:cNvSpPr>
          <p:nvPr>
            <p:ph type="title"/>
          </p:nvPr>
        </p:nvSpPr>
        <p:spPr>
          <a:xfrm>
            <a:off x="0" y="155448"/>
            <a:ext cx="9144000" cy="1252728"/>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 to be covered</a:t>
            </a:r>
            <a:br>
              <a:rPr lang="en-US" dirty="0" smtClean="0"/>
            </a:br>
            <a:endParaRPr lang="en-US" dirty="0"/>
          </a:p>
        </p:txBody>
      </p:sp>
      <p:pic>
        <p:nvPicPr>
          <p:cNvPr id="2050" name="Picture 2"/>
          <p:cNvPicPr>
            <a:picLocks noChangeAspect="1" noChangeArrowheads="1"/>
          </p:cNvPicPr>
          <p:nvPr/>
        </p:nvPicPr>
        <p:blipFill>
          <a:blip r:embed="rId2" cstate="print"/>
          <a:srcRect l="34091"/>
          <a:stretch>
            <a:fillRect/>
          </a:stretch>
        </p:blipFill>
        <p:spPr bwMode="auto">
          <a:xfrm>
            <a:off x="2209800" y="2286000"/>
            <a:ext cx="4419600" cy="31432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0" y="1447800"/>
            <a:ext cx="9144000" cy="5410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0" y="1447801"/>
            <a:ext cx="9011148" cy="4495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lstStyle/>
          <a:p>
            <a:pPr algn="ctr"/>
            <a:r>
              <a:rPr lang="en-US" dirty="0" smtClean="0"/>
              <a:t>Use of </a:t>
            </a:r>
            <a:r>
              <a:rPr lang="en-US" dirty="0" err="1" smtClean="0"/>
              <a:t>Cyclomatic</a:t>
            </a:r>
            <a:r>
              <a:rPr lang="en-US" dirty="0" smtClean="0"/>
              <a:t> Complexity</a:t>
            </a:r>
            <a:endParaRPr lang="en-US" dirty="0"/>
          </a:p>
        </p:txBody>
      </p:sp>
      <p:sp>
        <p:nvSpPr>
          <p:cNvPr id="5" name="Content Placeholder 4"/>
          <p:cNvSpPr>
            <a:spLocks noGrp="1"/>
          </p:cNvSpPr>
          <p:nvPr>
            <p:ph idx="1"/>
          </p:nvPr>
        </p:nvSpPr>
        <p:spPr>
          <a:xfrm>
            <a:off x="0" y="1775191"/>
            <a:ext cx="9144000" cy="4625609"/>
          </a:xfrm>
        </p:spPr>
        <p:txBody>
          <a:bodyPr>
            <a:normAutofit lnSpcReduction="10000"/>
          </a:bodyPr>
          <a:lstStyle/>
          <a:p>
            <a:pPr algn="just"/>
            <a:r>
              <a:rPr lang="en-US" dirty="0" smtClean="0"/>
              <a:t>Based on the unit/component’s </a:t>
            </a:r>
            <a:r>
              <a:rPr lang="en-US" dirty="0" err="1" smtClean="0"/>
              <a:t>Cyclomatic</a:t>
            </a:r>
            <a:r>
              <a:rPr lang="en-US" dirty="0" smtClean="0"/>
              <a:t> complexity we can apply appropriate levels of effort on detailed inspections and testing. </a:t>
            </a:r>
          </a:p>
          <a:p>
            <a:pPr algn="just"/>
            <a:r>
              <a:rPr lang="en-US" dirty="0" smtClean="0"/>
              <a:t>Those units/components having a high complexity measure need more intense inspection and test, those with lower measures are likely to have fewer  defects and thus would require less stringent inspection and test.</a:t>
            </a:r>
          </a:p>
          <a:p>
            <a:pPr algn="just"/>
            <a:r>
              <a:rPr lang="en-US" dirty="0" smtClean="0"/>
              <a:t> The </a:t>
            </a:r>
            <a:r>
              <a:rPr lang="en-US" dirty="0" err="1" smtClean="0"/>
              <a:t>Cyclomatic</a:t>
            </a:r>
            <a:r>
              <a:rPr lang="en-US" dirty="0" smtClean="0"/>
              <a:t> complexity also tells us how many paths to evaluate for basis path testing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Step 3: choose a basis set of paths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52400" y="1524000"/>
            <a:ext cx="8915400" cy="5410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normAutofit/>
          </a:bodyPr>
          <a:lstStyle/>
          <a:p>
            <a:r>
              <a:rPr lang="en-US" sz="3600" dirty="0" smtClean="0"/>
              <a:t>Step 3: choose a basis set of paths( </a:t>
            </a:r>
            <a:r>
              <a:rPr lang="en-US" sz="3600" dirty="0" err="1" smtClean="0"/>
              <a:t>Contd</a:t>
            </a:r>
            <a:r>
              <a:rPr lang="en-US" sz="3600" dirty="0" smtClean="0"/>
              <a:t>…).</a:t>
            </a:r>
            <a:endParaRPr lang="en-US" sz="3600"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0" y="1524000"/>
            <a:ext cx="8915401" cy="4343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Autofit/>
          </a:bodyPr>
          <a:lstStyle/>
          <a:p>
            <a:r>
              <a:rPr lang="en-US" sz="3600" dirty="0" smtClean="0"/>
              <a:t>Step 3: choose a basis set of paths( </a:t>
            </a:r>
            <a:r>
              <a:rPr lang="en-US" sz="3600" dirty="0" err="1" smtClean="0"/>
              <a:t>Contd</a:t>
            </a:r>
            <a:r>
              <a:rPr lang="en-US" sz="3600" dirty="0" smtClean="0"/>
              <a:t>…)</a:t>
            </a:r>
            <a:endParaRPr lang="en-US" sz="3600"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56213" y="1447800"/>
            <a:ext cx="9087787" cy="4800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0" y="1447800"/>
            <a:ext cx="8961607" cy="4876800"/>
          </a:xfrm>
          <a:prstGeom prst="rect">
            <a:avLst/>
          </a:prstGeom>
          <a:noFill/>
          <a:ln w="9525">
            <a:noFill/>
            <a:miter lim="800000"/>
            <a:headEnd/>
            <a:tailEnd/>
          </a:ln>
        </p:spPr>
      </p:pic>
      <p:sp>
        <p:nvSpPr>
          <p:cNvPr id="5" name="Title 1"/>
          <p:cNvSpPr>
            <a:spLocks noGrp="1"/>
          </p:cNvSpPr>
          <p:nvPr>
            <p:ph type="title"/>
          </p:nvPr>
        </p:nvSpPr>
        <p:spPr>
          <a:xfrm>
            <a:off x="0" y="0"/>
            <a:ext cx="9144000" cy="1252728"/>
          </a:xfrm>
        </p:spPr>
        <p:txBody>
          <a:bodyPr>
            <a:noAutofit/>
          </a:bodyPr>
          <a:lstStyle/>
          <a:p>
            <a:r>
              <a:rPr lang="en-US" sz="3600" dirty="0" smtClean="0"/>
              <a:t>Step 3: choose a basis set of paths( </a:t>
            </a:r>
            <a:r>
              <a:rPr lang="en-US" sz="3600" dirty="0" err="1" smtClean="0"/>
              <a:t>Contd</a:t>
            </a:r>
            <a:r>
              <a:rPr lang="en-US" sz="3600" dirty="0" smtClean="0"/>
              <a:t>…)</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Generate Test Cases</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228600" y="1502396"/>
            <a:ext cx="8610600" cy="4136404"/>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381000" y="5524500"/>
            <a:ext cx="8305800" cy="9525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r>
              <a:rPr lang="en-US"/>
              <a:t>10.</a:t>
            </a:r>
            <a:fld id="{877BEB98-8030-46BB-9D13-C8F2FE66148A}" type="slidenum">
              <a:rPr lang="en-US"/>
              <a:pPr/>
              <a:t>28</a:t>
            </a:fld>
            <a:endParaRPr lang="en-US"/>
          </a:p>
        </p:txBody>
      </p:sp>
      <p:sp>
        <p:nvSpPr>
          <p:cNvPr id="1528834" name="Text Box 2"/>
          <p:cNvSpPr txBox="1">
            <a:spLocks noChangeArrowheads="1"/>
          </p:cNvSpPr>
          <p:nvPr/>
        </p:nvSpPr>
        <p:spPr bwMode="auto">
          <a:xfrm>
            <a:off x="0" y="0"/>
            <a:ext cx="9144000" cy="923330"/>
          </a:xfrm>
          <a:prstGeom prst="rect">
            <a:avLst/>
          </a:prstGeom>
          <a:noFill/>
          <a:ln w="9525">
            <a:noFill/>
            <a:miter lim="800000"/>
            <a:headEnd/>
            <a:tailEnd/>
          </a:ln>
          <a:effectLst/>
        </p:spPr>
        <p:txBody>
          <a:bodyPr wrap="square">
            <a:spAutoFit/>
          </a:bodyPr>
          <a:lstStyle/>
          <a:p>
            <a:pPr algn="ctr"/>
            <a:r>
              <a:rPr lang="en-US" sz="5400" dirty="0">
                <a:solidFill>
                  <a:srgbClr val="660066"/>
                </a:solidFill>
                <a:latin typeface="Times New Roman" pitchFamily="18" charset="0"/>
              </a:rPr>
              <a:t>Control structure testing</a:t>
            </a:r>
          </a:p>
        </p:txBody>
      </p:sp>
      <p:sp>
        <p:nvSpPr>
          <p:cNvPr id="1528835" name="Rectangle 3"/>
          <p:cNvSpPr>
            <a:spLocks noChangeArrowheads="1"/>
          </p:cNvSpPr>
          <p:nvPr/>
        </p:nvSpPr>
        <p:spPr bwMode="auto">
          <a:xfrm>
            <a:off x="76200" y="836612"/>
            <a:ext cx="8915400" cy="1373188"/>
          </a:xfrm>
          <a:prstGeom prst="rect">
            <a:avLst/>
          </a:prstGeom>
          <a:solidFill>
            <a:schemeClr val="bg1"/>
          </a:solidFill>
          <a:ln w="9525">
            <a:noFill/>
            <a:miter lim="800000"/>
            <a:headEnd/>
            <a:tailEnd/>
          </a:ln>
          <a:effectLst/>
        </p:spPr>
        <p:txBody>
          <a:bodyPr>
            <a:spAutoFit/>
          </a:bodyPr>
          <a:lstStyle/>
          <a:p>
            <a:pPr algn="just"/>
            <a:r>
              <a:rPr lang="en-US" sz="2800" b="0" dirty="0">
                <a:latin typeface="Times New Roman" pitchFamily="18" charset="0"/>
              </a:rPr>
              <a:t>Control structure testing is more comprehensive than basis path testing and includes it. This method uses different categories of tests that are listed below.</a:t>
            </a:r>
          </a:p>
        </p:txBody>
      </p:sp>
      <p:sp>
        <p:nvSpPr>
          <p:cNvPr id="1528840" name="Rectangle 8"/>
          <p:cNvSpPr>
            <a:spLocks noChangeArrowheads="1"/>
          </p:cNvSpPr>
          <p:nvPr/>
        </p:nvSpPr>
        <p:spPr bwMode="auto">
          <a:xfrm>
            <a:off x="152400" y="2436813"/>
            <a:ext cx="3352800" cy="1544637"/>
          </a:xfrm>
          <a:prstGeom prst="rect">
            <a:avLst/>
          </a:prstGeom>
          <a:solidFill>
            <a:srgbClr val="CCFF99"/>
          </a:solidFill>
          <a:ln w="9525">
            <a:noFill/>
            <a:miter lim="800000"/>
            <a:headEnd/>
            <a:tailEnd/>
          </a:ln>
          <a:effectLst/>
        </p:spPr>
        <p:txBody>
          <a:bodyPr>
            <a:spAutoFit/>
          </a:bodyPr>
          <a:lstStyle/>
          <a:p>
            <a:pPr algn="just">
              <a:spcAft>
                <a:spcPct val="20000"/>
              </a:spcAft>
              <a:buFont typeface="Wingdings" pitchFamily="2" charset="2"/>
              <a:buChar char="q"/>
            </a:pPr>
            <a:r>
              <a:rPr lang="en-US" sz="2800" b="0" dirty="0">
                <a:latin typeface="Times New Roman" pitchFamily="18" charset="0"/>
              </a:rPr>
              <a:t> Condition testing</a:t>
            </a:r>
          </a:p>
          <a:p>
            <a:pPr algn="just">
              <a:spcAft>
                <a:spcPct val="20000"/>
              </a:spcAft>
              <a:buFont typeface="Wingdings" pitchFamily="2" charset="2"/>
              <a:buChar char="q"/>
            </a:pPr>
            <a:r>
              <a:rPr lang="en-US" sz="2800" b="0" dirty="0">
                <a:latin typeface="Times New Roman" pitchFamily="18" charset="0"/>
              </a:rPr>
              <a:t> Data flow testing</a:t>
            </a:r>
          </a:p>
          <a:p>
            <a:pPr algn="just">
              <a:spcAft>
                <a:spcPct val="20000"/>
              </a:spcAft>
              <a:buFont typeface="Wingdings" pitchFamily="2" charset="2"/>
              <a:buChar char="q"/>
            </a:pPr>
            <a:r>
              <a:rPr lang="en-US" sz="2800" b="0" dirty="0">
                <a:latin typeface="Times New Roman" pitchFamily="18" charset="0"/>
              </a:rPr>
              <a:t> Loop testing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1252728"/>
          </a:xfrm>
        </p:spPr>
        <p:txBody>
          <a:bodyPr>
            <a:normAutofit fontScale="90000"/>
          </a:bodyPr>
          <a:lstStyle/>
          <a:p>
            <a:r>
              <a:rPr lang="en-US" dirty="0" smtClean="0"/>
              <a:t>1 Condition Testing</a:t>
            </a:r>
            <a:br>
              <a:rPr lang="en-US" dirty="0" smtClean="0"/>
            </a:br>
            <a:endParaRPr lang="en-US" dirty="0"/>
          </a:p>
        </p:txBody>
      </p:sp>
      <p:sp>
        <p:nvSpPr>
          <p:cNvPr id="3" name="Content Placeholder 2"/>
          <p:cNvSpPr>
            <a:spLocks noGrp="1"/>
          </p:cNvSpPr>
          <p:nvPr>
            <p:ph idx="1"/>
          </p:nvPr>
        </p:nvSpPr>
        <p:spPr>
          <a:xfrm>
            <a:off x="76200" y="1447800"/>
            <a:ext cx="8991600" cy="4625609"/>
          </a:xfrm>
        </p:spPr>
        <p:txBody>
          <a:bodyPr>
            <a:noAutofit/>
          </a:bodyPr>
          <a:lstStyle/>
          <a:p>
            <a:pPr algn="just"/>
            <a:r>
              <a:rPr lang="en-US" sz="2400" dirty="0" smtClean="0"/>
              <a:t>Condition testing is a test construction method that focuses on exercising the logical conditions in a program module. Errors in conditions can be due to: </a:t>
            </a:r>
          </a:p>
          <a:p>
            <a:pPr lvl="2" algn="just"/>
            <a:r>
              <a:rPr lang="en-US" sz="1800" dirty="0" smtClean="0"/>
              <a:t>Boolean operator error</a:t>
            </a:r>
          </a:p>
          <a:p>
            <a:pPr lvl="2" algn="just"/>
            <a:r>
              <a:rPr lang="en-US" sz="1800" dirty="0" smtClean="0"/>
              <a:t>Boolean variable error</a:t>
            </a:r>
          </a:p>
          <a:p>
            <a:pPr lvl="2" algn="just"/>
            <a:r>
              <a:rPr lang="en-US" sz="1800" dirty="0" smtClean="0"/>
              <a:t>Boolean parenthesis error</a:t>
            </a:r>
          </a:p>
          <a:p>
            <a:pPr lvl="2" algn="just"/>
            <a:r>
              <a:rPr lang="en-US" sz="1800" dirty="0" smtClean="0"/>
              <a:t>Relational operator error</a:t>
            </a:r>
          </a:p>
          <a:p>
            <a:pPr lvl="2" algn="just"/>
            <a:r>
              <a:rPr lang="en-US" sz="1800" dirty="0" smtClean="0"/>
              <a:t>Arithmetic expression error</a:t>
            </a:r>
          </a:p>
          <a:p>
            <a:pPr lvl="2" algn="just"/>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 to be covered</a:t>
            </a:r>
            <a:br>
              <a:rPr lang="en-US" dirty="0" smtClean="0"/>
            </a:b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2295525" y="2214563"/>
            <a:ext cx="4552950" cy="2428875"/>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0" y="990600"/>
            <a:ext cx="9144000" cy="5867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Condition Testing(</a:t>
            </a:r>
            <a:r>
              <a:rPr lang="en-US" dirty="0" err="1" smtClean="0"/>
              <a:t>contd</a:t>
            </a:r>
            <a:r>
              <a:rPr lang="en-US" dirty="0" smtClean="0"/>
              <a: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definition: "For a compound condition C, the true and false branches of C </a:t>
            </a:r>
            <a:r>
              <a:rPr lang="en-US" i="1" dirty="0" smtClean="0"/>
              <a:t>and every simple condition in C</a:t>
            </a:r>
            <a:r>
              <a:rPr lang="en-US" dirty="0" smtClean="0"/>
              <a:t> need to be executed at least once.“</a:t>
            </a:r>
          </a:p>
          <a:p>
            <a:pPr algn="just">
              <a:buNone/>
            </a:pPr>
            <a:r>
              <a:rPr lang="en-US" dirty="0" smtClean="0"/>
              <a:t/>
            </a:r>
            <a:br>
              <a:rPr lang="en-US" dirty="0" smtClean="0"/>
            </a:br>
            <a:r>
              <a:rPr lang="en-US" dirty="0" smtClean="0"/>
              <a:t/>
            </a:r>
            <a:br>
              <a:rPr lang="en-US" dirty="0" smtClean="0"/>
            </a:br>
            <a:r>
              <a:rPr lang="en-US" dirty="0" smtClean="0"/>
              <a:t/>
            </a:r>
            <a:br>
              <a:rPr lang="en-US" dirty="0" smtClean="0"/>
            </a:br>
            <a:r>
              <a:rPr lang="en-US" b="1" dirty="0" smtClean="0"/>
              <a:t>Multiple-condition testing</a:t>
            </a:r>
            <a:r>
              <a:rPr lang="en-US" dirty="0" smtClean="0"/>
              <a:t> requires that all true-false </a:t>
            </a:r>
            <a:r>
              <a:rPr lang="en-US" i="1" dirty="0" smtClean="0"/>
              <a:t>combinations</a:t>
            </a:r>
            <a:r>
              <a:rPr lang="en-US" dirty="0" smtClean="0"/>
              <a:t> of simple conditions be exercised at least once.  Therefore, all statements, branches, and conditions are necessarily covered.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Data Flow Testing</a:t>
            </a:r>
            <a:br>
              <a:rPr lang="en-US" dirty="0" smtClean="0"/>
            </a:br>
            <a:endParaRPr lang="en-US" dirty="0"/>
          </a:p>
        </p:txBody>
      </p:sp>
      <p:sp>
        <p:nvSpPr>
          <p:cNvPr id="3" name="Content Placeholder 2"/>
          <p:cNvSpPr>
            <a:spLocks noGrp="1"/>
          </p:cNvSpPr>
          <p:nvPr>
            <p:ph idx="1"/>
          </p:nvPr>
        </p:nvSpPr>
        <p:spPr>
          <a:xfrm>
            <a:off x="0" y="1447800"/>
            <a:ext cx="8915400" cy="4625609"/>
          </a:xfrm>
        </p:spPr>
        <p:txBody>
          <a:bodyPr/>
          <a:lstStyle/>
          <a:p>
            <a:pPr algn="just"/>
            <a:r>
              <a:rPr lang="en-US" dirty="0" smtClean="0"/>
              <a:t>Selects test paths according to the location of definitions and use of variables.  This is a somewhat sophisticated technique and is not practical for extensive use.  Its use should be targeted to modules with nested if and loop statements. </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fontScale="90000"/>
          </a:bodyPr>
          <a:lstStyle/>
          <a:p>
            <a:r>
              <a:rPr lang="en-US" dirty="0" smtClean="0"/>
              <a:t>3. Loop Testing</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Loops are fundamental to many algorithms and need thorough testing. There are four different classes of loops:</a:t>
            </a:r>
          </a:p>
          <a:p>
            <a:pPr marL="1191006" lvl="2" indent="-514350" algn="just">
              <a:buFont typeface="+mj-lt"/>
              <a:buAutoNum type="arabicPeriod"/>
            </a:pPr>
            <a:r>
              <a:rPr lang="en-US" dirty="0" smtClean="0"/>
              <a:t> simple</a:t>
            </a:r>
          </a:p>
          <a:p>
            <a:pPr marL="1191006" lvl="2" indent="-514350" algn="just">
              <a:buFont typeface="+mj-lt"/>
              <a:buAutoNum type="arabicPeriod"/>
            </a:pPr>
            <a:r>
              <a:rPr lang="en-US" dirty="0" smtClean="0"/>
              <a:t>nested, </a:t>
            </a:r>
          </a:p>
          <a:p>
            <a:pPr marL="1191006" lvl="2" indent="-514350" algn="just">
              <a:buFont typeface="+mj-lt"/>
              <a:buAutoNum type="arabicPeriod"/>
            </a:pPr>
            <a:r>
              <a:rPr lang="en-US" dirty="0" smtClean="0"/>
              <a:t>concatenated,</a:t>
            </a:r>
          </a:p>
          <a:p>
            <a:pPr marL="1191006" lvl="2" indent="-514350" algn="just">
              <a:buFont typeface="+mj-lt"/>
              <a:buAutoNum type="arabicPeriod"/>
            </a:pPr>
            <a:r>
              <a:rPr lang="en-US" dirty="0" smtClean="0"/>
              <a:t>unstructured. </a:t>
            </a:r>
          </a:p>
          <a:p>
            <a:pPr algn="just"/>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lstStyle/>
          <a:p>
            <a:r>
              <a:rPr lang="en-US" dirty="0" smtClean="0"/>
              <a:t>1.Simple Loops</a:t>
            </a:r>
            <a:endParaRPr lang="en-US" dirty="0"/>
          </a:p>
        </p:txBody>
      </p:sp>
      <p:sp>
        <p:nvSpPr>
          <p:cNvPr id="3" name="Content Placeholder 2"/>
          <p:cNvSpPr>
            <a:spLocks noGrp="1"/>
          </p:cNvSpPr>
          <p:nvPr>
            <p:ph idx="1"/>
          </p:nvPr>
        </p:nvSpPr>
        <p:spPr>
          <a:xfrm>
            <a:off x="457200" y="1775191"/>
            <a:ext cx="8229600" cy="3863609"/>
          </a:xfrm>
        </p:spPr>
        <p:txBody>
          <a:bodyPr/>
          <a:lstStyle/>
          <a:p>
            <a:pPr algn="just"/>
            <a:r>
              <a:rPr lang="en-US" b="1" dirty="0" smtClean="0"/>
              <a:t>Simple Loops,</a:t>
            </a:r>
            <a:r>
              <a:rPr lang="en-US" dirty="0" smtClean="0"/>
              <a:t> where </a:t>
            </a:r>
            <a:r>
              <a:rPr lang="en-US" i="1" dirty="0" smtClean="0"/>
              <a:t>n</a:t>
            </a:r>
            <a:r>
              <a:rPr lang="en-US" dirty="0" smtClean="0"/>
              <a:t> is the maximum number of allowable passes through the loop. Skip loop entirely</a:t>
            </a:r>
          </a:p>
          <a:p>
            <a:pPr algn="just"/>
            <a:r>
              <a:rPr lang="en-US" dirty="0" smtClean="0"/>
              <a:t>Only one pass through loop</a:t>
            </a:r>
          </a:p>
          <a:p>
            <a:pPr algn="just"/>
            <a:r>
              <a:rPr lang="en-US" dirty="0" smtClean="0"/>
              <a:t>Two passes through loop</a:t>
            </a:r>
          </a:p>
          <a:p>
            <a:pPr algn="just"/>
            <a:r>
              <a:rPr lang="en-US" dirty="0" smtClean="0"/>
              <a:t>m passes through loop where m&lt;n.</a:t>
            </a:r>
          </a:p>
          <a:p>
            <a:pPr algn="just"/>
            <a:r>
              <a:rPr lang="en-US" dirty="0" smtClean="0"/>
              <a:t>(n-1), n, and (n+1) passes through the loop.</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lstStyle/>
          <a:p>
            <a:pPr algn="ctr"/>
            <a:r>
              <a:rPr lang="en-US" dirty="0" smtClean="0"/>
              <a:t>1.Simple Loops</a:t>
            </a:r>
            <a:endParaRPr lang="en-US" dirty="0"/>
          </a:p>
        </p:txBody>
      </p:sp>
      <p:pic>
        <p:nvPicPr>
          <p:cNvPr id="4" name="Picture 2" descr="[Diagram illustrating loop structures]"/>
          <p:cNvPicPr>
            <a:picLocks noChangeAspect="1" noChangeArrowheads="1"/>
          </p:cNvPicPr>
          <p:nvPr/>
        </p:nvPicPr>
        <p:blipFill>
          <a:blip r:embed="rId2" cstate="print"/>
          <a:srcRect r="70833"/>
          <a:stretch>
            <a:fillRect/>
          </a:stretch>
        </p:blipFill>
        <p:spPr bwMode="auto">
          <a:xfrm>
            <a:off x="2590800" y="1981200"/>
            <a:ext cx="3048000" cy="39624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2.Nested Loops</a:t>
            </a:r>
            <a:endParaRPr lang="en-US" dirty="0"/>
          </a:p>
        </p:txBody>
      </p:sp>
      <p:sp>
        <p:nvSpPr>
          <p:cNvPr id="3" name="Content Placeholder 2"/>
          <p:cNvSpPr>
            <a:spLocks noGrp="1"/>
          </p:cNvSpPr>
          <p:nvPr>
            <p:ph idx="1"/>
          </p:nvPr>
        </p:nvSpPr>
        <p:spPr>
          <a:xfrm>
            <a:off x="0" y="1447801"/>
            <a:ext cx="9144000" cy="2667000"/>
          </a:xfrm>
        </p:spPr>
        <p:txBody>
          <a:bodyPr/>
          <a:lstStyle/>
          <a:p>
            <a:pPr algn="just"/>
            <a:r>
              <a:rPr lang="en-US" dirty="0" smtClean="0"/>
              <a:t>Start with inner loop. Set all other loops to minimum values.</a:t>
            </a:r>
          </a:p>
          <a:p>
            <a:pPr algn="just"/>
            <a:r>
              <a:rPr lang="en-US" dirty="0" smtClean="0"/>
              <a:t>Conduct simple loop testing on inner loop.</a:t>
            </a:r>
          </a:p>
          <a:p>
            <a:pPr algn="just"/>
            <a:r>
              <a:rPr lang="en-US" dirty="0" smtClean="0"/>
              <a:t>Work outwards</a:t>
            </a:r>
          </a:p>
          <a:p>
            <a:pPr algn="just"/>
            <a:r>
              <a:rPr lang="en-US" dirty="0" smtClean="0"/>
              <a:t>Continue until all loops tested.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2.Nested Loops</a:t>
            </a:r>
            <a:endParaRPr lang="en-US" dirty="0"/>
          </a:p>
        </p:txBody>
      </p:sp>
      <p:pic>
        <p:nvPicPr>
          <p:cNvPr id="4" name="Picture 2" descr="[Diagram illustrating loop structures]"/>
          <p:cNvPicPr>
            <a:picLocks noGrp="1" noChangeAspect="1" noChangeArrowheads="1"/>
          </p:cNvPicPr>
          <p:nvPr>
            <p:ph idx="1"/>
          </p:nvPr>
        </p:nvPicPr>
        <p:blipFill>
          <a:blip r:embed="rId2" cstate="print"/>
          <a:srcRect l="27930" r="46135"/>
          <a:stretch>
            <a:fillRect/>
          </a:stretch>
        </p:blipFill>
        <p:spPr bwMode="auto">
          <a:xfrm>
            <a:off x="2362200" y="1600200"/>
            <a:ext cx="3886200" cy="47244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lstStyle/>
          <a:p>
            <a:r>
              <a:rPr lang="en-US" dirty="0" smtClean="0"/>
              <a:t>3.Concatenated Loops</a:t>
            </a:r>
            <a:endParaRPr lang="en-US" dirty="0"/>
          </a:p>
        </p:txBody>
      </p:sp>
      <p:sp>
        <p:nvSpPr>
          <p:cNvPr id="3" name="Content Placeholder 2"/>
          <p:cNvSpPr>
            <a:spLocks noGrp="1"/>
          </p:cNvSpPr>
          <p:nvPr>
            <p:ph idx="1"/>
          </p:nvPr>
        </p:nvSpPr>
        <p:spPr/>
        <p:txBody>
          <a:bodyPr/>
          <a:lstStyle/>
          <a:p>
            <a:r>
              <a:rPr lang="en-US" dirty="0" smtClean="0"/>
              <a:t>If independent loops, use simple loop testing.</a:t>
            </a:r>
          </a:p>
          <a:p>
            <a:r>
              <a:rPr lang="en-US" dirty="0" smtClean="0"/>
              <a:t>If dependent, treat as nested loops.</a:t>
            </a:r>
          </a:p>
          <a:p>
            <a:endParaRPr lang="en-US" dirty="0"/>
          </a:p>
        </p:txBody>
      </p:sp>
      <p:pic>
        <p:nvPicPr>
          <p:cNvPr id="72706" name="Picture 2" descr="[Diagram illustrating loop structures]"/>
          <p:cNvPicPr>
            <a:picLocks noChangeAspect="1" noChangeArrowheads="1"/>
          </p:cNvPicPr>
          <p:nvPr/>
        </p:nvPicPr>
        <p:blipFill>
          <a:blip r:embed="rId2" cstate="print"/>
          <a:srcRect l="50000" r="25576"/>
          <a:stretch>
            <a:fillRect/>
          </a:stretch>
        </p:blipFill>
        <p:spPr bwMode="auto">
          <a:xfrm>
            <a:off x="3886200" y="2971800"/>
            <a:ext cx="1447800" cy="3200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4.Unstructured loops</a:t>
            </a:r>
            <a:endParaRPr lang="en-US" dirty="0"/>
          </a:p>
        </p:txBody>
      </p:sp>
      <p:sp>
        <p:nvSpPr>
          <p:cNvPr id="3" name="Content Placeholder 2"/>
          <p:cNvSpPr>
            <a:spLocks noGrp="1"/>
          </p:cNvSpPr>
          <p:nvPr>
            <p:ph idx="1"/>
          </p:nvPr>
        </p:nvSpPr>
        <p:spPr/>
        <p:txBody>
          <a:bodyPr/>
          <a:lstStyle/>
          <a:p>
            <a:r>
              <a:rPr lang="en-US" dirty="0" smtClean="0"/>
              <a:t>Don't test - redesign.</a:t>
            </a:r>
          </a:p>
          <a:p>
            <a:endParaRPr lang="en-US" dirty="0"/>
          </a:p>
        </p:txBody>
      </p:sp>
      <p:pic>
        <p:nvPicPr>
          <p:cNvPr id="71682" name="Picture 2" descr="[Diagram illustrating loop structures]"/>
          <p:cNvPicPr>
            <a:picLocks noChangeAspect="1" noChangeArrowheads="1"/>
          </p:cNvPicPr>
          <p:nvPr/>
        </p:nvPicPr>
        <p:blipFill>
          <a:blip r:embed="rId2" cstate="print"/>
          <a:srcRect l="71735" r="-4483"/>
          <a:stretch>
            <a:fillRect/>
          </a:stretch>
        </p:blipFill>
        <p:spPr bwMode="auto">
          <a:xfrm>
            <a:off x="3276600" y="2514600"/>
            <a:ext cx="2895600" cy="37338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sz="4800" dirty="0" smtClean="0">
                <a:solidFill>
                  <a:srgbClr val="FFC000"/>
                </a:solidFill>
                <a:latin typeface="Times New Roman" pitchFamily="18" charset="0"/>
              </a:rPr>
              <a:t>Black-box</a:t>
            </a:r>
            <a:r>
              <a:rPr lang="en-US" sz="4800" dirty="0" smtClean="0">
                <a:solidFill>
                  <a:schemeClr val="hlink"/>
                </a:solidFill>
                <a:latin typeface="Times New Roman" pitchFamily="18" charset="0"/>
              </a:rPr>
              <a:t> </a:t>
            </a:r>
            <a:r>
              <a:rPr lang="en-US" sz="4800" dirty="0" smtClean="0">
                <a:solidFill>
                  <a:srgbClr val="FFC000"/>
                </a:solidFill>
                <a:latin typeface="Times New Roman" pitchFamily="18" charset="0"/>
              </a:rPr>
              <a:t>testing</a:t>
            </a:r>
            <a:br>
              <a:rPr lang="en-US" sz="4800" dirty="0" smtClean="0">
                <a:solidFill>
                  <a:srgbClr val="FFC000"/>
                </a:solidFill>
                <a:latin typeface="Times New Roman" pitchFamily="18" charset="0"/>
              </a:rPr>
            </a:br>
            <a:endParaRPr lang="en-US" dirty="0">
              <a:solidFill>
                <a:srgbClr val="FFC000"/>
              </a:solidFill>
            </a:endParaRPr>
          </a:p>
        </p:txBody>
      </p:sp>
      <p:sp>
        <p:nvSpPr>
          <p:cNvPr id="6" name="Content Placeholder 5"/>
          <p:cNvSpPr>
            <a:spLocks noGrp="1"/>
          </p:cNvSpPr>
          <p:nvPr>
            <p:ph idx="1"/>
          </p:nvPr>
        </p:nvSpPr>
        <p:spPr>
          <a:xfrm>
            <a:off x="457200" y="1524000"/>
            <a:ext cx="8229600" cy="4625609"/>
          </a:xfrm>
        </p:spPr>
        <p:txBody>
          <a:bodyPr>
            <a:normAutofit lnSpcReduction="10000"/>
          </a:bodyPr>
          <a:lstStyle/>
          <a:p>
            <a:pPr algn="just"/>
            <a:r>
              <a:rPr lang="en-US" dirty="0" smtClean="0">
                <a:latin typeface="Times New Roman" pitchFamily="18" charset="0"/>
              </a:rPr>
              <a:t>Black box testing gets its name from the concept of testing software without knowing what is inside it and without knowing how it works. In other words, the software is like a black box into which the tester cannot see. Black-box testing tests the functionality of the software in terms of what the software is supposed to accomplish, such as its inputs and outputs. Several methods are used in black-box testing, discussed below.</a:t>
            </a:r>
          </a:p>
          <a:p>
            <a:endParaRPr lang="en-US" dirty="0"/>
          </a:p>
        </p:txBody>
      </p:sp>
      <p:sp>
        <p:nvSpPr>
          <p:cNvPr id="4" name="Slide Number Placeholder 1"/>
          <p:cNvSpPr>
            <a:spLocks noGrp="1"/>
          </p:cNvSpPr>
          <p:nvPr>
            <p:ph type="sldNum" sz="quarter" idx="12"/>
          </p:nvPr>
        </p:nvSpPr>
        <p:spPr/>
        <p:txBody>
          <a:bodyPr/>
          <a:lstStyle/>
          <a:p>
            <a:r>
              <a:rPr lang="en-US"/>
              <a:t>10.</a:t>
            </a:r>
            <a:fld id="{9E98A4B5-D055-4AD8-A9DE-279EFAB32122}"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10.</a:t>
            </a:r>
            <a:fld id="{800E6C0D-B1B5-435F-BB15-335BF270228A}" type="slidenum">
              <a:rPr lang="en-US"/>
              <a:pPr/>
              <a:t>4</a:t>
            </a:fld>
            <a:endParaRPr lang="en-US"/>
          </a:p>
        </p:txBody>
      </p:sp>
      <p:sp>
        <p:nvSpPr>
          <p:cNvPr id="152064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r>
              <a:rPr lang="en-US" sz="4000" dirty="0" smtClean="0">
                <a:solidFill>
                  <a:srgbClr val="FF0000"/>
                </a:solidFill>
              </a:rPr>
              <a:t>Software Testing Techniques</a:t>
            </a:r>
            <a:endParaRPr lang="en-US" sz="4000" dirty="0">
              <a:solidFill>
                <a:srgbClr val="FF0000"/>
              </a:solidFill>
            </a:endParaRPr>
          </a:p>
        </p:txBody>
      </p:sp>
      <p:sp>
        <p:nvSpPr>
          <p:cNvPr id="152064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GB" sz="1800">
              <a:latin typeface="Times New Roman" pitchFamily="18" charset="0"/>
            </a:endParaRPr>
          </a:p>
        </p:txBody>
      </p:sp>
      <p:sp>
        <p:nvSpPr>
          <p:cNvPr id="1520645" name="Rectangle 5"/>
          <p:cNvSpPr>
            <a:spLocks noChangeArrowheads="1"/>
          </p:cNvSpPr>
          <p:nvPr/>
        </p:nvSpPr>
        <p:spPr bwMode="auto">
          <a:xfrm>
            <a:off x="152400" y="1447800"/>
            <a:ext cx="8610600" cy="1800225"/>
          </a:xfrm>
          <a:prstGeom prst="rect">
            <a:avLst/>
          </a:prstGeom>
          <a:noFill/>
          <a:ln w="9525">
            <a:noFill/>
            <a:miter lim="800000"/>
            <a:headEnd/>
            <a:tailEnd/>
          </a:ln>
          <a:effectLst/>
        </p:spPr>
        <p:txBody>
          <a:bodyPr anchor="ctr">
            <a:spAutoFit/>
          </a:bodyPr>
          <a:lstStyle/>
          <a:p>
            <a:pPr algn="just" eaLnBrk="1" hangingPunct="1"/>
            <a:r>
              <a:rPr lang="en-US" sz="2800" b="0" dirty="0">
                <a:effectLst>
                  <a:outerShdw blurRad="38100" dist="38100" dir="2700000" algn="tl">
                    <a:srgbClr val="C0C0C0"/>
                  </a:outerShdw>
                </a:effectLst>
                <a:latin typeface="Times New Roman" pitchFamily="18" charset="0"/>
              </a:rPr>
              <a:t>The goal of the testing phase is to find errors, which means that a good testing strategy is the one that finds most errors. There are two types of testing: </a:t>
            </a:r>
            <a:r>
              <a:rPr lang="en-US" sz="2800" dirty="0">
                <a:solidFill>
                  <a:schemeClr val="folHlink"/>
                </a:solidFill>
                <a:effectLst>
                  <a:outerShdw blurRad="38100" dist="38100" dir="2700000" algn="tl">
                    <a:srgbClr val="C0C0C0"/>
                  </a:outerShdw>
                </a:effectLst>
                <a:latin typeface="Times New Roman" pitchFamily="18" charset="0"/>
              </a:rPr>
              <a:t>glass-box</a:t>
            </a:r>
            <a:r>
              <a:rPr lang="en-US" sz="2800" b="0" dirty="0">
                <a:effectLst>
                  <a:outerShdw blurRad="38100" dist="38100" dir="2700000" algn="tl">
                    <a:srgbClr val="C0C0C0"/>
                  </a:outerShdw>
                </a:effectLst>
                <a:latin typeface="Times New Roman" pitchFamily="18" charset="0"/>
              </a:rPr>
              <a:t> and </a:t>
            </a:r>
            <a:r>
              <a:rPr lang="en-US" sz="2800" dirty="0">
                <a:solidFill>
                  <a:schemeClr val="folHlink"/>
                </a:solidFill>
                <a:effectLst>
                  <a:outerShdw blurRad="38100" dist="38100" dir="2700000" algn="tl">
                    <a:srgbClr val="C0C0C0"/>
                  </a:outerShdw>
                </a:effectLst>
                <a:latin typeface="Times New Roman" pitchFamily="18" charset="0"/>
              </a:rPr>
              <a:t>black-box</a:t>
            </a:r>
            <a:r>
              <a:rPr lang="en-US" sz="2800" b="0" dirty="0">
                <a:effectLst>
                  <a:outerShdw blurRad="38100" dist="38100" dir="2700000" algn="tl">
                    <a:srgbClr val="C0C0C0"/>
                  </a:outerShdw>
                </a:effectLst>
                <a:latin typeface="Times New Roman" pitchFamily="18" charset="0"/>
              </a:rPr>
              <a:t> (Figure 10.11).</a:t>
            </a:r>
          </a:p>
        </p:txBody>
      </p:sp>
      <p:sp>
        <p:nvSpPr>
          <p:cNvPr id="1520646" name="Text Box 6"/>
          <p:cNvSpPr txBox="1">
            <a:spLocks noChangeArrowheads="1"/>
          </p:cNvSpPr>
          <p:nvPr/>
        </p:nvSpPr>
        <p:spPr bwMode="auto">
          <a:xfrm>
            <a:off x="2381250" y="6172200"/>
            <a:ext cx="37147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10.11  </a:t>
            </a:r>
            <a:r>
              <a:rPr lang="en-US" sz="2000">
                <a:latin typeface="Times New Roman" pitchFamily="18" charset="0"/>
              </a:rPr>
              <a:t>Software testing</a:t>
            </a:r>
          </a:p>
        </p:txBody>
      </p:sp>
      <p:pic>
        <p:nvPicPr>
          <p:cNvPr id="1520647" name="Picture 7"/>
          <p:cNvPicPr>
            <a:picLocks noChangeAspect="1" noChangeArrowheads="1"/>
          </p:cNvPicPr>
          <p:nvPr/>
        </p:nvPicPr>
        <p:blipFill>
          <a:blip r:embed="rId3" cstate="print"/>
          <a:srcRect/>
          <a:stretch>
            <a:fillRect/>
          </a:stretch>
        </p:blipFill>
        <p:spPr bwMode="auto">
          <a:xfrm>
            <a:off x="1916113" y="3733800"/>
            <a:ext cx="5018087" cy="201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672"/>
            <a:ext cx="9144000" cy="1405128"/>
          </a:xfrm>
        </p:spPr>
        <p:txBody>
          <a:bodyPr>
            <a:normAutofit fontScale="90000"/>
          </a:bodyPr>
          <a:lstStyle/>
          <a:p>
            <a:r>
              <a:rPr lang="en-US" dirty="0" smtClean="0"/>
              <a:t>Black Box Testing </a:t>
            </a:r>
            <a:r>
              <a:rPr lang="en-US" dirty="0" err="1" smtClean="0"/>
              <a:t>Testing</a:t>
            </a:r>
            <a:r>
              <a:rPr lang="en-US" dirty="0" smtClean="0"/>
              <a:t> Techniques</a:t>
            </a:r>
            <a:endParaRPr lang="en-US" dirty="0"/>
          </a:p>
        </p:txBody>
      </p:sp>
      <p:pic>
        <p:nvPicPr>
          <p:cNvPr id="73730" name="Picture 2"/>
          <p:cNvPicPr>
            <a:picLocks noGrp="1" noChangeAspect="1" noChangeArrowheads="1"/>
          </p:cNvPicPr>
          <p:nvPr>
            <p:ph idx="1"/>
          </p:nvPr>
        </p:nvPicPr>
        <p:blipFill>
          <a:blip r:embed="rId2" cstate="print"/>
          <a:srcRect/>
          <a:stretch>
            <a:fillRect/>
          </a:stretch>
        </p:blipFill>
        <p:spPr bwMode="auto">
          <a:xfrm>
            <a:off x="1219200" y="1600200"/>
            <a:ext cx="7086600" cy="35210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 Partitioning</a:t>
            </a:r>
            <a:br>
              <a:rPr lang="en-US" dirty="0" smtClean="0"/>
            </a:br>
            <a:endParaRPr lang="en-US" dirty="0"/>
          </a:p>
        </p:txBody>
      </p:sp>
      <p:sp>
        <p:nvSpPr>
          <p:cNvPr id="3" name="Content Placeholder 2"/>
          <p:cNvSpPr>
            <a:spLocks noGrp="1"/>
          </p:cNvSpPr>
          <p:nvPr>
            <p:ph idx="1"/>
          </p:nvPr>
        </p:nvSpPr>
        <p:spPr>
          <a:xfrm>
            <a:off x="0" y="1447800"/>
            <a:ext cx="9144000" cy="5181599"/>
          </a:xfrm>
        </p:spPr>
        <p:txBody>
          <a:bodyPr>
            <a:normAutofit fontScale="85000" lnSpcReduction="10000"/>
          </a:bodyPr>
          <a:lstStyle/>
          <a:p>
            <a:pPr marL="633222" indent="-514350" algn="just">
              <a:buFont typeface="+mj-lt"/>
              <a:buAutoNum type="arabicPeriod"/>
            </a:pPr>
            <a:r>
              <a:rPr lang="en-US" dirty="0" smtClean="0"/>
              <a:t>Equivalence class testing is based upon the assumption that a program’s input and output domains can be partitioned into a finite number of (valid and invalid) classes such that all cases in a single partition exercise the same functionality or exhibit the same behavior . </a:t>
            </a:r>
          </a:p>
          <a:p>
            <a:pPr marL="633222" indent="-514350" algn="just">
              <a:buFont typeface="+mj-lt"/>
              <a:buAutoNum type="arabicPeriod"/>
            </a:pPr>
            <a:endParaRPr lang="en-US" dirty="0" smtClean="0"/>
          </a:p>
          <a:p>
            <a:pPr marL="633222" indent="-514350" algn="just">
              <a:buFont typeface="+mj-lt"/>
              <a:buAutoNum type="arabicPeriod"/>
            </a:pPr>
            <a:r>
              <a:rPr lang="en-US" dirty="0" smtClean="0"/>
              <a:t>The partitioning is done such that the program behaves in a similar way to every input value belonging to an equivalence class. </a:t>
            </a:r>
          </a:p>
          <a:p>
            <a:pPr marL="633222" indent="-514350" algn="just">
              <a:buFont typeface="+mj-lt"/>
              <a:buAutoNum type="arabicPeriod"/>
            </a:pPr>
            <a:endParaRPr lang="en-US" dirty="0" smtClean="0"/>
          </a:p>
          <a:p>
            <a:pPr marL="633222" indent="-514350" algn="just">
              <a:buFont typeface="+mj-lt"/>
              <a:buAutoNum type="arabicPeriod"/>
            </a:pPr>
            <a:r>
              <a:rPr lang="en-US" dirty="0" smtClean="0"/>
              <a:t>Test cases are designed to test the input or output domain partitions. Equivalence class is determined by examining and analyzing the input data range.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fontScale="90000"/>
          </a:bodyPr>
          <a:lstStyle/>
          <a:p>
            <a:pPr algn="ctr"/>
            <a:r>
              <a:rPr lang="en-US" dirty="0" smtClean="0"/>
              <a:t>Equivalence Class Partitioning</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633222" indent="-514350" algn="just">
              <a:buFont typeface="+mj-lt"/>
              <a:buAutoNum type="arabicPeriod" startAt="4"/>
            </a:pPr>
            <a:r>
              <a:rPr lang="en-US" dirty="0" smtClean="0"/>
              <a:t>Only one test case from each partition is required, which reduces the number of test cases necessary to achieve functional coverage .</a:t>
            </a:r>
          </a:p>
          <a:p>
            <a:pPr marL="633222" indent="-514350" algn="just">
              <a:buFont typeface="+mj-lt"/>
              <a:buAutoNum type="arabicPeriod" startAt="4"/>
            </a:pPr>
            <a:endParaRPr lang="en-US" dirty="0" smtClean="0"/>
          </a:p>
          <a:p>
            <a:pPr marL="633222" indent="-514350" algn="just">
              <a:buFont typeface="+mj-lt"/>
              <a:buAutoNum type="arabicPeriod" startAt="4"/>
            </a:pPr>
            <a:r>
              <a:rPr lang="en-US" dirty="0" smtClean="0"/>
              <a:t>The success of this approach depends upon the tester being able to identify partitions of the input and output spaces for which, in reality, cause distinct sequences of program source code to be executed.</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rmAutofit fontScale="90000"/>
          </a:bodyPr>
          <a:lstStyle/>
          <a:p>
            <a:pPr algn="ctr"/>
            <a:r>
              <a:rPr lang="en-US" dirty="0" smtClean="0"/>
              <a:t>Steps to create Test Cases</a:t>
            </a:r>
            <a:br>
              <a:rPr lang="en-US" dirty="0" smtClean="0"/>
            </a:br>
            <a:endParaRPr lang="en-US" dirty="0"/>
          </a:p>
        </p:txBody>
      </p:sp>
      <p:sp>
        <p:nvSpPr>
          <p:cNvPr id="3" name="Content Placeholder 2"/>
          <p:cNvSpPr>
            <a:spLocks noGrp="1"/>
          </p:cNvSpPr>
          <p:nvPr>
            <p:ph idx="1"/>
          </p:nvPr>
        </p:nvSpPr>
        <p:spPr>
          <a:xfrm>
            <a:off x="0" y="1447800"/>
            <a:ext cx="9144000" cy="4625609"/>
          </a:xfrm>
        </p:spPr>
        <p:txBody>
          <a:bodyPr>
            <a:normAutofit/>
          </a:bodyPr>
          <a:lstStyle/>
          <a:p>
            <a:r>
              <a:rPr lang="en-US" dirty="0" smtClean="0"/>
              <a:t>The Steps for creating test cases are as follows</a:t>
            </a:r>
          </a:p>
          <a:p>
            <a:pPr>
              <a:buNone/>
            </a:pPr>
            <a:endParaRPr lang="en-US" dirty="0" smtClean="0"/>
          </a:p>
          <a:p>
            <a:pPr algn="just"/>
            <a:r>
              <a:rPr lang="en-US" dirty="0" smtClean="0"/>
              <a:t> </a:t>
            </a:r>
            <a:r>
              <a:rPr lang="en-US" dirty="0" smtClean="0"/>
              <a:t>define the equivalence classes .</a:t>
            </a:r>
          </a:p>
          <a:p>
            <a:pPr algn="just"/>
            <a:r>
              <a:rPr lang="en-US" dirty="0" smtClean="0"/>
              <a:t>Write </a:t>
            </a:r>
            <a:r>
              <a:rPr lang="en-US" dirty="0" smtClean="0"/>
              <a:t>the initial test case that cover as many as valid equivalence classes as possible.</a:t>
            </a:r>
          </a:p>
          <a:p>
            <a:pPr algn="just"/>
            <a:r>
              <a:rPr lang="en-US" dirty="0" smtClean="0"/>
              <a:t> </a:t>
            </a:r>
            <a:r>
              <a:rPr lang="en-US" dirty="0" smtClean="0"/>
              <a:t>Continue writing test cases until all of the valid equivalence classes have been included.</a:t>
            </a:r>
          </a:p>
          <a:p>
            <a:pPr algn="just"/>
            <a:r>
              <a:rPr lang="en-US" dirty="0" smtClean="0"/>
              <a:t> </a:t>
            </a:r>
            <a:r>
              <a:rPr lang="en-US" dirty="0" smtClean="0"/>
              <a:t>finally write one test case for each invalid class.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252728"/>
          </a:xfrm>
        </p:spPr>
        <p:txBody>
          <a:bodyPr>
            <a:normAutofit fontScale="90000"/>
          </a:bodyPr>
          <a:lstStyle/>
          <a:p>
            <a:pPr algn="ctr"/>
            <a:r>
              <a:rPr lang="en-US" dirty="0" smtClean="0"/>
              <a:t/>
            </a:r>
            <a:br>
              <a:rPr lang="en-US" dirty="0" smtClean="0"/>
            </a:br>
            <a:r>
              <a:rPr lang="en-US" dirty="0" smtClean="0"/>
              <a:t>Equivalence Class Partitioning- Advantages:</a:t>
            </a:r>
            <a:br>
              <a:rPr lang="en-US" dirty="0" smtClean="0"/>
            </a:br>
            <a:endParaRPr lang="en-US" dirty="0"/>
          </a:p>
        </p:txBody>
      </p:sp>
      <p:sp>
        <p:nvSpPr>
          <p:cNvPr id="3" name="Content Placeholder 2"/>
          <p:cNvSpPr>
            <a:spLocks noGrp="1"/>
          </p:cNvSpPr>
          <p:nvPr>
            <p:ph idx="1"/>
          </p:nvPr>
        </p:nvSpPr>
        <p:spPr>
          <a:xfrm>
            <a:off x="0" y="1775191"/>
            <a:ext cx="9144000" cy="4625609"/>
          </a:xfrm>
        </p:spPr>
        <p:txBody>
          <a:bodyPr>
            <a:normAutofit/>
          </a:bodyPr>
          <a:lstStyle/>
          <a:p>
            <a:pPr marL="633222" indent="-514350" algn="just">
              <a:buFont typeface="+mj-lt"/>
              <a:buAutoNum type="alphaUcPeriod"/>
            </a:pPr>
            <a:r>
              <a:rPr lang="en-US" dirty="0" smtClean="0"/>
              <a:t>It eradicates the need for exhaustive testing, which is not feasible.</a:t>
            </a:r>
          </a:p>
          <a:p>
            <a:pPr marL="633222" indent="-514350" algn="just">
              <a:buFont typeface="+mj-lt"/>
              <a:buAutoNum type="alphaUcPeriod"/>
            </a:pPr>
            <a:r>
              <a:rPr lang="en-US" dirty="0" smtClean="0"/>
              <a:t>One of the advantages of equivalence class portioning is; it enables a tester to cover a large</a:t>
            </a:r>
          </a:p>
          <a:p>
            <a:pPr marL="633222" indent="-514350" algn="just">
              <a:buNone/>
            </a:pPr>
            <a:r>
              <a:rPr lang="en-US" dirty="0" smtClean="0"/>
              <a:t>      domain of inputs or outputs with a smaller subset selected from an equivalence class.</a:t>
            </a:r>
          </a:p>
          <a:p>
            <a:pPr marL="633222" indent="-514350" algn="just">
              <a:buFont typeface="+mj-lt"/>
              <a:buAutoNum type="alphaUcPeriod"/>
            </a:pPr>
            <a:r>
              <a:rPr lang="en-US" dirty="0" smtClean="0"/>
              <a:t>It allows a tester to select a subset of test inputs with a high chance of identifying a defect.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pPr algn="ctr"/>
            <a:r>
              <a:rPr lang="en-US" dirty="0" smtClean="0"/>
              <a:t/>
            </a:r>
            <a:br>
              <a:rPr lang="en-US" dirty="0" smtClean="0"/>
            </a:br>
            <a:r>
              <a:rPr lang="en-US" dirty="0" smtClean="0"/>
              <a:t>Equivalence Class Partitioning- Limitations:</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a. One of the limitations of this technique is that it makes the assumption that the data in the same equivalence class is processed in the same way be the system </a:t>
            </a:r>
            <a:r>
              <a:rPr lang="en-US" b="1" dirty="0" smtClean="0"/>
              <a:t>.</a:t>
            </a:r>
          </a:p>
          <a:p>
            <a:pPr algn="just"/>
            <a:r>
              <a:rPr lang="en-US" b="1" i="1" dirty="0" smtClean="0"/>
              <a:t>b. Equivalence partitioning is not a stand-alone method to determine test case. It has to be </a:t>
            </a:r>
            <a:r>
              <a:rPr lang="en-US" dirty="0" smtClean="0"/>
              <a:t>supplemented by </a:t>
            </a:r>
            <a:r>
              <a:rPr lang="en-US" b="1" i="1" dirty="0" smtClean="0"/>
              <a:t>boundary value analysis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fontScale="90000"/>
          </a:bodyPr>
          <a:lstStyle/>
          <a:p>
            <a:pPr algn="ctr"/>
            <a:r>
              <a:rPr lang="en-US" dirty="0" smtClean="0"/>
              <a:t>Orthogonal Arrays</a:t>
            </a:r>
            <a:br>
              <a:rPr lang="en-US" dirty="0" smtClean="0"/>
            </a:br>
            <a:endParaRPr lang="en-US" dirty="0"/>
          </a:p>
        </p:txBody>
      </p:sp>
      <p:sp>
        <p:nvSpPr>
          <p:cNvPr id="3" name="Content Placeholder 2"/>
          <p:cNvSpPr>
            <a:spLocks noGrp="1"/>
          </p:cNvSpPr>
          <p:nvPr>
            <p:ph idx="1"/>
          </p:nvPr>
        </p:nvSpPr>
        <p:spPr>
          <a:xfrm>
            <a:off x="0" y="1447800"/>
            <a:ext cx="9144000" cy="4625609"/>
          </a:xfrm>
        </p:spPr>
        <p:txBody>
          <a:bodyPr>
            <a:normAutofit fontScale="92500" lnSpcReduction="10000"/>
          </a:bodyPr>
          <a:lstStyle/>
          <a:p>
            <a:pPr algn="just">
              <a:buNone/>
            </a:pPr>
            <a:r>
              <a:rPr lang="en-US" dirty="0" smtClean="0"/>
              <a:t>Orthogonal Array Testing Strategy (OATS) is a systematical, statistical way of testing pair-wise interactions by deriving suitable small set of test cases from a large number of scenarios. </a:t>
            </a:r>
          </a:p>
          <a:p>
            <a:pPr algn="just">
              <a:buNone/>
            </a:pPr>
            <a:r>
              <a:rPr lang="en-US" dirty="0" smtClean="0"/>
              <a:t>The testing strategy can be used to reduce the number of test combinations and provide maximum coverage with a minimum number of test cases. </a:t>
            </a:r>
          </a:p>
          <a:p>
            <a:pPr algn="just">
              <a:buNone/>
            </a:pPr>
            <a:r>
              <a:rPr lang="en-US" dirty="0" smtClean="0"/>
              <a:t>OATS utilizes an array of values representing variable factors that are combined pair-wise rather than representing all combinations of factors and levels.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Autofit/>
          </a:bodyPr>
          <a:lstStyle/>
          <a:p>
            <a:r>
              <a:rPr lang="en-US" sz="3200" dirty="0" smtClean="0"/>
              <a:t>Example </a:t>
            </a:r>
            <a:r>
              <a:rPr lang="en-US" sz="3200" dirty="0" err="1" smtClean="0"/>
              <a:t>fororthogonal</a:t>
            </a:r>
            <a:r>
              <a:rPr lang="en-US" sz="3200" dirty="0" smtClean="0"/>
              <a:t> array testing strategies</a:t>
            </a:r>
            <a:br>
              <a:rPr lang="en-US" sz="3200" dirty="0" smtClean="0"/>
            </a:br>
            <a:endParaRPr lang="en-US" sz="3200" dirty="0"/>
          </a:p>
        </p:txBody>
      </p:sp>
      <p:sp>
        <p:nvSpPr>
          <p:cNvPr id="3" name="Content Placeholder 2"/>
          <p:cNvSpPr>
            <a:spLocks noGrp="1"/>
          </p:cNvSpPr>
          <p:nvPr>
            <p:ph idx="1"/>
          </p:nvPr>
        </p:nvSpPr>
        <p:spPr/>
        <p:txBody>
          <a:bodyPr>
            <a:normAutofit fontScale="85000" lnSpcReduction="10000"/>
          </a:bodyPr>
          <a:lstStyle/>
          <a:p>
            <a:pPr algn="just"/>
            <a:r>
              <a:rPr lang="en-US" dirty="0" smtClean="0"/>
              <a:t>Here we have considered 3 parameters named as – A, B, and C and it has positive values as 1, 2 and 3.Testing all combinations of the 3 parameters would involve executing a total of 27 test cases. Generally while programming works start a fault will mostly occurs for two parameters, not for three. In this case the fault may occur for each of the 3 test cases as: A=1, B=1, C=1, A=1, B=1, C=2, and A=1, B=1, C=3. The usefully of OATS is no need to run all the 27 test cases, only 9 test cases are enough to test. The 9 scenarios outlined in Table5 (on the next screen) address all possible pairs  within the three parameters.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Autofit/>
          </a:bodyPr>
          <a:lstStyle/>
          <a:p>
            <a:pPr algn="ctr"/>
            <a:r>
              <a:rPr lang="en-US" sz="3600" dirty="0" smtClean="0"/>
              <a:t>Pair-wise Combination of Parameters- Sample array</a:t>
            </a:r>
            <a:endParaRPr lang="en-US" sz="3600" dirty="0"/>
          </a:p>
        </p:txBody>
      </p:sp>
      <p:pic>
        <p:nvPicPr>
          <p:cNvPr id="74754" name="Picture 2"/>
          <p:cNvPicPr>
            <a:picLocks noGrp="1" noChangeAspect="1" noChangeArrowheads="1"/>
          </p:cNvPicPr>
          <p:nvPr>
            <p:ph idx="1"/>
          </p:nvPr>
        </p:nvPicPr>
        <p:blipFill>
          <a:blip r:embed="rId2" cstate="print"/>
          <a:srcRect/>
          <a:stretch>
            <a:fillRect/>
          </a:stretch>
        </p:blipFill>
        <p:spPr bwMode="auto">
          <a:xfrm>
            <a:off x="1219201" y="2362200"/>
            <a:ext cx="6420184" cy="37338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rmAutofit fontScale="90000"/>
          </a:bodyPr>
          <a:lstStyle/>
          <a:p>
            <a:r>
              <a:rPr lang="en-US" sz="4800" dirty="0" smtClean="0"/>
              <a:t>Pair-wise Combination of Parameters- Sample array</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All possible pair wise combinations between parameters A and B, B and C, and C and A are displayed in Table 5 here nine scenarios provide the same coverage as executing all 27 scenarios. This same  concept is applied to more complex scenarios where testing an application might require 10,000+ test cases and utilizing OATS, it can be reduced significantly in the number of test scenarios, such as down to 1,000 or less test cases to execute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4A8478AF-88AC-43BA-89EF-5BB52F557FF8}" type="slidenum">
              <a:rPr lang="en-US"/>
              <a:pPr/>
              <a:t>5</a:t>
            </a:fld>
            <a:endParaRPr lang="en-US"/>
          </a:p>
        </p:txBody>
      </p:sp>
      <p:sp>
        <p:nvSpPr>
          <p:cNvPr id="1522690" name="Text Box 2"/>
          <p:cNvSpPr txBox="1">
            <a:spLocks noChangeArrowheads="1"/>
          </p:cNvSpPr>
          <p:nvPr/>
        </p:nvSpPr>
        <p:spPr bwMode="auto">
          <a:xfrm>
            <a:off x="0" y="0"/>
            <a:ext cx="9144000" cy="707886"/>
          </a:xfrm>
          <a:prstGeom prst="rect">
            <a:avLst/>
          </a:prstGeom>
          <a:noFill/>
          <a:ln w="9525">
            <a:noFill/>
            <a:miter lim="800000"/>
            <a:headEnd/>
            <a:tailEnd/>
          </a:ln>
          <a:effectLst/>
        </p:spPr>
        <p:txBody>
          <a:bodyPr wrap="square">
            <a:spAutoFit/>
          </a:bodyPr>
          <a:lstStyle/>
          <a:p>
            <a:pPr algn="ctr"/>
            <a:r>
              <a:rPr lang="en-US" sz="4000" dirty="0" smtClean="0">
                <a:solidFill>
                  <a:schemeClr val="hlink"/>
                </a:solidFill>
                <a:latin typeface="Times New Roman" pitchFamily="18" charset="0"/>
              </a:rPr>
              <a:t>White Box Testing</a:t>
            </a:r>
            <a:endParaRPr lang="en-US" sz="4000" dirty="0">
              <a:solidFill>
                <a:schemeClr val="hlink"/>
              </a:solidFill>
              <a:latin typeface="Times New Roman" pitchFamily="18" charset="0"/>
            </a:endParaRPr>
          </a:p>
        </p:txBody>
      </p:sp>
      <p:sp>
        <p:nvSpPr>
          <p:cNvPr id="1522691" name="Rectangle 3"/>
          <p:cNvSpPr>
            <a:spLocks noChangeArrowheads="1"/>
          </p:cNvSpPr>
          <p:nvPr/>
        </p:nvSpPr>
        <p:spPr bwMode="auto">
          <a:xfrm>
            <a:off x="76200" y="685800"/>
            <a:ext cx="8915400" cy="5216525"/>
          </a:xfrm>
          <a:prstGeom prst="rect">
            <a:avLst/>
          </a:prstGeom>
          <a:solidFill>
            <a:schemeClr val="bg1"/>
          </a:solidFill>
          <a:ln w="9525">
            <a:noFill/>
            <a:miter lim="800000"/>
            <a:headEnd/>
            <a:tailEnd/>
          </a:ln>
          <a:effectLst/>
        </p:spPr>
        <p:txBody>
          <a:bodyPr>
            <a:spAutoFit/>
          </a:bodyPr>
          <a:lstStyle/>
          <a:p>
            <a:pPr algn="just"/>
            <a:r>
              <a:rPr lang="en-US" sz="2800" dirty="0">
                <a:solidFill>
                  <a:schemeClr val="folHlink"/>
                </a:solidFill>
                <a:latin typeface="Times New Roman" pitchFamily="18" charset="0"/>
              </a:rPr>
              <a:t>Glass-box testing</a:t>
            </a:r>
            <a:r>
              <a:rPr lang="en-US" sz="2800" b="0" dirty="0">
                <a:latin typeface="Times New Roman" pitchFamily="18" charset="0"/>
              </a:rPr>
              <a:t> (or </a:t>
            </a:r>
            <a:r>
              <a:rPr lang="en-US" sz="2800" dirty="0">
                <a:solidFill>
                  <a:schemeClr val="folHlink"/>
                </a:solidFill>
                <a:latin typeface="Times New Roman" pitchFamily="18" charset="0"/>
              </a:rPr>
              <a:t>white-box testing</a:t>
            </a:r>
            <a:r>
              <a:rPr lang="en-US" sz="2800" b="0" dirty="0">
                <a:latin typeface="Times New Roman" pitchFamily="18" charset="0"/>
              </a:rPr>
              <a:t>) is based on knowing the internal structure of the software. The testing goal is to determine whether all components of the software do what they are designed for. Glass-box testing assumes that the tester knows everything about the software. In this case, the software is like a glass box in which everything inside the box is visible. Glass-box testing is done by the software engineer or a dedicated team.</a:t>
            </a:r>
          </a:p>
          <a:p>
            <a:pPr algn="just"/>
            <a:endParaRPr lang="en-US" sz="2800" b="0" dirty="0">
              <a:latin typeface="Times New Roman" pitchFamily="18" charset="0"/>
            </a:endParaRPr>
          </a:p>
          <a:p>
            <a:pPr algn="just"/>
            <a:r>
              <a:rPr lang="en-US" sz="2800" b="0" dirty="0">
                <a:latin typeface="Times New Roman" pitchFamily="18" charset="0"/>
              </a:rPr>
              <a:t>Several testing methodologies have been designed in the past. We briefly discuss two of them: </a:t>
            </a:r>
            <a:r>
              <a:rPr lang="en-US" sz="2800" dirty="0">
                <a:solidFill>
                  <a:srgbClr val="FF0000"/>
                </a:solidFill>
                <a:latin typeface="Times New Roman" pitchFamily="18" charset="0"/>
              </a:rPr>
              <a:t>basis path testing</a:t>
            </a:r>
            <a:r>
              <a:rPr lang="en-US" sz="2800" b="0" dirty="0">
                <a:solidFill>
                  <a:srgbClr val="FF0000"/>
                </a:solidFill>
                <a:latin typeface="Times New Roman" pitchFamily="18" charset="0"/>
              </a:rPr>
              <a:t> </a:t>
            </a:r>
            <a:r>
              <a:rPr lang="en-US" sz="2800" b="0" dirty="0">
                <a:latin typeface="Times New Roman" pitchFamily="18" charset="0"/>
              </a:rPr>
              <a:t>and </a:t>
            </a:r>
            <a:r>
              <a:rPr lang="en-US" sz="2800" dirty="0">
                <a:solidFill>
                  <a:srgbClr val="FF0000"/>
                </a:solidFill>
                <a:latin typeface="Times New Roman" pitchFamily="18" charset="0"/>
              </a:rPr>
              <a:t>control structure testing</a:t>
            </a:r>
            <a:r>
              <a:rPr lang="en-US" sz="2800" b="0" dirty="0">
                <a:solidFill>
                  <a:srgbClr val="FF0000"/>
                </a:solidFill>
                <a:latin typeface="Times New Roman" pitchFamily="18"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links</a:t>
            </a:r>
            <a:endParaRPr lang="en-US" dirty="0"/>
          </a:p>
        </p:txBody>
      </p:sp>
      <p:sp>
        <p:nvSpPr>
          <p:cNvPr id="3" name="Content Placeholder 2"/>
          <p:cNvSpPr>
            <a:spLocks noGrp="1"/>
          </p:cNvSpPr>
          <p:nvPr>
            <p:ph idx="1"/>
          </p:nvPr>
        </p:nvSpPr>
        <p:spPr/>
        <p:txBody>
          <a:bodyPr/>
          <a:lstStyle/>
          <a:p>
            <a:r>
              <a:rPr lang="en-US" dirty="0" smtClean="0">
                <a:hlinkClick r:id="rId2"/>
              </a:rPr>
              <a:t>http://elearning.tvm.tcs.co.in/td_flash/TD_flash_sc3.swf</a:t>
            </a:r>
            <a:endParaRPr lang="en-US" dirty="0" smtClean="0"/>
          </a:p>
          <a:p>
            <a:endParaRPr lang="en-US" dirty="0" smtClean="0"/>
          </a:p>
          <a:p>
            <a:r>
              <a:rPr lang="en-US" smtClean="0"/>
              <a:t>http://www.onestoptesting.com/equivalence-partitioning/</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BD63E7BA-920A-4F45-A779-9AF5949D1A7B}" type="slidenum">
              <a:rPr lang="en-US"/>
              <a:pPr/>
              <a:t>51</a:t>
            </a:fld>
            <a:endParaRPr lang="en-US"/>
          </a:p>
        </p:txBody>
      </p:sp>
      <p:sp>
        <p:nvSpPr>
          <p:cNvPr id="1534982" name="Text Box 6"/>
          <p:cNvSpPr txBox="1">
            <a:spLocks noChangeArrowheads="1"/>
          </p:cNvSpPr>
          <p:nvPr/>
        </p:nvSpPr>
        <p:spPr bwMode="auto">
          <a:xfrm>
            <a:off x="76200" y="76200"/>
            <a:ext cx="8915400" cy="646331"/>
          </a:xfrm>
          <a:prstGeom prst="rect">
            <a:avLst/>
          </a:prstGeom>
          <a:noFill/>
          <a:ln w="9525">
            <a:noFill/>
            <a:miter lim="800000"/>
            <a:headEnd/>
            <a:tailEnd/>
          </a:ln>
          <a:effectLst/>
        </p:spPr>
        <p:txBody>
          <a:bodyPr wrap="square">
            <a:spAutoFit/>
          </a:bodyPr>
          <a:lstStyle/>
          <a:p>
            <a:r>
              <a:rPr lang="en-US" sz="3600" dirty="0">
                <a:solidFill>
                  <a:srgbClr val="660066"/>
                </a:solidFill>
                <a:latin typeface="Times New Roman" pitchFamily="18" charset="0"/>
              </a:rPr>
              <a:t>Boundary-value testing</a:t>
            </a:r>
          </a:p>
        </p:txBody>
      </p:sp>
      <p:sp>
        <p:nvSpPr>
          <p:cNvPr id="1534983" name="Rectangle 7"/>
          <p:cNvSpPr>
            <a:spLocks noChangeArrowheads="1"/>
          </p:cNvSpPr>
          <p:nvPr/>
        </p:nvSpPr>
        <p:spPr bwMode="auto">
          <a:xfrm>
            <a:off x="152400" y="1371600"/>
            <a:ext cx="8915400" cy="2654300"/>
          </a:xfrm>
          <a:prstGeom prst="rect">
            <a:avLst/>
          </a:prstGeom>
          <a:solidFill>
            <a:schemeClr val="bg1"/>
          </a:solidFill>
          <a:ln w="9525">
            <a:noFill/>
            <a:miter lim="800000"/>
            <a:headEnd/>
            <a:tailEnd/>
          </a:ln>
          <a:effectLst/>
        </p:spPr>
        <p:txBody>
          <a:bodyPr>
            <a:spAutoFit/>
          </a:bodyPr>
          <a:lstStyle/>
          <a:p>
            <a:pPr algn="just"/>
            <a:r>
              <a:rPr lang="en-US" sz="2800" b="0" dirty="0">
                <a:latin typeface="Times New Roman" pitchFamily="18" charset="0"/>
              </a:rPr>
              <a:t>Errors often happen when boundary values are encountered. For example, if a module defines that one of its inputs must be greater than or equal to 100, it is very important that module be tested for the boundary value 100. If the module fails at this boundary value, it is possible that some condition in the module’s code such as x ≥ 100 is written as x &gt; 100.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1"/>
          <p:cNvSpPr>
            <a:spLocks noGrp="1"/>
          </p:cNvSpPr>
          <p:nvPr>
            <p:ph type="sldNum" sz="quarter" idx="12"/>
          </p:nvPr>
        </p:nvSpPr>
        <p:spPr/>
        <p:txBody>
          <a:bodyPr/>
          <a:lstStyle/>
          <a:p>
            <a:r>
              <a:rPr lang="en-US"/>
              <a:t>10.</a:t>
            </a:r>
            <a:fld id="{2E9F6FE5-2727-4F67-8AFA-744F89C5547A}" type="slidenum">
              <a:rPr lang="en-US"/>
              <a:pPr/>
              <a:t>52</a:t>
            </a:fld>
            <a:endParaRPr lang="en-US"/>
          </a:p>
        </p:txBody>
      </p:sp>
      <p:sp>
        <p:nvSpPr>
          <p:cNvPr id="15370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GB">
              <a:effectLst>
                <a:outerShdw blurRad="38100" dist="38100" dir="2700000" algn="tl">
                  <a:srgbClr val="FFFFFF"/>
                </a:outerShdw>
              </a:effectLst>
              <a:latin typeface="Times New Roman" pitchFamily="18" charset="0"/>
            </a:endParaRPr>
          </a:p>
        </p:txBody>
      </p:sp>
      <p:sp>
        <p:nvSpPr>
          <p:cNvPr id="1537027" name="Text Box 3"/>
          <p:cNvSpPr txBox="1">
            <a:spLocks noChangeArrowheads="1"/>
          </p:cNvSpPr>
          <p:nvPr/>
        </p:nvSpPr>
        <p:spPr bwMode="auto">
          <a:xfrm>
            <a:off x="228600" y="406400"/>
            <a:ext cx="4984750"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10-6   DOCUMENTATION</a:t>
            </a:r>
          </a:p>
        </p:txBody>
      </p:sp>
      <p:sp>
        <p:nvSpPr>
          <p:cNvPr id="153702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GB" sz="1800">
              <a:latin typeface="Times New Roman" pitchFamily="18" charset="0"/>
            </a:endParaRPr>
          </a:p>
        </p:txBody>
      </p:sp>
      <p:sp>
        <p:nvSpPr>
          <p:cNvPr id="1537029" name="Rectangle 5"/>
          <p:cNvSpPr>
            <a:spLocks noChangeArrowheads="1"/>
          </p:cNvSpPr>
          <p:nvPr/>
        </p:nvSpPr>
        <p:spPr bwMode="auto">
          <a:xfrm>
            <a:off x="152400" y="1582738"/>
            <a:ext cx="8610600" cy="2227262"/>
          </a:xfrm>
          <a:prstGeom prst="rect">
            <a:avLst/>
          </a:prstGeom>
          <a:noFill/>
          <a:ln w="9525">
            <a:noFill/>
            <a:miter lim="800000"/>
            <a:headEnd/>
            <a:tailEnd/>
          </a:ln>
          <a:effectLst/>
        </p:spPr>
        <p:txBody>
          <a:bodyPr anchor="ctr">
            <a:spAutoFit/>
          </a:bodyPr>
          <a:lstStyle/>
          <a:p>
            <a:pPr algn="just" eaLnBrk="1" hangingPunct="1"/>
            <a:r>
              <a:rPr lang="en-US" sz="2800" b="0">
                <a:effectLst>
                  <a:outerShdw blurRad="38100" dist="38100" dir="2700000" algn="tl">
                    <a:srgbClr val="C0C0C0"/>
                  </a:outerShdw>
                </a:effectLst>
                <a:latin typeface="Times New Roman" pitchFamily="18" charset="0"/>
              </a:rPr>
              <a:t>For software to be used properly and maintained efficiently, documentation is needed. Usually, three separate sets of documentation are prepared for software:  </a:t>
            </a:r>
            <a:r>
              <a:rPr lang="fr-FR" sz="2800">
                <a:solidFill>
                  <a:schemeClr val="folHlink"/>
                </a:solidFill>
                <a:effectLst>
                  <a:outerShdw blurRad="38100" dist="38100" dir="2700000" algn="tl">
                    <a:srgbClr val="C0C0C0"/>
                  </a:outerShdw>
                </a:effectLst>
                <a:latin typeface="Times New Roman" pitchFamily="18" charset="0"/>
              </a:rPr>
              <a:t>user documentation</a:t>
            </a:r>
            <a:r>
              <a:rPr lang="fr-FR" sz="2800" b="0">
                <a:effectLst>
                  <a:outerShdw blurRad="38100" dist="38100" dir="2700000" algn="tl">
                    <a:srgbClr val="C0C0C0"/>
                  </a:outerShdw>
                </a:effectLst>
                <a:latin typeface="Times New Roman" pitchFamily="18" charset="0"/>
              </a:rPr>
              <a:t>, </a:t>
            </a:r>
            <a:r>
              <a:rPr lang="fr-FR" sz="2800">
                <a:solidFill>
                  <a:schemeClr val="folHlink"/>
                </a:solidFill>
                <a:effectLst>
                  <a:outerShdw blurRad="38100" dist="38100" dir="2700000" algn="tl">
                    <a:srgbClr val="C0C0C0"/>
                  </a:outerShdw>
                </a:effectLst>
                <a:latin typeface="Times New Roman" pitchFamily="18" charset="0"/>
              </a:rPr>
              <a:t>system documentation</a:t>
            </a:r>
            <a:r>
              <a:rPr lang="fr-FR" sz="2800" b="0">
                <a:effectLst>
                  <a:outerShdw blurRad="38100" dist="38100" dir="2700000" algn="tl">
                    <a:srgbClr val="C0C0C0"/>
                  </a:outerShdw>
                </a:effectLst>
                <a:latin typeface="Times New Roman" pitchFamily="18" charset="0"/>
              </a:rPr>
              <a:t> and   </a:t>
            </a:r>
            <a:r>
              <a:rPr lang="fr-FR" sz="2800">
                <a:solidFill>
                  <a:schemeClr val="folHlink"/>
                </a:solidFill>
                <a:effectLst>
                  <a:outerShdw blurRad="38100" dist="38100" dir="2700000" algn="tl">
                    <a:srgbClr val="C0C0C0"/>
                  </a:outerShdw>
                </a:effectLst>
                <a:latin typeface="Times New Roman" pitchFamily="18" charset="0"/>
              </a:rPr>
              <a:t>technical documentation</a:t>
            </a:r>
            <a:r>
              <a:rPr lang="fr-FR" sz="2800" b="0">
                <a:effectLst>
                  <a:outerShdw blurRad="38100" dist="38100" dir="2700000" algn="tl">
                    <a:srgbClr val="C0C0C0"/>
                  </a:outerShdw>
                </a:effectLst>
                <a:latin typeface="Times New Roman" pitchFamily="18" charset="0"/>
              </a:rPr>
              <a:t>.</a:t>
            </a:r>
            <a:endParaRPr lang="en-US" sz="2800" b="0">
              <a:effectLst>
                <a:outerShdw blurRad="38100" dist="38100" dir="2700000" algn="tl">
                  <a:srgbClr val="C0C0C0"/>
                </a:outerShdw>
              </a:effectLst>
              <a:latin typeface="Times New Roman" pitchFamily="18" charset="0"/>
            </a:endParaRPr>
          </a:p>
        </p:txBody>
      </p:sp>
      <p:sp>
        <p:nvSpPr>
          <p:cNvPr id="1537031" name="Rectangle 7"/>
          <p:cNvSpPr>
            <a:spLocks noChangeArrowheads="1"/>
          </p:cNvSpPr>
          <p:nvPr/>
        </p:nvSpPr>
        <p:spPr bwMode="auto">
          <a:xfrm>
            <a:off x="304800" y="5149850"/>
            <a:ext cx="8382000" cy="595313"/>
          </a:xfrm>
          <a:prstGeom prst="rect">
            <a:avLst/>
          </a:prstGeom>
          <a:solidFill>
            <a:srgbClr val="99FF33"/>
          </a:solidFill>
          <a:ln w="76200" algn="ctr">
            <a:solidFill>
              <a:srgbClr val="00CC00"/>
            </a:solidFill>
            <a:miter lim="800000"/>
            <a:headEnd/>
            <a:tailEnd/>
          </a:ln>
          <a:effectLst/>
        </p:spPr>
        <p:txBody>
          <a:bodyPr>
            <a:spAutoFit/>
          </a:bodyPr>
          <a:lstStyle/>
          <a:p>
            <a:pPr algn="ctr"/>
            <a:r>
              <a:rPr lang="en-US" sz="2800">
                <a:latin typeface="Times New Roman" pitchFamily="18" charset="0"/>
              </a:rPr>
              <a:t>Documentation is an ongoing process.</a:t>
            </a:r>
          </a:p>
        </p:txBody>
      </p:sp>
      <p:grpSp>
        <p:nvGrpSpPr>
          <p:cNvPr id="2" name="Group 8"/>
          <p:cNvGrpSpPr>
            <a:grpSpLocks/>
          </p:cNvGrpSpPr>
          <p:nvPr/>
        </p:nvGrpSpPr>
        <p:grpSpPr bwMode="auto">
          <a:xfrm>
            <a:off x="304800" y="4524375"/>
            <a:ext cx="685800" cy="615950"/>
            <a:chOff x="1200" y="1217"/>
            <a:chExt cx="720" cy="388"/>
          </a:xfrm>
        </p:grpSpPr>
        <p:pic>
          <p:nvPicPr>
            <p:cNvPr id="1537033" name="Picture 9"/>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537034" name="Text Box 10"/>
            <p:cNvSpPr txBox="1">
              <a:spLocks noChangeArrowheads="1"/>
            </p:cNvSpPr>
            <p:nvPr/>
          </p:nvSpPr>
          <p:spPr bwMode="auto">
            <a:xfrm>
              <a:off x="1283" y="1217"/>
              <a:ext cx="400" cy="365"/>
            </a:xfrm>
            <a:prstGeom prst="rect">
              <a:avLst/>
            </a:prstGeom>
            <a:noFill/>
            <a:ln w="9525">
              <a:noFill/>
              <a:miter lim="800000"/>
              <a:headEnd/>
              <a:tailEnd/>
            </a:ln>
            <a:effectLst/>
          </p:spPr>
          <p:txBody>
            <a:bodyPr wrap="none">
              <a:spAutoFit/>
            </a:bodyPr>
            <a:lstStyle/>
            <a:p>
              <a:r>
                <a:rPr lang="en-US" sz="2800">
                  <a:solidFill>
                    <a:schemeClr val="hlink"/>
                  </a:solidFill>
                  <a:latin typeface="Franklin Gothic Demi" pitchFamily="34" charset="0"/>
                </a:rPr>
                <a:t> </a:t>
              </a:r>
              <a:r>
                <a:rPr lang="en-US">
                  <a:solidFill>
                    <a:schemeClr val="hlink"/>
                  </a:solidFill>
                  <a:latin typeface="Franklin Gothic Demi" pitchFamily="34" charset="0"/>
                </a:rPr>
                <a:t>i</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94A70FD4-9584-412A-8452-66F004F40B40}" type="slidenum">
              <a:rPr lang="en-US"/>
              <a:pPr/>
              <a:t>53</a:t>
            </a:fld>
            <a:endParaRPr lang="en-US"/>
          </a:p>
        </p:txBody>
      </p:sp>
      <p:sp>
        <p:nvSpPr>
          <p:cNvPr id="1539074" name="Text Box 2"/>
          <p:cNvSpPr txBox="1">
            <a:spLocks noChangeArrowheads="1"/>
          </p:cNvSpPr>
          <p:nvPr/>
        </p:nvSpPr>
        <p:spPr bwMode="auto">
          <a:xfrm>
            <a:off x="0" y="0"/>
            <a:ext cx="3694113" cy="579438"/>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User documentation</a:t>
            </a:r>
          </a:p>
        </p:txBody>
      </p:sp>
      <p:sp>
        <p:nvSpPr>
          <p:cNvPr id="1539075" name="Rectangle 3"/>
          <p:cNvSpPr>
            <a:spLocks noChangeArrowheads="1"/>
          </p:cNvSpPr>
          <p:nvPr/>
        </p:nvSpPr>
        <p:spPr bwMode="auto">
          <a:xfrm>
            <a:off x="76200" y="685800"/>
            <a:ext cx="8915400" cy="5216525"/>
          </a:xfrm>
          <a:prstGeom prst="rect">
            <a:avLst/>
          </a:prstGeom>
          <a:solidFill>
            <a:schemeClr val="bg1"/>
          </a:solidFill>
          <a:ln w="9525">
            <a:noFill/>
            <a:miter lim="800000"/>
            <a:headEnd/>
            <a:tailEnd/>
          </a:ln>
          <a:effectLst/>
        </p:spPr>
        <p:txBody>
          <a:bodyPr>
            <a:spAutoFit/>
          </a:bodyPr>
          <a:lstStyle/>
          <a:p>
            <a:pPr algn="just"/>
            <a:r>
              <a:rPr lang="en-US" sz="2800" b="0">
                <a:latin typeface="Times New Roman" pitchFamily="18" charset="0"/>
              </a:rPr>
              <a:t>To run the software system properly, the users need documentation, traditionally called a </a:t>
            </a:r>
            <a:r>
              <a:rPr lang="en-US" sz="2800" i="1">
                <a:solidFill>
                  <a:schemeClr val="folHlink"/>
                </a:solidFill>
                <a:latin typeface="Times New Roman" pitchFamily="18" charset="0"/>
              </a:rPr>
              <a:t>user guide</a:t>
            </a:r>
            <a:r>
              <a:rPr lang="en-US" sz="2800" b="0">
                <a:latin typeface="Times New Roman" pitchFamily="18" charset="0"/>
              </a:rPr>
              <a:t>, that shows how to use the software step by step. User guides usually contains a tutorial section to guide the user through each feature of the software.</a:t>
            </a:r>
          </a:p>
          <a:p>
            <a:pPr algn="just"/>
            <a:endParaRPr lang="en-US" sz="2800" b="0">
              <a:latin typeface="Times New Roman" pitchFamily="18" charset="0"/>
            </a:endParaRPr>
          </a:p>
          <a:p>
            <a:pPr algn="just"/>
            <a:r>
              <a:rPr lang="en-US" sz="2800" b="0">
                <a:latin typeface="Times New Roman" pitchFamily="18" charset="0"/>
              </a:rPr>
              <a:t>	A good user guide can be a very powerful marketing tool: the importance of user documentation in marketing cannot be over-emphasized. User guides should be written for both the novice and the expert users, and a software system with good user documentation will definitely increase sales.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C123C9E6-BBD9-47E3-9FB0-D71928366016}" type="slidenum">
              <a:rPr lang="en-US"/>
              <a:pPr/>
              <a:t>54</a:t>
            </a:fld>
            <a:endParaRPr lang="en-US"/>
          </a:p>
        </p:txBody>
      </p:sp>
      <p:sp>
        <p:nvSpPr>
          <p:cNvPr id="1541122" name="Text Box 2"/>
          <p:cNvSpPr txBox="1">
            <a:spLocks noChangeArrowheads="1"/>
          </p:cNvSpPr>
          <p:nvPr/>
        </p:nvSpPr>
        <p:spPr bwMode="auto">
          <a:xfrm>
            <a:off x="0" y="0"/>
            <a:ext cx="4121150" cy="579438"/>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System documentation</a:t>
            </a:r>
          </a:p>
        </p:txBody>
      </p:sp>
      <p:sp>
        <p:nvSpPr>
          <p:cNvPr id="1541123" name="Rectangle 3"/>
          <p:cNvSpPr>
            <a:spLocks noChangeArrowheads="1"/>
          </p:cNvSpPr>
          <p:nvPr/>
        </p:nvSpPr>
        <p:spPr bwMode="auto">
          <a:xfrm>
            <a:off x="76200" y="685800"/>
            <a:ext cx="8915400" cy="2227263"/>
          </a:xfrm>
          <a:prstGeom prst="rect">
            <a:avLst/>
          </a:prstGeom>
          <a:solidFill>
            <a:schemeClr val="bg1"/>
          </a:solidFill>
          <a:ln w="9525">
            <a:noFill/>
            <a:miter lim="800000"/>
            <a:headEnd/>
            <a:tailEnd/>
          </a:ln>
          <a:effectLst/>
        </p:spPr>
        <p:txBody>
          <a:bodyPr>
            <a:spAutoFit/>
          </a:bodyPr>
          <a:lstStyle/>
          <a:p>
            <a:pPr algn="just"/>
            <a:r>
              <a:rPr lang="en-US" sz="2800" b="0">
                <a:latin typeface="Times New Roman" pitchFamily="18" charset="0"/>
              </a:rPr>
              <a:t>System documentation defines the software itself. It should be written so that the software can be maintained and modified by people other than the original developers. System documentation should exist for all four phases of system development.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F80B5BCF-E6DB-4007-9DD9-B46723FC96D2}" type="slidenum">
              <a:rPr lang="en-US"/>
              <a:pPr/>
              <a:t>55</a:t>
            </a:fld>
            <a:endParaRPr lang="en-US"/>
          </a:p>
        </p:txBody>
      </p:sp>
      <p:sp>
        <p:nvSpPr>
          <p:cNvPr id="1543170" name="Text Box 2"/>
          <p:cNvSpPr txBox="1">
            <a:spLocks noChangeArrowheads="1"/>
          </p:cNvSpPr>
          <p:nvPr/>
        </p:nvSpPr>
        <p:spPr bwMode="auto">
          <a:xfrm>
            <a:off x="0" y="0"/>
            <a:ext cx="4573588" cy="579438"/>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Technical documentation</a:t>
            </a:r>
          </a:p>
        </p:txBody>
      </p:sp>
      <p:sp>
        <p:nvSpPr>
          <p:cNvPr id="1543171" name="Rectangle 3"/>
          <p:cNvSpPr>
            <a:spLocks noChangeArrowheads="1"/>
          </p:cNvSpPr>
          <p:nvPr/>
        </p:nvSpPr>
        <p:spPr bwMode="auto">
          <a:xfrm>
            <a:off x="76200" y="685800"/>
            <a:ext cx="8915400" cy="2654300"/>
          </a:xfrm>
          <a:prstGeom prst="rect">
            <a:avLst/>
          </a:prstGeom>
          <a:solidFill>
            <a:schemeClr val="bg1"/>
          </a:solidFill>
          <a:ln w="9525">
            <a:noFill/>
            <a:miter lim="800000"/>
            <a:headEnd/>
            <a:tailEnd/>
          </a:ln>
          <a:effectLst/>
        </p:spPr>
        <p:txBody>
          <a:bodyPr>
            <a:spAutoFit/>
          </a:bodyPr>
          <a:lstStyle/>
          <a:p>
            <a:pPr algn="just"/>
            <a:r>
              <a:rPr lang="en-US" sz="2800" b="0">
                <a:latin typeface="Times New Roman" pitchFamily="18" charset="0"/>
              </a:rPr>
              <a:t>Technical documentation describes the installation and the servicing of the software system. Installation documentation defines how the software should be installed on each computer, for example, servers and clients. Service documentation defines how the system should be maintained and updated if necessary.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Basis Path Testing?</a:t>
            </a:r>
            <a:br>
              <a:rPr lang="en-US" b="1" dirty="0" smtClean="0"/>
            </a:br>
            <a:endParaRPr lang="en-US" dirty="0"/>
          </a:p>
        </p:txBody>
      </p:sp>
      <p:sp>
        <p:nvSpPr>
          <p:cNvPr id="3" name="Content Placeholder 2"/>
          <p:cNvSpPr>
            <a:spLocks noGrp="1"/>
          </p:cNvSpPr>
          <p:nvPr>
            <p:ph idx="1"/>
          </p:nvPr>
        </p:nvSpPr>
        <p:spPr>
          <a:xfrm>
            <a:off x="0" y="1447801"/>
            <a:ext cx="9144000" cy="4953000"/>
          </a:xfrm>
        </p:spPr>
        <p:txBody>
          <a:bodyPr>
            <a:normAutofit/>
          </a:bodyPr>
          <a:lstStyle/>
          <a:p>
            <a:pPr algn="just"/>
            <a:r>
              <a:rPr lang="en-US" sz="2800" dirty="0" smtClean="0">
                <a:solidFill>
                  <a:srgbClr val="C00000"/>
                </a:solidFill>
                <a:latin typeface="Arial Unicode MS" pitchFamily="34" charset="-128"/>
                <a:ea typeface="Arial Unicode MS" pitchFamily="34" charset="-128"/>
                <a:cs typeface="Arial Unicode MS" pitchFamily="34" charset="-128"/>
              </a:rPr>
              <a:t>Basis path testing was proposed by Tom McCabe. This method creates a set of test cases that executes every statement in the software at least once.</a:t>
            </a:r>
          </a:p>
          <a:p>
            <a:pPr algn="just">
              <a:buNone/>
            </a:pPr>
            <a:endParaRPr lang="en-US" sz="800" dirty="0" smtClean="0">
              <a:latin typeface="Arial Unicode MS" pitchFamily="34" charset="-128"/>
              <a:ea typeface="Arial Unicode MS" pitchFamily="34" charset="-128"/>
              <a:cs typeface="Arial Unicode MS" pitchFamily="34" charset="-128"/>
            </a:endParaRPr>
          </a:p>
          <a:p>
            <a:pPr algn="just"/>
            <a:r>
              <a:rPr lang="en-US" sz="2800" dirty="0" smtClean="0">
                <a:solidFill>
                  <a:srgbClr val="0070C0"/>
                </a:solidFill>
                <a:latin typeface="Arial Unicode MS" pitchFamily="34" charset="-128"/>
                <a:ea typeface="Arial Unicode MS" pitchFamily="34" charset="-128"/>
                <a:cs typeface="Arial Unicode MS" pitchFamily="34" charset="-128"/>
              </a:rPr>
              <a:t>Basis path testing is a method in which each statement in the software is executed at least once.</a:t>
            </a:r>
          </a:p>
          <a:p>
            <a:pPr algn="just"/>
            <a:endParaRPr lang="en-US" sz="2800" dirty="0" smtClean="0">
              <a:latin typeface="Arial Unicode MS" pitchFamily="34" charset="-128"/>
              <a:ea typeface="Arial Unicode MS" pitchFamily="34" charset="-128"/>
              <a:cs typeface="Arial Unicode MS" pitchFamily="34" charset="-128"/>
            </a:endParaRPr>
          </a:p>
          <a:p>
            <a:pPr algn="just"/>
            <a:r>
              <a:rPr lang="en-US" sz="2800" i="1" dirty="0" smtClean="0">
                <a:solidFill>
                  <a:srgbClr val="C00000"/>
                </a:solidFill>
                <a:latin typeface="Arial Unicode MS" pitchFamily="34" charset="-128"/>
                <a:ea typeface="Arial Unicode MS" pitchFamily="34" charset="-128"/>
                <a:cs typeface="Arial Unicode MS" pitchFamily="34" charset="-128"/>
              </a:rPr>
              <a:t>Basis path testing</a:t>
            </a:r>
            <a:r>
              <a:rPr lang="en-US" sz="2800" dirty="0" smtClean="0">
                <a:solidFill>
                  <a:srgbClr val="C00000"/>
                </a:solidFill>
                <a:latin typeface="Arial Unicode MS" pitchFamily="34" charset="-128"/>
                <a:ea typeface="Arial Unicode MS" pitchFamily="34" charset="-128"/>
                <a:cs typeface="Arial Unicode MS" pitchFamily="34" charset="-128"/>
              </a:rPr>
              <a:t>, or structured testing, is a method for designing test cases intended to examine each mathematically possible path of execution at least once.</a:t>
            </a:r>
            <a:endParaRPr lang="en-US" sz="2800" dirty="0">
              <a:solidFill>
                <a:srgbClr val="C0000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850" y="260350"/>
            <a:ext cx="8640763" cy="1143000"/>
          </a:xfrm>
        </p:spPr>
        <p:txBody>
          <a:bodyPr/>
          <a:lstStyle/>
          <a:p>
            <a:r>
              <a:rPr lang="th-TH" sz="2800" b="1">
                <a:solidFill>
                  <a:schemeClr val="accent2"/>
                </a:solidFill>
                <a:latin typeface="Tahoma" pitchFamily="34" charset="0"/>
                <a:cs typeface="Tahoma" pitchFamily="34" charset="0"/>
              </a:rPr>
              <a:t>BASIS PATH TESTING EXAMPLE</a:t>
            </a:r>
            <a:r>
              <a:rPr lang="en-US" sz="2800" b="1">
                <a:solidFill>
                  <a:srgbClr val="CC3300"/>
                </a:solidFill>
                <a:latin typeface="Tahoma" pitchFamily="34" charset="0"/>
                <a:cs typeface="Tahoma" pitchFamily="34" charset="0"/>
              </a:rPr>
              <a:t>:VIDEO SALES</a:t>
            </a:r>
            <a:endParaRPr lang="th-TH" sz="2800" b="1">
              <a:solidFill>
                <a:srgbClr val="CC3300"/>
              </a:solidFill>
              <a:latin typeface="Tahoma" pitchFamily="34" charset="0"/>
              <a:cs typeface="Tahoma" pitchFamily="34" charset="0"/>
            </a:endParaRPr>
          </a:p>
        </p:txBody>
      </p:sp>
      <p:sp>
        <p:nvSpPr>
          <p:cNvPr id="7171" name="Rectangle 3"/>
          <p:cNvSpPr>
            <a:spLocks noGrp="1" noChangeArrowheads="1"/>
          </p:cNvSpPr>
          <p:nvPr>
            <p:ph idx="1"/>
          </p:nvPr>
        </p:nvSpPr>
        <p:spPr>
          <a:xfrm>
            <a:off x="457200" y="1600200"/>
            <a:ext cx="8229600" cy="4924425"/>
          </a:xfrm>
        </p:spPr>
        <p:txBody>
          <a:bodyPr>
            <a:normAutofit/>
          </a:bodyPr>
          <a:lstStyle/>
          <a:p>
            <a:pPr>
              <a:lnSpc>
                <a:spcPct val="80000"/>
              </a:lnSpc>
              <a:buFontTx/>
              <a:buNone/>
            </a:pPr>
            <a:r>
              <a:rPr lang="th-TH" sz="1800" dirty="0">
                <a:latin typeface="Tahoma" pitchFamily="34" charset="0"/>
                <a:cs typeface="Tahoma" pitchFamily="34" charset="0"/>
              </a:rPr>
              <a:t>For the video sales and rental shop example, consider the following</a:t>
            </a:r>
          </a:p>
          <a:p>
            <a:pPr>
              <a:lnSpc>
                <a:spcPct val="80000"/>
              </a:lnSpc>
              <a:buFontTx/>
              <a:buNone/>
            </a:pPr>
            <a:r>
              <a:rPr lang="th-TH" sz="1800" dirty="0">
                <a:latin typeface="Tahoma" pitchFamily="34" charset="0"/>
                <a:cs typeface="Tahoma" pitchFamily="34" charset="0"/>
              </a:rPr>
              <a:t>procedure for reserving a copy of a movie video.</a:t>
            </a:r>
          </a:p>
          <a:p>
            <a:pPr>
              <a:lnSpc>
                <a:spcPct val="80000"/>
              </a:lnSpc>
              <a:buFontTx/>
              <a:buNone/>
            </a:pPr>
            <a:endParaRPr lang="th-TH" sz="1800" dirty="0">
              <a:latin typeface="Tahoma" pitchFamily="34" charset="0"/>
              <a:cs typeface="Tahoma" pitchFamily="34" charset="0"/>
            </a:endParaRPr>
          </a:p>
          <a:p>
            <a:pPr>
              <a:lnSpc>
                <a:spcPct val="80000"/>
              </a:lnSpc>
              <a:buFontTx/>
              <a:buNone/>
            </a:pPr>
            <a:r>
              <a:rPr lang="th-TH" sz="1800" dirty="0">
                <a:latin typeface="Tahoma" pitchFamily="34" charset="0"/>
                <a:cs typeface="Tahoma" pitchFamily="34" charset="0"/>
              </a:rPr>
              <a:t>    Procedure: reserveVideoCopy return(result)</a:t>
            </a:r>
          </a:p>
          <a:p>
            <a:pPr>
              <a:lnSpc>
                <a:spcPct val="80000"/>
              </a:lnSpc>
              <a:buFontTx/>
              <a:buNone/>
            </a:pPr>
            <a:r>
              <a:rPr lang="th-TH" sz="1800" dirty="0">
                <a:latin typeface="Tahoma" pitchFamily="34" charset="0"/>
                <a:cs typeface="Tahoma" pitchFamily="34" charset="0"/>
              </a:rPr>
              <a:t>1.   If (status = “available”) OR ((status = “rented”) AND (returnDate </a:t>
            </a:r>
            <a:r>
              <a:rPr lang="th-TH" sz="1800" dirty="0">
                <a:latin typeface="Times New Roman" pitchFamily="18" charset="0"/>
                <a:cs typeface="Tahoma" pitchFamily="34" charset="0"/>
              </a:rPr>
              <a:t>≤</a:t>
            </a:r>
            <a:endParaRPr lang="th-TH" sz="1800" dirty="0">
              <a:latin typeface="Times New Roman" pitchFamily="18" charset="0"/>
              <a:cs typeface="Times New Roman" pitchFamily="18" charset="0"/>
            </a:endParaRPr>
          </a:p>
          <a:p>
            <a:pPr>
              <a:lnSpc>
                <a:spcPct val="80000"/>
              </a:lnSpc>
              <a:buFontTx/>
              <a:buNone/>
            </a:pPr>
            <a:r>
              <a:rPr lang="th-TH" sz="1800" dirty="0">
                <a:latin typeface="Tahoma" pitchFamily="34" charset="0"/>
                <a:cs typeface="Tahoma" pitchFamily="34" charset="0"/>
              </a:rPr>
              <a:t>		requestDate))</a:t>
            </a:r>
          </a:p>
          <a:p>
            <a:pPr>
              <a:lnSpc>
                <a:spcPct val="80000"/>
              </a:lnSpc>
              <a:buFontTx/>
              <a:buNone/>
            </a:pPr>
            <a:r>
              <a:rPr lang="th-TH" sz="1800" dirty="0">
                <a:latin typeface="Tahoma" pitchFamily="34" charset="0"/>
                <a:cs typeface="Tahoma" pitchFamily="34" charset="0"/>
              </a:rPr>
              <a:t>2. 		status = “reserved”</a:t>
            </a:r>
          </a:p>
          <a:p>
            <a:pPr>
              <a:lnSpc>
                <a:spcPct val="80000"/>
              </a:lnSpc>
              <a:buFontTx/>
              <a:buNone/>
            </a:pPr>
            <a:r>
              <a:rPr lang="th-TH" sz="1800" dirty="0">
                <a:latin typeface="Tahoma" pitchFamily="34" charset="0"/>
                <a:cs typeface="Tahoma" pitchFamily="34" charset="0"/>
              </a:rPr>
              <a:t>3. 		link video copy instance to member instance</a:t>
            </a:r>
          </a:p>
          <a:p>
            <a:pPr>
              <a:lnSpc>
                <a:spcPct val="80000"/>
              </a:lnSpc>
              <a:buFontTx/>
              <a:buNone/>
            </a:pPr>
            <a:r>
              <a:rPr lang="th-TH" sz="1800" dirty="0">
                <a:latin typeface="Tahoma" pitchFamily="34" charset="0"/>
                <a:cs typeface="Tahoma" pitchFamily="34" charset="0"/>
              </a:rPr>
              <a:t>4. 		result = “success”</a:t>
            </a:r>
          </a:p>
          <a:p>
            <a:pPr>
              <a:lnSpc>
                <a:spcPct val="80000"/>
              </a:lnSpc>
              <a:buFontTx/>
              <a:buNone/>
            </a:pPr>
            <a:r>
              <a:rPr lang="th-TH" sz="1800" dirty="0">
                <a:latin typeface="Tahoma" pitchFamily="34" charset="0"/>
                <a:cs typeface="Tahoma" pitchFamily="34" charset="0"/>
              </a:rPr>
              <a:t>5.   Else</a:t>
            </a:r>
          </a:p>
          <a:p>
            <a:pPr>
              <a:lnSpc>
                <a:spcPct val="80000"/>
              </a:lnSpc>
              <a:buFontTx/>
              <a:buNone/>
            </a:pPr>
            <a:r>
              <a:rPr lang="th-TH" sz="1800" dirty="0">
                <a:latin typeface="Tahoma" pitchFamily="34" charset="0"/>
                <a:cs typeface="Tahoma" pitchFamily="34" charset="0"/>
              </a:rPr>
              <a:t>6. 		 result = “failure”</a:t>
            </a:r>
          </a:p>
          <a:p>
            <a:pPr>
              <a:lnSpc>
                <a:spcPct val="80000"/>
              </a:lnSpc>
              <a:buFontTx/>
              <a:buNone/>
            </a:pPr>
            <a:r>
              <a:rPr lang="th-TH" sz="1800" dirty="0">
                <a:latin typeface="Tahoma" pitchFamily="34" charset="0"/>
                <a:cs typeface="Tahoma" pitchFamily="34" charset="0"/>
              </a:rPr>
              <a:t>7. Endif</a:t>
            </a:r>
          </a:p>
          <a:p>
            <a:pPr>
              <a:lnSpc>
                <a:spcPct val="80000"/>
              </a:lnSpc>
              <a:buFontTx/>
              <a:buNone/>
            </a:pPr>
            <a:r>
              <a:rPr lang="th-TH" sz="1800" dirty="0">
                <a:latin typeface="Tahoma" pitchFamily="34" charset="0"/>
                <a:cs typeface="Tahoma" pitchFamily="34" charset="0"/>
              </a:rPr>
              <a:t>End</a:t>
            </a:r>
          </a:p>
          <a:p>
            <a:pPr>
              <a:lnSpc>
                <a:spcPct val="80000"/>
              </a:lnSpc>
              <a:buFontTx/>
              <a:buNone/>
            </a:pPr>
            <a:endParaRPr lang="th-TH" sz="1800" dirty="0">
              <a:latin typeface="Tahoma" pitchFamily="34" charset="0"/>
              <a:cs typeface="Tahoma" pitchFamily="34" charset="0"/>
            </a:endParaRPr>
          </a:p>
          <a:p>
            <a:pPr algn="just">
              <a:lnSpc>
                <a:spcPct val="150000"/>
              </a:lnSpc>
              <a:buFontTx/>
              <a:buNone/>
            </a:pPr>
            <a:r>
              <a:rPr lang="th-TH" sz="1800" b="1" dirty="0">
                <a:solidFill>
                  <a:srgbClr val="FF0000"/>
                </a:solidFill>
                <a:latin typeface="Tahoma" pitchFamily="34" charset="0"/>
                <a:cs typeface="Tahoma" pitchFamily="34" charset="0"/>
              </a:rPr>
              <a:t>Draw the flow graph </a:t>
            </a:r>
            <a:r>
              <a:rPr lang="th-TH" sz="1800" dirty="0">
                <a:latin typeface="Tahoma" pitchFamily="34" charset="0"/>
                <a:cs typeface="Tahoma" pitchFamily="34" charset="0"/>
              </a:rPr>
              <a:t>for the reserveVideoCopy procedure. </a:t>
            </a:r>
            <a:r>
              <a:rPr lang="th-TH" sz="1800" dirty="0" smtClean="0">
                <a:latin typeface="Tahoma" pitchFamily="34" charset="0"/>
                <a:cs typeface="Tahoma" pitchFamily="34" charset="0"/>
              </a:rPr>
              <a:t>Show</a:t>
            </a:r>
            <a:r>
              <a:rPr lang="en-US" sz="1800" dirty="0" smtClean="0">
                <a:latin typeface="Tahoma" pitchFamily="34" charset="0"/>
                <a:cs typeface="Tahoma" pitchFamily="34" charset="0"/>
              </a:rPr>
              <a:t> </a:t>
            </a:r>
            <a:r>
              <a:rPr lang="th-TH" sz="1800" dirty="0" smtClean="0">
                <a:latin typeface="Tahoma" pitchFamily="34" charset="0"/>
                <a:cs typeface="Tahoma" pitchFamily="34" charset="0"/>
              </a:rPr>
              <a:t>the </a:t>
            </a:r>
            <a:r>
              <a:rPr lang="th-TH" sz="1800" dirty="0">
                <a:latin typeface="Tahoma" pitchFamily="34" charset="0"/>
                <a:cs typeface="Tahoma" pitchFamily="34" charset="0"/>
              </a:rPr>
              <a:t>flow </a:t>
            </a:r>
            <a:r>
              <a:rPr lang="th-TH" sz="1800" dirty="0" smtClean="0">
                <a:latin typeface="Tahoma" pitchFamily="34" charset="0"/>
                <a:cs typeface="Tahoma" pitchFamily="34" charset="0"/>
              </a:rPr>
              <a:t>graph node </a:t>
            </a:r>
            <a:r>
              <a:rPr lang="th-TH" sz="1800" dirty="0">
                <a:latin typeface="Tahoma" pitchFamily="34" charset="0"/>
                <a:cs typeface="Tahoma" pitchFamily="34" charset="0"/>
              </a:rPr>
              <a:t>to program statement mapping and </a:t>
            </a:r>
            <a:r>
              <a:rPr lang="th-TH" sz="1800" dirty="0" smtClean="0">
                <a:latin typeface="Tahoma" pitchFamily="34" charset="0"/>
                <a:cs typeface="Tahoma" pitchFamily="34" charset="0"/>
              </a:rPr>
              <a:t>clearly</a:t>
            </a:r>
            <a:r>
              <a:rPr lang="en-US" sz="1800" dirty="0" smtClean="0">
                <a:latin typeface="Tahoma" pitchFamily="34" charset="0"/>
                <a:cs typeface="Tahoma" pitchFamily="34" charset="0"/>
              </a:rPr>
              <a:t> </a:t>
            </a:r>
            <a:r>
              <a:rPr lang="th-TH" sz="1800" dirty="0" smtClean="0">
                <a:latin typeface="Tahoma" pitchFamily="34" charset="0"/>
                <a:cs typeface="Tahoma" pitchFamily="34" charset="0"/>
              </a:rPr>
              <a:t>label </a:t>
            </a:r>
            <a:r>
              <a:rPr lang="th-TH" sz="1800" dirty="0">
                <a:latin typeface="Tahoma" pitchFamily="34" charset="0"/>
                <a:cs typeface="Tahoma" pitchFamily="34" charset="0"/>
              </a:rPr>
              <a:t>the regions of the flow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274638"/>
            <a:ext cx="8642350" cy="706437"/>
          </a:xfrm>
        </p:spPr>
        <p:txBody>
          <a:bodyPr>
            <a:normAutofit fontScale="90000"/>
          </a:bodyPr>
          <a:lstStyle/>
          <a:p>
            <a:r>
              <a:rPr lang="th-TH" sz="2400" b="1">
                <a:solidFill>
                  <a:schemeClr val="accent2"/>
                </a:solidFill>
                <a:latin typeface="Tahoma" pitchFamily="34" charset="0"/>
                <a:cs typeface="Tahoma" pitchFamily="34" charset="0"/>
              </a:rPr>
              <a:t>BASIS PATH TESTING EXAMPLE: </a:t>
            </a:r>
            <a:r>
              <a:rPr lang="th-TH" sz="2400" b="1">
                <a:solidFill>
                  <a:srgbClr val="CC3300"/>
                </a:solidFill>
                <a:latin typeface="Tahoma" pitchFamily="34" charset="0"/>
                <a:cs typeface="Tahoma" pitchFamily="34" charset="0"/>
              </a:rPr>
              <a:t>ACTIVITY DIAGRAM</a:t>
            </a:r>
            <a:r>
              <a:rPr lang="th-TH" sz="2400" b="1">
                <a:latin typeface="Tahoma" pitchFamily="34" charset="0"/>
                <a:cs typeface="Tahoma" pitchFamily="34" charset="0"/>
              </a:rPr>
              <a:t> </a:t>
            </a:r>
            <a:r>
              <a:rPr lang="th-TH" sz="2400">
                <a:latin typeface="Tahoma" pitchFamily="34" charset="0"/>
                <a:cs typeface="Tahoma" pitchFamily="34" charset="0"/>
              </a:rPr>
              <a:t/>
            </a:r>
            <a:br>
              <a:rPr lang="th-TH" sz="2400">
                <a:latin typeface="Tahoma" pitchFamily="34" charset="0"/>
                <a:cs typeface="Tahoma" pitchFamily="34" charset="0"/>
              </a:rPr>
            </a:br>
            <a:endParaRPr lang="th-TH" sz="2400">
              <a:latin typeface="Tahoma" pitchFamily="34" charset="0"/>
              <a:cs typeface="Tahoma" pitchFamily="34" charset="0"/>
            </a:endParaRPr>
          </a:p>
        </p:txBody>
      </p:sp>
      <p:pic>
        <p:nvPicPr>
          <p:cNvPr id="5125" name="Picture 5"/>
          <p:cNvPicPr>
            <a:picLocks noGrp="1" noChangeAspect="1" noChangeArrowheads="1"/>
          </p:cNvPicPr>
          <p:nvPr>
            <p:ph idx="1"/>
          </p:nvPr>
        </p:nvPicPr>
        <p:blipFill>
          <a:blip r:embed="rId2" cstate="print"/>
          <a:stretch>
            <a:fillRect/>
          </a:stretch>
        </p:blipFill>
        <p:spPr>
          <a:xfrm>
            <a:off x="1972000" y="2477862"/>
            <a:ext cx="5200000" cy="3219900"/>
          </a:xfrm>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Independent path</a:t>
            </a:r>
            <a:endParaRPr lang="en-US" dirty="0"/>
          </a:p>
        </p:txBody>
      </p:sp>
      <p:sp>
        <p:nvSpPr>
          <p:cNvPr id="3" name="Content Placeholder 2"/>
          <p:cNvSpPr>
            <a:spLocks noGrp="1"/>
          </p:cNvSpPr>
          <p:nvPr>
            <p:ph idx="1"/>
          </p:nvPr>
        </p:nvSpPr>
        <p:spPr/>
        <p:txBody>
          <a:bodyPr/>
          <a:lstStyle/>
          <a:p>
            <a:pPr algn="just"/>
            <a:r>
              <a:rPr lang="en-US" dirty="0" smtClean="0"/>
              <a:t>An independent path is any path through the software that introduces at </a:t>
            </a:r>
            <a:r>
              <a:rPr lang="en-US" b="1" dirty="0" smtClean="0"/>
              <a:t>Path least one new set of processing statements or a new condition. When </a:t>
            </a:r>
            <a:r>
              <a:rPr lang="en-US" dirty="0" smtClean="0"/>
              <a:t>stated in terms of a flow graph, an independent path must move along at least one edge that has not been traversed before the path is defined.[Pressman-01]</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423</TotalTime>
  <Words>2146</Words>
  <Application>Microsoft Office PowerPoint</Application>
  <PresentationFormat>On-screen Show (4:3)</PresentationFormat>
  <Paragraphs>188</Paragraphs>
  <Slides>55</Slides>
  <Notes>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Module</vt:lpstr>
      <vt:lpstr>Unit-6</vt:lpstr>
      <vt:lpstr>Topic to be covered </vt:lpstr>
      <vt:lpstr>Topics to be covered </vt:lpstr>
      <vt:lpstr>Slide 4</vt:lpstr>
      <vt:lpstr>Slide 5</vt:lpstr>
      <vt:lpstr>What is Basis Path Testing? </vt:lpstr>
      <vt:lpstr>BASIS PATH TESTING EXAMPLE:VIDEO SALES</vt:lpstr>
      <vt:lpstr>BASIS PATH TESTING EXAMPLE: ACTIVITY DIAGRAM  </vt:lpstr>
      <vt:lpstr>Independent path</vt:lpstr>
      <vt:lpstr>What is a Basis Path? </vt:lpstr>
      <vt:lpstr>McCabe’s Basis Path Testing </vt:lpstr>
      <vt:lpstr>Step 1: Draw a Control Flow Graph </vt:lpstr>
      <vt:lpstr>Basic Control Flow Graph Structures</vt:lpstr>
      <vt:lpstr>Step 1: Draw a Control Flow Graph (cont.)</vt:lpstr>
      <vt:lpstr>Step 2: Calculate Cyclomatic Complexity</vt:lpstr>
      <vt:lpstr>Step 2: Calculate Cyclomatic Complexity (contd…)</vt:lpstr>
      <vt:lpstr>Step 2: Calculate Cyclomatic Complexity (contd…)</vt:lpstr>
      <vt:lpstr>Step 2: Calculate Cyclomatic Complexity (contd…)</vt:lpstr>
      <vt:lpstr>Step 2: Calculate Cyclomatic Complexity (contd…)</vt:lpstr>
      <vt:lpstr>Step 2: Calculate Cyclomatic Complexity (contd…)</vt:lpstr>
      <vt:lpstr>Step 2: Calculate Cyclomatic Complexity (contd…)</vt:lpstr>
      <vt:lpstr>Use of Cyclomatic Complexity</vt:lpstr>
      <vt:lpstr>Step 3: choose a basis set of paths</vt:lpstr>
      <vt:lpstr>Step 3: choose a basis set of paths( Contd…).</vt:lpstr>
      <vt:lpstr>Step 3: choose a basis set of paths( Contd…)</vt:lpstr>
      <vt:lpstr>Step 3: choose a basis set of paths( Contd…)</vt:lpstr>
      <vt:lpstr>Step 4: Generate Test Cases</vt:lpstr>
      <vt:lpstr>Slide 28</vt:lpstr>
      <vt:lpstr>1 Condition Testing </vt:lpstr>
      <vt:lpstr>1 Condition Testing(contd….) </vt:lpstr>
      <vt:lpstr>2 Data Flow Testing </vt:lpstr>
      <vt:lpstr>3. Loop Testing </vt:lpstr>
      <vt:lpstr>1.Simple Loops</vt:lpstr>
      <vt:lpstr>1.Simple Loops</vt:lpstr>
      <vt:lpstr>2.Nested Loops</vt:lpstr>
      <vt:lpstr>2.Nested Loops</vt:lpstr>
      <vt:lpstr>3.Concatenated Loops</vt:lpstr>
      <vt:lpstr>4.Unstructured loops</vt:lpstr>
      <vt:lpstr>Black-box testing </vt:lpstr>
      <vt:lpstr>Black Box Testing Testing Techniques</vt:lpstr>
      <vt:lpstr>Equivalence Class Partitioning </vt:lpstr>
      <vt:lpstr>Equivalence Class Partitioning </vt:lpstr>
      <vt:lpstr>Steps to create Test Cases </vt:lpstr>
      <vt:lpstr> Equivalence Class Partitioning- Advantages: </vt:lpstr>
      <vt:lpstr> Equivalence Class Partitioning- Limitations: </vt:lpstr>
      <vt:lpstr>Orthogonal Arrays </vt:lpstr>
      <vt:lpstr>Example fororthogonal array testing strategies </vt:lpstr>
      <vt:lpstr>Pair-wise Combination of Parameters- Sample array</vt:lpstr>
      <vt:lpstr>Pair-wise Combination of Parameters- Sample array</vt:lpstr>
      <vt:lpstr>Further links</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dc:title>
  <dc:creator>M_Chaubey</dc:creator>
  <cp:lastModifiedBy>om sai</cp:lastModifiedBy>
  <cp:revision>6</cp:revision>
  <dcterms:created xsi:type="dcterms:W3CDTF">2006-08-16T00:00:00Z</dcterms:created>
  <dcterms:modified xsi:type="dcterms:W3CDTF">2013-10-10T06:27:46Z</dcterms:modified>
</cp:coreProperties>
</file>