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87" r:id="rId2"/>
  </p:sldMasterIdLst>
  <p:notesMasterIdLst>
    <p:notesMasterId r:id="rId20"/>
  </p:notesMasterIdLst>
  <p:handoutMasterIdLst>
    <p:handoutMasterId r:id="rId21"/>
  </p:handoutMasterIdLst>
  <p:sldIdLst>
    <p:sldId id="1181" r:id="rId3"/>
    <p:sldId id="1182" r:id="rId4"/>
    <p:sldId id="1183" r:id="rId5"/>
    <p:sldId id="1184" r:id="rId6"/>
    <p:sldId id="1185" r:id="rId7"/>
    <p:sldId id="1186" r:id="rId8"/>
    <p:sldId id="1187" r:id="rId9"/>
    <p:sldId id="1188" r:id="rId10"/>
    <p:sldId id="1189" r:id="rId11"/>
    <p:sldId id="1190" r:id="rId12"/>
    <p:sldId id="1191" r:id="rId13"/>
    <p:sldId id="1193" r:id="rId14"/>
    <p:sldId id="1194" r:id="rId15"/>
    <p:sldId id="1195" r:id="rId16"/>
    <p:sldId id="1196" r:id="rId17"/>
    <p:sldId id="1197" r:id="rId18"/>
    <p:sldId id="1198" r:id="rId19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an William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3300"/>
    <a:srgbClr val="66FFFF"/>
    <a:srgbClr val="FFCC00"/>
    <a:srgbClr val="99FFCC"/>
    <a:srgbClr val="66FFCC"/>
    <a:srgbClr val="00FF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46" autoAdjust="0"/>
  </p:normalViewPr>
  <p:slideViewPr>
    <p:cSldViewPr snapToObjects="1">
      <p:cViewPr varScale="1">
        <p:scale>
          <a:sx n="70" d="100"/>
          <a:sy n="70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04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4450" cy="417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35" tIns="45162" rIns="91935" bIns="451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072063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DD61BC-494A-4730-A6A1-D64793AF2990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927021-53F5-447D-8F0B-C8710D441028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35FED8-5499-45FB-8AD5-7C612EAA0558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9/10/2014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785A-1F0A-4493-A71B-AA2236AA8A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566-CF67-45AF-98F8-922C28864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C158-6A5F-49A5-BC30-79E0E5018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A213E-29E2-4BD1-BCC1-16B2C1FF8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518F-BF72-4365-A897-99C9E0F58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4A56-E4F6-4037-A845-B40C28E25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B44FE-3301-42DE-9012-C7FC7C57EC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EE8EEE-DE19-42A5-B6B7-8CC93A039994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9/10/2014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75DC9E1-FFF8-4AA4-A41F-C515E197D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7FFC-57B1-4EA8-BE58-11574CAFA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5996-5785-4739-8B1F-BB0BFCE017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A4DCE0-3373-45F1-8647-34B4AE9B9A35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A62C03-74C4-4E1F-8AB6-AD0F716DD972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CC4AF9-B835-4448-900E-D6C511981E51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8B68E6-1083-495F-B6CA-484093022ADB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C1868F-BBB0-4326-AED5-860E2E561EB4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113AF5-B67C-4017-883E-10CCC986375A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0E13F3-27A0-413D-9572-1E67A3377DB4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141704AE-D247-4D57-ADA6-9130144F0535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pPr/>
              <a:t>9/10/2014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41704AE-D247-4D57-ADA6-9130144F0535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685800" y="1066800"/>
            <a:ext cx="7772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gression_testing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Risk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Unit-7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3:-Business Risks(Contd.) </a:t>
            </a:r>
            <a:br>
              <a:rPr lang="en-US" dirty="0" smtClean="0">
                <a:latin typeface="Cambria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Top five business risk are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Building a excellent product or system that no one really wants </a:t>
            </a:r>
            <a:endParaRPr lang="en-US" sz="3200" dirty="0" smtClean="0">
              <a:solidFill>
                <a:srgbClr val="3366FF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Building a product that overall no longer fits into the overall business strategy for the company.</a:t>
            </a:r>
            <a:endParaRPr lang="en-US" sz="3200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Building a product that the sales force does not understand how to sell.</a:t>
            </a:r>
            <a:endParaRPr lang="en-US" sz="3200" dirty="0" smtClean="0">
              <a:solidFill>
                <a:srgbClr val="3366FF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Losing support of senior management due to change in focus or change in people.</a:t>
            </a:r>
            <a:endParaRPr lang="en-US" sz="3200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Losing budgetary or personnel commitment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2"/>
            <a:ext cx="8229600" cy="1252728"/>
          </a:xfrm>
        </p:spPr>
        <p:txBody>
          <a:bodyPr>
            <a:normAutofit/>
          </a:bodyPr>
          <a:lstStyle/>
          <a:p>
            <a:pPr algn="ctr"/>
            <a:r>
              <a:rPr lang="en-US" sz="4100" dirty="0" smtClean="0">
                <a:latin typeface="Cambria" pitchFamily="18" charset="0"/>
              </a:rPr>
              <a:t>4:-Predictable Risk: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Predictable risk are extrapolated from past project experience. E.g. Staff Turnover, Poor Communication with customer, dilution of staff effort an ongoing maintenance request is serviced).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100" dirty="0" smtClean="0">
                <a:latin typeface="Cambria" pitchFamily="18" charset="0"/>
              </a:rPr>
              <a:t>5:-Un-Predictable Risk:-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    They can and do occur, but they are extremely difficult to identify in advance.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Role of testing in risk Management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   </a:t>
            </a:r>
            <a:r>
              <a:rPr lang="en-US" i="1" dirty="0" smtClean="0"/>
              <a:t>The purpose risk analysis during software testing is identifying high-risk applications, which must be tested more thoroughly, and to identify error-prone components within specific applications which must be tested more rigorously.</a:t>
            </a:r>
          </a:p>
          <a:p>
            <a:pPr algn="just">
              <a:buNone/>
            </a:pPr>
            <a:r>
              <a:rPr lang="en-US" i="1" dirty="0" smtClean="0"/>
              <a:t>   The results of the analysis can be used to determine the testing objectives for the application under test during test planning.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 we use Risk-based testing (RBT) which is a type of software testing that prioritizes the tests of features and functions based on the risk of their failure - a function of their importance and likelihood or impact of failure.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Evaluating critical business modules is a first step in prioritizing tests, but it does not include the notion of evolutionary risk. This is then expanded using two methods: </a:t>
            </a:r>
          </a:p>
          <a:p>
            <a:pPr marL="633222" indent="-514350">
              <a:buFont typeface="+mj-lt"/>
              <a:buAutoNum type="arabicPeriod"/>
            </a:pPr>
            <a:r>
              <a:rPr lang="en-US" b="1" dirty="0" smtClean="0"/>
              <a:t>change-based testing</a:t>
            </a:r>
            <a:r>
              <a:rPr lang="en-US" dirty="0" smtClean="0"/>
              <a:t> </a:t>
            </a:r>
          </a:p>
          <a:p>
            <a:pPr marL="633222" indent="-514350">
              <a:buFont typeface="+mj-lt"/>
              <a:buAutoNum type="arabicPeriod"/>
            </a:pPr>
            <a:r>
              <a:rPr lang="en-US" b="1" dirty="0" smtClean="0"/>
              <a:t>regression testing.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686800" cy="125272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Change-based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b="1" dirty="0" smtClean="0"/>
              <a:t>Change-based testing </a:t>
            </a:r>
            <a:r>
              <a:rPr lang="en-US" dirty="0" smtClean="0"/>
              <a:t>allows test teams to assess changes made in a release and then prioritize tests towards modified modules.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  <a:hlinkClick r:id="rId2" tooltip="Regression testing"/>
              </a:rPr>
              <a:t>Regression testing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Regression testing ensures that a change, such as a bug fix, did not introduce new faults into the software under test.</a:t>
            </a:r>
          </a:p>
          <a:p>
            <a:pPr lvl="0" algn="just"/>
            <a:r>
              <a:rPr lang="en-US" dirty="0" smtClean="0"/>
              <a:t> One of the main reasons for regression testing is to determine whether a change in one part of the software affects other parts of the software.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Introduction and characteristics of risk</a:t>
            </a:r>
            <a:endParaRPr lang="en-US" sz="3600" dirty="0" smtClean="0"/>
          </a:p>
          <a:p>
            <a:pPr lvl="0"/>
            <a:r>
              <a:rPr lang="en-US" b="1" dirty="0" smtClean="0"/>
              <a:t>Type of risk</a:t>
            </a:r>
            <a:endParaRPr lang="en-US" sz="3600" dirty="0" smtClean="0"/>
          </a:p>
          <a:p>
            <a:pPr lvl="1"/>
            <a:r>
              <a:rPr lang="en-US" b="1" dirty="0" smtClean="0"/>
              <a:t>Project Risk</a:t>
            </a:r>
            <a:endParaRPr lang="en-US" sz="3200" dirty="0" smtClean="0"/>
          </a:p>
          <a:p>
            <a:pPr lvl="1"/>
            <a:r>
              <a:rPr lang="en-US" b="1" dirty="0" smtClean="0"/>
              <a:t>Technical Risk</a:t>
            </a:r>
            <a:endParaRPr lang="en-US" sz="3200" dirty="0" smtClean="0"/>
          </a:p>
          <a:p>
            <a:pPr lvl="1"/>
            <a:r>
              <a:rPr lang="en-US" b="1" dirty="0" smtClean="0"/>
              <a:t>Business Risk</a:t>
            </a:r>
            <a:endParaRPr lang="en-US" sz="3200" dirty="0" smtClean="0"/>
          </a:p>
          <a:p>
            <a:pPr lvl="1"/>
            <a:r>
              <a:rPr lang="en-US" b="1" dirty="0" smtClean="0"/>
              <a:t>Predictable risk</a:t>
            </a:r>
            <a:endParaRPr lang="en-US" sz="3200" dirty="0" smtClean="0"/>
          </a:p>
          <a:p>
            <a:pPr lvl="1"/>
            <a:r>
              <a:rPr lang="en-US" b="1" dirty="0" smtClean="0"/>
              <a:t>Unpredictable risk</a:t>
            </a:r>
            <a:endParaRPr lang="en-US" sz="3200" dirty="0" smtClean="0"/>
          </a:p>
          <a:p>
            <a:pPr lvl="0"/>
            <a:r>
              <a:rPr lang="en-US" b="1" dirty="0" smtClean="0"/>
              <a:t>Role of testing in risk Management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Risk?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8177"/>
            <a:ext cx="8938260" cy="4992624"/>
          </a:xfrm>
        </p:spPr>
        <p:txBody>
          <a:bodyPr/>
          <a:lstStyle/>
          <a:p>
            <a:pPr algn="just">
              <a:buNone/>
            </a:pPr>
            <a:endParaRPr lang="en-US" b="1" dirty="0" smtClean="0"/>
          </a:p>
          <a:p>
            <a:pPr algn="just">
              <a:buNone/>
            </a:pPr>
            <a:endParaRPr lang="en-US" b="1" dirty="0" smtClean="0"/>
          </a:p>
          <a:p>
            <a:pPr algn="just">
              <a:buNone/>
            </a:pPr>
            <a:endParaRPr lang="en-US" b="1" dirty="0" smtClean="0"/>
          </a:p>
          <a:p>
            <a:pPr algn="just">
              <a:buNone/>
            </a:pPr>
            <a:r>
              <a:rPr lang="en-US" b="1" dirty="0" smtClean="0"/>
              <a:t>“Risk is future uncertain events with a probability of occurrence and a potential for loss”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b="1" dirty="0" smtClean="0"/>
              <a:t>Risk involves two characteristics</a:t>
            </a:r>
          </a:p>
          <a:p>
            <a:pPr marL="633222" indent="-514350">
              <a:buFont typeface="+mj-lt"/>
              <a:buAutoNum type="arabicPeriod"/>
            </a:pPr>
            <a:endParaRPr lang="en-US" b="1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b="1" dirty="0" smtClean="0"/>
              <a:t>Uncertainty:- </a:t>
            </a:r>
            <a:r>
              <a:rPr lang="en-US" dirty="0" smtClean="0"/>
              <a:t>the risk may or may not happen; that is, there are no 100% probable risk;</a:t>
            </a:r>
          </a:p>
          <a:p>
            <a:pPr marL="925830" lvl="1" indent="-514350">
              <a:buFont typeface="+mj-lt"/>
              <a:buAutoNum type="arabicPeriod"/>
            </a:pPr>
            <a:endParaRPr lang="en-US" sz="2400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b="1" dirty="0" smtClean="0"/>
              <a:t>Loss:-</a:t>
            </a:r>
            <a:r>
              <a:rPr lang="en-US" dirty="0" smtClean="0"/>
              <a:t>if the risk becomes a reality, unwanted consequences and loss will occur.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of risk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When</a:t>
            </a:r>
            <a:r>
              <a:rPr lang="en-US" dirty="0" smtClean="0"/>
              <a:t> risks are analyzed, it is important to quantify the level of uncertainty and the degree of loss associated with each risk. To accomplish this, different categories of risks are considered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of risk( </a:t>
            </a:r>
            <a:r>
              <a:rPr lang="en-US" dirty="0" err="1" smtClean="0"/>
              <a:t>contd</a:t>
            </a:r>
            <a:r>
              <a:rPr lang="en-US" dirty="0" smtClean="0"/>
              <a:t>….)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Project Risk</a:t>
            </a:r>
            <a:endParaRPr lang="en-US" sz="3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Technical Risk</a:t>
            </a:r>
            <a:endParaRPr lang="en-US" sz="3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Business Risk</a:t>
            </a:r>
            <a:endParaRPr lang="en-US" sz="3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Predictable risk</a:t>
            </a:r>
            <a:endParaRPr lang="en-US" sz="3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Unpredictable risk</a:t>
            </a:r>
            <a:endParaRPr lang="en-US" sz="3200" dirty="0" smtClean="0"/>
          </a:p>
          <a:p>
            <a:pPr marL="633222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mbria" pitchFamily="18" charset="0"/>
              </a:rPr>
              <a:t>1-Project Risk </a:t>
            </a:r>
            <a:br>
              <a:rPr lang="en-US" dirty="0" smtClean="0">
                <a:latin typeface="Cambria" pitchFamily="18" charset="0"/>
              </a:rPr>
            </a:b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>
                <a:latin typeface="Cambria" pitchFamily="18" charset="0"/>
              </a:rPr>
              <a:t>Project risk threatens the project plan. That is, if project risk become real, it is likely that project schedule will slip and cost will increase. </a:t>
            </a:r>
          </a:p>
          <a:p>
            <a:pPr lvl="0" algn="just"/>
            <a:r>
              <a:rPr lang="en-US" dirty="0" smtClean="0">
                <a:latin typeface="Cambria" pitchFamily="18" charset="0"/>
              </a:rPr>
              <a:t>Project risk identifies potential budgetary, schedule, personnel, resource, customer and requirement related problems and their impact on software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100" dirty="0" smtClean="0">
                <a:latin typeface="Cambria" pitchFamily="18" charset="0"/>
              </a:rPr>
              <a:t>2-Technical Risk:- </a:t>
            </a:r>
            <a:br>
              <a:rPr lang="en-US" sz="4100" dirty="0" smtClean="0">
                <a:latin typeface="Cambria" pitchFamily="18" charset="0"/>
              </a:rPr>
            </a:br>
            <a:endParaRPr lang="en-US" sz="4100" dirty="0" smtClean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625609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 smtClean="0">
                <a:solidFill>
                  <a:srgbClr val="FF3300"/>
                </a:solidFill>
                <a:latin typeface="Cambria" pitchFamily="18" charset="0"/>
              </a:rPr>
              <a:t>Technical Risk threatens the quality and timeliness of the software to be produced.</a:t>
            </a:r>
          </a:p>
          <a:p>
            <a:pPr lvl="0" algn="just"/>
            <a:r>
              <a:rPr lang="en-US" dirty="0" smtClean="0">
                <a:solidFill>
                  <a:srgbClr val="3366FF"/>
                </a:solidFill>
                <a:latin typeface="Cambria" pitchFamily="18" charset="0"/>
              </a:rPr>
              <a:t>If technical risk becomes a reality, implementation may become difficult or impossible. </a:t>
            </a:r>
          </a:p>
          <a:p>
            <a:pPr lvl="0" algn="just"/>
            <a:r>
              <a:rPr lang="en-US" dirty="0" smtClean="0">
                <a:solidFill>
                  <a:srgbClr val="FF3300"/>
                </a:solidFill>
                <a:latin typeface="Cambria" pitchFamily="18" charset="0"/>
              </a:rPr>
              <a:t>Technical risk indentify potential design problem, implementation problem, interface problem, verification and maintenance problems.</a:t>
            </a:r>
          </a:p>
          <a:p>
            <a:pPr lvl="0" algn="just"/>
            <a:r>
              <a:rPr lang="en-US" dirty="0" smtClean="0">
                <a:solidFill>
                  <a:srgbClr val="3366FF"/>
                </a:solidFill>
                <a:latin typeface="Cambria" pitchFamily="18" charset="0"/>
              </a:rPr>
              <a:t>Technical risk occurs because the problem is harder to solve than we thought it would be.</a:t>
            </a:r>
          </a:p>
          <a:p>
            <a:pPr algn="just"/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081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3:-Business Risks:- </a:t>
            </a:r>
            <a:br>
              <a:rPr lang="en-US" dirty="0" smtClean="0">
                <a:latin typeface="Cambria" pitchFamily="18" charset="0"/>
              </a:rPr>
            </a:b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It threatens the viability of the software to be built. </a:t>
            </a:r>
          </a:p>
          <a:p>
            <a:pPr lvl="0"/>
            <a:r>
              <a:rPr lang="en-US" dirty="0" smtClean="0"/>
              <a:t>Business risks often jeopardize the project or product.</a:t>
            </a:r>
          </a:p>
          <a:p>
            <a:pPr lvl="0"/>
            <a:r>
              <a:rPr lang="en-US" b="1" dirty="0" smtClean="0"/>
              <a:t>Top five business risk are</a:t>
            </a:r>
          </a:p>
          <a:p>
            <a:pPr lvl="1"/>
            <a:r>
              <a:rPr lang="en-US" dirty="0" smtClean="0"/>
              <a:t>Building a excellent product or system that no one really wants </a:t>
            </a:r>
            <a:endParaRPr lang="en-US" sz="3200" dirty="0" smtClean="0"/>
          </a:p>
          <a:p>
            <a:pPr lvl="1"/>
            <a:r>
              <a:rPr lang="en-US" dirty="0" smtClean="0"/>
              <a:t>Building a product that overall no longer fits into the overall business strategy for the company.</a:t>
            </a:r>
            <a:endParaRPr lang="en-US" sz="3200" dirty="0" smtClean="0"/>
          </a:p>
          <a:p>
            <a:pPr lvl="1"/>
            <a:r>
              <a:rPr lang="en-US" dirty="0" smtClean="0"/>
              <a:t>Building a product that the sales force does not understand how to sell.</a:t>
            </a:r>
            <a:endParaRPr lang="en-US" sz="3200" dirty="0" smtClean="0"/>
          </a:p>
          <a:p>
            <a:pPr lvl="1"/>
            <a:r>
              <a:rPr lang="en-US" dirty="0" smtClean="0"/>
              <a:t>Losing support of senior management due to change in focus or change in people.</a:t>
            </a:r>
            <a:endParaRPr lang="en-US" sz="3200" dirty="0" smtClean="0"/>
          </a:p>
          <a:p>
            <a:pPr lvl="1"/>
            <a:r>
              <a:rPr lang="en-US" dirty="0" smtClean="0"/>
              <a:t>Losing budgetary or personnel commitment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81A2-E6D3-42CC-B6F8-563F98BBE24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13106</TotalTime>
  <Pages>272</Pages>
  <Words>729</Words>
  <Application>Microsoft Office PowerPoint</Application>
  <PresentationFormat>On-screen Show (4:3)</PresentationFormat>
  <Paragraphs>89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Custom Design</vt:lpstr>
      <vt:lpstr>Module</vt:lpstr>
      <vt:lpstr>Risk Management </vt:lpstr>
      <vt:lpstr>Topics</vt:lpstr>
      <vt:lpstr>What is Risk? </vt:lpstr>
      <vt:lpstr>Characteristics of Risk</vt:lpstr>
      <vt:lpstr>Type of risk </vt:lpstr>
      <vt:lpstr>Type of risk( contd….) </vt:lpstr>
      <vt:lpstr>1-Project Risk  </vt:lpstr>
      <vt:lpstr>2-Technical Risk:-  </vt:lpstr>
      <vt:lpstr>3:-Business Risks:-  </vt:lpstr>
      <vt:lpstr>3:-Business Risks(Contd.)  </vt:lpstr>
      <vt:lpstr>4:-Predictable Risk: -</vt:lpstr>
      <vt:lpstr>5:-Un-Predictable Risk:-</vt:lpstr>
      <vt:lpstr>Role of testing in risk Management </vt:lpstr>
      <vt:lpstr>Risk Management</vt:lpstr>
      <vt:lpstr>Risk Management</vt:lpstr>
      <vt:lpstr>Change-based testing</vt:lpstr>
      <vt:lpstr>Regression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 3150 Lecture Notes</dc:title>
  <dc:creator>Alan Williams</dc:creator>
  <cp:lastModifiedBy>om sai</cp:lastModifiedBy>
  <cp:revision>201</cp:revision>
  <cp:lastPrinted>1999-03-23T22:13:44Z</cp:lastPrinted>
  <dcterms:created xsi:type="dcterms:W3CDTF">1997-02-20T14:09:53Z</dcterms:created>
  <dcterms:modified xsi:type="dcterms:W3CDTF">2014-09-10T08:44:16Z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awilliam@site.uottawa.ca</vt:lpwstr>
  </property>
  <property fmtid="{D5CDD505-2E9C-101B-9397-08002B2CF9AE}" pid="8" name="HomePage">
    <vt:lpwstr>http://www.site.uottawa.ca/~awilliam/csi4118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H:\Windows\CSI4118</vt:lpwstr>
  </property>
</Properties>
</file>