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4" r:id="rId4"/>
    <p:sldId id="258" r:id="rId5"/>
    <p:sldId id="268" r:id="rId6"/>
    <p:sldId id="269" r:id="rId7"/>
    <p:sldId id="270" r:id="rId8"/>
    <p:sldId id="272" r:id="rId9"/>
    <p:sldId id="259" r:id="rId10"/>
    <p:sldId id="260" r:id="rId11"/>
    <p:sldId id="261" r:id="rId12"/>
    <p:sldId id="278" r:id="rId13"/>
    <p:sldId id="279" r:id="rId14"/>
    <p:sldId id="280" r:id="rId15"/>
    <p:sldId id="281" r:id="rId16"/>
    <p:sldId id="286" r:id="rId17"/>
    <p:sldId id="287" r:id="rId18"/>
    <p:sldId id="291" r:id="rId19"/>
    <p:sldId id="292" r:id="rId20"/>
    <p:sldId id="288" r:id="rId21"/>
    <p:sldId id="290" r:id="rId22"/>
    <p:sldId id="295" r:id="rId23"/>
    <p:sldId id="273" r:id="rId24"/>
    <p:sldId id="296" r:id="rId25"/>
    <p:sldId id="293" r:id="rId26"/>
    <p:sldId id="276" r:id="rId27"/>
    <p:sldId id="277" r:id="rId28"/>
    <p:sldId id="297" r:id="rId29"/>
    <p:sldId id="274" r:id="rId30"/>
    <p:sldId id="29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02265B-FCDD-435D-93CE-58C783FAD684}" type="datetimeFigureOut">
              <a:rPr lang="en-US" smtClean="0"/>
              <a:pPr/>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1CA2F-2D8E-484B-9A74-3AD816EF17E5}" type="slidenum">
              <a:rPr lang="en-US" smtClean="0"/>
              <a:pPr/>
              <a:t>‹#›</a:t>
            </a:fld>
            <a:endParaRPr lang="en-US"/>
          </a:p>
        </p:txBody>
      </p:sp>
    </p:spTree>
    <p:extLst>
      <p:ext uri="{BB962C8B-B14F-4D97-AF65-F5344CB8AC3E}">
        <p14:creationId xmlns:p14="http://schemas.microsoft.com/office/powerpoint/2010/main" val="414442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082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90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544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9749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17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939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407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106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48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311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288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340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691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413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676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44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34167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tom.londondroids.com/2011/02/twitter-data-mining-and-clustering-results/"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2"/>
          </a:lnRef>
          <a:fillRef idx="3">
            <a:schemeClr val="accent2"/>
          </a:fillRef>
          <a:effectRef idx="2">
            <a:schemeClr val="accent2"/>
          </a:effectRef>
          <a:fontRef idx="minor">
            <a:schemeClr val="lt1"/>
          </a:fontRef>
        </p:style>
        <p:txBody>
          <a:bodyPr/>
          <a:lstStyle/>
          <a:p>
            <a:r>
              <a:rPr lang="en-US" b="1" dirty="0">
                <a:solidFill>
                  <a:schemeClr val="tx1">
                    <a:lumMod val="85000"/>
                    <a:lumOff val="15000"/>
                  </a:schemeClr>
                </a:solidFill>
              </a:rPr>
              <a:t>Data Preprocessing</a:t>
            </a:r>
          </a:p>
        </p:txBody>
      </p:sp>
      <p:sp>
        <p:nvSpPr>
          <p:cNvPr id="3" name="Subtitle 2"/>
          <p:cNvSpPr>
            <a:spLocks noGrp="1"/>
          </p:cNvSpPr>
          <p:nvPr>
            <p:ph type="subTitle" idx="1"/>
          </p:nvPr>
        </p:nvSpPr>
        <p:spPr>
          <a:xfrm>
            <a:off x="5105400" y="2895600"/>
            <a:ext cx="2590800" cy="533400"/>
          </a:xfrm>
        </p:spPr>
        <p:style>
          <a:lnRef idx="1">
            <a:schemeClr val="accent2"/>
          </a:lnRef>
          <a:fillRef idx="3">
            <a:schemeClr val="accent2"/>
          </a:fillRef>
          <a:effectRef idx="2">
            <a:schemeClr val="accent2"/>
          </a:effectRef>
          <a:fontRef idx="minor">
            <a:schemeClr val="lt1"/>
          </a:fontRef>
        </p:style>
        <p:txBody>
          <a:bodyPr>
            <a:normAutofit/>
          </a:bodyPr>
          <a:lstStyle/>
          <a:p>
            <a:r>
              <a:rPr lang="en-US" b="1" cap="all" dirty="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Unit-2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0000"/>
          </a:bodyPr>
          <a:lstStyle/>
          <a:p>
            <a:br>
              <a:rPr lang="en-US" sz="3600" b="1" dirty="0">
                <a:ln w="1905"/>
                <a:solidFill>
                  <a:schemeClr val="tx2">
                    <a:lumMod val="75000"/>
                  </a:schemeClr>
                </a:solidFill>
                <a:effectLst>
                  <a:innerShdw blurRad="69850" dist="43180" dir="5400000">
                    <a:srgbClr val="000000">
                      <a:alpha val="65000"/>
                    </a:srgbClr>
                  </a:innerShdw>
                </a:effectLst>
                <a:latin typeface="+mn-lt"/>
                <a:ea typeface="+mn-ea"/>
                <a:cs typeface="+mn-cs"/>
              </a:rPr>
            </a:br>
            <a:r>
              <a:rPr lang="en-US" sz="4000" b="1" dirty="0">
                <a:ln w="1905"/>
                <a:solidFill>
                  <a:schemeClr val="tx2">
                    <a:lumMod val="75000"/>
                  </a:schemeClr>
                </a:solidFill>
                <a:effectLst>
                  <a:innerShdw blurRad="69850" dist="43180" dir="5400000">
                    <a:srgbClr val="000000">
                      <a:alpha val="65000"/>
                    </a:srgbClr>
                  </a:innerShdw>
                </a:effectLst>
              </a:rPr>
              <a:t>Techniques of data preprocessing</a:t>
            </a:r>
            <a:b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US" sz="3600" b="1" dirty="0">
              <a:ln w="1905"/>
              <a:solidFill>
                <a:schemeClr val="tx2">
                  <a:lumMod val="75000"/>
                </a:schemeClr>
              </a:solidFill>
              <a:effectLst>
                <a:innerShdw blurRad="69850" dist="43180" dir="5400000">
                  <a:srgbClr val="000000">
                    <a:alpha val="65000"/>
                  </a:srgbClr>
                </a:innerShdw>
              </a:effectLst>
              <a:latin typeface="+mn-lt"/>
              <a:ea typeface="+mn-ea"/>
              <a:cs typeface="+mn-cs"/>
            </a:endParaRPr>
          </a:p>
        </p:txBody>
      </p:sp>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Techniques of data preprocessing</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cleansing</a:t>
            </a:r>
          </a:p>
          <a:p>
            <a:pPr lvl="2"/>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integration</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transformation</a:t>
            </a:r>
          </a:p>
          <a:p>
            <a:pPr lvl="2"/>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Reduction</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Discretization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a:lnSpc>
                <a:spcPct val="90000"/>
              </a:lnSpc>
            </a:pPr>
            <a:r>
              <a:rPr lang="en-US" sz="2400" dirty="0"/>
              <a:t>Importance</a:t>
            </a:r>
          </a:p>
          <a:p>
            <a:pPr lvl="1">
              <a:lnSpc>
                <a:spcPct val="90000"/>
              </a:lnSpc>
            </a:pPr>
            <a:r>
              <a:rPr lang="en-US" sz="2400" dirty="0"/>
              <a:t>“Data cleaning is one of the three biggest problems in data warehousing”—Ralph Kimball</a:t>
            </a:r>
          </a:p>
          <a:p>
            <a:pPr lvl="1">
              <a:lnSpc>
                <a:spcPct val="90000"/>
              </a:lnSpc>
            </a:pPr>
            <a:r>
              <a:rPr lang="en-US" sz="2400" dirty="0"/>
              <a:t>“Data cleaning is the number one problem in data warehousing”—DCI survey </a:t>
            </a:r>
            <a:r>
              <a:rPr lang="en-US" sz="2400" dirty="0">
                <a:solidFill>
                  <a:srgbClr val="FF0000"/>
                </a:solidFill>
              </a:rPr>
              <a:t>http://www.dciexpo.com/customer/aboutdci.htm</a:t>
            </a:r>
          </a:p>
          <a:p>
            <a:pPr>
              <a:lnSpc>
                <a:spcPct val="140000"/>
              </a:lnSpc>
            </a:pPr>
            <a:r>
              <a:rPr lang="en-US" sz="2400" dirty="0"/>
              <a:t>Data cleaning tasks</a:t>
            </a:r>
          </a:p>
          <a:p>
            <a:pPr lvl="1">
              <a:lnSpc>
                <a:spcPct val="140000"/>
              </a:lnSpc>
            </a:pPr>
            <a:r>
              <a:rPr lang="en-US" sz="2400" dirty="0"/>
              <a:t>Fill in missing values</a:t>
            </a:r>
          </a:p>
          <a:p>
            <a:pPr lvl="1">
              <a:lnSpc>
                <a:spcPct val="140000"/>
              </a:lnSpc>
            </a:pPr>
            <a:r>
              <a:rPr lang="en-US" sz="2400" dirty="0"/>
              <a:t>Identify outliers and smooth out noisy data </a:t>
            </a:r>
          </a:p>
          <a:p>
            <a:pPr lvl="1">
              <a:lnSpc>
                <a:spcPct val="140000"/>
              </a:lnSpc>
            </a:pPr>
            <a:r>
              <a:rPr lang="en-US" sz="2400" dirty="0"/>
              <a:t>Correct inconsistent data</a:t>
            </a:r>
          </a:p>
          <a:p>
            <a:pPr lvl="1">
              <a:lnSpc>
                <a:spcPct val="140000"/>
              </a:lnSpc>
            </a:pPr>
            <a:r>
              <a:rPr lang="en-US" sz="2400" dirty="0"/>
              <a:t>Resolve redundancy caused by data integration</a:t>
            </a:r>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Cleaning</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lvl="0" algn="just"/>
            <a:r>
              <a:rPr lang="en-US" dirty="0"/>
              <a:t>Data cleaning routines work to “clean” the data by filling in missing values, smoothing noisy data, identifying or removing outliers, and resolving inconsistencies. </a:t>
            </a:r>
          </a:p>
          <a:p>
            <a:pPr lvl="0" algn="just"/>
            <a:r>
              <a:rPr lang="en-US" dirty="0"/>
              <a:t>If users believe the data is impure, they will not trust the results of any data mining that has been applied to it. Also, impure or incorrect  data can cause confusion for the mining procedure, resulting in unreliable output. </a:t>
            </a:r>
          </a:p>
          <a:p>
            <a:pPr lvl="0" algn="just"/>
            <a:r>
              <a:rPr lang="en-US" dirty="0"/>
              <a:t>Therefore, a useful preprocessing step is used in data-cleaning routines. </a:t>
            </a:r>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Cleaning</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fontScale="40000" lnSpcReduction="20000"/>
          </a:bodyPr>
          <a:lstStyle/>
          <a:p>
            <a:pPr algn="just">
              <a:buNone/>
            </a:pPr>
            <a:r>
              <a:rPr lang="en-US" sz="6000" dirty="0"/>
              <a:t>If there are many tuple (record)having no recorded value then we can use various method given below to fill missing values.</a:t>
            </a:r>
          </a:p>
          <a:p>
            <a:pPr lvl="1" algn="just">
              <a:lnSpc>
                <a:spcPct val="170000"/>
              </a:lnSpc>
            </a:pPr>
            <a:r>
              <a:rPr lang="en-US" sz="58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Ignore the tuple:</a:t>
            </a:r>
          </a:p>
          <a:p>
            <a:pPr lvl="1" algn="just">
              <a:lnSpc>
                <a:spcPct val="170000"/>
              </a:lnSpc>
            </a:pPr>
            <a:r>
              <a:rPr lang="en-US" sz="58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Fill in the missing value manually:</a:t>
            </a:r>
          </a:p>
          <a:p>
            <a:pPr lvl="1" algn="just">
              <a:lnSpc>
                <a:spcPct val="170000"/>
              </a:lnSpc>
            </a:pPr>
            <a:r>
              <a:rPr lang="en-US" sz="58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Use a global constant to fill in the missing value</a:t>
            </a:r>
          </a:p>
          <a:p>
            <a:pPr lvl="1" algn="just">
              <a:lnSpc>
                <a:spcPct val="170000"/>
              </a:lnSpc>
            </a:pPr>
            <a:r>
              <a:rPr lang="en-US" sz="58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Use the attribute mean to fill in the missing value</a:t>
            </a:r>
          </a:p>
          <a:p>
            <a:pPr lvl="1" algn="just">
              <a:lnSpc>
                <a:spcPct val="170000"/>
              </a:lnSpc>
            </a:pPr>
            <a:r>
              <a:rPr lang="en-US" sz="58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Use the attribute mean for all samples belonging to the </a:t>
            </a:r>
            <a:r>
              <a:rPr lang="en-US" sz="5900" b="1" spc="50" dirty="0">
                <a:ln w="12700" cmpd="sng">
                  <a:solidFill>
                    <a:schemeClr val="accent6">
                      <a:satMod val="120000"/>
                      <a:shade val="80000"/>
                    </a:schemeClr>
                  </a:solidFill>
                  <a:prstDash val="solid"/>
                </a:ln>
                <a:solidFill>
                  <a:sysClr val="windowText" lastClr="000000"/>
                </a:solidFill>
                <a:effectLst>
                  <a:glow rad="53100">
                    <a:schemeClr val="accent6">
                      <a:satMod val="180000"/>
                      <a:alpha val="30000"/>
                    </a:schemeClr>
                  </a:glow>
                </a:effectLst>
              </a:rPr>
              <a:t>same class as the given tuple:</a:t>
            </a:r>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Missing Values</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fontScale="40000" lnSpcReduction="20000"/>
          </a:bodyPr>
          <a:lstStyle/>
          <a:p>
            <a:pPr marL="1200150" indent="-1143000" algn="just">
              <a:buFont typeface="+mj-lt"/>
              <a:buAutoNum type="arabicPeriod"/>
            </a:pPr>
            <a:endParaRPr lang="en-US" sz="17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marL="1200150" indent="-1143000" algn="just">
              <a:buFont typeface="+mj-lt"/>
              <a:buAutoNum type="arabicPeriod"/>
            </a:pPr>
            <a:r>
              <a:rPr lang="en-US" sz="62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Ignore the tuple: </a:t>
            </a:r>
            <a:r>
              <a:rPr lang="en-US" sz="6200" dirty="0"/>
              <a:t>This method is not very effective, unless the tuple contains several attributes with missing values. It is especially poor when the percentage of missing values per attribute varies considerably. </a:t>
            </a:r>
          </a:p>
          <a:p>
            <a:pPr marL="1200150" indent="-1143000" algn="just">
              <a:buFont typeface="+mj-lt"/>
              <a:buAutoNum type="arabicPeriod"/>
            </a:pPr>
            <a:endParaRPr lang="en-US" sz="2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marL="1200150" indent="-1143000" algn="just">
              <a:buFont typeface="+mj-lt"/>
              <a:buAutoNum type="arabicPeriod"/>
            </a:pPr>
            <a:r>
              <a:rPr lang="en-US" sz="62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Fill in the missing value manually: </a:t>
            </a:r>
            <a:r>
              <a:rPr lang="en-US" sz="6200" dirty="0"/>
              <a:t>This approach is time-consuming and may not be feasible given a large data set with many missing values. </a:t>
            </a:r>
          </a:p>
          <a:p>
            <a:pPr marL="1200150" indent="-1143000" algn="just">
              <a:buFont typeface="+mj-lt"/>
              <a:buAutoNum type="arabicPeriod"/>
            </a:pPr>
            <a:endParaRPr lang="en-US" sz="62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marL="1200150" indent="-1143000" algn="just">
              <a:buFont typeface="+mj-lt"/>
              <a:buAutoNum type="arabicPeriod"/>
            </a:pPr>
            <a:r>
              <a:rPr lang="en-US" sz="62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Use a global constant to fill in the missing value</a:t>
            </a:r>
            <a:r>
              <a:rPr lang="en-US" sz="6200" dirty="0">
                <a:solidFill>
                  <a:srgbClr val="FF0000"/>
                </a:solidFill>
              </a:rPr>
              <a:t>: </a:t>
            </a:r>
            <a:r>
              <a:rPr lang="en-US" sz="6200" dirty="0"/>
              <a:t>Replace all missing attribute values by the same constant, such as a label like “Unknown”. </a:t>
            </a:r>
          </a:p>
          <a:p>
            <a:pPr marL="1600200" lvl="1" indent="-1143000" algn="just">
              <a:buFont typeface="+mj-lt"/>
              <a:buAutoNum type="arabicPeriod"/>
            </a:pP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Missing Values </a:t>
            </a:r>
            <a:r>
              <a:rPr kumimoji="0" lang="en-US" sz="29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r>
              <a:rPr kumimoji="0" lang="en-US" sz="2900" b="1" i="0" u="none" strike="noStrike" kern="1200" cap="none" spc="0" normalizeH="0" noProof="0" dirty="0" err="1">
                <a:ln w="1905"/>
                <a:solidFill>
                  <a:schemeClr val="tx2">
                    <a:lumMod val="75000"/>
                  </a:schemeClr>
                </a:solidFill>
                <a:effectLst>
                  <a:innerShdw blurRad="69850" dist="43180" dir="5400000">
                    <a:srgbClr val="000000">
                      <a:alpha val="65000"/>
                    </a:srgbClr>
                  </a:innerShdw>
                </a:effectLst>
                <a:uLnTx/>
                <a:uFillTx/>
                <a:latin typeface="+mn-lt"/>
                <a:ea typeface="+mn-ea"/>
                <a:cs typeface="+mn-cs"/>
              </a:rPr>
              <a:t>contd</a:t>
            </a:r>
            <a:r>
              <a:rPr kumimoji="0" lang="en-US" sz="29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fontScale="47500" lnSpcReduction="20000"/>
          </a:bodyPr>
          <a:lstStyle/>
          <a:p>
            <a:pPr marL="1371600" lvl="1" indent="-914400" algn="just">
              <a:buFont typeface="+mj-lt"/>
              <a:buAutoNum type="arabicPeriod" startAt="4"/>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marL="1371600" lvl="1" indent="-914400" algn="just">
              <a:buFont typeface="+mj-lt"/>
              <a:buAutoNum type="arabicPeriod" startAt="4"/>
            </a:pPr>
            <a:r>
              <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Use the attribute mean to fill in the missing value: </a:t>
            </a:r>
            <a:r>
              <a:rPr lang="en-US" sz="5800" dirty="0"/>
              <a:t>For example, suppose that the average income of customers is $56,000. This value to used to replace the missing value for income. </a:t>
            </a:r>
          </a:p>
          <a:p>
            <a:pPr marL="1371600" lvl="1" indent="-914400" algn="just">
              <a:buFont typeface="+mj-lt"/>
              <a:buAutoNum type="arabicPeriod" startAt="4"/>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marL="1371600" lvl="1" indent="-914400" algn="just">
              <a:buFont typeface="+mj-lt"/>
              <a:buAutoNum type="arabicPeriod" startAt="4"/>
            </a:pPr>
            <a:r>
              <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Use the attribute mean for all samples belonging to the same class as the given tuple: </a:t>
            </a:r>
            <a:r>
              <a:rPr lang="en-US" sz="5800" dirty="0"/>
              <a:t>For example, if classifying customers according to credit risk, replace the missing value with the average income value for customers in the same credit risk category as that of the given tuple. </a:t>
            </a:r>
          </a:p>
          <a:p>
            <a:pPr lvl="1" algn="just"/>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Missing Values </a:t>
            </a:r>
            <a:r>
              <a:rPr kumimoji="0" lang="en-US" sz="29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r>
              <a:rPr kumimoji="0" lang="en-US" sz="2900" b="1" i="0" u="none" strike="noStrike" kern="1200" cap="none" spc="0" normalizeH="0" noProof="0" dirty="0" err="1">
                <a:ln w="1905"/>
                <a:solidFill>
                  <a:schemeClr val="tx2">
                    <a:lumMod val="75000"/>
                  </a:schemeClr>
                </a:solidFill>
                <a:effectLst>
                  <a:innerShdw blurRad="69850" dist="43180" dir="5400000">
                    <a:srgbClr val="000000">
                      <a:alpha val="65000"/>
                    </a:srgbClr>
                  </a:innerShdw>
                </a:effectLst>
                <a:uLnTx/>
                <a:uFillTx/>
                <a:latin typeface="+mn-lt"/>
                <a:ea typeface="+mn-ea"/>
                <a:cs typeface="+mn-cs"/>
              </a:rPr>
              <a:t>contd</a:t>
            </a:r>
            <a:r>
              <a:rPr kumimoji="0" lang="en-US" sz="29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971550" indent="-914400" algn="ctr">
              <a:buNone/>
            </a:pPr>
            <a:r>
              <a:rPr lang="en-US" dirty="0"/>
              <a:t>Noise is a random error or variance in a measured variable. </a:t>
            </a:r>
          </a:p>
          <a:p>
            <a:pPr marL="971550" lvl="1" indent="-514350">
              <a:buFont typeface="+mj-lt"/>
              <a:buAutoNum type="arabicPeriod"/>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Binning Method</a:t>
            </a:r>
            <a:endParaRPr lang="en-US" sz="3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971550" lvl="1" indent="-514350">
              <a:buFont typeface="+mj-lt"/>
              <a:buAutoNum type="arabicPeriod"/>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Clustering Method</a:t>
            </a:r>
          </a:p>
          <a:p>
            <a:pPr marL="971550" lvl="1" indent="-514350">
              <a:buFont typeface="+mj-lt"/>
              <a:buAutoNum type="arabicPeriod"/>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Combined Computer and Human Inspection</a:t>
            </a:r>
          </a:p>
          <a:p>
            <a:pPr marL="971550" lvl="1" indent="-514350">
              <a:buFont typeface="+mj-lt"/>
              <a:buAutoNum type="arabicPeriod"/>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Regression Method</a:t>
            </a:r>
            <a:endParaRPr lang="en-US" sz="3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971550" lvl="1" indent="-514350">
              <a:buFont typeface="+mj-lt"/>
              <a:buAutoNum type="arabicPeriod"/>
            </a:pP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lvl="1"/>
            <a:endParaRPr lang="en-US" sz="2400" dirty="0"/>
          </a:p>
          <a:p>
            <a:pPr marL="1371600" lvl="1" indent="-914400" algn="just">
              <a:buNone/>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lvl="1" algn="just">
              <a:buNone/>
            </a:pP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1371600" lvl="1" indent="-914400" algn="just">
              <a:buNone/>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Binning Method:-</a:t>
            </a:r>
          </a:p>
          <a:p>
            <a:pPr marL="1371600" lvl="1" indent="-914400" algn="just">
              <a:buFont typeface="+mj-lt"/>
              <a:buAutoNum type="arabicPeriod"/>
            </a:pPr>
            <a:r>
              <a:rPr lang="en-US" dirty="0"/>
              <a:t>Binning methods smooth a sorted data value by consulting its “neighborhood,” that is, the values around it.</a:t>
            </a:r>
          </a:p>
          <a:p>
            <a:pPr marL="1371600" lvl="1" indent="-914400" algn="just">
              <a:buFont typeface="+mj-lt"/>
              <a:buAutoNum type="arabicPeriod"/>
            </a:pPr>
            <a:r>
              <a:rPr lang="en-US" dirty="0"/>
              <a:t>The sorted values are distributed into a number of “buckets,” or bins. </a:t>
            </a:r>
          </a:p>
          <a:p>
            <a:pPr marL="1371600" lvl="1" indent="-914400" algn="just">
              <a:buFont typeface="+mj-lt"/>
              <a:buAutoNum type="arabicPeriod"/>
            </a:pPr>
            <a:r>
              <a:rPr lang="en-US" dirty="0"/>
              <a:t>In smoothing by </a:t>
            </a:r>
            <a:r>
              <a:rPr lang="en-US" dirty="0">
                <a:solidFill>
                  <a:srgbClr val="FF0000"/>
                </a:solidFill>
              </a:rPr>
              <a:t>bin means</a:t>
            </a:r>
            <a:r>
              <a:rPr lang="en-US" dirty="0"/>
              <a:t>, each value in a bin is replaced by the mean value of the bin. </a:t>
            </a:r>
          </a:p>
          <a:p>
            <a:pPr marL="1371600" lvl="1" indent="-914400" algn="just">
              <a:buFont typeface="+mj-lt"/>
              <a:buAutoNum type="arabicPeriod"/>
            </a:pPr>
            <a:r>
              <a:rPr lang="en-US" dirty="0"/>
              <a:t>Smoothing by </a:t>
            </a:r>
            <a:r>
              <a:rPr lang="en-US" dirty="0">
                <a:solidFill>
                  <a:srgbClr val="FF0000"/>
                </a:solidFill>
              </a:rPr>
              <a:t>bin medians </a:t>
            </a:r>
            <a:r>
              <a:rPr lang="en-US" dirty="0"/>
              <a:t>can be employed, in which each bin value is replaced by the bin median. </a:t>
            </a:r>
          </a:p>
          <a:p>
            <a:pPr marL="1371600" lvl="1" indent="-914400" algn="just">
              <a:buFont typeface="+mj-lt"/>
              <a:buAutoNum type="arabicPeriod"/>
            </a:pPr>
            <a:r>
              <a:rPr lang="en-US" dirty="0"/>
              <a:t>In smoothing by </a:t>
            </a:r>
            <a:r>
              <a:rPr lang="en-US" dirty="0">
                <a:solidFill>
                  <a:srgbClr val="FF0000"/>
                </a:solidFill>
              </a:rPr>
              <a:t>bin boundaries</a:t>
            </a:r>
            <a:r>
              <a:rPr lang="en-US" dirty="0"/>
              <a:t>, the minimum and maximum values in a given bin are identified as the bin boundaries. Each bin value is then replaced by the closest boundary value</a:t>
            </a:r>
          </a:p>
          <a:p>
            <a:pPr marL="1371600" lvl="1" indent="-914400" algn="just">
              <a:buFont typeface="+mj-lt"/>
              <a:buAutoNum type="arabicPeriod"/>
            </a:pPr>
            <a:endParaRPr lang="en-US" sz="3200" dirty="0"/>
          </a:p>
          <a:p>
            <a:pPr marL="1371600" lvl="1" indent="-914400" algn="just">
              <a:buFont typeface="+mj-lt"/>
              <a:buAutoNum type="arabicPeriod"/>
            </a:pPr>
            <a:endParaRPr lang="en-US" sz="3200" dirty="0"/>
          </a:p>
          <a:p>
            <a:pPr marL="1371600" lvl="1" indent="-914400" algn="just">
              <a:buFont typeface="+mj-lt"/>
              <a:buAutoNum type="arabicPeriod"/>
            </a:pPr>
            <a:endParaRPr lang="en-US" sz="3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1371600" lvl="1" indent="-914400" algn="just">
              <a:buFont typeface="+mj-lt"/>
              <a:buAutoNum type="arabicPeriod"/>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lvl="1" algn="just">
              <a:buNone/>
            </a:pP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 (</a:t>
            </a:r>
            <a:r>
              <a:rPr kumimoji="0" lang="en-US" sz="4000" b="1" i="0" u="none" strike="noStrike" kern="1200" cap="none" spc="0" normalizeH="0" noProof="0" dirty="0" err="1">
                <a:ln w="1905"/>
                <a:solidFill>
                  <a:schemeClr val="tx2">
                    <a:lumMod val="75000"/>
                  </a:schemeClr>
                </a:solidFill>
                <a:effectLst>
                  <a:innerShdw blurRad="69850" dist="43180" dir="5400000">
                    <a:srgbClr val="000000">
                      <a:alpha val="65000"/>
                    </a:srgbClr>
                  </a:innerShdw>
                </a:effectLst>
                <a:uLnTx/>
                <a:uFillTx/>
                <a:latin typeface="+mn-lt"/>
                <a:ea typeface="+mn-ea"/>
                <a:cs typeface="+mn-cs"/>
              </a:rPr>
              <a:t>contd</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1371600" lvl="1" indent="-914400" algn="just">
              <a:buFont typeface="+mj-lt"/>
              <a:buAutoNum type="arabicPeriod"/>
            </a:pPr>
            <a:endParaRPr lang="en-US" sz="3200" dirty="0"/>
          </a:p>
          <a:p>
            <a:pPr marL="1371600" lvl="1" indent="-914400" algn="just">
              <a:buFont typeface="+mj-lt"/>
              <a:buAutoNum type="arabicPeriod"/>
            </a:pPr>
            <a:endParaRPr lang="en-US" sz="3200" dirty="0"/>
          </a:p>
          <a:p>
            <a:pPr marL="1371600" lvl="1" indent="-914400" algn="just">
              <a:buFont typeface="+mj-lt"/>
              <a:buAutoNum type="arabicPeriod"/>
            </a:pPr>
            <a:endParaRPr lang="en-US" sz="3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1371600" lvl="1" indent="-914400" algn="just">
              <a:buFont typeface="+mj-lt"/>
              <a:buAutoNum type="arabicPeriod"/>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lvl="1" algn="just">
              <a:buNone/>
            </a:pP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 (</a:t>
            </a:r>
            <a:r>
              <a:rPr kumimoji="0" lang="en-US" sz="4000" b="1" i="0" u="none" strike="noStrike" kern="1200" cap="none" spc="0" normalizeH="0" noProof="0" dirty="0" err="1">
                <a:ln w="1905"/>
                <a:solidFill>
                  <a:schemeClr val="tx2">
                    <a:lumMod val="75000"/>
                  </a:schemeClr>
                </a:solidFill>
                <a:effectLst>
                  <a:innerShdw blurRad="69850" dist="43180" dir="5400000">
                    <a:srgbClr val="000000">
                      <a:alpha val="65000"/>
                    </a:srgbClr>
                  </a:innerShdw>
                </a:effectLst>
                <a:uLnTx/>
                <a:uFillTx/>
                <a:latin typeface="+mn-lt"/>
                <a:ea typeface="+mn-ea"/>
                <a:cs typeface="+mn-cs"/>
              </a:rPr>
              <a:t>contd</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pic>
        <p:nvPicPr>
          <p:cNvPr id="5" name="Picture 4" descr="https://docs.google.com/a/loremate.com/document/pubimage?id=1C3OWew4siHXAi5VRToqVwBtIM1hXrDlUh7zky_EgjEo&amp;image_id=1AsHcK0X-dbA0VGcYKg_UKoWdCqVvvPQ"/>
          <p:cNvPicPr/>
          <p:nvPr/>
        </p:nvPicPr>
        <p:blipFill>
          <a:blip r:embed="rId2" cstate="print"/>
          <a:srcRect/>
          <a:stretch>
            <a:fillRect/>
          </a:stretch>
        </p:blipFill>
        <p:spPr bwMode="auto">
          <a:xfrm>
            <a:off x="0" y="1172844"/>
            <a:ext cx="9144000" cy="568515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1371600" lvl="1" indent="-914400" algn="just">
              <a:buNone/>
            </a:pP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Clustering  Method:-</a:t>
            </a:r>
          </a:p>
          <a:p>
            <a:pPr marL="1371600" lvl="1" indent="-914400" algn="just">
              <a:buNone/>
            </a:pPr>
            <a:r>
              <a:rPr lang="en-US" sz="3600" dirty="0"/>
              <a:t>         Outliers may be detected by clustering, where similar values are organized into groups, or “clusters.” Intuitively, values that fall outside of the set of clusters may be considered outliers.</a:t>
            </a:r>
          </a:p>
          <a:p>
            <a:pPr marL="1371600" lvl="1" indent="-914400" algn="just">
              <a:buNone/>
            </a:pP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1371600" lvl="1" indent="-914400" algn="just">
              <a:buFont typeface="+mj-lt"/>
              <a:buAutoNum type="arabicPeriod"/>
            </a:pPr>
            <a:endParaRPr lang="en-US" sz="3200" dirty="0"/>
          </a:p>
          <a:p>
            <a:pPr marL="1371600" lvl="1" indent="-914400" algn="just">
              <a:buFont typeface="+mj-lt"/>
              <a:buAutoNum type="arabicPeriod"/>
            </a:pPr>
            <a:endParaRPr lang="en-US" sz="3200" dirty="0"/>
          </a:p>
          <a:p>
            <a:pPr marL="1371600" lvl="1" indent="-914400" algn="just">
              <a:buFont typeface="+mj-lt"/>
              <a:buAutoNum type="arabicPeriod"/>
            </a:pPr>
            <a:endParaRPr lang="en-US" sz="32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a:p>
            <a:pPr marL="1371600" lvl="1" indent="-914400" algn="just">
              <a:buFont typeface="+mj-lt"/>
              <a:buAutoNum type="arabicPeriod"/>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lvl="1" algn="just">
              <a:buNone/>
            </a:pP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 (</a:t>
            </a:r>
            <a:r>
              <a:rPr kumimoji="0" lang="en-US" sz="4000" b="1" i="0" u="none" strike="noStrike" kern="1200" cap="none" spc="0" normalizeH="0" noProof="0" dirty="0" err="1">
                <a:ln w="1905"/>
                <a:solidFill>
                  <a:schemeClr val="tx2">
                    <a:lumMod val="75000"/>
                  </a:schemeClr>
                </a:solidFill>
                <a:effectLst>
                  <a:innerShdw blurRad="69850" dist="43180" dir="5400000">
                    <a:srgbClr val="000000">
                      <a:alpha val="65000"/>
                    </a:srgbClr>
                  </a:innerShdw>
                </a:effectLst>
                <a:uLnTx/>
                <a:uFillTx/>
                <a:latin typeface="+mn-lt"/>
                <a:ea typeface="+mn-ea"/>
                <a:cs typeface="+mn-cs"/>
              </a:rPr>
              <a:t>contd</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lstStyle/>
          <a:p>
            <a:r>
              <a:rPr lang="en-US" b="1" dirty="0">
                <a:ln w="1905"/>
                <a:solidFill>
                  <a:schemeClr val="tx2">
                    <a:lumMod val="75000"/>
                  </a:schemeClr>
                </a:solidFill>
                <a:effectLst>
                  <a:innerShdw blurRad="69850" dist="43180" dir="5400000">
                    <a:srgbClr val="000000">
                      <a:alpha val="65000"/>
                    </a:srgbClr>
                  </a:innerShdw>
                </a:effectLst>
              </a:rPr>
              <a:t>Topics to be Covered</a:t>
            </a:r>
          </a:p>
        </p:txBody>
      </p:sp>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Need of Data preprocessing</a:t>
            </a:r>
          </a:p>
          <a:p>
            <a:r>
              <a:rPr lang="en-US"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Objectives of data preprocessing</a:t>
            </a:r>
          </a:p>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Techniques of data preprocessing</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cleansing</a:t>
            </a:r>
          </a:p>
          <a:p>
            <a:pPr lvl="2"/>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integration</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transformation</a:t>
            </a:r>
          </a:p>
          <a:p>
            <a:pPr lvl="2"/>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Reduction</a:t>
            </a:r>
          </a:p>
          <a:p>
            <a:pPr lvl="2"/>
            <a:r>
              <a:rPr lang="en-US" sz="2800" b="1" dirty="0">
                <a:ln w="19050">
                  <a:solidFill>
                    <a:schemeClr val="tx2">
                      <a:lumMod val="50000"/>
                    </a:schemeClr>
                  </a:solidFill>
                  <a:prstDash val="solid"/>
                </a:ln>
                <a:solidFill>
                  <a:sysClr val="windowText" lastClr="000000"/>
                </a:solidFill>
                <a:effectLst>
                  <a:outerShdw blurRad="50000" dist="50800" dir="7500000" algn="tl">
                    <a:srgbClr val="000000">
                      <a:shade val="5000"/>
                      <a:alpha val="35000"/>
                    </a:srgbClr>
                  </a:outerShdw>
                </a:effectLst>
              </a:rPr>
              <a:t>Data Discretization</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1371600" lvl="1" indent="-914400" algn="just">
              <a:buFont typeface="+mj-lt"/>
              <a:buAutoNum type="arabicPeriod" startAt="4"/>
            </a:pPr>
            <a:endParaRPr lang="en-US" sz="51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lvl="1" algn="just">
              <a:buNone/>
            </a:pPr>
            <a:endParaRPr lang="en-US" sz="9600" dirty="0"/>
          </a:p>
        </p:txBody>
      </p:sp>
      <p:sp>
        <p:nvSpPr>
          <p:cNvPr id="4" name="Title 1"/>
          <p:cNvSpPr txBox="1">
            <a:spLocks/>
          </p:cNvSpPr>
          <p:nvPr/>
        </p:nvSpPr>
        <p:spPr>
          <a:xfrm>
            <a:off x="0" y="0"/>
            <a:ext cx="9144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67500" lnSpcReduction="20000"/>
          </a:bodyPr>
          <a:lstStyle/>
          <a:p>
            <a:pPr lvl="0" algn="ctr">
              <a:spcBef>
                <a:spcPct val="0"/>
              </a:spcBef>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lang="en-US" sz="4000" b="1" dirty="0">
                <a:ln w="1905"/>
                <a:solidFill>
                  <a:schemeClr val="tx2">
                    <a:lumMod val="75000"/>
                  </a:schemeClr>
                </a:solidFill>
                <a:effectLst>
                  <a:innerShdw blurRad="69850" dist="43180" dir="5400000">
                    <a:srgbClr val="000000">
                      <a:alpha val="65000"/>
                    </a:srgbClr>
                  </a:innerShdw>
                </a:effectLst>
              </a:rPr>
              <a:t>Handling Noisy Data (</a:t>
            </a:r>
            <a:r>
              <a:rPr lang="en-US" sz="4000" b="1" dirty="0" err="1">
                <a:ln w="1905"/>
                <a:solidFill>
                  <a:schemeClr val="tx2">
                    <a:lumMod val="75000"/>
                  </a:schemeClr>
                </a:solidFill>
                <a:effectLst>
                  <a:innerShdw blurRad="69850" dist="43180" dir="5400000">
                    <a:srgbClr val="000000">
                      <a:alpha val="65000"/>
                    </a:srgbClr>
                  </a:innerShdw>
                </a:effectLst>
              </a:rPr>
              <a:t>contd</a:t>
            </a:r>
            <a:r>
              <a:rPr lang="en-US" sz="4000" b="1" dirty="0">
                <a:ln w="1905"/>
                <a:solidFill>
                  <a:schemeClr val="tx2">
                    <a:lumMod val="75000"/>
                  </a:schemeClr>
                </a:solidFill>
                <a:effectLst>
                  <a:innerShdw blurRad="69850" dist="43180" dir="5400000">
                    <a:srgbClr val="000000">
                      <a:alpha val="65000"/>
                    </a:srgbClr>
                  </a:innerShdw>
                </a:effectLst>
              </a:rPr>
              <a:t>…)</a:t>
            </a:r>
            <a:endParaRPr lang="en-US" sz="2500" b="1" dirty="0">
              <a:ln w="1905"/>
              <a:solidFill>
                <a:schemeClr val="tx2">
                  <a:lumMod val="75000"/>
                </a:schemeClr>
              </a:solidFill>
              <a:effectLst>
                <a:innerShdw blurRad="69850" dist="43180" dir="5400000">
                  <a:srgbClr val="000000">
                    <a:alpha val="65000"/>
                  </a:srgbClr>
                </a:innerShdw>
              </a:effectLst>
            </a:endParaRPr>
          </a:p>
        </p:txBody>
      </p:sp>
      <p:pic>
        <p:nvPicPr>
          <p:cNvPr id="5" name="Picture 4" descr="1o_rOIVYEGr5OZ485aheI7KkozekbefM.png"/>
          <p:cNvPicPr>
            <a:picLocks noChangeAspect="1"/>
          </p:cNvPicPr>
          <p:nvPr/>
        </p:nvPicPr>
        <p:blipFill>
          <a:blip r:embed="rId2" cstate="print"/>
          <a:stretch>
            <a:fillRect/>
          </a:stretch>
        </p:blipFill>
        <p:spPr>
          <a:xfrm>
            <a:off x="0" y="762000"/>
            <a:ext cx="9144000" cy="609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marL="1371600" lvl="1" indent="-914400" algn="just">
              <a:buFont typeface="+mj-lt"/>
              <a:buAutoNum type="arabicPeriod" startAt="4"/>
            </a:pPr>
            <a:r>
              <a:rPr lang="en-US" sz="5400" b="1" dirty="0">
                <a:hlinkClick r:id="rId2" tooltip="Twitter data mining and clustering results"/>
              </a:rPr>
              <a:t>Twitter data mining and clustering results</a:t>
            </a:r>
            <a:endParaRPr lang="en-US" sz="5800"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b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pic>
        <p:nvPicPr>
          <p:cNvPr id="5" name="Picture 4" descr="twitter_topic_clusters.png"/>
          <p:cNvPicPr>
            <a:picLocks noChangeAspect="1"/>
          </p:cNvPicPr>
          <p:nvPr/>
        </p:nvPicPr>
        <p:blipFill>
          <a:blip r:embed="rId3" cstate="print"/>
          <a:stretch>
            <a:fillRect/>
          </a:stretch>
        </p:blipFill>
        <p:spPr>
          <a:xfrm>
            <a:off x="0" y="1143000"/>
            <a:ext cx="9144000" cy="4267200"/>
          </a:xfrm>
          <a:prstGeom prst="rect">
            <a:avLst/>
          </a:prstGeom>
        </p:spPr>
      </p:pic>
      <p:sp>
        <p:nvSpPr>
          <p:cNvPr id="6" name="Rectangle 5"/>
          <p:cNvSpPr/>
          <p:nvPr/>
        </p:nvSpPr>
        <p:spPr>
          <a:xfrm>
            <a:off x="0" y="5029200"/>
            <a:ext cx="9144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dirty="0">
                <a:ln w="11430"/>
                <a:solidFill>
                  <a:srgbClr val="002060"/>
                </a:solidFill>
                <a:effectLst>
                  <a:outerShdw blurRad="80000" dist="40000" dir="5040000" algn="tl">
                    <a:srgbClr val="000000">
                      <a:alpha val="30000"/>
                    </a:srgbClr>
                  </a:outerShdw>
                </a:effectLst>
              </a:rPr>
              <a:t>Twitter data mining and clustering results</a:t>
            </a:r>
          </a:p>
          <a:p>
            <a:pPr algn="ctr"/>
            <a:r>
              <a:rPr lang="en-US" b="1" dirty="0" err="1">
                <a:ln w="11430"/>
                <a:solidFill>
                  <a:srgbClr val="002060"/>
                </a:solidFill>
                <a:effectLst>
                  <a:outerShdw blurRad="80000" dist="40000" dir="5040000" algn="tl">
                    <a:srgbClr val="000000">
                      <a:alpha val="30000"/>
                    </a:srgbClr>
                  </a:outerShdw>
                </a:effectLst>
              </a:rPr>
              <a:t>Source:http</a:t>
            </a:r>
            <a:r>
              <a:rPr lang="en-US" b="1" dirty="0">
                <a:ln w="11430"/>
                <a:solidFill>
                  <a:srgbClr val="002060"/>
                </a:solidFill>
                <a:effectLst>
                  <a:outerShdw blurRad="80000" dist="40000" dir="5040000" algn="tl">
                    <a:srgbClr val="000000">
                      <a:alpha val="30000"/>
                    </a:srgbClr>
                  </a:outerShdw>
                </a:effectLst>
              </a:rPr>
              <a:t>://</a:t>
            </a:r>
            <a:r>
              <a:rPr lang="en-US" b="1" dirty="0" err="1">
                <a:ln w="11430"/>
                <a:solidFill>
                  <a:srgbClr val="002060"/>
                </a:solidFill>
                <a:effectLst>
                  <a:outerShdw blurRad="80000" dist="40000" dir="5040000" algn="tl">
                    <a:srgbClr val="000000">
                      <a:alpha val="30000"/>
                    </a:srgbClr>
                  </a:outerShdw>
                </a:effectLst>
              </a:rPr>
              <a:t>tom.londondroids.com</a:t>
            </a:r>
            <a:r>
              <a:rPr lang="en-US" b="1" dirty="0">
                <a:ln w="11430"/>
                <a:solidFill>
                  <a:srgbClr val="002060"/>
                </a:solidFill>
                <a:effectLst>
                  <a:outerShdw blurRad="80000" dist="40000" dir="5040000" algn="tl">
                    <a:srgbClr val="000000">
                      <a:alpha val="30000"/>
                    </a:srgbClr>
                  </a:outerShdw>
                </a:effectLst>
              </a:rPr>
              <a:t>/2011/02/twitter-data-mining-and-clustering-</a:t>
            </a:r>
            <a:r>
              <a:rPr lang="en-US" sz="4000" b="1" dirty="0">
                <a:ln w="11430"/>
                <a:solidFill>
                  <a:srgbClr val="002060"/>
                </a:solidFill>
                <a:effectLst>
                  <a:outerShdw blurRad="80000" dist="40000" dir="5040000" algn="tl">
                    <a:srgbClr val="000000">
                      <a:alpha val="30000"/>
                    </a:srgbClr>
                  </a:outerShdw>
                </a:effectLst>
              </a:rPr>
              <a:t>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style>
          <a:lnRef idx="1">
            <a:schemeClr val="accent3"/>
          </a:lnRef>
          <a:fillRef idx="2">
            <a:schemeClr val="accent3"/>
          </a:fillRef>
          <a:effectRef idx="1">
            <a:schemeClr val="accent3"/>
          </a:effectRef>
          <a:fontRef idx="minor">
            <a:schemeClr val="dk1"/>
          </a:fontRef>
        </p:style>
        <p:txBody>
          <a:bodyPr>
            <a:normAutofit fontScale="55000" lnSpcReduction="20000"/>
          </a:bodyPr>
          <a:lstStyle/>
          <a:p>
            <a:pPr lvl="1" algn="just">
              <a:buNone/>
            </a:pPr>
            <a:r>
              <a:rPr lang="en-US" sz="6200" b="1" dirty="0">
                <a:ln w="1905"/>
                <a:solidFill>
                  <a:schemeClr val="tx2">
                    <a:lumMod val="75000"/>
                  </a:schemeClr>
                </a:solidFill>
                <a:effectLst>
                  <a:innerShdw blurRad="69850" dist="43180" dir="5400000">
                    <a:srgbClr val="000000">
                      <a:alpha val="65000"/>
                    </a:srgbClr>
                  </a:innerShdw>
                </a:effectLst>
              </a:rPr>
              <a:t>Regression Method :</a:t>
            </a:r>
          </a:p>
          <a:p>
            <a:pPr algn="just"/>
            <a:r>
              <a:rPr lang="en-US" sz="5800" dirty="0"/>
              <a:t>Data can be smoothed by fitting the data to a function, such as with regression. </a:t>
            </a:r>
          </a:p>
          <a:p>
            <a:pPr algn="just"/>
            <a:r>
              <a:rPr lang="en-US" sz="5800" dirty="0"/>
              <a:t>Linear regression involves finding the “best” line to fit two attributes (or variables), so that one attribute can be used to predict the other. </a:t>
            </a:r>
          </a:p>
          <a:p>
            <a:pPr algn="just"/>
            <a:r>
              <a:rPr lang="en-US" sz="5800" dirty="0"/>
              <a:t>Multiple linear regression is an extension of linear regression, where more than two attributes are involved and the data are fit to a multidimensional surface</a:t>
            </a:r>
            <a:r>
              <a:rPr lang="en-US" sz="6200" dirty="0"/>
              <a:t>.</a:t>
            </a:r>
          </a:p>
          <a:p>
            <a:pPr lvl="1" algn="just">
              <a:buNone/>
            </a:pPr>
            <a:endParaRPr lang="en-US" sz="5800" dirty="0"/>
          </a:p>
        </p:txBody>
      </p:sp>
      <p:sp>
        <p:nvSpPr>
          <p:cNvPr id="4" name="Title 1"/>
          <p:cNvSpPr txBox="1">
            <a:spLocks/>
          </p:cNvSpPr>
          <p:nvPr/>
        </p:nvSpPr>
        <p:spPr>
          <a:xfrm>
            <a:off x="0" y="0"/>
            <a:ext cx="9144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Handling</a:t>
            </a:r>
            <a:r>
              <a:rPr kumimoji="0" lang="en-US" sz="4000" b="1" i="0" u="none" strike="noStrike" kern="1200" cap="none" spc="0" normalizeH="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 Noisy Data</a:t>
            </a:r>
            <a:endParaRPr kumimoji="0" lang="en-US" sz="25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1475"/>
            <a:ext cx="9144000" cy="57912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a:lnSpc>
                <a:spcPct val="90000"/>
              </a:lnSpc>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integration: </a:t>
            </a:r>
          </a:p>
          <a:p>
            <a:pPr lvl="1">
              <a:lnSpc>
                <a:spcPct val="90000"/>
              </a:lnSpc>
            </a:pPr>
            <a:r>
              <a:rPr lang="en-US" sz="2400" dirty="0"/>
              <a:t>Combines data from multiple sources into a coherent store</a:t>
            </a:r>
          </a:p>
          <a:p>
            <a:pPr>
              <a:lnSpc>
                <a:spcPct val="90000"/>
              </a:lnSpc>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Schema integration: </a:t>
            </a:r>
            <a:r>
              <a:rPr lang="en-US" sz="2400" dirty="0"/>
              <a:t>e.g., </a:t>
            </a:r>
            <a:r>
              <a:rPr lang="en-US" sz="2400" dirty="0" err="1"/>
              <a:t>A.cust</a:t>
            </a:r>
            <a:r>
              <a:rPr lang="en-US" sz="2400" dirty="0"/>
              <a:t>-id </a:t>
            </a:r>
            <a:r>
              <a:rPr lang="en-US" sz="2400" dirty="0">
                <a:sym typeface="Symbol" pitchFamily="18" charset="2"/>
              </a:rPr>
              <a:t> </a:t>
            </a:r>
            <a:r>
              <a:rPr lang="en-US" sz="2400" dirty="0" err="1">
                <a:sym typeface="Symbol" pitchFamily="18" charset="2"/>
              </a:rPr>
              <a:t>B.</a:t>
            </a:r>
            <a:r>
              <a:rPr lang="en-US" sz="2400" dirty="0" err="1"/>
              <a:t>cust</a:t>
            </a:r>
            <a:r>
              <a:rPr lang="en-US" sz="2400" dirty="0"/>
              <a:t>-#</a:t>
            </a:r>
          </a:p>
          <a:p>
            <a:pPr lvl="1">
              <a:lnSpc>
                <a:spcPct val="90000"/>
              </a:lnSpc>
            </a:pPr>
            <a:r>
              <a:rPr lang="en-US" sz="2400" dirty="0"/>
              <a:t>Integrate metadata from different sources</a:t>
            </a:r>
          </a:p>
          <a:p>
            <a:pPr>
              <a:lnSpc>
                <a:spcPct val="90000"/>
              </a:lnSpc>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Entity identification problem: </a:t>
            </a:r>
          </a:p>
          <a:p>
            <a:pPr lvl="1">
              <a:lnSpc>
                <a:spcPct val="90000"/>
              </a:lnSpc>
            </a:pPr>
            <a:r>
              <a:rPr lang="en-US" sz="2400" dirty="0"/>
              <a:t>Identify real world entities from multiple data sources, e.g., Bill Clinton = William Clinton</a:t>
            </a:r>
          </a:p>
          <a:p>
            <a:pPr>
              <a:lnSpc>
                <a:spcPct val="90000"/>
              </a:lnSpc>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Detecting and resolving data value conflicts</a:t>
            </a:r>
          </a:p>
          <a:p>
            <a:pPr lvl="1">
              <a:lnSpc>
                <a:spcPct val="90000"/>
              </a:lnSpc>
            </a:pPr>
            <a:r>
              <a:rPr lang="en-US" sz="2400" dirty="0"/>
              <a:t>For the same real world entity, attribute values from different sources are different</a:t>
            </a:r>
          </a:p>
          <a:p>
            <a:pPr lvl="1">
              <a:lnSpc>
                <a:spcPct val="90000"/>
              </a:lnSpc>
            </a:pPr>
            <a:r>
              <a:rPr lang="en-US" sz="2400" dirty="0"/>
              <a:t>Possible reasons: different representations, different scales</a:t>
            </a:r>
          </a:p>
          <a:p>
            <a:pPr lvl="1">
              <a:lnSpc>
                <a:spcPct val="90000"/>
              </a:lnSpc>
            </a:pPr>
            <a:r>
              <a:rPr lang="en-US" sz="2400" dirty="0"/>
              <a:t> e.g., metric vs. British units</a:t>
            </a:r>
          </a:p>
          <a:p>
            <a:pPr marL="0" indent="0">
              <a:buNone/>
            </a:pPr>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Integration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lvl="0" algn="just"/>
            <a:endParaRPr lang="en-US" sz="3600" dirty="0"/>
          </a:p>
          <a:p>
            <a:pPr lvl="0" algn="just"/>
            <a:r>
              <a:rPr lang="en-US" sz="3600" dirty="0"/>
              <a:t>Data integration involves integrating data from multiple databases, data cubes, or files. </a:t>
            </a:r>
          </a:p>
          <a:p>
            <a:pPr lvl="0" algn="just"/>
            <a:endParaRPr lang="en-US" sz="3600" dirty="0"/>
          </a:p>
          <a:p>
            <a:pPr lvl="0" algn="just"/>
            <a:r>
              <a:rPr lang="en-US" sz="3600" dirty="0"/>
              <a:t>Some attributes representing a given concept may have different names in different databases, causing inconsistencies and redundancies. For example, the attribute for customer identification may be referred to as </a:t>
            </a:r>
            <a:r>
              <a:rPr lang="en-US" sz="3600" dirty="0" err="1"/>
              <a:t>customer_id</a:t>
            </a:r>
            <a:r>
              <a:rPr lang="en-US" sz="3600" dirty="0"/>
              <a:t> in one data store and </a:t>
            </a:r>
            <a:r>
              <a:rPr lang="en-US" sz="3600" dirty="0" err="1"/>
              <a:t>cust_id</a:t>
            </a:r>
            <a:r>
              <a:rPr lang="en-US" sz="3600" dirty="0"/>
              <a:t> in another. </a:t>
            </a:r>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Integration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style>
          <a:lnRef idx="1">
            <a:schemeClr val="accent3"/>
          </a:lnRef>
          <a:fillRef idx="2">
            <a:schemeClr val="accent3"/>
          </a:fillRef>
          <a:effectRef idx="1">
            <a:schemeClr val="accent3"/>
          </a:effectRef>
          <a:fontRef idx="minor">
            <a:schemeClr val="dk1"/>
          </a:fontRef>
        </p:style>
        <p:txBody>
          <a:bodyPr>
            <a:normAutofit/>
          </a:bodyPr>
          <a:lstStyle/>
          <a:p>
            <a:pPr lvl="0" algn="just"/>
            <a:r>
              <a:rPr lang="en-US" dirty="0"/>
              <a:t>Naming inconsistencies may also occur for attribute values. </a:t>
            </a:r>
          </a:p>
          <a:p>
            <a:pPr lvl="0" algn="just"/>
            <a:endParaRPr lang="en-US" dirty="0"/>
          </a:p>
          <a:p>
            <a:pPr lvl="0" algn="just"/>
            <a:r>
              <a:rPr lang="en-US" dirty="0"/>
              <a:t>Having a large amount of redundant data may slow down or confuse the knowledge discovery process. </a:t>
            </a:r>
          </a:p>
          <a:p>
            <a:pPr lvl="0" algn="just"/>
            <a:endParaRPr lang="en-US" dirty="0"/>
          </a:p>
          <a:p>
            <a:pPr lvl="0" algn="just"/>
            <a:r>
              <a:rPr lang="en-US" dirty="0"/>
              <a:t>Additional data cleaning can be performed to detect and remove redundancies that may have resulted from data integration. </a:t>
            </a:r>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Integration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lvl="0" algn="just"/>
            <a:r>
              <a:rPr lang="en-US" dirty="0"/>
              <a:t>Data transformation operations, such as normalization and aggregation, are additional data preprocessing procedures that would contribute toward the success of the mining process. </a:t>
            </a:r>
          </a:p>
          <a:p>
            <a:pPr lvl="0" algn="just"/>
            <a:r>
              <a:rPr lang="en-US" b="1" dirty="0">
                <a:solidFill>
                  <a:srgbClr val="FF0000"/>
                </a:solidFill>
              </a:rPr>
              <a:t>Normalization:</a:t>
            </a:r>
            <a:r>
              <a:rPr lang="en-US" dirty="0"/>
              <a:t> Normalization is scaling the data to be analyzed to a specific range.</a:t>
            </a:r>
          </a:p>
          <a:p>
            <a:pPr algn="just"/>
            <a:r>
              <a:rPr lang="en-US" b="1" dirty="0">
                <a:solidFill>
                  <a:srgbClr val="FF0000"/>
                </a:solidFill>
              </a:rPr>
              <a:t>Aggregation: </a:t>
            </a:r>
            <a:r>
              <a:rPr lang="en-US" dirty="0"/>
              <a:t>Also, it would be useful for data analysis to obtain aggregate information such as the sales per customer region. As, it is not a part of any pre-computed data cube, it would need to be computed. This process is called Aggregation. </a:t>
            </a:r>
          </a:p>
          <a:p>
            <a:pPr lvl="0" algn="just"/>
            <a:endParaRPr lang="en-US" dirty="0"/>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Transformation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a:ln w="1905"/>
                <a:solidFill>
                  <a:srgbClr val="002060"/>
                </a:solidFill>
                <a:effectLst>
                  <a:innerShdw blurRad="69850" dist="43180" dir="5400000">
                    <a:srgbClr val="000000">
                      <a:alpha val="65000"/>
                    </a:srgbClr>
                  </a:innerShdw>
                </a:effectLst>
              </a:rPr>
              <a:t>Why data reduction?</a:t>
            </a:r>
          </a:p>
          <a:p>
            <a:pPr lvl="1"/>
            <a:r>
              <a:rPr lang="en-US" sz="2400" dirty="0"/>
              <a:t>A database/data warehouse may store terabytes of data.</a:t>
            </a:r>
          </a:p>
          <a:p>
            <a:pPr lvl="1"/>
            <a:endParaRPr lang="en-US" sz="2400" dirty="0"/>
          </a:p>
          <a:p>
            <a:pPr lvl="1"/>
            <a:r>
              <a:rPr lang="en-US" sz="2400" dirty="0"/>
              <a:t>Complex data analysis/mining may take a very long time to run on the complete data set.</a:t>
            </a:r>
          </a:p>
          <a:p>
            <a:pPr lvl="1"/>
            <a:endParaRPr lang="en-US" sz="2400" dirty="0"/>
          </a:p>
          <a:p>
            <a:r>
              <a:rPr lang="en-US" b="1" dirty="0">
                <a:ln w="1905"/>
                <a:solidFill>
                  <a:srgbClr val="002060"/>
                </a:solidFill>
                <a:effectLst>
                  <a:innerShdw blurRad="69850" dist="43180" dir="5400000">
                    <a:srgbClr val="000000">
                      <a:alpha val="65000"/>
                    </a:srgbClr>
                  </a:innerShdw>
                </a:effectLst>
              </a:rPr>
              <a:t>Data reduction </a:t>
            </a:r>
          </a:p>
          <a:p>
            <a:pPr lvl="1" algn="just"/>
            <a:r>
              <a:rPr lang="en-US" sz="2400" dirty="0"/>
              <a:t>Obtain a reduced representation of the data set that is much smaller in volume but yet produce the same (or almost the same) analytical results</a:t>
            </a:r>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Reduction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style>
          <a:lnRef idx="1">
            <a:schemeClr val="accent3"/>
          </a:lnRef>
          <a:fillRef idx="2">
            <a:schemeClr val="accent3"/>
          </a:fillRef>
          <a:effectRef idx="1">
            <a:schemeClr val="accent3"/>
          </a:effectRef>
          <a:fontRef idx="minor">
            <a:schemeClr val="dk1"/>
          </a:fontRef>
        </p:style>
        <p:txBody>
          <a:bodyPr>
            <a:normAutofit/>
          </a:bodyPr>
          <a:lstStyle/>
          <a:p>
            <a:pPr algn="just"/>
            <a:r>
              <a:rPr lang="en-US" sz="3600" dirty="0"/>
              <a:t>Obtain a reduced representation of the data set that is much smaller in volume but yet produce the same (or almost the same) analytical results</a:t>
            </a:r>
          </a:p>
          <a:p>
            <a:pPr algn="just">
              <a:buNone/>
            </a:pPr>
            <a:r>
              <a:rPr lang="en-US" dirty="0"/>
              <a:t>   There are a number of strategies for data reduction.  </a:t>
            </a:r>
          </a:p>
          <a:p>
            <a:pPr lvl="1" algn="just"/>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Aggregation</a:t>
            </a:r>
          </a:p>
          <a:p>
            <a:pPr lvl="1"/>
            <a:r>
              <a:rPr lang="en-US" b="1" dirty="0">
                <a:ln w="10541" cmpd="sng">
                  <a:solidFill>
                    <a:schemeClr val="accent1">
                      <a:shade val="88000"/>
                      <a:satMod val="110000"/>
                    </a:schemeClr>
                  </a:solidFill>
                  <a:prstDash val="solid"/>
                </a:ln>
                <a:solidFill>
                  <a:srgbClr val="FF0000"/>
                </a:solidFill>
              </a:rPr>
              <a:t>Attribute Subset Selection  </a:t>
            </a:r>
          </a:p>
          <a:p>
            <a:pPr lvl="1"/>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Dimensionality Reduction</a:t>
            </a:r>
          </a:p>
          <a:p>
            <a:pPr lvl="1"/>
            <a:r>
              <a:rPr lang="en-US" b="1" dirty="0">
                <a:ln w="10541" cmpd="sng">
                  <a:solidFill>
                    <a:schemeClr val="accent1">
                      <a:shade val="88000"/>
                      <a:satMod val="110000"/>
                    </a:schemeClr>
                  </a:solidFill>
                  <a:prstDash val="solid"/>
                </a:ln>
                <a:solidFill>
                  <a:srgbClr val="FF0000"/>
                </a:solidFill>
              </a:rPr>
              <a:t>Numerosity</a:t>
            </a:r>
          </a:p>
          <a:p>
            <a:pPr lvl="1"/>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Generalization</a:t>
            </a:r>
          </a:p>
          <a:p>
            <a:pPr lvl="1"/>
            <a:r>
              <a:rPr lang="en-US" b="1" dirty="0">
                <a:ln w="10541" cmpd="sng">
                  <a:solidFill>
                    <a:schemeClr val="accent1">
                      <a:shade val="88000"/>
                      <a:satMod val="110000"/>
                    </a:schemeClr>
                  </a:solidFill>
                  <a:prstDash val="solid"/>
                </a:ln>
                <a:solidFill>
                  <a:srgbClr val="FF0000"/>
                </a:solidFill>
              </a:rPr>
              <a:t>Data Discretization</a:t>
            </a:r>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rPr>
              <a:t>Data Reduction</a:t>
            </a:r>
            <a:endParaRPr kumimoji="0" lang="en-US" sz="3600" b="1" i="0" u="none" strike="noStrike" kern="1200" cap="none" spc="0" normalizeH="0" baseline="0" noProof="0" dirty="0">
              <a:ln w="1905"/>
              <a:solidFill>
                <a:schemeClr val="tx2">
                  <a:lumMod val="75000"/>
                </a:schemeClr>
              </a:solidFill>
              <a:effectLst>
                <a:innerShdw blurRad="69850" dist="43180" dir="5400000">
                  <a:srgbClr val="000000">
                    <a:alpha val="65000"/>
                  </a:srgbClr>
                </a:innerShdw>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normAutofit/>
          </a:bodyPr>
          <a:lstStyle/>
          <a:p>
            <a:pPr lvl="0" algn="just"/>
            <a:r>
              <a:rPr lang="en-US" b="1" dirty="0">
                <a:ln w="1905"/>
                <a:solidFill>
                  <a:schemeClr val="accent5">
                    <a:lumMod val="75000"/>
                  </a:schemeClr>
                </a:solidFill>
                <a:effectLst>
                  <a:innerShdw blurRad="69850" dist="43180" dir="5400000">
                    <a:srgbClr val="000000">
                      <a:alpha val="65000"/>
                    </a:srgbClr>
                  </a:innerShdw>
                </a:effectLst>
              </a:rPr>
              <a:t>Data Aggregation </a:t>
            </a:r>
            <a:r>
              <a:rPr lang="en-US" dirty="0"/>
              <a:t>(e.g., building a data cube), </a:t>
            </a:r>
          </a:p>
          <a:p>
            <a:pPr lvl="0" algn="just"/>
            <a:r>
              <a:rPr lang="en-US" b="1" dirty="0">
                <a:ln w="1905"/>
                <a:solidFill>
                  <a:schemeClr val="accent5">
                    <a:lumMod val="75000"/>
                  </a:schemeClr>
                </a:solidFill>
                <a:effectLst>
                  <a:innerShdw blurRad="69850" dist="43180" dir="5400000">
                    <a:srgbClr val="000000">
                      <a:alpha val="65000"/>
                    </a:srgbClr>
                  </a:innerShdw>
                </a:effectLst>
              </a:rPr>
              <a:t>Attribute Subset Selection </a:t>
            </a:r>
            <a:r>
              <a:rPr lang="en-US" dirty="0"/>
              <a:t>(e.g., removing irrelevant attributes through correlation analysis), </a:t>
            </a:r>
          </a:p>
          <a:p>
            <a:pPr lvl="0" algn="just"/>
            <a:r>
              <a:rPr lang="en-US" b="1" dirty="0">
                <a:ln w="1905"/>
                <a:solidFill>
                  <a:schemeClr val="accent5">
                    <a:lumMod val="75000"/>
                  </a:schemeClr>
                </a:solidFill>
                <a:effectLst>
                  <a:innerShdw blurRad="69850" dist="43180" dir="5400000">
                    <a:srgbClr val="000000">
                      <a:alpha val="65000"/>
                    </a:srgbClr>
                  </a:innerShdw>
                </a:effectLst>
              </a:rPr>
              <a:t>Dimensionality Reduction </a:t>
            </a:r>
            <a:r>
              <a:rPr lang="en-US" dirty="0"/>
              <a:t>(e.g., using encoding schemes such as minimum length encoding)</a:t>
            </a:r>
          </a:p>
          <a:p>
            <a:pPr lvl="0" algn="just"/>
            <a:r>
              <a:rPr lang="en-US" b="1" dirty="0">
                <a:ln w="1905"/>
                <a:solidFill>
                  <a:schemeClr val="accent5">
                    <a:lumMod val="75000"/>
                  </a:schemeClr>
                </a:solidFill>
                <a:effectLst>
                  <a:innerShdw blurRad="69850" dist="43180" dir="5400000">
                    <a:srgbClr val="000000">
                      <a:alpha val="65000"/>
                    </a:srgbClr>
                  </a:innerShdw>
                </a:effectLst>
              </a:rPr>
              <a:t>Numerosity Reduction </a:t>
            </a:r>
            <a:r>
              <a:rPr lang="en-US" dirty="0"/>
              <a:t>(e.g., “replacing” the data by alternative, smaller representations such as clusters or parametric models). </a:t>
            </a:r>
          </a:p>
          <a:p>
            <a:pPr lvl="0" algn="just"/>
            <a:r>
              <a:rPr lang="en-US" b="1" dirty="0">
                <a:ln w="1905"/>
                <a:solidFill>
                  <a:schemeClr val="accent5">
                    <a:lumMod val="75000"/>
                  </a:schemeClr>
                </a:solidFill>
                <a:effectLst>
                  <a:innerShdw blurRad="69850" dist="43180" dir="5400000">
                    <a:srgbClr val="000000">
                      <a:alpha val="65000"/>
                    </a:srgbClr>
                  </a:innerShdw>
                </a:effectLst>
              </a:rPr>
              <a:t>Generalization </a:t>
            </a:r>
            <a:r>
              <a:rPr lang="en-US" dirty="0"/>
              <a:t>with the use of concept hierarchies, by  organizing the concepts into varying levels of abstraction. </a:t>
            </a:r>
          </a:p>
          <a:p>
            <a:pPr lvl="0" algn="just"/>
            <a:r>
              <a:rPr lang="en-US" b="1" dirty="0">
                <a:ln w="1905"/>
                <a:solidFill>
                  <a:schemeClr val="accent5">
                    <a:lumMod val="75000"/>
                  </a:schemeClr>
                </a:solidFill>
                <a:effectLst>
                  <a:innerShdw blurRad="69850" dist="43180" dir="5400000">
                    <a:srgbClr val="000000">
                      <a:alpha val="65000"/>
                    </a:srgbClr>
                  </a:innerShdw>
                </a:effectLst>
              </a:rPr>
              <a:t>Data Discretization </a:t>
            </a:r>
            <a:r>
              <a:rPr lang="en-US" dirty="0"/>
              <a:t>is very useful for the automatic generation of concept hierarchies from numerical data. </a:t>
            </a:r>
          </a:p>
          <a:p>
            <a:endParaRPr lang="en-US" dirty="0"/>
          </a:p>
        </p:txBody>
      </p:sp>
      <p:sp>
        <p:nvSpPr>
          <p:cNvPr id="4" name="Title 1"/>
          <p:cNvSpPr txBox="1">
            <a:spLocks/>
          </p:cNvSpPr>
          <p:nvPr/>
        </p:nvSpPr>
        <p:spPr>
          <a:xfrm>
            <a:off x="0" y="0"/>
            <a:ext cx="9144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7500"/>
          </a:bodyPr>
          <a:lstStyle/>
          <a:p>
            <a:pPr lvl="0" algn="ctr">
              <a:spcBef>
                <a:spcPct val="0"/>
              </a:spcBef>
              <a:defRPr/>
            </a:pPr>
            <a:r>
              <a:rPr lang="en-US" sz="4000" b="1" dirty="0">
                <a:ln w="1905"/>
                <a:solidFill>
                  <a:schemeClr val="tx2">
                    <a:lumMod val="75000"/>
                  </a:schemeClr>
                </a:solidFill>
                <a:effectLst>
                  <a:innerShdw blurRad="69850" dist="43180" dir="5400000">
                    <a:srgbClr val="000000">
                      <a:alpha val="65000"/>
                    </a:srgbClr>
                  </a:innerShdw>
                </a:effectLst>
              </a:rPr>
              <a:t>Data Reduction</a:t>
            </a:r>
            <a:endParaRPr lang="en-US" sz="3600" b="1" dirty="0">
              <a:ln w="1905"/>
              <a:solidFill>
                <a:schemeClr val="tx2">
                  <a:lumMod val="75000"/>
                </a:schemeClr>
              </a:solidFill>
              <a:effectLst>
                <a:innerShdw blurRad="69850" dist="43180" dir="5400000">
                  <a:srgbClr val="000000">
                    <a:alpha val="65000"/>
                  </a:srgbClr>
                </a:inn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0" y="0"/>
            <a:ext cx="9144000" cy="7620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r>
              <a:rPr lang="en-US" b="1" dirty="0">
                <a:ln w="1905"/>
                <a:solidFill>
                  <a:schemeClr val="tx2">
                    <a:lumMod val="75000"/>
                  </a:schemeClr>
                </a:solidFill>
                <a:effectLst>
                  <a:innerShdw blurRad="69850" dist="43180" dir="5400000">
                    <a:srgbClr val="000000">
                      <a:alpha val="65000"/>
                    </a:srgbClr>
                  </a:innerShdw>
                </a:effectLst>
                <a:latin typeface="+mn-lt"/>
                <a:ea typeface="+mn-ea"/>
                <a:cs typeface="+mn-cs"/>
              </a:rPr>
              <a:t>Why Data Preprocessing?</a:t>
            </a:r>
          </a:p>
        </p:txBody>
      </p:sp>
      <p:sp>
        <p:nvSpPr>
          <p:cNvPr id="7174" name="Rectangle 3"/>
          <p:cNvSpPr>
            <a:spLocks noGrp="1" noChangeArrowheads="1"/>
          </p:cNvSpPr>
          <p:nvPr>
            <p:ph idx="1"/>
          </p:nvPr>
        </p:nvSpPr>
        <p:spPr>
          <a:xfrm>
            <a:off x="0" y="762000"/>
            <a:ext cx="9144000" cy="6096000"/>
          </a:xfrm>
        </p:spPr>
        <p:style>
          <a:lnRef idx="1">
            <a:schemeClr val="accent3"/>
          </a:lnRef>
          <a:fillRef idx="2">
            <a:schemeClr val="accent3"/>
          </a:fillRef>
          <a:effectRef idx="1">
            <a:schemeClr val="accent3"/>
          </a:effectRef>
          <a:fontRef idx="minor">
            <a:schemeClr val="dk1"/>
          </a:fontRef>
        </p:style>
        <p:txBody>
          <a:bodyPr/>
          <a:lstStyle/>
          <a:p>
            <a:pPr eaLnBrk="1" hangingPunct="1">
              <a:lnSpc>
                <a:spcPct val="90000"/>
              </a:lnSpc>
            </a:pPr>
            <a:r>
              <a:rPr lang="en-US" dirty="0"/>
              <a:t>Data in the real world is pure</a:t>
            </a:r>
          </a:p>
          <a:p>
            <a:pPr lvl="1" eaLnBrk="1" hangingPunct="1">
              <a:lnSpc>
                <a:spcPct val="90000"/>
              </a:lnSpc>
            </a:pPr>
            <a:r>
              <a:rPr lang="en-US" dirty="0">
                <a:solidFill>
                  <a:srgbClr val="FF0000"/>
                </a:solidFill>
              </a:rPr>
              <a:t>incomplete:</a:t>
            </a:r>
            <a:r>
              <a:rPr lang="en-US" dirty="0"/>
              <a:t> lacking attribute values, lacking certain attributes of interest</a:t>
            </a:r>
          </a:p>
          <a:p>
            <a:pPr lvl="2" eaLnBrk="1" hangingPunct="1">
              <a:lnSpc>
                <a:spcPct val="90000"/>
              </a:lnSpc>
            </a:pPr>
            <a:r>
              <a:rPr lang="en-US" dirty="0"/>
              <a:t>e.g., occupation=“ ”</a:t>
            </a:r>
          </a:p>
          <a:p>
            <a:pPr lvl="1" eaLnBrk="1" hangingPunct="1">
              <a:lnSpc>
                <a:spcPct val="90000"/>
              </a:lnSpc>
            </a:pPr>
            <a:r>
              <a:rPr lang="en-US" dirty="0">
                <a:solidFill>
                  <a:srgbClr val="FF0000"/>
                </a:solidFill>
              </a:rPr>
              <a:t>noisy:</a:t>
            </a:r>
            <a:r>
              <a:rPr lang="en-US" dirty="0"/>
              <a:t> containing errors or outliers</a:t>
            </a:r>
          </a:p>
          <a:p>
            <a:pPr lvl="2" eaLnBrk="1" hangingPunct="1">
              <a:lnSpc>
                <a:spcPct val="90000"/>
              </a:lnSpc>
            </a:pPr>
            <a:r>
              <a:rPr lang="en-US" dirty="0"/>
              <a:t>e.g., Salary=“-10”</a:t>
            </a:r>
          </a:p>
          <a:p>
            <a:pPr lvl="1" eaLnBrk="1" hangingPunct="1">
              <a:lnSpc>
                <a:spcPct val="90000"/>
              </a:lnSpc>
            </a:pPr>
            <a:r>
              <a:rPr lang="en-US" dirty="0">
                <a:solidFill>
                  <a:srgbClr val="FF0000"/>
                </a:solidFill>
              </a:rPr>
              <a:t>inconsistent:</a:t>
            </a:r>
            <a:r>
              <a:rPr lang="en-US" dirty="0"/>
              <a:t> containing discrepancies in codes or names</a:t>
            </a:r>
          </a:p>
          <a:p>
            <a:pPr lvl="2" eaLnBrk="1" hangingPunct="1">
              <a:lnSpc>
                <a:spcPct val="90000"/>
              </a:lnSpc>
            </a:pPr>
            <a:r>
              <a:rPr lang="en-US" dirty="0"/>
              <a:t>e.g., Age=“42” Birthday=“03/07/1997”</a:t>
            </a:r>
          </a:p>
          <a:p>
            <a:pPr lvl="2" eaLnBrk="1" hangingPunct="1">
              <a:lnSpc>
                <a:spcPct val="90000"/>
              </a:lnSpc>
            </a:pPr>
            <a:r>
              <a:rPr lang="en-US" dirty="0"/>
              <a:t>e.g., Was rating “1,2,3”, now rating “A, B, C”</a:t>
            </a:r>
          </a:p>
          <a:p>
            <a:pPr lvl="2" eaLnBrk="1" hangingPunct="1">
              <a:lnSpc>
                <a:spcPct val="90000"/>
              </a:lnSpc>
            </a:pPr>
            <a:r>
              <a:rPr lang="en-US" dirty="0"/>
              <a:t>e.g., discrepancy between duplicate records</a:t>
            </a:r>
          </a:p>
        </p:txBody>
      </p:sp>
      <p:sp>
        <p:nvSpPr>
          <p:cNvPr id="7171" name="Footer Placeholder 4"/>
          <p:cNvSpPr>
            <a:spLocks noGrp="1"/>
          </p:cNvSpPr>
          <p:nvPr>
            <p:ph type="ftr" sz="quarter" idx="11"/>
          </p:nvPr>
        </p:nvSpPr>
        <p:spPr>
          <a:noFill/>
        </p:spPr>
        <p:txBody>
          <a:bodyPr/>
          <a:lstStyle/>
          <a:p>
            <a:r>
              <a:rPr lang="en-US" dirty="0"/>
              <a:t>Data Mining: Concepts and Techniques</a:t>
            </a:r>
          </a:p>
        </p:txBody>
      </p:sp>
      <p:sp>
        <p:nvSpPr>
          <p:cNvPr id="7172" name="Slide Number Placeholder 5"/>
          <p:cNvSpPr>
            <a:spLocks noGrp="1"/>
          </p:cNvSpPr>
          <p:nvPr>
            <p:ph type="sldNum" sz="quarter" idx="12"/>
          </p:nvPr>
        </p:nvSpPr>
        <p:spPr>
          <a:noFill/>
        </p:spPr>
        <p:txBody>
          <a:bodyPr/>
          <a:lstStyle/>
          <a:p>
            <a:fld id="{45BCD71A-5BFC-468F-AFBF-BB06B90DBEFE}"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3"/>
          </a:lnRef>
          <a:fillRef idx="2">
            <a:schemeClr val="accent3"/>
          </a:fillRef>
          <a:effectRef idx="1">
            <a:schemeClr val="accent3"/>
          </a:effectRef>
          <a:fontRef idx="minor">
            <a:schemeClr val="dk1"/>
          </a:fontRef>
        </p:style>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buNone/>
            </a:pPr>
            <a:endParaRPr lang="en-US" sz="7200" b="1" dirty="0">
              <a:ln w="11430"/>
              <a:solidFill>
                <a:srgbClr val="C00000"/>
              </a:solidFill>
              <a:effectLst>
                <a:outerShdw blurRad="50800" dist="39000" dir="5460000" algn="tl">
                  <a:srgbClr val="000000">
                    <a:alpha val="38000"/>
                  </a:srgbClr>
                </a:outerShdw>
              </a:effectLst>
            </a:endParaRPr>
          </a:p>
          <a:p>
            <a:pPr algn="ctr">
              <a:buNone/>
            </a:pPr>
            <a:r>
              <a:rPr lang="en-US" sz="7200" b="1">
                <a:ln w="11430"/>
                <a:solidFill>
                  <a:srgbClr val="C00000"/>
                </a:solidFill>
                <a:effectLst>
                  <a:outerShdw blurRad="50800" dist="39000" dir="5460000" algn="tl">
                    <a:srgbClr val="000000">
                      <a:alpha val="38000"/>
                    </a:srgbClr>
                  </a:outerShdw>
                </a:effectLst>
              </a:rPr>
              <a:t>Thank </a:t>
            </a:r>
            <a:r>
              <a:rPr lang="en-US" sz="7200" b="1" dirty="0">
                <a:ln w="11430"/>
                <a:solidFill>
                  <a:srgbClr val="C00000"/>
                </a:solidFill>
                <a:effectLst>
                  <a:outerShdw blurRad="50800" dist="39000" dir="5460000" algn="tl">
                    <a:srgbClr val="000000">
                      <a:alpha val="38000"/>
                    </a:srgbClr>
                  </a:outerShdw>
                </a:effectLst>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0000"/>
          </a:bodyPr>
          <a:lstStyle/>
          <a:p>
            <a:br>
              <a:rPr lang="en-US" b="1" dirty="0">
                <a:ln w="1905"/>
                <a:solidFill>
                  <a:schemeClr val="tx2">
                    <a:lumMod val="75000"/>
                  </a:schemeClr>
                </a:solidFill>
                <a:effectLst>
                  <a:innerShdw blurRad="69850" dist="43180" dir="5400000">
                    <a:srgbClr val="000000">
                      <a:alpha val="65000"/>
                    </a:srgbClr>
                  </a:innerShdw>
                </a:effectLst>
                <a:latin typeface="+mn-lt"/>
                <a:ea typeface="+mn-ea"/>
                <a:cs typeface="+mn-cs"/>
              </a:rPr>
            </a:br>
            <a:r>
              <a:rPr lang="en-US" b="1" dirty="0">
                <a:ln w="1905"/>
                <a:solidFill>
                  <a:schemeClr val="tx2">
                    <a:lumMod val="75000"/>
                  </a:schemeClr>
                </a:solidFill>
                <a:effectLst>
                  <a:innerShdw blurRad="69850" dist="43180" dir="5400000">
                    <a:srgbClr val="000000">
                      <a:alpha val="65000"/>
                    </a:srgbClr>
                  </a:innerShdw>
                </a:effectLst>
              </a:rPr>
              <a:t>Objectives of data preprocessing</a:t>
            </a:r>
            <a:br>
              <a:rPr lang="en-US" b="1" dirty="0">
                <a:ln w="1905"/>
                <a:solidFill>
                  <a:schemeClr val="tx2">
                    <a:lumMod val="75000"/>
                  </a:schemeClr>
                </a:solidFill>
                <a:effectLst>
                  <a:innerShdw blurRad="69850" dist="43180" dir="5400000">
                    <a:srgbClr val="000000">
                      <a:alpha val="65000"/>
                    </a:srgbClr>
                  </a:innerShdw>
                </a:effectLst>
              </a:rPr>
            </a:br>
            <a:endParaRPr lang="en-US" b="1" dirty="0">
              <a:ln w="1905"/>
              <a:solidFill>
                <a:schemeClr val="tx2">
                  <a:lumMod val="75000"/>
                </a:schemeClr>
              </a:solidFill>
              <a:effectLst>
                <a:innerShdw blurRad="69850" dist="43180" dir="5400000">
                  <a:srgbClr val="000000">
                    <a:alpha val="65000"/>
                  </a:srgbClr>
                </a:innerShdw>
              </a:effectLst>
              <a:latin typeface="+mn-lt"/>
              <a:ea typeface="+mn-ea"/>
              <a:cs typeface="+mn-cs"/>
            </a:endParaRPr>
          </a:p>
        </p:txBody>
      </p:sp>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lstStyle/>
          <a:p>
            <a:pPr algn="ctr">
              <a:lnSpc>
                <a:spcPct val="140000"/>
              </a:lnSpc>
              <a:buNone/>
            </a:pPr>
            <a:r>
              <a:rPr lang="en-US" dirty="0"/>
              <a:t>To have  quality data in warehouse.</a:t>
            </a:r>
          </a:p>
          <a:p>
            <a:pPr>
              <a:lnSpc>
                <a:spcPct val="140000"/>
              </a:lnSpc>
            </a:pPr>
            <a:r>
              <a:rPr lang="en-US" sz="2400" b="1" dirty="0">
                <a:solidFill>
                  <a:srgbClr val="C00000"/>
                </a:solidFill>
              </a:rPr>
              <a:t>Measures for data quality: A multidimensional view</a:t>
            </a:r>
          </a:p>
          <a:p>
            <a:pPr lvl="1">
              <a:lnSpc>
                <a:spcPct val="140000"/>
              </a:lnSpc>
            </a:pPr>
            <a:r>
              <a:rPr lang="en-US" sz="2400" b="1" dirty="0">
                <a:solidFill>
                  <a:srgbClr val="C00000"/>
                </a:solidFill>
              </a:rPr>
              <a:t>Accuracy:</a:t>
            </a:r>
            <a:r>
              <a:rPr lang="en-US" sz="2400" b="1" dirty="0"/>
              <a:t> </a:t>
            </a:r>
            <a:r>
              <a:rPr lang="en-US" sz="2400" dirty="0"/>
              <a:t>correct or wrong, accurate or not</a:t>
            </a:r>
          </a:p>
          <a:p>
            <a:pPr lvl="1">
              <a:lnSpc>
                <a:spcPct val="140000"/>
              </a:lnSpc>
            </a:pPr>
            <a:r>
              <a:rPr lang="en-US" sz="2400" b="1" dirty="0">
                <a:solidFill>
                  <a:srgbClr val="C00000"/>
                </a:solidFill>
              </a:rPr>
              <a:t>Completeness:</a:t>
            </a:r>
            <a:r>
              <a:rPr lang="en-US" sz="2400" dirty="0"/>
              <a:t> not recorded, unavailable, …</a:t>
            </a:r>
          </a:p>
          <a:p>
            <a:pPr lvl="1">
              <a:lnSpc>
                <a:spcPct val="140000"/>
              </a:lnSpc>
            </a:pPr>
            <a:r>
              <a:rPr lang="en-US" sz="2400" b="1" dirty="0">
                <a:solidFill>
                  <a:srgbClr val="C00000"/>
                </a:solidFill>
              </a:rPr>
              <a:t>Consistency:</a:t>
            </a:r>
            <a:r>
              <a:rPr lang="en-US" sz="2400" dirty="0"/>
              <a:t> some modified but some not, dangling, …</a:t>
            </a:r>
          </a:p>
          <a:p>
            <a:pPr lvl="1">
              <a:lnSpc>
                <a:spcPct val="140000"/>
              </a:lnSpc>
            </a:pPr>
            <a:r>
              <a:rPr lang="en-US" sz="2400" b="1" dirty="0">
                <a:solidFill>
                  <a:srgbClr val="C00000"/>
                </a:solidFill>
              </a:rPr>
              <a:t>Timeliness:</a:t>
            </a:r>
            <a:r>
              <a:rPr lang="en-US" sz="2400" dirty="0"/>
              <a:t> timely update? </a:t>
            </a:r>
          </a:p>
          <a:p>
            <a:pPr lvl="1">
              <a:lnSpc>
                <a:spcPct val="140000"/>
              </a:lnSpc>
            </a:pPr>
            <a:r>
              <a:rPr lang="en-US" sz="2400" b="1" dirty="0">
                <a:solidFill>
                  <a:srgbClr val="C00000"/>
                </a:solidFill>
              </a:rPr>
              <a:t>Believability</a:t>
            </a:r>
            <a:r>
              <a:rPr lang="en-US" sz="2400" dirty="0"/>
              <a:t>: how trustable the data are correct?</a:t>
            </a:r>
          </a:p>
          <a:p>
            <a:pPr lvl="1">
              <a:lnSpc>
                <a:spcPct val="140000"/>
              </a:lnSpc>
            </a:pPr>
            <a:r>
              <a:rPr lang="en-US" sz="2400" b="1" dirty="0">
                <a:solidFill>
                  <a:srgbClr val="C00000"/>
                </a:solidFill>
              </a:rPr>
              <a:t>Interpretability</a:t>
            </a:r>
            <a:r>
              <a:rPr lang="en-US" sz="2400" dirty="0"/>
              <a:t>: how easily the data can be understood?</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0" y="0"/>
            <a:ext cx="9144000" cy="99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r>
              <a:rPr lang="en-US" sz="4000" b="1" dirty="0">
                <a:ln w="1905"/>
                <a:solidFill>
                  <a:schemeClr val="tx2">
                    <a:lumMod val="75000"/>
                  </a:schemeClr>
                </a:solidFill>
                <a:effectLst>
                  <a:innerShdw blurRad="69850" dist="43180" dir="5400000">
                    <a:srgbClr val="000000">
                      <a:alpha val="65000"/>
                    </a:srgbClr>
                  </a:innerShdw>
                </a:effectLst>
                <a:latin typeface="+mn-lt"/>
                <a:ea typeface="+mn-ea"/>
                <a:cs typeface="+mn-cs"/>
              </a:rPr>
              <a:t>Why Is Quality of Data is poor?</a:t>
            </a:r>
          </a:p>
        </p:txBody>
      </p:sp>
      <p:sp>
        <p:nvSpPr>
          <p:cNvPr id="8198" name="Rectangle 3"/>
          <p:cNvSpPr>
            <a:spLocks noGrp="1" noChangeArrowheads="1"/>
          </p:cNvSpPr>
          <p:nvPr>
            <p:ph idx="1"/>
          </p:nvPr>
        </p:nvSpPr>
        <p:spPr>
          <a:xfrm>
            <a:off x="0" y="990600"/>
            <a:ext cx="9144000" cy="54864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eaLnBrk="1" hangingPunct="1"/>
            <a:r>
              <a:rPr lang="en-US" sz="2400" dirty="0"/>
              <a:t>Incomplete data may come from</a:t>
            </a:r>
          </a:p>
          <a:p>
            <a:pPr lvl="1" eaLnBrk="1" hangingPunct="1"/>
            <a:r>
              <a:rPr lang="en-US" sz="2000" dirty="0"/>
              <a:t>“Not applicable” data value when collected</a:t>
            </a:r>
          </a:p>
          <a:p>
            <a:pPr lvl="1" eaLnBrk="1" hangingPunct="1"/>
            <a:r>
              <a:rPr lang="en-US" sz="2000" dirty="0"/>
              <a:t>Different considerations between the time when the data was collected and when it is analyzed.</a:t>
            </a:r>
          </a:p>
          <a:p>
            <a:pPr lvl="1" eaLnBrk="1" hangingPunct="1"/>
            <a:r>
              <a:rPr lang="en-US" sz="2000" dirty="0"/>
              <a:t>Human/hardware/software problems</a:t>
            </a:r>
          </a:p>
          <a:p>
            <a:pPr eaLnBrk="1" hangingPunct="1"/>
            <a:r>
              <a:rPr lang="en-US" sz="2400" dirty="0"/>
              <a:t>Noisy data (incorrect values) may come from</a:t>
            </a:r>
          </a:p>
          <a:p>
            <a:pPr lvl="1" eaLnBrk="1" hangingPunct="1"/>
            <a:r>
              <a:rPr lang="en-US" sz="2000" dirty="0"/>
              <a:t>Faulty data collection instruments</a:t>
            </a:r>
          </a:p>
          <a:p>
            <a:pPr lvl="1" eaLnBrk="1" hangingPunct="1"/>
            <a:r>
              <a:rPr lang="en-US" sz="2000" dirty="0"/>
              <a:t>Human or computer error at data entry</a:t>
            </a:r>
          </a:p>
          <a:p>
            <a:pPr lvl="1" eaLnBrk="1" hangingPunct="1"/>
            <a:r>
              <a:rPr lang="en-US" sz="2000" dirty="0"/>
              <a:t>Errors in data transmission</a:t>
            </a:r>
          </a:p>
          <a:p>
            <a:pPr eaLnBrk="1" hangingPunct="1"/>
            <a:r>
              <a:rPr lang="en-US" sz="2400" dirty="0"/>
              <a:t>Inconsistent data may come from</a:t>
            </a:r>
          </a:p>
          <a:p>
            <a:pPr lvl="1" eaLnBrk="1" hangingPunct="1"/>
            <a:r>
              <a:rPr lang="en-US" sz="2000" dirty="0"/>
              <a:t>Different data sources</a:t>
            </a:r>
          </a:p>
          <a:p>
            <a:pPr lvl="1" eaLnBrk="1" hangingPunct="1"/>
            <a:r>
              <a:rPr lang="en-US" sz="2000" dirty="0"/>
              <a:t>Functional dependency violation (e.g., modify some linked data)</a:t>
            </a:r>
          </a:p>
          <a:p>
            <a:pPr eaLnBrk="1" hangingPunct="1"/>
            <a:r>
              <a:rPr lang="en-US" sz="2400" dirty="0"/>
              <a:t>Duplicate records also need data cleaning</a:t>
            </a:r>
          </a:p>
        </p:txBody>
      </p:sp>
      <p:sp>
        <p:nvSpPr>
          <p:cNvPr id="8196" name="Slide Number Placeholder 5"/>
          <p:cNvSpPr>
            <a:spLocks noGrp="1"/>
          </p:cNvSpPr>
          <p:nvPr>
            <p:ph type="sldNum" sz="quarter" idx="12"/>
          </p:nvPr>
        </p:nvSpPr>
        <p:spPr>
          <a:noFill/>
        </p:spPr>
        <p:txBody>
          <a:bodyPr/>
          <a:lstStyle/>
          <a:p>
            <a:fld id="{269637F7-B7F6-45C4-AE72-4539EC0CB585}" type="slidenum">
              <a:rPr lang="en-US"/>
              <a:pPr/>
              <a:t>5</a:t>
            </a:fld>
            <a:endParaRPr lang="en-US"/>
          </a:p>
        </p:txBody>
      </p:sp>
      <p:sp>
        <p:nvSpPr>
          <p:cNvPr id="7" name="Rectangle 3"/>
          <p:cNvSpPr txBox="1">
            <a:spLocks noChangeArrowheads="1"/>
          </p:cNvSpPr>
          <p:nvPr/>
        </p:nvSpPr>
        <p:spPr>
          <a:xfrm>
            <a:off x="0" y="787783"/>
            <a:ext cx="9144000" cy="607021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dirty="0">
                <a:ln>
                  <a:noFill/>
                </a:ln>
                <a:solidFill>
                  <a:srgbClr val="FF0000"/>
                </a:solidFill>
                <a:effectLst/>
                <a:uLnTx/>
                <a:uFillTx/>
                <a:latin typeface="+mn-lt"/>
                <a:ea typeface="+mn-ea"/>
                <a:cs typeface="+mn-cs"/>
              </a:rPr>
              <a:t>Incomplete data may come from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“Not applicable” data value when collected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Different considerations between the time when the data was collected and when it is analyzed.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Human/hardware/software problems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dirty="0">
                <a:ln>
                  <a:noFill/>
                </a:ln>
                <a:solidFill>
                  <a:srgbClr val="FF0000"/>
                </a:solidFill>
                <a:effectLst/>
                <a:uLnTx/>
                <a:uFillTx/>
                <a:latin typeface="+mn-lt"/>
                <a:ea typeface="+mn-ea"/>
                <a:cs typeface="+mn-cs"/>
              </a:rPr>
              <a:t>Noisy data (incorrect values) may come from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Faulty data collection instruments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Human or computer error at data entry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Errors in data transmission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dirty="0">
                <a:ln>
                  <a:noFill/>
                </a:ln>
                <a:solidFill>
                  <a:srgbClr val="FF0000"/>
                </a:solidFill>
                <a:effectLst/>
                <a:uLnTx/>
                <a:uFillTx/>
                <a:latin typeface="+mn-lt"/>
                <a:ea typeface="+mn-ea"/>
                <a:cs typeface="+mn-cs"/>
              </a:rPr>
              <a:t>Inconsistent data may come from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Different data sources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Functional dependency violation (e.g., modify some linked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dirty="0">
                <a:ln>
                  <a:noFill/>
                </a:ln>
                <a:solidFill>
                  <a:srgbClr val="FF0000"/>
                </a:solidFill>
                <a:effectLst/>
                <a:uLnTx/>
                <a:uFillTx/>
                <a:latin typeface="+mn-lt"/>
                <a:ea typeface="+mn-ea"/>
                <a:cs typeface="+mn-cs"/>
              </a:rPr>
              <a:t>Duplicate records also need data cleaning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1026"/>
          <p:cNvSpPr>
            <a:spLocks noGrp="1" noChangeArrowheads="1"/>
          </p:cNvSpPr>
          <p:nvPr>
            <p:ph type="title"/>
          </p:nvPr>
        </p:nvSpPr>
        <p:spPr>
          <a:xfrm>
            <a:off x="0" y="0"/>
            <a:ext cx="9144000" cy="990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0000"/>
          </a:bodyPr>
          <a:lstStyle/>
          <a:p>
            <a:r>
              <a:rPr lang="en-US" sz="4000" b="1" dirty="0">
                <a:ln w="1905"/>
                <a:solidFill>
                  <a:schemeClr val="tx2">
                    <a:lumMod val="75000"/>
                  </a:schemeClr>
                </a:solidFill>
                <a:effectLst>
                  <a:innerShdw blurRad="69850" dist="43180" dir="5400000">
                    <a:srgbClr val="000000">
                      <a:alpha val="65000"/>
                    </a:srgbClr>
                  </a:innerShdw>
                </a:effectLst>
                <a:latin typeface="+mn-lt"/>
                <a:ea typeface="+mn-ea"/>
                <a:cs typeface="+mn-cs"/>
              </a:rPr>
              <a:t>Why Is Data Preprocessing Important?</a:t>
            </a:r>
          </a:p>
        </p:txBody>
      </p:sp>
      <p:sp>
        <p:nvSpPr>
          <p:cNvPr id="9222" name="Rectangle 1027"/>
          <p:cNvSpPr>
            <a:spLocks noGrp="1" noChangeArrowheads="1"/>
          </p:cNvSpPr>
          <p:nvPr>
            <p:ph idx="1"/>
          </p:nvPr>
        </p:nvSpPr>
        <p:spPr>
          <a:xfrm>
            <a:off x="0" y="990600"/>
            <a:ext cx="9144000" cy="51054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eaLnBrk="1" hangingPunct="1">
              <a:lnSpc>
                <a:spcPct val="110000"/>
              </a:lnSpc>
            </a:pPr>
            <a:r>
              <a:rPr lang="en-US" sz="2800" b="1" i="1" dirty="0">
                <a:solidFill>
                  <a:srgbClr val="FF0000"/>
                </a:solidFill>
              </a:rPr>
              <a:t>No quality data, no quality mining results!</a:t>
            </a:r>
          </a:p>
          <a:p>
            <a:pPr lvl="2">
              <a:lnSpc>
                <a:spcPct val="110000"/>
              </a:lnSpc>
            </a:pPr>
            <a:r>
              <a:rPr lang="en-US" sz="2800" dirty="0">
                <a:solidFill>
                  <a:schemeClr val="tx2"/>
                </a:solidFill>
              </a:rPr>
              <a:t>Quality decisions must be based on quality data</a:t>
            </a:r>
          </a:p>
          <a:p>
            <a:pPr lvl="3">
              <a:lnSpc>
                <a:spcPct val="110000"/>
              </a:lnSpc>
            </a:pPr>
            <a:r>
              <a:rPr lang="en-US" sz="2400" dirty="0"/>
              <a:t>e.g., duplicate or missing data may cause incorrect or even misleading statistics.</a:t>
            </a:r>
          </a:p>
          <a:p>
            <a:pPr lvl="2">
              <a:lnSpc>
                <a:spcPct val="110000"/>
              </a:lnSpc>
            </a:pPr>
            <a:r>
              <a:rPr lang="en-US" sz="2800" dirty="0">
                <a:solidFill>
                  <a:schemeClr val="tx2"/>
                </a:solidFill>
              </a:rPr>
              <a:t>Data warehouse needs consistent integration of quality data</a:t>
            </a:r>
          </a:p>
          <a:p>
            <a:pPr eaLnBrk="1" hangingPunct="1">
              <a:lnSpc>
                <a:spcPct val="110000"/>
              </a:lnSpc>
            </a:pPr>
            <a:r>
              <a:rPr lang="en-US" sz="2800" b="1" i="1" dirty="0">
                <a:solidFill>
                  <a:srgbClr val="C00000"/>
                </a:solidFill>
              </a:rPr>
              <a:t>Data extraction, cleaning, and transformation comprises the majority of the work of building a data warehouse</a:t>
            </a:r>
          </a:p>
        </p:txBody>
      </p:sp>
      <p:sp>
        <p:nvSpPr>
          <p:cNvPr id="9218" name="Date Placeholder 3"/>
          <p:cNvSpPr>
            <a:spLocks noGrp="1"/>
          </p:cNvSpPr>
          <p:nvPr>
            <p:ph type="dt" sz="half" idx="10"/>
          </p:nvPr>
        </p:nvSpPr>
        <p:spPr>
          <a:noFill/>
        </p:spPr>
        <p:txBody>
          <a:bodyPr/>
          <a:lstStyle/>
          <a:p>
            <a:fld id="{0B016FCB-54D6-4E61-A0FA-395868A0ECDC}" type="datetime4">
              <a:rPr lang="en-US"/>
              <a:pPr/>
              <a:t>March 7, 2022</a:t>
            </a:fld>
            <a:endParaRPr lang="en-US"/>
          </a:p>
        </p:txBody>
      </p:sp>
      <p:sp>
        <p:nvSpPr>
          <p:cNvPr id="9219" name="Footer Placeholder 4"/>
          <p:cNvSpPr>
            <a:spLocks noGrp="1"/>
          </p:cNvSpPr>
          <p:nvPr>
            <p:ph type="ftr" sz="quarter" idx="11"/>
          </p:nvPr>
        </p:nvSpPr>
        <p:spPr>
          <a:noFill/>
        </p:spPr>
        <p:txBody>
          <a:bodyPr/>
          <a:lstStyle/>
          <a:p>
            <a:r>
              <a:rPr lang="en-US"/>
              <a:t>Data Mining: Concepts and Techniques</a:t>
            </a:r>
          </a:p>
        </p:txBody>
      </p:sp>
      <p:sp>
        <p:nvSpPr>
          <p:cNvPr id="9220" name="Slide Number Placeholder 5"/>
          <p:cNvSpPr>
            <a:spLocks noGrp="1"/>
          </p:cNvSpPr>
          <p:nvPr>
            <p:ph type="sldNum" sz="quarter" idx="12"/>
          </p:nvPr>
        </p:nvSpPr>
        <p:spPr>
          <a:noFill/>
        </p:spPr>
        <p:txBody>
          <a:bodyPr/>
          <a:lstStyle/>
          <a:p>
            <a:fld id="{1F68F157-D7F5-4D05-9C84-EE60A0DD30F5}" type="slidenum">
              <a:rPr lang="en-US"/>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0" y="0"/>
            <a:ext cx="9144000" cy="8382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r>
              <a:rPr lang="en-US" sz="4000" b="1" dirty="0">
                <a:ln w="1905"/>
                <a:solidFill>
                  <a:schemeClr val="tx2">
                    <a:lumMod val="75000"/>
                  </a:schemeClr>
                </a:solidFill>
                <a:effectLst>
                  <a:innerShdw blurRad="69850" dist="43180" dir="5400000">
                    <a:srgbClr val="000000">
                      <a:alpha val="65000"/>
                    </a:srgbClr>
                  </a:innerShdw>
                </a:effectLst>
                <a:latin typeface="+mn-lt"/>
                <a:ea typeface="+mn-ea"/>
                <a:cs typeface="+mn-cs"/>
              </a:rPr>
              <a:t>Major Tasks in Data Preprocessing</a:t>
            </a:r>
          </a:p>
        </p:txBody>
      </p:sp>
      <p:sp>
        <p:nvSpPr>
          <p:cNvPr id="11270" name="Rectangle 3"/>
          <p:cNvSpPr>
            <a:spLocks noGrp="1" noChangeArrowheads="1"/>
          </p:cNvSpPr>
          <p:nvPr>
            <p:ph idx="1"/>
          </p:nvPr>
        </p:nvSpPr>
        <p:spPr>
          <a:xfrm>
            <a:off x="0" y="1066800"/>
            <a:ext cx="9144000" cy="50292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eaLnBrk="1" hangingPunct="1"/>
            <a:r>
              <a:rPr lang="en-US" sz="2400" dirty="0"/>
              <a:t>Data cleaning</a:t>
            </a:r>
          </a:p>
          <a:p>
            <a:pPr lvl="1" eaLnBrk="1" hangingPunct="1"/>
            <a:r>
              <a:rPr lang="en-US" sz="2000" dirty="0"/>
              <a:t>Fill in missing values, smooth noisy data, identify or remove outliers, and resolve inconsistencies</a:t>
            </a:r>
          </a:p>
          <a:p>
            <a:pPr eaLnBrk="1" hangingPunct="1"/>
            <a:r>
              <a:rPr lang="en-US" sz="2400" dirty="0"/>
              <a:t>Data integration</a:t>
            </a:r>
          </a:p>
          <a:p>
            <a:pPr lvl="1" eaLnBrk="1" hangingPunct="1"/>
            <a:r>
              <a:rPr lang="en-US" sz="2000" dirty="0"/>
              <a:t>Integration of multiple databases, data cubes, or files</a:t>
            </a:r>
          </a:p>
          <a:p>
            <a:pPr eaLnBrk="1" hangingPunct="1"/>
            <a:r>
              <a:rPr lang="en-US" sz="2400" dirty="0"/>
              <a:t>Data transformation</a:t>
            </a:r>
          </a:p>
          <a:p>
            <a:pPr lvl="1" eaLnBrk="1" hangingPunct="1"/>
            <a:r>
              <a:rPr lang="en-US" sz="2000" dirty="0"/>
              <a:t>Normalization and aggregation</a:t>
            </a:r>
          </a:p>
          <a:p>
            <a:pPr eaLnBrk="1" hangingPunct="1"/>
            <a:r>
              <a:rPr lang="en-US" sz="2400" dirty="0"/>
              <a:t>Data reduction</a:t>
            </a:r>
          </a:p>
          <a:p>
            <a:pPr lvl="1" eaLnBrk="1" hangingPunct="1"/>
            <a:r>
              <a:rPr lang="en-US" sz="2000" dirty="0"/>
              <a:t>Obtains reduced representation in volume but produces the same or similar analytical results</a:t>
            </a:r>
          </a:p>
          <a:p>
            <a:pPr eaLnBrk="1" hangingPunct="1"/>
            <a:r>
              <a:rPr lang="en-US" sz="2400" dirty="0"/>
              <a:t>Data </a:t>
            </a:r>
            <a:r>
              <a:rPr lang="en-US" sz="2400" dirty="0" err="1"/>
              <a:t>discretization</a:t>
            </a:r>
            <a:endParaRPr lang="en-US" sz="2400" dirty="0"/>
          </a:p>
          <a:p>
            <a:pPr lvl="1" eaLnBrk="1" hangingPunct="1"/>
            <a:r>
              <a:rPr lang="en-US" sz="2000" dirty="0"/>
              <a:t>Part of data reduction but with particular importance, especially for numerical data</a:t>
            </a:r>
          </a:p>
        </p:txBody>
      </p:sp>
      <p:sp>
        <p:nvSpPr>
          <p:cNvPr id="11266" name="Date Placeholder 3"/>
          <p:cNvSpPr>
            <a:spLocks noGrp="1"/>
          </p:cNvSpPr>
          <p:nvPr>
            <p:ph type="dt" sz="half" idx="10"/>
          </p:nvPr>
        </p:nvSpPr>
        <p:spPr>
          <a:noFill/>
        </p:spPr>
        <p:txBody>
          <a:bodyPr/>
          <a:lstStyle/>
          <a:p>
            <a:fld id="{064444EF-21E1-4EF7-BF98-136CC8620467}" type="datetime4">
              <a:rPr lang="en-US"/>
              <a:pPr/>
              <a:t>March 7, 2022</a:t>
            </a:fld>
            <a:endParaRPr lang="en-US"/>
          </a:p>
        </p:txBody>
      </p:sp>
      <p:sp>
        <p:nvSpPr>
          <p:cNvPr id="11267" name="Footer Placeholder 4"/>
          <p:cNvSpPr>
            <a:spLocks noGrp="1"/>
          </p:cNvSpPr>
          <p:nvPr>
            <p:ph type="ftr" sz="quarter" idx="11"/>
          </p:nvPr>
        </p:nvSpPr>
        <p:spPr>
          <a:noFill/>
        </p:spPr>
        <p:txBody>
          <a:bodyPr/>
          <a:lstStyle/>
          <a:p>
            <a:r>
              <a:rPr lang="en-US"/>
              <a:t>Data Mining: Concepts and Techniques</a:t>
            </a:r>
          </a:p>
        </p:txBody>
      </p:sp>
      <p:sp>
        <p:nvSpPr>
          <p:cNvPr id="11268" name="Slide Number Placeholder 5"/>
          <p:cNvSpPr>
            <a:spLocks noGrp="1"/>
          </p:cNvSpPr>
          <p:nvPr>
            <p:ph type="sldNum" sz="quarter" idx="12"/>
          </p:nvPr>
        </p:nvSpPr>
        <p:spPr>
          <a:noFill/>
        </p:spPr>
        <p:txBody>
          <a:bodyPr/>
          <a:lstStyle/>
          <a:p>
            <a:fld id="{C9FC11EC-51FA-4167-A4C1-6707C132A777}" type="slidenum">
              <a:rPr lang="en-US"/>
              <a:pPr/>
              <a:t>7</a:t>
            </a:fld>
            <a:endParaRPr lang="en-US"/>
          </a:p>
        </p:txBody>
      </p:sp>
      <p:sp>
        <p:nvSpPr>
          <p:cNvPr id="7" name="Rectangle 3"/>
          <p:cNvSpPr txBox="1">
            <a:spLocks noChangeArrowheads="1"/>
          </p:cNvSpPr>
          <p:nvPr/>
        </p:nvSpPr>
        <p:spPr>
          <a:xfrm>
            <a:off x="0" y="990600"/>
            <a:ext cx="9144000" cy="50292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rPr>
              <a:t>Data cleaning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Fill in missing values, smooth noisy data, identify or remove outliers, and resolve inconsistencies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rPr>
              <a:t>Data integration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Integration of multiple databases, data cubes, or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rPr>
              <a:t>Data transformation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Normalization and aggregation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rPr>
              <a:t>Data reduction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Obtains reduced representation in volume but produces the same or similar analytical results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rPr>
              <a:t>Data </a:t>
            </a:r>
            <a:r>
              <a:rPr kumimoji="0" lang="en-US" sz="2400" b="1" i="0" u="none" strike="noStrike" kern="1200" normalizeH="0" baseline="0" noProof="0" dirty="0" err="1">
                <a:ln w="10541" cmpd="sng">
                  <a:solidFill>
                    <a:sysClr val="windowText" lastClr="000000"/>
                  </a:solidFill>
                  <a:prstDash val="solid"/>
                </a:ln>
                <a:solidFill>
                  <a:srgbClr val="0070C0"/>
                </a:solidFill>
                <a:uLnTx/>
                <a:uFillTx/>
                <a:latin typeface="+mn-lt"/>
                <a:ea typeface="+mn-ea"/>
                <a:cs typeface="+mn-cs"/>
              </a:rPr>
              <a:t>discretization</a:t>
            </a:r>
            <a:endParaRPr kumimoji="0" lang="en-US" sz="2400" b="1" i="0" u="none" strike="noStrike" kern="1200" normalizeH="0" baseline="0" noProof="0" dirty="0">
              <a:ln w="10541" cmpd="sng">
                <a:solidFill>
                  <a:sysClr val="windowText" lastClr="000000"/>
                </a:solidFill>
                <a:prstDash val="solid"/>
              </a:ln>
              <a:solidFill>
                <a:srgbClr val="0070C0"/>
              </a:solidFill>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mn-lt"/>
                <a:ea typeface="+mn-ea"/>
                <a:cs typeface="+mn-cs"/>
              </a:rPr>
              <a:t>Part of data reduction but with particular importance, especially for numerical data</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0" y="0"/>
            <a:ext cx="9143999" cy="6096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0000"/>
          </a:bodyPr>
          <a:lstStyle/>
          <a:p>
            <a:r>
              <a:rPr lang="en-US" sz="4000" b="1" dirty="0">
                <a:ln w="1905"/>
                <a:solidFill>
                  <a:schemeClr val="tx2">
                    <a:lumMod val="75000"/>
                  </a:schemeClr>
                </a:solidFill>
                <a:effectLst>
                  <a:innerShdw blurRad="69850" dist="43180" dir="5400000">
                    <a:srgbClr val="000000">
                      <a:alpha val="65000"/>
                    </a:srgbClr>
                  </a:innerShdw>
                </a:effectLst>
                <a:latin typeface="+mn-lt"/>
                <a:ea typeface="+mn-ea"/>
                <a:cs typeface="+mn-cs"/>
              </a:rPr>
              <a:t>Forms of Data Preprocessing </a:t>
            </a:r>
          </a:p>
        </p:txBody>
      </p:sp>
      <p:sp>
        <p:nvSpPr>
          <p:cNvPr id="12290" name="Date Placeholder 2"/>
          <p:cNvSpPr>
            <a:spLocks noGrp="1"/>
          </p:cNvSpPr>
          <p:nvPr>
            <p:ph type="dt" sz="half" idx="10"/>
          </p:nvPr>
        </p:nvSpPr>
        <p:spPr>
          <a:noFill/>
        </p:spPr>
        <p:txBody>
          <a:bodyPr/>
          <a:lstStyle/>
          <a:p>
            <a:fld id="{211A6E70-78F3-4481-A7D5-E71C6C5CE362}" type="datetime4">
              <a:rPr lang="en-US"/>
              <a:pPr/>
              <a:t>March 7, 2022</a:t>
            </a:fld>
            <a:endParaRPr lang="en-US"/>
          </a:p>
        </p:txBody>
      </p:sp>
      <p:sp>
        <p:nvSpPr>
          <p:cNvPr id="12291" name="Footer Placeholder 3"/>
          <p:cNvSpPr>
            <a:spLocks noGrp="1"/>
          </p:cNvSpPr>
          <p:nvPr>
            <p:ph type="ftr" sz="quarter" idx="11"/>
          </p:nvPr>
        </p:nvSpPr>
        <p:spPr>
          <a:noFill/>
        </p:spPr>
        <p:txBody>
          <a:bodyPr/>
          <a:lstStyle/>
          <a:p>
            <a:r>
              <a:rPr lang="en-US"/>
              <a:t>Data Mining: Concepts and Techniques</a:t>
            </a:r>
          </a:p>
        </p:txBody>
      </p:sp>
      <p:sp>
        <p:nvSpPr>
          <p:cNvPr id="12292" name="Slide Number Placeholder 4"/>
          <p:cNvSpPr>
            <a:spLocks noGrp="1"/>
          </p:cNvSpPr>
          <p:nvPr>
            <p:ph type="sldNum" sz="quarter" idx="12"/>
          </p:nvPr>
        </p:nvSpPr>
        <p:spPr>
          <a:noFill/>
        </p:spPr>
        <p:txBody>
          <a:bodyPr/>
          <a:lstStyle/>
          <a:p>
            <a:fld id="{2AE7505F-2D12-44D1-AD6F-4BA45928751E}" type="slidenum">
              <a:rPr lang="en-US"/>
              <a:pPr/>
              <a:t>8</a:t>
            </a:fld>
            <a:endParaRPr lang="en-US"/>
          </a:p>
        </p:txBody>
      </p:sp>
      <p:pic>
        <p:nvPicPr>
          <p:cNvPr id="7" name="Picture 6" descr="1_UcRYyZ6jbjCZ1z0JKlQwvrqyH1f8qs.png"/>
          <p:cNvPicPr>
            <a:picLocks noChangeAspect="1"/>
          </p:cNvPicPr>
          <p:nvPr/>
        </p:nvPicPr>
        <p:blipFill>
          <a:blip r:embed="rId2" cstate="print"/>
          <a:stretch>
            <a:fillRect/>
          </a:stretch>
        </p:blipFill>
        <p:spPr>
          <a:xfrm>
            <a:off x="0" y="657225"/>
            <a:ext cx="9144000" cy="6048375"/>
          </a:xfrm>
          <a:prstGeom prst="rect">
            <a:avLst/>
          </a:prstGeom>
          <a:ln>
            <a:noFill/>
          </a:ln>
          <a:effectLst>
            <a:softEdge rad="112500"/>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r>
              <a:rPr lang="en-US" sz="4000" b="1" dirty="0">
                <a:ln w="1905"/>
                <a:solidFill>
                  <a:schemeClr val="tx2">
                    <a:lumMod val="75000"/>
                  </a:schemeClr>
                </a:solidFill>
                <a:effectLst>
                  <a:innerShdw blurRad="69850" dist="43180" dir="5400000">
                    <a:srgbClr val="000000">
                      <a:alpha val="65000"/>
                    </a:srgbClr>
                  </a:innerShdw>
                </a:effectLst>
                <a:latin typeface="+mn-lt"/>
                <a:ea typeface="+mn-ea"/>
                <a:cs typeface="+mn-cs"/>
              </a:rPr>
              <a:t>Important points</a:t>
            </a:r>
          </a:p>
        </p:txBody>
      </p:sp>
      <p:sp>
        <p:nvSpPr>
          <p:cNvPr id="3" name="Content Placeholder 2"/>
          <p:cNvSpPr>
            <a:spLocks noGrp="1"/>
          </p:cNvSpPr>
          <p:nvPr>
            <p:ph idx="1"/>
          </p:nvPr>
        </p:nvSpPr>
        <p:spPr>
          <a:xfrm>
            <a:off x="0" y="1143000"/>
            <a:ext cx="9144000" cy="5715000"/>
          </a:xfrm>
        </p:spPr>
        <p:style>
          <a:lnRef idx="1">
            <a:schemeClr val="accent3"/>
          </a:lnRef>
          <a:fillRef idx="2">
            <a:schemeClr val="accent3"/>
          </a:fillRef>
          <a:effectRef idx="1">
            <a:schemeClr val="accent3"/>
          </a:effectRef>
          <a:fontRef idx="minor">
            <a:schemeClr val="dk1"/>
          </a:fontRef>
        </p:style>
        <p:txBody>
          <a:bodyPr/>
          <a:lstStyle/>
          <a:p>
            <a:pPr algn="just"/>
            <a:r>
              <a:rPr lang="en-US" b="1" dirty="0">
                <a:solidFill>
                  <a:srgbClr val="C00000"/>
                </a:solidFill>
              </a:rPr>
              <a:t>Outliers</a:t>
            </a:r>
            <a:r>
              <a:rPr lang="en-US" dirty="0"/>
              <a:t>:-an outlier </a:t>
            </a:r>
            <a:r>
              <a:rPr lang="en-US" i="1" dirty="0"/>
              <a:t>as an observation in a data set which appears to be inconsistent with the remainder of that set of data.</a:t>
            </a:r>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644</TotalTime>
  <Words>1738</Words>
  <Application>Microsoft Office PowerPoint</Application>
  <PresentationFormat>On-screen Show (4:3)</PresentationFormat>
  <Paragraphs>230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Wisp</vt:lpstr>
      <vt:lpstr>Data Preprocessing</vt:lpstr>
      <vt:lpstr>Topics to be Covered</vt:lpstr>
      <vt:lpstr>Why Data Preprocessing?</vt:lpstr>
      <vt:lpstr> Objectives of data preprocessing </vt:lpstr>
      <vt:lpstr>Why Is Quality of Data is poor?</vt:lpstr>
      <vt:lpstr>Why Is Data Preprocessing Important?</vt:lpstr>
      <vt:lpstr>Major Tasks in Data Preprocessing</vt:lpstr>
      <vt:lpstr>Forms of Data Preprocessing </vt:lpstr>
      <vt:lpstr>Important points</vt:lpstr>
      <vt:lpstr> Techniques of 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M_Chaubey</dc:creator>
  <cp:lastModifiedBy>Neha Sabharwal</cp:lastModifiedBy>
  <cp:revision>45</cp:revision>
  <dcterms:created xsi:type="dcterms:W3CDTF">2006-08-16T00:00:00Z</dcterms:created>
  <dcterms:modified xsi:type="dcterms:W3CDTF">2022-03-07T09:40:40Z</dcterms:modified>
</cp:coreProperties>
</file>