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 /><Relationship Id="rId3" Type="http://schemas.openxmlformats.org/officeDocument/2006/relationships/slide" Target="slides/slide2.xml" /><Relationship Id="rId7" Type="http://schemas.openxmlformats.org/officeDocument/2006/relationships/slide" Target="slides/slide6.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tableStyles" Target="tableStyles.xml" /><Relationship Id="rId5" Type="http://schemas.openxmlformats.org/officeDocument/2006/relationships/slide" Target="slides/slide4.xml" /><Relationship Id="rId10"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4" name="Group 13"/>
          <p:cNvGrpSpPr/>
          <p:nvPr/>
        </p:nvGrpSpPr>
        <p:grpSpPr>
          <a:xfrm>
            <a:off x="-1588" y="0"/>
            <a:ext cx="12193588" cy="6861555"/>
            <a:chOff x="-1588" y="0"/>
            <a:chExt cx="12193588" cy="6861555"/>
          </a:xfrm>
        </p:grpSpPr>
        <p:sp>
          <p:nvSpPr>
            <p:cNvPr id="9" name="Rectangle 8"/>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a:prstGeom prst="rect">
            <a:avLst/>
          </a:prstGeo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tx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rot="5400000">
            <a:off x="10158984" y="1792224"/>
            <a:ext cx="990599" cy="304799"/>
          </a:xfrm>
        </p:spPr>
        <p:txBody>
          <a:bodyPr/>
          <a:lstStyle>
            <a:lvl1pPr algn="l">
              <a:defRPr b="0">
                <a:solidFill>
                  <a:schemeClr val="bg1"/>
                </a:solidFill>
              </a:defRPr>
            </a:lvl1pPr>
          </a:lstStyle>
          <a:p>
            <a:fld id="{E9462EF3-3C4F-43EE-ACEE-D4B806740EA3}" type="datetimeFigureOut">
              <a:rPr lang="en-US" dirty="0"/>
              <a:pPr/>
              <a:t>3/7/2022</a:t>
            </a:fld>
            <a:endParaRPr lang="en-US" dirty="0"/>
          </a:p>
        </p:txBody>
      </p:sp>
      <p:sp>
        <p:nvSpPr>
          <p:cNvPr id="5" name="Footer Placeholder 4"/>
          <p:cNvSpPr>
            <a:spLocks noGrp="1"/>
          </p:cNvSpPr>
          <p:nvPr>
            <p:ph type="ftr" sz="quarter" idx="11"/>
          </p:nvPr>
        </p:nvSpPr>
        <p:spPr>
          <a:xfrm rot="5400000">
            <a:off x="8951976" y="3227832"/>
            <a:ext cx="3867912" cy="310896"/>
          </a:xfrm>
        </p:spPr>
        <p:txBody>
          <a:bodyPr/>
          <a:lstStyle>
            <a:lvl1pPr>
              <a:defRPr sz="1000" b="0">
                <a:solidFill>
                  <a:schemeClr val="bg1"/>
                </a:solidFill>
              </a:defRPr>
            </a:lvl1pPr>
          </a:lstStyle>
          <a:p>
            <a:r>
              <a:rPr lang="en-US" dirty="0"/>
              <a:t>
              </a:t>
            </a:r>
          </a:p>
        </p:txBody>
      </p:sp>
      <p:sp>
        <p:nvSpPr>
          <p:cNvPr id="8" name="Rectangle 7"/>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Panoramic Picture with Caption">
    <p:spTree>
      <p:nvGrpSpPr>
        <p:cNvPr id="1" name=""/>
        <p:cNvGrpSpPr/>
        <p:nvPr/>
      </p:nvGrpSpPr>
      <p:grpSpPr>
        <a:xfrm>
          <a:off x="0" y="0"/>
          <a:ext cx="0" cy="0"/>
          <a:chOff x="0" y="0"/>
          <a:chExt cx="0" cy="0"/>
        </a:xfrm>
      </p:grpSpPr>
      <p:grpSp>
        <p:nvGrpSpPr>
          <p:cNvPr id="17" name="Group 16"/>
          <p:cNvGrpSpPr/>
          <p:nvPr/>
        </p:nvGrpSpPr>
        <p:grpSpPr>
          <a:xfrm>
            <a:off x="-1588" y="0"/>
            <a:ext cx="12193588" cy="6861555"/>
            <a:chOff x="-1588" y="0"/>
            <a:chExt cx="12193588" cy="6861555"/>
          </a:xfrm>
        </p:grpSpPr>
        <p:sp>
          <p:nvSpPr>
            <p:cNvPr id="11" name="Rectangle 10"/>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7" y="4969927"/>
            <a:ext cx="8825657" cy="566738"/>
          </a:xfrm>
          <a:prstGeom prst="rect">
            <a:avLst/>
          </a:prstGeo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7" y="5536665"/>
            <a:ext cx="8825656" cy="493712"/>
          </a:xfrm>
        </p:spPr>
        <p:txBody>
          <a:bodyPr>
            <a:normAutofit/>
          </a:bodyPr>
          <a:lstStyle>
            <a:lvl1pPr marL="0" indent="0">
              <a:buNone/>
              <a:defRPr sz="12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6343B39-165A-4B68-AA5C-581F5336313C}" type="datetimeFigureOut">
              <a:rPr lang="en-US" dirty="0"/>
              <a:t>3/7/2022</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6" name="Group 15"/>
          <p:cNvGrpSpPr/>
          <p:nvPr/>
        </p:nvGrpSpPr>
        <p:grpSpPr>
          <a:xfrm>
            <a:off x="-1588" y="0"/>
            <a:ext cx="12193588" cy="6861555"/>
            <a:chOff x="-1588" y="0"/>
            <a:chExt cx="12193588" cy="6861555"/>
          </a:xfrm>
        </p:grpSpPr>
        <p:sp>
          <p:nvSpPr>
            <p:cNvPr id="10" name="Rectangle 9"/>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0704"/>
            <a:ext cx="8833104" cy="1371600"/>
          </a:xfrm>
          <a:prstGeom prst="rect">
            <a:avLst/>
          </a:prstGeom>
        </p:spPr>
        <p:txBody>
          <a:bodyPr anchor="ctr" anchorCtr="0"/>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2144" y="3547872"/>
            <a:ext cx="8825659" cy="2478024"/>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42C8C57-33F9-4259-AC4F-0E3F5BEC9B94}" type="datetimeFigureOut">
              <a:rPr lang="en-US" dirty="0"/>
              <a:t>3/7/2022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1588" y="0"/>
            <a:ext cx="12193588" cy="6861555"/>
            <a:chOff x="-1588" y="0"/>
            <a:chExt cx="12193588" cy="6861555"/>
          </a:xfrm>
        </p:grpSpPr>
        <p:sp>
          <p:nvSpPr>
            <p:cNvPr id="16" name="Rectangle 15"/>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Oval 17"/>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7"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2" name="TextBox 11"/>
          <p:cNvSpPr txBox="1"/>
          <p:nvPr/>
        </p:nvSpPr>
        <p:spPr bwMode="gray">
          <a:xfrm>
            <a:off x="898295" y="596767"/>
            <a:ext cx="801912" cy="156966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cs typeface="Arial"/>
              </a:defRPr>
            </a:lvl1pPr>
          </a:lstStyle>
          <a:p>
            <a:pPr lvl="0"/>
            <a:r>
              <a:rPr lang="en-US" sz="9600" dirty="0">
                <a:solidFill>
                  <a:schemeClr val="tx2">
                    <a:lumMod val="40000"/>
                    <a:lumOff val="60000"/>
                  </a:schemeClr>
                </a:solidFill>
              </a:rPr>
              <a:t>“</a:t>
            </a:r>
          </a:p>
        </p:txBody>
      </p:sp>
      <p:sp>
        <p:nvSpPr>
          <p:cNvPr id="15" name="TextBox 14"/>
          <p:cNvSpPr txBox="1"/>
          <p:nvPr/>
        </p:nvSpPr>
        <p:spPr bwMode="gray">
          <a:xfrm>
            <a:off x="9715063" y="2629300"/>
            <a:ext cx="801912" cy="156966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cs typeface="Arial"/>
              </a:defRPr>
            </a:lvl1pPr>
          </a:lstStyle>
          <a:p>
            <a:pPr lvl="0"/>
            <a:r>
              <a:rPr lang="en-US" sz="9600" dirty="0">
                <a:solidFill>
                  <a:schemeClr val="tx2">
                    <a:lumMod val="40000"/>
                    <a:lumOff val="60000"/>
                  </a:schemeClr>
                </a:solidFill>
              </a:rPr>
              <a:t>”</a:t>
            </a:r>
          </a:p>
        </p:txBody>
      </p:sp>
      <p:sp>
        <p:nvSpPr>
          <p:cNvPr id="2" name="Title 1"/>
          <p:cNvSpPr>
            <a:spLocks noGrp="1"/>
          </p:cNvSpPr>
          <p:nvPr>
            <p:ph type="title"/>
          </p:nvPr>
        </p:nvSpPr>
        <p:spPr>
          <a:xfrm>
            <a:off x="1574801" y="980517"/>
            <a:ext cx="8460983" cy="2698249"/>
          </a:xfrm>
          <a:prstGeom prst="rect">
            <a:avLst/>
          </a:prstGeom>
        </p:spPr>
        <p:txBody>
          <a:bodyPr anchor="ctr" anchorCtr="0"/>
          <a:lstStyle>
            <a:lvl1pPr>
              <a:defRPr sz="4000"/>
            </a:lvl1pPr>
          </a:lstStyle>
          <a:p>
            <a:r>
              <a:rPr lang="en-US"/>
              <a:t>Click to edit Master title style</a:t>
            </a:r>
            <a:endParaRPr lang="en-US" dirty="0"/>
          </a:p>
        </p:txBody>
      </p:sp>
      <p:sp>
        <p:nvSpPr>
          <p:cNvPr id="11" name="Text Placeholder 3"/>
          <p:cNvSpPr>
            <a:spLocks noGrp="1"/>
          </p:cNvSpPr>
          <p:nvPr>
            <p:ph type="body" sz="half" idx="14"/>
          </p:nvPr>
        </p:nvSpPr>
        <p:spPr bwMode="gray">
          <a:xfrm>
            <a:off x="1945945" y="3679987"/>
            <a:ext cx="7725772" cy="342174"/>
          </a:xfrm>
        </p:spPr>
        <p:txBody>
          <a:bodyPr vert="horz" lIns="91440" tIns="45720" rIns="91440" bIns="45720" rtlCol="0" anchor="t">
            <a:normAutofit/>
          </a:bodyPr>
          <a:lstStyle>
            <a:lvl1pPr>
              <a:buNone/>
              <a:defRPr lang="en-US" sz="1400" cap="small" dirty="0">
                <a:solidFill>
                  <a:schemeClr val="tx2">
                    <a:lumMod val="40000"/>
                    <a:lumOff val="60000"/>
                  </a:schemeClr>
                </a:solidFill>
                <a:latin typeface="+mn-lt"/>
              </a:defRPr>
            </a:lvl1pPr>
          </a:lstStyle>
          <a:p>
            <a:pPr marL="0" lvl="0" indent="0">
              <a:buNone/>
            </a:pPr>
            <a:r>
              <a:rPr lang="en-US"/>
              <a:t>Click to edit Master text styles</a:t>
            </a:r>
          </a:p>
        </p:txBody>
      </p:sp>
      <p:sp>
        <p:nvSpPr>
          <p:cNvPr id="10" name="Text Placeholder 3"/>
          <p:cNvSpPr>
            <a:spLocks noGrp="1"/>
          </p:cNvSpPr>
          <p:nvPr>
            <p:ph type="body" sz="half" idx="2"/>
          </p:nvPr>
        </p:nvSpPr>
        <p:spPr>
          <a:xfrm>
            <a:off x="1154954" y="5029198"/>
            <a:ext cx="8825659" cy="997858"/>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748772B-8FA2-401F-A0A1-A59855EDBC3E}" type="datetimeFigureOut">
              <a:rPr lang="en-US" dirty="0"/>
              <a:t>3/7/2022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23" name="Rectangle 2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6" name="Group 15"/>
          <p:cNvGrpSpPr/>
          <p:nvPr/>
        </p:nvGrpSpPr>
        <p:grpSpPr>
          <a:xfrm>
            <a:off x="-1588" y="0"/>
            <a:ext cx="12193588" cy="6861555"/>
            <a:chOff x="-1588" y="0"/>
            <a:chExt cx="12193588" cy="6861555"/>
          </a:xfrm>
        </p:grpSpPr>
        <p:sp>
          <p:nvSpPr>
            <p:cNvPr id="11" name="Rectangle 10"/>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3525"/>
            <a:ext cx="8865623" cy="1819656"/>
          </a:xfrm>
          <a:prstGeom prst="rect">
            <a:avLst/>
          </a:prstGeo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9200"/>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3DD5BDE-5A90-4611-82E9-0FC5746D30C5}" type="datetimeFigureOut">
              <a:rPr lang="en-US" dirty="0"/>
              <a:t>3/7/2022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3129168"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4" y="3179764"/>
            <a:ext cx="3129168"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5380"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4"/>
            <a:ext cx="3145380"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6700" y="2595032"/>
            <a:ext cx="3161029" cy="58473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6700" y="3179764"/>
            <a:ext cx="3161029"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384991" y="2603500"/>
            <a:ext cx="32564" cy="3423554"/>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5824" y="2603500"/>
            <a:ext cx="0" cy="3423554"/>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1ADDA17D-0BEA-4E76-A7FC-F7C188BC48D1}" type="datetimeFigureOut">
              <a:rPr lang="en-US" dirty="0"/>
              <a:t>3/7/2022</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nchor="ctr" anchorCtr="0"/>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5"/>
            <a:ext cx="3050438" cy="576260"/>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1334552" y="2610916"/>
            <a:ext cx="2691242" cy="1584094"/>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7"/>
            <a:ext cx="3050438"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2"/>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474846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68865" y="5109108"/>
            <a:ext cx="3050438" cy="91257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3433" y="4532842"/>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3433" y="5109107"/>
            <a:ext cx="3050438" cy="91794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384245" y="2603500"/>
            <a:ext cx="1" cy="3461811"/>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7352" y="2603500"/>
            <a:ext cx="0" cy="3461811"/>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6909AC7D-18CA-4236-82B9-D75EB1D66EAE}" type="datetimeFigureOut">
              <a:rPr lang="en-US" dirty="0"/>
              <a:t>3/7/2022</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595033"/>
            <a:ext cx="8825659" cy="3424768"/>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68300E-C023-45CD-A0BE-EDB7A8C6EA8B}" type="datetimeFigureOut">
              <a:rPr lang="en-US" dirty="0"/>
              <a:t>3/7/2022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8" name="Group 7"/>
          <p:cNvGrpSpPr/>
          <p:nvPr/>
        </p:nvGrpSpPr>
        <p:grpSpPr>
          <a:xfrm>
            <a:off x="-1588" y="0"/>
            <a:ext cx="12193588" cy="6861555"/>
            <a:chOff x="-1588" y="0"/>
            <a:chExt cx="12193588" cy="6861555"/>
          </a:xfrm>
        </p:grpSpPr>
        <p:sp>
          <p:nvSpPr>
            <p:cNvPr id="15" name="Rectangle 14"/>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Rectangle 12"/>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6"/>
            <a:ext cx="1441567" cy="4748591"/>
          </a:xfrm>
          <a:prstGeom prst="rect">
            <a:avLst/>
          </a:prstGeo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5"/>
            <a:ext cx="6256025" cy="474859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620EAD-E369-4933-8469-ED7764B56A1B}" type="datetimeFigureOut">
              <a:rPr lang="en-US" dirty="0"/>
              <a:t>3/7/2022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20" name="Rectangle 1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9"/>
            <a:ext cx="8825659" cy="706964"/>
          </a:xfrm>
          <a:prstGeom prst="rect">
            <a:avLst/>
          </a:prstGeom>
        </p:spPr>
        <p:txBody>
          <a:bodyPr anchor="ct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6C0EF2-9919-473B-8215-8616BAF10692}" type="datetimeFigureOut">
              <a:rPr lang="en-US" dirty="0"/>
              <a:t>3/7/2022</a:t>
            </a:fld>
            <a:endParaRPr lang="en-US" dirty="0"/>
          </a:p>
        </p:txBody>
      </p:sp>
      <p:sp>
        <p:nvSpPr>
          <p:cNvPr id="5" name="Footer Placeholder 4"/>
          <p:cNvSpPr>
            <a:spLocks noGrp="1"/>
          </p:cNvSpPr>
          <p:nvPr>
            <p:ph type="ftr" sz="quarter" idx="11"/>
          </p:nvPr>
        </p:nvSpPr>
        <p:spPr/>
        <p:txBody>
          <a:bodyPr/>
          <a:lstStyle>
            <a:lvl1pPr>
              <a:defRPr sz="1000" b="1"/>
            </a:lvl1p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7" name="Group 16"/>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9192"/>
            <a:ext cx="4343400" cy="2286000"/>
          </a:xfrm>
          <a:prstGeom prst="rect">
            <a:avLst/>
          </a:prstGeom>
        </p:spPr>
        <p:txBody>
          <a:bodyPr anchor="ctr" anchorCtr="0"/>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4576" y="2679192"/>
            <a:ext cx="3758184" cy="2286000"/>
          </a:xfrm>
        </p:spPr>
        <p:txBody>
          <a:bodyPr anchor="ctr" anchorCtr="0"/>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09472EB-AC54-4713-BFC2-BEB621108C63}" type="datetimeFigureOut">
              <a:rPr lang="en-US" dirty="0"/>
              <a:t>3/7/2022</a:t>
            </a:fld>
            <a:endParaRPr lang="en-US" dirty="0"/>
          </a:p>
        </p:txBody>
      </p:sp>
      <p:sp>
        <p:nvSpPr>
          <p:cNvPr id="5" name="Footer Placeholder 4"/>
          <p:cNvSpPr>
            <a:spLocks noGrp="1"/>
          </p:cNvSpPr>
          <p:nvPr>
            <p:ph type="ftr" sz="quarter" idx="11"/>
          </p:nvPr>
        </p:nvSpPr>
        <p:spPr/>
        <p:txBody>
          <a:bodyPr/>
          <a:lstStyle>
            <a:lvl1pPr>
              <a:defRPr sz="1000" b="1"/>
            </a:lvl1pPr>
          </a:lstStyle>
          <a:p>
            <a:r>
              <a:rPr lang="en-US" dirty="0"/>
              <a:t>
              </a:t>
            </a:r>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54953" y="969264"/>
            <a:ext cx="8825659" cy="704088"/>
          </a:xfrm>
          <a:prstGeom prst="rect">
            <a:avLst/>
          </a:prstGeom>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8032"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76" y="2603500"/>
            <a:ext cx="4828032"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9455A0C-791E-4545-B787-F98AD45CD761}" type="datetimeFigureOut">
              <a:rPr lang="en-US" dirty="0"/>
              <a:t>3/7/2022</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54954" y="969264"/>
            <a:ext cx="8825659" cy="704088"/>
          </a:xfrm>
          <a:prstGeom prst="rect">
            <a:avLst/>
          </a:prstGeo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6040"/>
            <a:ext cx="482803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98448"/>
            <a:ext cx="4828032" cy="284378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76" y="2606040"/>
            <a:ext cx="482803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1" y="3187921"/>
            <a:ext cx="4825160" cy="285431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2536B77-F4F4-4427-AC4F-9A623798AD82}" type="datetimeFigureOut">
              <a:rPr lang="en-US" dirty="0"/>
              <a:t>3/7/2022</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152144" y="969264"/>
            <a:ext cx="8825659" cy="704088"/>
          </a:xfrm>
          <a:prstGeom prst="rect">
            <a:avLst/>
          </a:prstGeo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8BE790C-34EB-4565-8437-CACF4CDB7822}" type="datetimeFigureOut">
              <a:rPr lang="en-US" dirty="0"/>
              <a:t>3/7/2022</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84A4C11-22B8-4A4E-8126-B3AF6B948A8E}" type="datetimeFigureOut">
              <a:rPr lang="en-US" dirty="0"/>
              <a:t>3/7/2022</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6" name="Rectangle 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8" name="Group 17"/>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3" y="1298448"/>
            <a:ext cx="2793159" cy="1597152"/>
          </a:xfrm>
          <a:prstGeom prst="rect">
            <a:avLst/>
          </a:prstGeo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79008" y="1447800"/>
            <a:ext cx="5195997"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3" y="3129280"/>
            <a:ext cx="2793159" cy="2895599"/>
          </a:xfrm>
        </p:spPr>
        <p:txBody>
          <a:bodyPr/>
          <a:lstStyle>
            <a:lvl1pPr marL="0" indent="0">
              <a:buNone/>
              <a:defRPr sz="14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6ED06B6-C816-4861-964D-15A98395707D}" type="datetimeFigureOut">
              <a:rPr lang="en-US" dirty="0"/>
              <a:t>3/7/2022</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18" name="Group 17"/>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59" cy="1735668"/>
          </a:xfrm>
          <a:prstGeom prst="rect">
            <a:avLst/>
          </a:prstGeo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0B1A8AB-EA7C-4B1B-9D73-E2551851FABE}" type="datetimeFigureOut">
              <a:rPr lang="en-US" dirty="0"/>
              <a:t>3/7/2022</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1.jpe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 name="Group 1"/>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19">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Oval 20"/>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4"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7"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30"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2760" y="6391656"/>
            <a:ext cx="990599" cy="304799"/>
          </a:xfrm>
          <a:prstGeom prst="rect">
            <a:avLst/>
          </a:prstGeom>
        </p:spPr>
        <p:txBody>
          <a:bodyPr vert="horz" lIns="91440" tIns="45720" rIns="91440" bIns="45720" rtlCol="0" anchor="ctr" anchorCtr="0"/>
          <a:lstStyle>
            <a:lvl1pPr algn="r">
              <a:defRPr sz="1000" b="1" i="0">
                <a:solidFill>
                  <a:schemeClr val="accent1"/>
                </a:solidFill>
              </a:defRPr>
            </a:lvl1pPr>
          </a:lstStyle>
          <a:p>
            <a:fld id="{90786BE5-D2A3-4BF0-8B30-D7403E61B3DC}" type="datetimeFigureOut">
              <a:rPr lang="en-US" dirty="0"/>
              <a:t>3/7/2022</a:t>
            </a:fld>
            <a:endParaRPr lang="en-US" dirty="0"/>
          </a:p>
        </p:txBody>
      </p:sp>
      <p:sp>
        <p:nvSpPr>
          <p:cNvPr id="5" name="Footer Placeholder 4"/>
          <p:cNvSpPr>
            <a:spLocks noGrp="1"/>
          </p:cNvSpPr>
          <p:nvPr>
            <p:ph type="ftr" sz="quarter" idx="3"/>
          </p:nvPr>
        </p:nvSpPr>
        <p:spPr>
          <a:xfrm>
            <a:off x="557784" y="6391656"/>
            <a:ext cx="3867912" cy="310896"/>
          </a:xfrm>
          <a:prstGeom prst="rect">
            <a:avLst/>
          </a:prstGeom>
        </p:spPr>
        <p:txBody>
          <a:bodyPr vert="horz" lIns="91440" tIns="45720" rIns="91440" bIns="45720" rtlCol="0" anchor="ctr" anchorCtr="0"/>
          <a:lstStyle>
            <a:lvl1pPr algn="l">
              <a:defRPr sz="1000" b="1" i="0">
                <a:solidFill>
                  <a:schemeClr val="accent1"/>
                </a:solidFill>
              </a:defRPr>
            </a:lvl1pPr>
          </a:lstStyle>
          <a:p>
            <a:r>
              <a:rPr lang="en-US" dirty="0"/>
              <a:t>
              </a:t>
            </a:r>
          </a:p>
        </p:txBody>
      </p:sp>
      <p:sp>
        <p:nvSpPr>
          <p:cNvPr id="29" name="Rectangle 2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Unit 2</a:t>
            </a:r>
          </a:p>
        </p:txBody>
      </p:sp>
      <p:sp>
        <p:nvSpPr>
          <p:cNvPr id="3" name="Subtitle 2"/>
          <p:cNvSpPr>
            <a:spLocks noGrp="1"/>
          </p:cNvSpPr>
          <p:nvPr>
            <p:ph type="subTitle" idx="1"/>
          </p:nvPr>
        </p:nvSpPr>
        <p:spPr/>
        <p:txBody>
          <a:bodyPr/>
          <a:lstStyle/>
          <a:p>
            <a:r>
              <a:rPr lang="en-IN" dirty="0"/>
              <a:t>Data </a:t>
            </a:r>
            <a:r>
              <a:rPr lang="en-IN" dirty="0" err="1"/>
              <a:t>preprocessing</a:t>
            </a:r>
            <a:endParaRPr lang="en-IN" dirty="0"/>
          </a:p>
        </p:txBody>
      </p:sp>
    </p:spTree>
    <p:extLst>
      <p:ext uri="{BB962C8B-B14F-4D97-AF65-F5344CB8AC3E}">
        <p14:creationId xmlns:p14="http://schemas.microsoft.com/office/powerpoint/2010/main" val="15003734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Preprocessing in Data Mining:</a:t>
            </a:r>
            <a:endParaRPr lang="en-IN" dirty="0"/>
          </a:p>
        </p:txBody>
      </p:sp>
      <p:sp>
        <p:nvSpPr>
          <p:cNvPr id="3" name="Content Placeholder 2"/>
          <p:cNvSpPr>
            <a:spLocks noGrp="1"/>
          </p:cNvSpPr>
          <p:nvPr>
            <p:ph idx="1"/>
          </p:nvPr>
        </p:nvSpPr>
        <p:spPr/>
        <p:txBody>
          <a:bodyPr/>
          <a:lstStyle/>
          <a:p>
            <a:br>
              <a:rPr lang="en-US" dirty="0"/>
            </a:br>
            <a:r>
              <a:rPr lang="en-US" dirty="0"/>
              <a:t>Data preprocessing is a data mining technique which is used to transform the raw data in a useful and efficient format.</a:t>
            </a:r>
            <a:br>
              <a:rPr lang="en-US" dirty="0"/>
            </a:br>
            <a:endParaRPr lang="en-US" dirty="0"/>
          </a:p>
          <a:p>
            <a:endParaRPr lang="en-IN" dirty="0"/>
          </a:p>
        </p:txBody>
      </p:sp>
    </p:spTree>
    <p:extLst>
      <p:ext uri="{BB962C8B-B14F-4D97-AF65-F5344CB8AC3E}">
        <p14:creationId xmlns:p14="http://schemas.microsoft.com/office/powerpoint/2010/main" val="25313073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b="1" dirty="0">
                <a:solidFill>
                  <a:schemeClr val="bg1"/>
                </a:solidFill>
                <a:latin typeface="urw-din"/>
              </a:rPr>
              <a:t>Steps Involved in Data Preprocessing:</a:t>
            </a:r>
            <a:br>
              <a:rPr lang="en-US" sz="3200" dirty="0">
                <a:solidFill>
                  <a:schemeClr val="bg1"/>
                </a:solidFill>
              </a:rPr>
            </a:br>
            <a:endParaRPr lang="en-IN" dirty="0">
              <a:solidFill>
                <a:schemeClr val="bg1"/>
              </a:solidFill>
            </a:endParaRPr>
          </a:p>
        </p:txBody>
      </p:sp>
      <p:sp>
        <p:nvSpPr>
          <p:cNvPr id="4" name="Rectangle 1"/>
          <p:cNvSpPr>
            <a:spLocks noGrp="1" noChangeArrowheads="1"/>
          </p:cNvSpPr>
          <p:nvPr>
            <p:ph idx="1"/>
          </p:nvPr>
        </p:nvSpPr>
        <p:spPr bwMode="auto">
          <a:xfrm>
            <a:off x="545581" y="2030054"/>
            <a:ext cx="11096922" cy="517064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a:ln>
                  <a:noFill/>
                </a:ln>
                <a:solidFill>
                  <a:srgbClr val="40424E"/>
                </a:solidFill>
                <a:effectLst/>
                <a:latin typeface="urw-din"/>
              </a:rPr>
              <a:t>1. Data Cleaning:</a:t>
            </a:r>
            <a:br>
              <a:rPr kumimoji="0" lang="en-US" sz="1400" b="0" i="0" u="none" strike="noStrike" cap="none" normalizeH="0" baseline="0" dirty="0">
                <a:ln>
                  <a:noFill/>
                </a:ln>
                <a:solidFill>
                  <a:srgbClr val="40424E"/>
                </a:solidFill>
                <a:effectLst/>
                <a:latin typeface="urw-din"/>
              </a:rPr>
            </a:br>
            <a:r>
              <a:rPr kumimoji="0" lang="en-US" sz="1400" b="0" i="0" u="none" strike="noStrike" cap="none" normalizeH="0" baseline="0" dirty="0">
                <a:ln>
                  <a:noFill/>
                </a:ln>
                <a:solidFill>
                  <a:srgbClr val="40424E"/>
                </a:solidFill>
                <a:effectLst/>
                <a:latin typeface="urw-din"/>
              </a:rPr>
              <a:t>The data can have many irrelevant and missing parts. To handle this part, data cleaning is done. It involves handling of missing data, noisy data etc.</a:t>
            </a:r>
            <a:endParaRPr kumimoji="0" 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400" b="1" i="0" u="none" strike="noStrike" cap="none" normalizeH="0" baseline="0" dirty="0">
                <a:ln>
                  <a:noFill/>
                </a:ln>
                <a:solidFill>
                  <a:srgbClr val="40424E"/>
                </a:solidFill>
                <a:effectLst/>
                <a:latin typeface="urw-din"/>
              </a:rPr>
              <a:t>(a). Missing Data:</a:t>
            </a:r>
            <a:br>
              <a:rPr kumimoji="0" lang="en-US" sz="1400" b="0" i="0" u="none" strike="noStrike" cap="none" normalizeH="0" baseline="0" dirty="0">
                <a:ln>
                  <a:noFill/>
                </a:ln>
                <a:solidFill>
                  <a:srgbClr val="40424E"/>
                </a:solidFill>
                <a:effectLst/>
                <a:latin typeface="urw-din"/>
              </a:rPr>
            </a:br>
            <a:r>
              <a:rPr kumimoji="0" lang="en-US" sz="1400" b="0" i="0" u="none" strike="noStrike" cap="none" normalizeH="0" baseline="0" dirty="0">
                <a:ln>
                  <a:noFill/>
                </a:ln>
                <a:solidFill>
                  <a:srgbClr val="40424E"/>
                </a:solidFill>
                <a:effectLst/>
                <a:latin typeface="urw-din"/>
              </a:rPr>
              <a:t>This situation arises when some data is missing in the data. It can be handled in various ways.</a:t>
            </a:r>
            <a:br>
              <a:rPr kumimoji="0" lang="en-US" sz="1400" b="0" i="0" u="none" strike="noStrike" cap="none" normalizeH="0" baseline="0" dirty="0">
                <a:ln>
                  <a:noFill/>
                </a:ln>
                <a:solidFill>
                  <a:srgbClr val="40424E"/>
                </a:solidFill>
                <a:effectLst/>
                <a:latin typeface="urw-din"/>
              </a:rPr>
            </a:br>
            <a:r>
              <a:rPr kumimoji="0" lang="en-US" sz="1400" b="0" i="0" u="none" strike="noStrike" cap="none" normalizeH="0" baseline="0" dirty="0">
                <a:ln>
                  <a:noFill/>
                </a:ln>
                <a:solidFill>
                  <a:srgbClr val="40424E"/>
                </a:solidFill>
                <a:effectLst/>
                <a:latin typeface="urw-din"/>
              </a:rPr>
              <a:t>Some of them are:</a:t>
            </a:r>
          </a:p>
          <a:p>
            <a:pPr marL="457200" marR="0" lvl="1" indent="0" algn="l" defTabSz="914400" rtl="0" eaLnBrk="0" fontAlgn="base" latinLnBrk="0" hangingPunct="0">
              <a:lnSpc>
                <a:spcPct val="100000"/>
              </a:lnSpc>
              <a:spcBef>
                <a:spcPct val="0"/>
              </a:spcBef>
              <a:spcAft>
                <a:spcPct val="0"/>
              </a:spcAft>
              <a:buClrTx/>
              <a:buSzTx/>
              <a:buFontTx/>
              <a:buAutoNum type="arabicPeriod"/>
              <a:tabLst/>
            </a:pPr>
            <a:r>
              <a:rPr kumimoji="0" lang="en-US" sz="1400" b="1" i="0" u="none" strike="noStrike" cap="none" normalizeH="0" baseline="0" dirty="0">
                <a:ln>
                  <a:noFill/>
                </a:ln>
                <a:solidFill>
                  <a:srgbClr val="40424E"/>
                </a:solidFill>
                <a:effectLst/>
                <a:latin typeface="urw-din"/>
              </a:rPr>
              <a:t>Ignore the tuples:</a:t>
            </a:r>
            <a:br>
              <a:rPr kumimoji="0" lang="en-US" sz="1400" b="0" i="0" u="none" strike="noStrike" cap="none" normalizeH="0" baseline="0" dirty="0">
                <a:ln>
                  <a:noFill/>
                </a:ln>
                <a:solidFill>
                  <a:srgbClr val="40424E"/>
                </a:solidFill>
                <a:effectLst/>
                <a:latin typeface="urw-din"/>
              </a:rPr>
            </a:br>
            <a:r>
              <a:rPr kumimoji="0" lang="en-US" sz="1400" b="0" i="0" u="none" strike="noStrike" cap="none" normalizeH="0" baseline="0" dirty="0">
                <a:ln>
                  <a:noFill/>
                </a:ln>
                <a:solidFill>
                  <a:srgbClr val="40424E"/>
                </a:solidFill>
                <a:effectLst/>
                <a:latin typeface="urw-din"/>
              </a:rPr>
              <a:t>This approach is suitable only when the dataset we have is quite large and multiple values are missing within a tuple.</a:t>
            </a:r>
          </a:p>
          <a:p>
            <a:pPr marL="457200" marR="0" lvl="1" indent="0" algn="l" defTabSz="914400" rtl="0" eaLnBrk="0" fontAlgn="base" latinLnBrk="0" hangingPunct="0">
              <a:lnSpc>
                <a:spcPct val="100000"/>
              </a:lnSpc>
              <a:spcBef>
                <a:spcPct val="0"/>
              </a:spcBef>
              <a:spcAft>
                <a:spcPct val="0"/>
              </a:spcAft>
              <a:buClrTx/>
              <a:buSzTx/>
              <a:buFontTx/>
              <a:buAutoNum type="arabicPeriod" startAt="2"/>
              <a:tabLst/>
            </a:pPr>
            <a:r>
              <a:rPr kumimoji="0" lang="en-US" sz="1400" b="1" i="0" u="none" strike="noStrike" cap="none" normalizeH="0" baseline="0" dirty="0">
                <a:ln>
                  <a:noFill/>
                </a:ln>
                <a:solidFill>
                  <a:srgbClr val="40424E"/>
                </a:solidFill>
                <a:effectLst/>
                <a:latin typeface="urw-din"/>
              </a:rPr>
              <a:t>Fill the Missing values:</a:t>
            </a:r>
            <a:br>
              <a:rPr kumimoji="0" lang="en-US" sz="1400" b="0" i="0" u="none" strike="noStrike" cap="none" normalizeH="0" baseline="0" dirty="0">
                <a:ln>
                  <a:noFill/>
                </a:ln>
                <a:solidFill>
                  <a:srgbClr val="40424E"/>
                </a:solidFill>
                <a:effectLst/>
                <a:latin typeface="urw-din"/>
              </a:rPr>
            </a:br>
            <a:r>
              <a:rPr kumimoji="0" lang="en-US" sz="1400" b="0" i="0" u="none" strike="noStrike" cap="none" normalizeH="0" baseline="0" dirty="0">
                <a:ln>
                  <a:noFill/>
                </a:ln>
                <a:solidFill>
                  <a:srgbClr val="40424E"/>
                </a:solidFill>
                <a:effectLst/>
                <a:latin typeface="urw-din"/>
              </a:rPr>
              <a:t>There are various ways to do this task. You can choose to fill the missing values manually, by attribute mean or the most probable value.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400" b="1" i="0" u="none" strike="noStrike" cap="none" normalizeH="0" baseline="0" dirty="0">
                <a:ln>
                  <a:noFill/>
                </a:ln>
                <a:solidFill>
                  <a:srgbClr val="40424E"/>
                </a:solidFill>
                <a:effectLst/>
                <a:latin typeface="urw-din"/>
              </a:rPr>
              <a:t>(b). Noisy Data:</a:t>
            </a:r>
            <a:br>
              <a:rPr kumimoji="0" lang="en-US" sz="1400" b="0" i="0" u="none" strike="noStrike" cap="none" normalizeH="0" baseline="0" dirty="0">
                <a:ln>
                  <a:noFill/>
                </a:ln>
                <a:solidFill>
                  <a:srgbClr val="40424E"/>
                </a:solidFill>
                <a:effectLst/>
                <a:latin typeface="urw-din"/>
              </a:rPr>
            </a:br>
            <a:r>
              <a:rPr kumimoji="0" lang="en-US" sz="1400" b="0" i="0" u="none" strike="noStrike" cap="none" normalizeH="0" baseline="0" dirty="0">
                <a:ln>
                  <a:noFill/>
                </a:ln>
                <a:solidFill>
                  <a:srgbClr val="40424E"/>
                </a:solidFill>
                <a:effectLst/>
                <a:latin typeface="urw-din"/>
              </a:rPr>
              <a:t>Noisy data is a meaningless data that can’t be interpreted by machines. It can be generated due to faulty data collection, data entry errors etc. It can be handled in following ways :</a:t>
            </a:r>
            <a:br>
              <a:rPr kumimoji="0" lang="en-US" sz="1400" b="0" i="0" u="none" strike="noStrike" cap="none" normalizeH="0" baseline="0" dirty="0">
                <a:ln>
                  <a:noFill/>
                </a:ln>
                <a:solidFill>
                  <a:srgbClr val="40424E"/>
                </a:solidFill>
                <a:effectLst/>
                <a:latin typeface="urw-din"/>
              </a:rPr>
            </a:br>
            <a:endParaRPr kumimoji="0" lang="en-US" sz="1400" b="0" i="0" u="none" strike="noStrike" cap="none" normalizeH="0" baseline="0" dirty="0">
              <a:ln>
                <a:noFill/>
              </a:ln>
              <a:solidFill>
                <a:srgbClr val="40424E"/>
              </a:solidFill>
              <a:effectLst/>
              <a:latin typeface="urw-din"/>
            </a:endParaRPr>
          </a:p>
          <a:p>
            <a:pPr marL="0" marR="0" lvl="0" indent="0" algn="l" defTabSz="914400" rtl="0" eaLnBrk="0" fontAlgn="base" latinLnBrk="0" hangingPunct="0">
              <a:lnSpc>
                <a:spcPct val="100000"/>
              </a:lnSpc>
              <a:spcBef>
                <a:spcPct val="0"/>
              </a:spcBef>
              <a:spcAft>
                <a:spcPct val="0"/>
              </a:spcAft>
              <a:buClrTx/>
              <a:buSzTx/>
              <a:buNone/>
              <a:tabLst/>
            </a:pPr>
            <a:r>
              <a:rPr lang="en-US" sz="1400" b="1" dirty="0">
                <a:solidFill>
                  <a:srgbClr val="40424E"/>
                </a:solidFill>
                <a:latin typeface="urw-din"/>
              </a:rPr>
              <a:t>          </a:t>
            </a:r>
            <a:r>
              <a:rPr kumimoji="0" lang="en-US" sz="1400" b="1" i="0" u="none" strike="noStrike" cap="none" normalizeH="0" baseline="0" dirty="0">
                <a:ln>
                  <a:noFill/>
                </a:ln>
                <a:solidFill>
                  <a:srgbClr val="40424E"/>
                </a:solidFill>
                <a:effectLst/>
                <a:latin typeface="urw-din"/>
              </a:rPr>
              <a:t>1.Binning Method:</a:t>
            </a:r>
            <a:br>
              <a:rPr kumimoji="0" lang="en-US" sz="1400" b="0" i="0" u="none" strike="noStrike" cap="none" normalizeH="0" baseline="0" dirty="0">
                <a:ln>
                  <a:noFill/>
                </a:ln>
                <a:solidFill>
                  <a:srgbClr val="40424E"/>
                </a:solidFill>
                <a:effectLst/>
                <a:latin typeface="urw-din"/>
              </a:rPr>
            </a:br>
            <a:r>
              <a:rPr kumimoji="0" lang="en-US" sz="1400" b="0" i="0" u="none" strike="noStrike" cap="none" normalizeH="0" dirty="0">
                <a:ln>
                  <a:noFill/>
                </a:ln>
                <a:solidFill>
                  <a:srgbClr val="40424E"/>
                </a:solidFill>
                <a:effectLst/>
                <a:latin typeface="urw-din"/>
              </a:rPr>
              <a:t>           </a:t>
            </a:r>
            <a:r>
              <a:rPr kumimoji="0" lang="en-US" sz="1400" b="0" i="0" u="none" strike="noStrike" cap="none" normalizeH="0" baseline="0" dirty="0">
                <a:ln>
                  <a:noFill/>
                </a:ln>
                <a:solidFill>
                  <a:srgbClr val="40424E"/>
                </a:solidFill>
                <a:effectLst/>
                <a:latin typeface="urw-din"/>
              </a:rPr>
              <a:t>This method works on sorted data in order to smooth it. The whole data is divided into segments of equal size and then various methods are performed to complete the task.</a:t>
            </a:r>
          </a:p>
          <a:p>
            <a:pPr marL="457200" marR="0" lvl="1" indent="0" algn="l" defTabSz="914400" rtl="0" eaLnBrk="0" fontAlgn="base" latinLnBrk="0" hangingPunct="0">
              <a:lnSpc>
                <a:spcPct val="100000"/>
              </a:lnSpc>
              <a:spcBef>
                <a:spcPct val="0"/>
              </a:spcBef>
              <a:spcAft>
                <a:spcPct val="0"/>
              </a:spcAft>
              <a:buClrTx/>
              <a:buSzTx/>
              <a:buFontTx/>
              <a:buAutoNum type="arabicPeriod" startAt="2"/>
              <a:tabLst/>
            </a:pPr>
            <a:r>
              <a:rPr kumimoji="0" lang="en-US" sz="1400" b="1" i="0" u="none" strike="noStrike" cap="none" normalizeH="0" baseline="0" dirty="0">
                <a:ln>
                  <a:noFill/>
                </a:ln>
                <a:solidFill>
                  <a:srgbClr val="40424E"/>
                </a:solidFill>
                <a:effectLst/>
                <a:latin typeface="urw-din"/>
              </a:rPr>
              <a:t>Regression:</a:t>
            </a:r>
            <a:br>
              <a:rPr kumimoji="0" lang="en-US" sz="1400" b="0" i="0" u="none" strike="noStrike" cap="none" normalizeH="0" baseline="0" dirty="0">
                <a:ln>
                  <a:noFill/>
                </a:ln>
                <a:solidFill>
                  <a:srgbClr val="40424E"/>
                </a:solidFill>
                <a:effectLst/>
                <a:latin typeface="urw-din"/>
              </a:rPr>
            </a:br>
            <a:r>
              <a:rPr kumimoji="0" lang="en-US" sz="1400" b="0" i="0" u="none" strike="noStrike" cap="none" normalizeH="0" baseline="0" dirty="0">
                <a:ln>
                  <a:noFill/>
                </a:ln>
                <a:solidFill>
                  <a:srgbClr val="40424E"/>
                </a:solidFill>
                <a:effectLst/>
                <a:latin typeface="urw-din"/>
              </a:rPr>
              <a:t>Here data can be made smooth by fitting it to a regression function. The regression used may be linear (having one independent variable) or multiple (having multiple independent variables).</a:t>
            </a:r>
          </a:p>
          <a:p>
            <a:pPr marL="457200" marR="0" lvl="1" indent="0" algn="l" defTabSz="914400" rtl="0" eaLnBrk="0" fontAlgn="base" latinLnBrk="0" hangingPunct="0">
              <a:lnSpc>
                <a:spcPct val="100000"/>
              </a:lnSpc>
              <a:spcBef>
                <a:spcPct val="0"/>
              </a:spcBef>
              <a:spcAft>
                <a:spcPct val="0"/>
              </a:spcAft>
              <a:buClrTx/>
              <a:buSzTx/>
              <a:buFontTx/>
              <a:buAutoNum type="arabicPeriod" startAt="3"/>
              <a:tabLst/>
            </a:pPr>
            <a:r>
              <a:rPr kumimoji="0" lang="en-US" sz="1400" b="1" i="0" u="none" strike="noStrike" cap="none" normalizeH="0" baseline="0" dirty="0">
                <a:ln>
                  <a:noFill/>
                </a:ln>
                <a:solidFill>
                  <a:srgbClr val="40424E"/>
                </a:solidFill>
                <a:effectLst/>
                <a:latin typeface="urw-din"/>
              </a:rPr>
              <a:t>Clustering:</a:t>
            </a:r>
            <a:br>
              <a:rPr kumimoji="0" lang="en-US" sz="1400" b="0" i="0" u="none" strike="noStrike" cap="none" normalizeH="0" baseline="0" dirty="0">
                <a:ln>
                  <a:noFill/>
                </a:ln>
                <a:solidFill>
                  <a:srgbClr val="40424E"/>
                </a:solidFill>
                <a:effectLst/>
                <a:latin typeface="urw-din"/>
              </a:rPr>
            </a:br>
            <a:r>
              <a:rPr kumimoji="0" lang="en-US" sz="1400" b="0" i="0" u="none" strike="noStrike" cap="none" normalizeH="0" baseline="0" dirty="0">
                <a:ln>
                  <a:noFill/>
                </a:ln>
                <a:solidFill>
                  <a:srgbClr val="40424E"/>
                </a:solidFill>
                <a:effectLst/>
                <a:latin typeface="urw-din"/>
              </a:rPr>
              <a:t>This approach groups the similar data in a cluster. The outliers may be undetected or it will fall outside the clusters.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2457468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2. Data Transformation:</a:t>
            </a:r>
            <a:endParaRPr lang="en-IN" dirty="0"/>
          </a:p>
        </p:txBody>
      </p:sp>
      <p:sp>
        <p:nvSpPr>
          <p:cNvPr id="3" name="Content Placeholder 2"/>
          <p:cNvSpPr>
            <a:spLocks noGrp="1"/>
          </p:cNvSpPr>
          <p:nvPr>
            <p:ph idx="1"/>
          </p:nvPr>
        </p:nvSpPr>
        <p:spPr/>
        <p:txBody>
          <a:bodyPr>
            <a:normAutofit fontScale="85000" lnSpcReduction="20000"/>
          </a:bodyPr>
          <a:lstStyle/>
          <a:p>
            <a:pPr fontAlgn="base"/>
            <a:br>
              <a:rPr lang="en-US" dirty="0"/>
            </a:br>
            <a:r>
              <a:rPr lang="en-US" dirty="0"/>
              <a:t>This step is taken in order to transform the data in appropriate forms suitable for mining process. This involves following ways:</a:t>
            </a:r>
          </a:p>
          <a:p>
            <a:pPr fontAlgn="base"/>
            <a:r>
              <a:rPr lang="en-US" b="1" dirty="0"/>
              <a:t>Normalization:</a:t>
            </a:r>
            <a:br>
              <a:rPr lang="en-US" dirty="0"/>
            </a:br>
            <a:r>
              <a:rPr lang="en-US" dirty="0"/>
              <a:t>It is done in order to scale the data values in a specified range (-1.0 to 1.0 or 0.0 to 1.0)</a:t>
            </a:r>
          </a:p>
          <a:p>
            <a:pPr fontAlgn="base"/>
            <a:r>
              <a:rPr lang="en-US" b="1" dirty="0"/>
              <a:t>Attribute Selection:</a:t>
            </a:r>
            <a:br>
              <a:rPr lang="en-US" dirty="0"/>
            </a:br>
            <a:r>
              <a:rPr lang="en-US" dirty="0"/>
              <a:t>In this strategy, new attributes are constructed from the given set of attributes to help the mining process.</a:t>
            </a:r>
          </a:p>
          <a:p>
            <a:pPr fontAlgn="base"/>
            <a:r>
              <a:rPr lang="en-US" b="1" dirty="0"/>
              <a:t>Discretization:</a:t>
            </a:r>
            <a:br>
              <a:rPr lang="en-US" dirty="0"/>
            </a:br>
            <a:r>
              <a:rPr lang="en-US" dirty="0"/>
              <a:t>This is done to replace the raw values of numeric attribute by interval levels or conceptual levels.</a:t>
            </a:r>
          </a:p>
          <a:p>
            <a:pPr fontAlgn="base"/>
            <a:r>
              <a:rPr lang="en-US" b="1" dirty="0"/>
              <a:t>Concept Hierarchy Generation:</a:t>
            </a:r>
            <a:br>
              <a:rPr lang="en-US" dirty="0"/>
            </a:br>
            <a:r>
              <a:rPr lang="en-US" dirty="0"/>
              <a:t>Here attributes are converted from level to higher level in hierarchy. For Example-The attribute “city” can be converted to “country”.</a:t>
            </a:r>
          </a:p>
          <a:p>
            <a:endParaRPr lang="en-IN" dirty="0"/>
          </a:p>
        </p:txBody>
      </p:sp>
    </p:spTree>
    <p:extLst>
      <p:ext uri="{BB962C8B-B14F-4D97-AF65-F5344CB8AC3E}">
        <p14:creationId xmlns:p14="http://schemas.microsoft.com/office/powerpoint/2010/main" val="41137816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3. Data Reduction:</a:t>
            </a:r>
            <a:endParaRPr lang="en-IN" dirty="0"/>
          </a:p>
        </p:txBody>
      </p:sp>
      <p:sp>
        <p:nvSpPr>
          <p:cNvPr id="3" name="Content Placeholder 2"/>
          <p:cNvSpPr>
            <a:spLocks noGrp="1"/>
          </p:cNvSpPr>
          <p:nvPr>
            <p:ph idx="1"/>
          </p:nvPr>
        </p:nvSpPr>
        <p:spPr>
          <a:xfrm>
            <a:off x="1154954" y="2603500"/>
            <a:ext cx="9946635" cy="3913210"/>
          </a:xfrm>
        </p:spPr>
        <p:txBody>
          <a:bodyPr>
            <a:noAutofit/>
          </a:bodyPr>
          <a:lstStyle/>
          <a:p>
            <a:pPr marL="0" indent="0" fontAlgn="base">
              <a:buNone/>
            </a:pPr>
            <a:r>
              <a:rPr lang="en-US" sz="1400" dirty="0">
                <a:latin typeface="Times New Roman" panose="02020603050405020304" pitchFamily="18" charset="0"/>
                <a:cs typeface="Times New Roman" panose="02020603050405020304" pitchFamily="18" charset="0"/>
              </a:rPr>
              <a:t>Since data mining is a technique that is used to handle huge amount of data. While working with huge volume of data, analysis became harder in such cases. In order to get rid of this, we uses data reduction technique. It aims to increase the storage efficiency and reduce data storage and analysis costs.</a:t>
            </a:r>
          </a:p>
          <a:p>
            <a:pPr fontAlgn="base"/>
            <a:r>
              <a:rPr lang="en-US" sz="1400" dirty="0">
                <a:latin typeface="Times New Roman" panose="02020603050405020304" pitchFamily="18" charset="0"/>
                <a:cs typeface="Times New Roman" panose="02020603050405020304" pitchFamily="18" charset="0"/>
              </a:rPr>
              <a:t>The various steps to data reduction are:</a:t>
            </a:r>
          </a:p>
          <a:p>
            <a:pPr fontAlgn="base"/>
            <a:r>
              <a:rPr lang="en-US" sz="1400" b="1" dirty="0">
                <a:latin typeface="Times New Roman" panose="02020603050405020304" pitchFamily="18" charset="0"/>
                <a:cs typeface="Times New Roman" panose="02020603050405020304" pitchFamily="18" charset="0"/>
              </a:rPr>
              <a:t>Data Cube Aggregation:</a:t>
            </a:r>
            <a:br>
              <a:rPr lang="en-US" sz="1400" dirty="0">
                <a:latin typeface="Times New Roman" panose="02020603050405020304" pitchFamily="18" charset="0"/>
                <a:cs typeface="Times New Roman" panose="02020603050405020304" pitchFamily="18" charset="0"/>
              </a:rPr>
            </a:br>
            <a:r>
              <a:rPr lang="en-US" sz="1400" dirty="0">
                <a:latin typeface="Times New Roman" panose="02020603050405020304" pitchFamily="18" charset="0"/>
                <a:cs typeface="Times New Roman" panose="02020603050405020304" pitchFamily="18" charset="0"/>
              </a:rPr>
              <a:t>Aggregation operation is applied to data for the construction of the data cube.</a:t>
            </a:r>
          </a:p>
          <a:p>
            <a:pPr fontAlgn="base"/>
            <a:r>
              <a:rPr lang="en-US" sz="1400" b="1" dirty="0">
                <a:latin typeface="Times New Roman" panose="02020603050405020304" pitchFamily="18" charset="0"/>
                <a:cs typeface="Times New Roman" panose="02020603050405020304" pitchFamily="18" charset="0"/>
              </a:rPr>
              <a:t>Attribute Subset Selection:</a:t>
            </a:r>
            <a:br>
              <a:rPr lang="en-US" sz="1400" dirty="0">
                <a:latin typeface="Times New Roman" panose="02020603050405020304" pitchFamily="18" charset="0"/>
                <a:cs typeface="Times New Roman" panose="02020603050405020304" pitchFamily="18" charset="0"/>
              </a:rPr>
            </a:br>
            <a:r>
              <a:rPr lang="en-US" sz="1400" dirty="0">
                <a:latin typeface="Times New Roman" panose="02020603050405020304" pitchFamily="18" charset="0"/>
                <a:cs typeface="Times New Roman" panose="02020603050405020304" pitchFamily="18" charset="0"/>
              </a:rPr>
              <a:t>The highly relevant attributes should be used, rest all can be discarded. For performing attribute selection, one can use level of significance and p- value of the </a:t>
            </a:r>
            <a:r>
              <a:rPr lang="en-US" sz="1400" dirty="0" err="1">
                <a:latin typeface="Times New Roman" panose="02020603050405020304" pitchFamily="18" charset="0"/>
                <a:cs typeface="Times New Roman" panose="02020603050405020304" pitchFamily="18" charset="0"/>
              </a:rPr>
              <a:t>attribute.the</a:t>
            </a:r>
            <a:r>
              <a:rPr lang="en-US" sz="1400" dirty="0">
                <a:latin typeface="Times New Roman" panose="02020603050405020304" pitchFamily="18" charset="0"/>
                <a:cs typeface="Times New Roman" panose="02020603050405020304" pitchFamily="18" charset="0"/>
              </a:rPr>
              <a:t> attribute having p-value greater than significance level can be discarded.</a:t>
            </a:r>
          </a:p>
          <a:p>
            <a:pPr fontAlgn="base"/>
            <a:r>
              <a:rPr lang="en-US" sz="1400" b="1" dirty="0" err="1">
                <a:latin typeface="Times New Roman" panose="02020603050405020304" pitchFamily="18" charset="0"/>
                <a:cs typeface="Times New Roman" panose="02020603050405020304" pitchFamily="18" charset="0"/>
              </a:rPr>
              <a:t>Numerosity</a:t>
            </a:r>
            <a:r>
              <a:rPr lang="en-US" sz="1400" b="1" dirty="0">
                <a:latin typeface="Times New Roman" panose="02020603050405020304" pitchFamily="18" charset="0"/>
                <a:cs typeface="Times New Roman" panose="02020603050405020304" pitchFamily="18" charset="0"/>
              </a:rPr>
              <a:t> Reduction:</a:t>
            </a:r>
            <a:br>
              <a:rPr lang="en-US" sz="1400" dirty="0">
                <a:latin typeface="Times New Roman" panose="02020603050405020304" pitchFamily="18" charset="0"/>
                <a:cs typeface="Times New Roman" panose="02020603050405020304" pitchFamily="18" charset="0"/>
              </a:rPr>
            </a:br>
            <a:r>
              <a:rPr lang="en-US" sz="1400" dirty="0">
                <a:latin typeface="Times New Roman" panose="02020603050405020304" pitchFamily="18" charset="0"/>
                <a:cs typeface="Times New Roman" panose="02020603050405020304" pitchFamily="18" charset="0"/>
              </a:rPr>
              <a:t>This enable to store the model of data instead of whole data, for example: Regression Models.</a:t>
            </a:r>
          </a:p>
          <a:p>
            <a:pPr fontAlgn="base"/>
            <a:r>
              <a:rPr lang="en-US" sz="1400" b="1" dirty="0">
                <a:latin typeface="Times New Roman" panose="02020603050405020304" pitchFamily="18" charset="0"/>
                <a:cs typeface="Times New Roman" panose="02020603050405020304" pitchFamily="18" charset="0"/>
              </a:rPr>
              <a:t>Dimensionality Reduction:</a:t>
            </a:r>
            <a:br>
              <a:rPr lang="en-US" sz="1400" dirty="0">
                <a:latin typeface="Times New Roman" panose="02020603050405020304" pitchFamily="18" charset="0"/>
                <a:cs typeface="Times New Roman" panose="02020603050405020304" pitchFamily="18" charset="0"/>
              </a:rPr>
            </a:br>
            <a:r>
              <a:rPr lang="en-US" sz="1400" dirty="0">
                <a:latin typeface="Times New Roman" panose="02020603050405020304" pitchFamily="18" charset="0"/>
                <a:cs typeface="Times New Roman" panose="02020603050405020304" pitchFamily="18" charset="0"/>
              </a:rPr>
              <a:t>This reduce the size of data by encoding </a:t>
            </a:r>
            <a:r>
              <a:rPr lang="en-US" sz="1400" dirty="0" err="1">
                <a:latin typeface="Times New Roman" panose="02020603050405020304" pitchFamily="18" charset="0"/>
                <a:cs typeface="Times New Roman" panose="02020603050405020304" pitchFamily="18" charset="0"/>
              </a:rPr>
              <a:t>mechanisms.It</a:t>
            </a:r>
            <a:r>
              <a:rPr lang="en-US" sz="1400" dirty="0">
                <a:latin typeface="Times New Roman" panose="02020603050405020304" pitchFamily="18" charset="0"/>
                <a:cs typeface="Times New Roman" panose="02020603050405020304" pitchFamily="18" charset="0"/>
              </a:rPr>
              <a:t> can be </a:t>
            </a:r>
            <a:r>
              <a:rPr lang="en-US" sz="1400" dirty="0" err="1">
                <a:latin typeface="Times New Roman" panose="02020603050405020304" pitchFamily="18" charset="0"/>
                <a:cs typeface="Times New Roman" panose="02020603050405020304" pitchFamily="18" charset="0"/>
              </a:rPr>
              <a:t>lossy</a:t>
            </a:r>
            <a:r>
              <a:rPr lang="en-US" sz="1400" dirty="0">
                <a:latin typeface="Times New Roman" panose="02020603050405020304" pitchFamily="18" charset="0"/>
                <a:cs typeface="Times New Roman" panose="02020603050405020304" pitchFamily="18" charset="0"/>
              </a:rPr>
              <a:t> or lossless. If after reconstruction from compressed data, original data can be retrieved, such reduction are called lossless reduction else it is called </a:t>
            </a:r>
            <a:r>
              <a:rPr lang="en-US" sz="1400" dirty="0" err="1">
                <a:latin typeface="Times New Roman" panose="02020603050405020304" pitchFamily="18" charset="0"/>
                <a:cs typeface="Times New Roman" panose="02020603050405020304" pitchFamily="18" charset="0"/>
              </a:rPr>
              <a:t>lossy</a:t>
            </a:r>
            <a:r>
              <a:rPr lang="en-US" sz="1400" dirty="0">
                <a:latin typeface="Times New Roman" panose="02020603050405020304" pitchFamily="18" charset="0"/>
                <a:cs typeface="Times New Roman" panose="02020603050405020304" pitchFamily="18" charset="0"/>
              </a:rPr>
              <a:t> reduction. The two effective methods of dimensionality reduction </a:t>
            </a:r>
            <a:r>
              <a:rPr lang="en-US" sz="1400" dirty="0" err="1">
                <a:latin typeface="Times New Roman" panose="02020603050405020304" pitchFamily="18" charset="0"/>
                <a:cs typeface="Times New Roman" panose="02020603050405020304" pitchFamily="18" charset="0"/>
              </a:rPr>
              <a:t>are:Wavelet</a:t>
            </a:r>
            <a:r>
              <a:rPr lang="en-US" sz="1400" dirty="0">
                <a:latin typeface="Times New Roman" panose="02020603050405020304" pitchFamily="18" charset="0"/>
                <a:cs typeface="Times New Roman" panose="02020603050405020304" pitchFamily="18" charset="0"/>
              </a:rPr>
              <a:t> transforms and PCA (Principal </a:t>
            </a:r>
            <a:r>
              <a:rPr lang="en-US" sz="1400" dirty="0" err="1">
                <a:latin typeface="Times New Roman" panose="02020603050405020304" pitchFamily="18" charset="0"/>
                <a:cs typeface="Times New Roman" panose="02020603050405020304" pitchFamily="18" charset="0"/>
              </a:rPr>
              <a:t>Componenet</a:t>
            </a:r>
            <a:r>
              <a:rPr lang="en-US" sz="1400" dirty="0">
                <a:latin typeface="Times New Roman" panose="02020603050405020304" pitchFamily="18" charset="0"/>
                <a:cs typeface="Times New Roman" panose="02020603050405020304" pitchFamily="18" charset="0"/>
              </a:rPr>
              <a:t> Analysis).</a:t>
            </a:r>
          </a:p>
          <a:p>
            <a:br>
              <a:rPr lang="en-US" sz="1400" dirty="0">
                <a:latin typeface="Times New Roman" panose="02020603050405020304" pitchFamily="18" charset="0"/>
                <a:cs typeface="Times New Roman" panose="02020603050405020304" pitchFamily="18" charset="0"/>
              </a:rPr>
            </a:br>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453015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Why Data Cleaning is Important?</a:t>
            </a:r>
          </a:p>
        </p:txBody>
      </p:sp>
      <p:pic>
        <p:nvPicPr>
          <p:cNvPr id="3074" name="Picture 2" descr="https://xaltius.tech/wp-content/uploads/2018/11/8f1a7eb4fbba8d600d3c819b96ffd8c0.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93949" y="2343955"/>
            <a:ext cx="9053848" cy="42629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490034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FFC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EC7F02AD-9687-440F-A9DF-FAA6F22270D7}"/>
    </a:ext>
  </a:extLst>
</a:theme>
</file>

<file path=docProps/app.xml><?xml version="1.0" encoding="utf-8"?>
<Properties xmlns="http://schemas.openxmlformats.org/officeDocument/2006/extended-properties" xmlns:vt="http://schemas.openxmlformats.org/officeDocument/2006/docPropsVTypes">
  <Template>Ion Boardroom</Template>
  <TotalTime>497</TotalTime>
  <Words>108</Words>
  <Application>Microsoft Office PowerPoint</Application>
  <PresentationFormat>Widescreen</PresentationFormat>
  <Paragraphs>28</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Ion Boardroom</vt:lpstr>
      <vt:lpstr>Unit 2</vt:lpstr>
      <vt:lpstr>Preprocessing in Data Mining:</vt:lpstr>
      <vt:lpstr>Steps Involved in Data Preprocessing: </vt:lpstr>
      <vt:lpstr>2. Data Transformation:</vt:lpstr>
      <vt:lpstr>3. Data Reduction:</vt:lpstr>
      <vt:lpstr>Why Data Cleaning is Important?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2</dc:title>
  <dc:creator>Windows User</dc:creator>
  <cp:lastModifiedBy>Neha Sabharwal</cp:lastModifiedBy>
  <cp:revision>4</cp:revision>
  <dcterms:created xsi:type="dcterms:W3CDTF">2021-02-09T07:07:02Z</dcterms:created>
  <dcterms:modified xsi:type="dcterms:W3CDTF">2022-03-07T09:43:38Z</dcterms:modified>
</cp:coreProperties>
</file>