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47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16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46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635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4990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55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349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846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93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03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8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9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2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5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7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88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27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7AEF06-4C11-4DC1-9248-F9F026C7B045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6F44D1-3E81-4299-B8C2-4B7FEAF50C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5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Association Rule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Support, Confidence and Lift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9924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Association Rules </a:t>
            </a:r>
            <a:r>
              <a:rPr lang="en-US" b="1" dirty="0"/>
              <a:t>A</a:t>
            </a:r>
            <a:r>
              <a:rPr lang="en-US" b="1" dirty="0" smtClean="0"/>
              <a:t>nalysis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rules analysis is a technique to uncover how items are associated to each other. There are three common ways to measure association.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780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transactions</a:t>
            </a:r>
            <a:endParaRPr lang="en-IN" dirty="0"/>
          </a:p>
        </p:txBody>
      </p:sp>
      <p:pic>
        <p:nvPicPr>
          <p:cNvPr id="1029" name="Picture 5" descr="association-rule-support-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885" y="2842049"/>
            <a:ext cx="7418230" cy="2752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20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Support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Measure 1: Support</a:t>
            </a:r>
            <a:r>
              <a:rPr lang="en-US" dirty="0"/>
              <a:t>. This says how popular an </a:t>
            </a:r>
            <a:r>
              <a:rPr lang="en-US" dirty="0" err="1"/>
              <a:t>itemset</a:t>
            </a:r>
            <a:r>
              <a:rPr lang="en-US" dirty="0"/>
              <a:t> is, as measured by the proportion of transactions in which an </a:t>
            </a:r>
            <a:r>
              <a:rPr lang="en-US" dirty="0" err="1"/>
              <a:t>itemset</a:t>
            </a:r>
            <a:r>
              <a:rPr lang="en-US" dirty="0"/>
              <a:t> appears. In Table 1 below, the support of {apple} is 4 out of 8, or 50%. </a:t>
            </a:r>
            <a:r>
              <a:rPr lang="en-US" dirty="0" err="1"/>
              <a:t>Itemsets</a:t>
            </a:r>
            <a:r>
              <a:rPr lang="en-US" dirty="0"/>
              <a:t> can also contain multiple items. For instance, the support of {apple, beer, rice} is 2 out of 8, or 25</a:t>
            </a:r>
            <a:r>
              <a:rPr lang="en-US" dirty="0" smtClean="0"/>
              <a:t>%.</a:t>
            </a:r>
          </a:p>
          <a:p>
            <a:endParaRPr lang="en-IN" dirty="0"/>
          </a:p>
        </p:txBody>
      </p:sp>
      <p:pic>
        <p:nvPicPr>
          <p:cNvPr id="2050" name="Picture 2" descr="Association Rule Support eq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47" y="4753265"/>
            <a:ext cx="3386115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65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Confidence</a:t>
            </a:r>
            <a:endParaRPr lang="en-IN" dirty="0"/>
          </a:p>
        </p:txBody>
      </p:sp>
      <p:pic>
        <p:nvPicPr>
          <p:cNvPr id="3074" name="Picture 2" descr="Association Rule Confidence eq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369" y="4919179"/>
            <a:ext cx="501967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2654760"/>
            <a:ext cx="9509973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Measure 2: Confidence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. This says how likely item Y is purchased hen item X is purchased, expressed as {X -&gt; Y}.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This is measured by the proportion of transactions with item X, in which item Y also appears. In Table 1, the confidence of {apple -&gt; beer} is 3 out of 4, or 75%.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111111"/>
                </a:solidFill>
                <a:effectLst/>
                <a:latin typeface="Open Sans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11111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3922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Measure 3: </a:t>
            </a:r>
            <a:r>
              <a:rPr lang="en-US" dirty="0" smtClean="0"/>
              <a:t>This </a:t>
            </a:r>
            <a:r>
              <a:rPr lang="en-US" dirty="0"/>
              <a:t>says how likely item Y is purchased when item X is purchased, while controlling for how popular item Y is. In Table 1, the lift of {apple -&gt; beer} is 1,which implies no association between items. A lift value greater than 1 means that item Y is </a:t>
            </a:r>
            <a:r>
              <a:rPr lang="en-US" i="1" dirty="0"/>
              <a:t>likely</a:t>
            </a:r>
            <a:r>
              <a:rPr lang="en-US" dirty="0"/>
              <a:t> to be bought if item X is bought, while a value less than 1 means that item Y is </a:t>
            </a:r>
            <a:r>
              <a:rPr lang="en-US" i="1" dirty="0"/>
              <a:t>unlikely</a:t>
            </a:r>
            <a:r>
              <a:rPr lang="en-US" dirty="0"/>
              <a:t> to be bought if item X is bought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pic>
        <p:nvPicPr>
          <p:cNvPr id="4098" name="Picture 2" descr="Association Rule Lift eq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424" y="4890864"/>
            <a:ext cx="5391150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46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LIFT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Lift controls for the </a:t>
            </a:r>
            <a:r>
              <a:rPr lang="en-US" i="1" dirty="0"/>
              <a:t>support </a:t>
            </a:r>
            <a:r>
              <a:rPr lang="en-US" dirty="0"/>
              <a:t>(frequency) of consequent while calculating the conditional probability of occurrence of {Y} given {X}. </a:t>
            </a:r>
            <a:r>
              <a:rPr lang="en-US" i="1" dirty="0"/>
              <a:t>Lift</a:t>
            </a:r>
            <a:r>
              <a:rPr lang="en-US" dirty="0"/>
              <a:t> is a very literal term given to this measure. Think of it as the *lift* that {X} provides to our confidence for having {Y} on the cart. To rephrase, </a:t>
            </a:r>
            <a:r>
              <a:rPr lang="en-US" i="1" dirty="0"/>
              <a:t>lift </a:t>
            </a:r>
            <a:r>
              <a:rPr lang="en-US" dirty="0"/>
              <a:t>is the rise in probability of having {Y} on the cart with the knowledge of {X} being present over the probability of having {Y} on the cart without any knowledge about presence of {X}. Mathematically</a:t>
            </a:r>
            <a:r>
              <a:rPr lang="en-US" dirty="0" smtClean="0"/>
              <a:t>,</a:t>
            </a:r>
          </a:p>
          <a:p>
            <a:endParaRPr lang="en-IN" dirty="0"/>
          </a:p>
        </p:txBody>
      </p:sp>
      <p:pic>
        <p:nvPicPr>
          <p:cNvPr id="5125" name="Picture 5" descr="https://miro.medium.com/max/1036/1*Rg429lteTXRKdYgCiHmL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47" y="5422901"/>
            <a:ext cx="9867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6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https://miro.medium.com/max/507/1*cJqlXK7RrdOd6OhvEsXev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3987" y="3105834"/>
            <a:ext cx="3736820" cy="231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18444" y="2782669"/>
            <a:ext cx="9418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92929"/>
                </a:solidFill>
                <a:effectLst/>
                <a:latin typeface="charter"/>
              </a:rPr>
              <a:t>Confidence for {Toothbrush} → {Milk} will be 10/(10+4) = 0.7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68946" y="5420155"/>
            <a:ext cx="10148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757575"/>
                </a:solidFill>
                <a:effectLst/>
                <a:latin typeface="sohne"/>
              </a:rPr>
              <a:t>Total transactions = 100. 10 of them have both milk and toothbrush, 70 have milk but no toothbrush and 4 have toothbrush but no milk.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976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Explaination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like a high confidence value. But we know intuitively that these two products have a weak association and there is something misleading about this high confidence value. </a:t>
            </a:r>
            <a:r>
              <a:rPr lang="en-US" b="1" i="1" dirty="0" smtClean="0"/>
              <a:t>Lift</a:t>
            </a:r>
            <a:r>
              <a:rPr lang="en-US" b="1" i="1" dirty="0"/>
              <a:t> </a:t>
            </a:r>
            <a:r>
              <a:rPr lang="en-US" b="1" dirty="0"/>
              <a:t>is introduced to overcome this challenge</a:t>
            </a:r>
            <a:r>
              <a:rPr lang="en-US" b="1" dirty="0" smtClean="0"/>
              <a:t>.</a:t>
            </a:r>
          </a:p>
          <a:p>
            <a:endParaRPr lang="en-IN" b="1" dirty="0"/>
          </a:p>
        </p:txBody>
      </p:sp>
      <p:pic>
        <p:nvPicPr>
          <p:cNvPr id="7170" name="Picture 2" descr="https://miro.medium.com/max/1036/1*Rg429lteTXRKdYgCiHmLV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7" y="4262549"/>
            <a:ext cx="986790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789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90</TotalTime>
  <Words>140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charter</vt:lpstr>
      <vt:lpstr>Garamond</vt:lpstr>
      <vt:lpstr>Open Sans</vt:lpstr>
      <vt:lpstr>sohne</vt:lpstr>
      <vt:lpstr>Organic</vt:lpstr>
      <vt:lpstr>Association Rule </vt:lpstr>
      <vt:lpstr>Association Rules Analysis</vt:lpstr>
      <vt:lpstr>Example transactions</vt:lpstr>
      <vt:lpstr>Support</vt:lpstr>
      <vt:lpstr>Confidence</vt:lpstr>
      <vt:lpstr>Lift</vt:lpstr>
      <vt:lpstr>LIFT</vt:lpstr>
      <vt:lpstr>PowerPoint Presentation</vt:lpstr>
      <vt:lpstr>Explaination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</dc:title>
  <dc:creator>Windows User</dc:creator>
  <cp:lastModifiedBy>Windows User</cp:lastModifiedBy>
  <cp:revision>5</cp:revision>
  <dcterms:created xsi:type="dcterms:W3CDTF">2021-04-30T08:57:09Z</dcterms:created>
  <dcterms:modified xsi:type="dcterms:W3CDTF">2021-04-30T10:27:55Z</dcterms:modified>
</cp:coreProperties>
</file>