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58" r:id="rId3"/>
    <p:sldId id="269" r:id="rId4"/>
    <p:sldId id="257" r:id="rId5"/>
    <p:sldId id="259" r:id="rId6"/>
    <p:sldId id="260" r:id="rId7"/>
    <p:sldId id="262" r:id="rId8"/>
    <p:sldId id="261" r:id="rId9"/>
    <p:sldId id="270" r:id="rId10"/>
    <p:sldId id="271" r:id="rId11"/>
    <p:sldId id="272" r:id="rId12"/>
    <p:sldId id="273" r:id="rId13"/>
    <p:sldId id="274" r:id="rId14"/>
    <p:sldId id="275" r:id="rId15"/>
    <p:sldId id="276" r:id="rId16"/>
    <p:sldId id="277" r:id="rId17"/>
    <p:sldId id="278" r:id="rId18"/>
    <p:sldId id="263" r:id="rId19"/>
    <p:sldId id="264" r:id="rId20"/>
    <p:sldId id="265" r:id="rId21"/>
    <p:sldId id="266" r:id="rId22"/>
    <p:sldId id="267" r:id="rId23"/>
    <p:sldId id="279" r:id="rId24"/>
    <p:sldId id="280" r:id="rId25"/>
    <p:sldId id="281" r:id="rId26"/>
    <p:sldId id="282" r:id="rId27"/>
    <p:sldId id="292" r:id="rId28"/>
    <p:sldId id="288" r:id="rId29"/>
    <p:sldId id="283" r:id="rId30"/>
    <p:sldId id="289" r:id="rId31"/>
    <p:sldId id="290" r:id="rId32"/>
    <p:sldId id="291" r:id="rId33"/>
    <p:sldId id="284" r:id="rId34"/>
    <p:sldId id="286" r:id="rId35"/>
    <p:sldId id="268"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4/28/2022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dn.analyticsvidhya.com/wp-content/uploads/2019/05/Screenshot-from-2019-05-15-13-11-28.png"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cdn.analyticsvidhya.com/wp-content/uploads/2019/05/Screenshot-from-2019-05-15-13-31-06.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dn.analyticsvidhya.com/wp-content/uploads/2019/05/Screenshot-from-2019-05-15-13-12-35.pn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dn.analyticsvidhya.com/wp-content/uploads/2019/05/Screenshot-from-2019-05-15-14-54-20.png"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cdn.analyticsvidhya.com/wp-content/uploads/2019/05/Screenshot-from-2019-05-15-14-57-30.p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dn.analyticsvidhya.com/wp-content/uploads/2019/05/Screenshot-from-2019-05-15-15-03-17.png"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javatpoint.com/clustering-in-machine-learn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Cluster </a:t>
            </a:r>
            <a:r>
              <a:rPr lang="en-US" cap="none" dirty="0" smtClean="0"/>
              <a:t>Analysis</a:t>
            </a:r>
            <a:endParaRPr lang="en-IN" dirty="0"/>
          </a:p>
        </p:txBody>
      </p:sp>
      <p:sp>
        <p:nvSpPr>
          <p:cNvPr id="3" name="Content Placeholder 2"/>
          <p:cNvSpPr>
            <a:spLocks noGrp="1"/>
          </p:cNvSpPr>
          <p:nvPr>
            <p:ph sz="quarter" idx="13"/>
          </p:nvPr>
        </p:nvSpPr>
        <p:spPr/>
        <p:txBody>
          <a:bodyPr>
            <a:normAutofit fontScale="92500"/>
          </a:bodyPr>
          <a:lstStyle/>
          <a:p>
            <a:r>
              <a:rPr lang="en-US" cap="none" dirty="0" smtClean="0"/>
              <a:t>Cluster analysis is part of the </a:t>
            </a:r>
            <a:r>
              <a:rPr lang="en-US" b="1" cap="none" dirty="0" smtClean="0"/>
              <a:t>unsupervised learning</a:t>
            </a:r>
            <a:r>
              <a:rPr lang="en-US" cap="none" dirty="0" smtClean="0"/>
              <a:t>. A cluster is a group of data that share similar features. We can say, clustering analysis is more about discovery than a prediction. The machine searches for similarity in the data. For instance, you can use cluster analysis for the following application:</a:t>
            </a:r>
          </a:p>
          <a:p>
            <a:r>
              <a:rPr lang="en-US" cap="none" dirty="0" smtClean="0"/>
              <a:t>Customer segmentation: looks for similarity between groups of customers</a:t>
            </a:r>
          </a:p>
          <a:p>
            <a:r>
              <a:rPr lang="en-US" cap="none" dirty="0" smtClean="0"/>
              <a:t>Stock market clustering: group stock based on performances</a:t>
            </a:r>
          </a:p>
          <a:p>
            <a:r>
              <a:rPr lang="en-US" cap="none" dirty="0" smtClean="0"/>
              <a:t>Reduce dimensionality of a dataset by grouping observations with similar values</a:t>
            </a:r>
          </a:p>
          <a:p>
            <a:r>
              <a:rPr lang="en-US" cap="none" dirty="0" smtClean="0"/>
              <a:t>Clustering analysis is not too difficult to implement and is meaningful as well as actionable for business.</a:t>
            </a:r>
          </a:p>
          <a:p>
            <a:endParaRPr lang="en-IN" cap="none" dirty="0"/>
          </a:p>
        </p:txBody>
      </p:sp>
    </p:spTree>
    <p:extLst>
      <p:ext uri="{BB962C8B-B14F-4D97-AF65-F5344CB8AC3E}">
        <p14:creationId xmlns:p14="http://schemas.microsoft.com/office/powerpoint/2010/main" val="289603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multiple cluster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128" y="2005054"/>
            <a:ext cx="2371725"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8137" y="437322"/>
            <a:ext cx="11105323" cy="9017853"/>
          </a:xfrm>
          <a:prstGeom prst="rect">
            <a:avLst/>
          </a:prstGeom>
          <a:noFill/>
        </p:spPr>
        <p:txBody>
          <a:bodyPr wrap="square" rtlCol="0">
            <a:spAutoFit/>
          </a:bodyPr>
          <a:lstStyle/>
          <a:p>
            <a:pPr lvl="0" defTabSz="914400" eaLnBrk="0" fontAlgn="base" hangingPunct="0">
              <a:spcBef>
                <a:spcPct val="0"/>
              </a:spcBef>
              <a:spcAft>
                <a:spcPct val="0"/>
              </a:spcAft>
            </a:pPr>
            <a:r>
              <a:rPr lang="en-US" sz="3200" b="1" dirty="0">
                <a:solidFill>
                  <a:srgbClr val="333333"/>
                </a:solidFill>
                <a:latin typeface="Arial" panose="020B0604020202020204" pitchFamily="34" charset="0"/>
                <a:cs typeface="Arial" panose="020B0604020202020204" pitchFamily="34" charset="0"/>
              </a:rPr>
              <a:t>Agglomerative Hierarchical </a:t>
            </a:r>
            <a:r>
              <a:rPr lang="en-US" sz="3200" b="1" dirty="0" smtClean="0">
                <a:solidFill>
                  <a:srgbClr val="333333"/>
                </a:solidFill>
                <a:latin typeface="Arial" panose="020B0604020202020204" pitchFamily="34" charset="0"/>
                <a:cs typeface="Arial" panose="020B0604020202020204" pitchFamily="34" charset="0"/>
              </a:rPr>
              <a:t>Clustering</a:t>
            </a:r>
          </a:p>
          <a:p>
            <a:pPr lvl="0" defTabSz="914400" eaLnBrk="0" fontAlgn="base" hangingPunct="0">
              <a:spcBef>
                <a:spcPct val="0"/>
              </a:spcBef>
              <a:spcAft>
                <a:spcPct val="0"/>
              </a:spcAft>
            </a:pPr>
            <a:endParaRPr lang="en-US" sz="3200" b="1" dirty="0">
              <a:solidFill>
                <a:srgbClr val="333333"/>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sz="1400" dirty="0">
                <a:solidFill>
                  <a:srgbClr val="595858"/>
                </a:solidFill>
                <a:latin typeface="Arial" panose="020B0604020202020204" pitchFamily="34" charset="0"/>
                <a:cs typeface="Arial" panose="020B0604020202020204" pitchFamily="34" charset="0"/>
              </a:rPr>
              <a:t>We assign each point to an individual cluster in this technique. Suppose there are 4 data points. We will assign each of these points to a </a:t>
            </a:r>
            <a:r>
              <a:rPr lang="en-US" sz="1400" dirty="0" smtClean="0">
                <a:solidFill>
                  <a:srgbClr val="595858"/>
                </a:solidFill>
                <a:latin typeface="Arial" panose="020B0604020202020204" pitchFamily="34" charset="0"/>
                <a:cs typeface="Arial" panose="020B0604020202020204" pitchFamily="34" charset="0"/>
              </a:rPr>
              <a:t>cluster </a:t>
            </a:r>
            <a:r>
              <a:rPr lang="en-US" sz="1400" dirty="0">
                <a:solidFill>
                  <a:srgbClr val="595858"/>
                </a:solidFill>
                <a:latin typeface="Arial" panose="020B0604020202020204" pitchFamily="34" charset="0"/>
                <a:cs typeface="Arial" panose="020B0604020202020204" pitchFamily="34" charset="0"/>
              </a:rPr>
              <a:t>and hence will have 4 clusters in the beginning:</a:t>
            </a:r>
            <a:endParaRPr lang="en-US" sz="1400"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u="sng" dirty="0" smtClean="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dirty="0">
                <a:solidFill>
                  <a:srgbClr val="595858"/>
                </a:solidFill>
                <a:latin typeface="Arial" panose="020B0604020202020204" pitchFamily="34" charset="0"/>
                <a:cs typeface="Arial" panose="020B0604020202020204" pitchFamily="34" charset="0"/>
              </a:rPr>
              <a:t> </a:t>
            </a:r>
            <a:r>
              <a:rPr lang="en-US" dirty="0" smtClean="0">
                <a:solidFill>
                  <a:srgbClr val="595858"/>
                </a:solidFill>
                <a:latin typeface="Arial" panose="020B0604020202020204" pitchFamily="34" charset="0"/>
                <a:cs typeface="Arial" panose="020B0604020202020204" pitchFamily="34" charset="0"/>
              </a:rPr>
              <a:t>              Fig 1				                         Fig 2</a:t>
            </a:r>
            <a:endParaRPr lang="en-US" dirty="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smtClean="0">
              <a:solidFill>
                <a:srgbClr val="595858"/>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sz="1400" dirty="0" smtClean="0">
                <a:solidFill>
                  <a:srgbClr val="595858"/>
                </a:solidFill>
                <a:latin typeface="Arial" panose="020B0604020202020204" pitchFamily="34" charset="0"/>
                <a:cs typeface="Arial" panose="020B0604020202020204" pitchFamily="34" charset="0"/>
              </a:rPr>
              <a:t>Then</a:t>
            </a:r>
            <a:r>
              <a:rPr lang="en-US" sz="1400" dirty="0">
                <a:solidFill>
                  <a:srgbClr val="595858"/>
                </a:solidFill>
                <a:latin typeface="Arial" panose="020B0604020202020204" pitchFamily="34" charset="0"/>
                <a:cs typeface="Arial" panose="020B0604020202020204" pitchFamily="34" charset="0"/>
              </a:rPr>
              <a:t>, at each iteration, we merge the closest pair of clusters and repeat this step until only a single cluster is left</a:t>
            </a:r>
            <a:r>
              <a:rPr lang="en-US" sz="1400" dirty="0" smtClean="0">
                <a:solidFill>
                  <a:srgbClr val="595858"/>
                </a:solidFill>
                <a:latin typeface="Arial" panose="020B0604020202020204" pitchFamily="34" charset="0"/>
                <a:cs typeface="Arial" panose="020B0604020202020204" pitchFamily="34" charset="0"/>
              </a:rPr>
              <a:t>:</a:t>
            </a:r>
            <a:endParaRPr lang="en-US" sz="1400" dirty="0" smtClean="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smtClean="0">
              <a:solidFill>
                <a:srgbClr val="595858"/>
              </a:solidFill>
              <a:latin typeface="Arial" panose="020B0604020202020204" pitchFamily="34" charset="0"/>
              <a:cs typeface="Arial" panose="020B0604020202020204" pitchFamily="34" charset="0"/>
              <a:hlinkClick r:id="rId4"/>
            </a:endParaRPr>
          </a:p>
          <a:p>
            <a:pPr defTabSz="914400" eaLnBrk="0" fontAlgn="base" hangingPunct="0">
              <a:spcBef>
                <a:spcPct val="0"/>
              </a:spcBef>
              <a:spcAft>
                <a:spcPct val="0"/>
              </a:spcAft>
            </a:pPr>
            <a:r>
              <a:rPr lang="en-US" sz="1400" u="sng" dirty="0">
                <a:solidFill>
                  <a:srgbClr val="595858"/>
                </a:solidFill>
                <a:latin typeface="Arial" panose="020B0604020202020204" pitchFamily="34" charset="0"/>
                <a:cs typeface="Arial" panose="020B0604020202020204" pitchFamily="34" charset="0"/>
              </a:rPr>
              <a:t>We are merging (or adding) the clusters at each step, right? Hence, this type of clustering is also known as </a:t>
            </a:r>
            <a:r>
              <a:rPr lang="en-US" sz="1400" b="1" u="sng" dirty="0">
                <a:solidFill>
                  <a:srgbClr val="333333"/>
                </a:solidFill>
                <a:latin typeface="Arial" panose="020B0604020202020204" pitchFamily="34" charset="0"/>
                <a:cs typeface="Arial" panose="020B0604020202020204" pitchFamily="34" charset="0"/>
              </a:rPr>
              <a:t>additive hierarchical clustering.</a:t>
            </a:r>
            <a:endParaRPr lang="en-US" sz="1400" u="sng" dirty="0">
              <a:solidFill>
                <a:srgbClr val="0037EE"/>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solidFill>
                <a:srgbClr val="595858"/>
              </a:solidFill>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endParaRPr lang="en-US" sz="1400" u="sng" dirty="0">
              <a:latin typeface="Arial" panose="020B0604020202020204" pitchFamily="34" charset="0"/>
              <a:cs typeface="Arial" panose="020B0604020202020204" pitchFamily="34" charset="0"/>
              <a:hlinkClick r:id="rId4"/>
            </a:endParaRPr>
          </a:p>
          <a:p>
            <a:pPr lvl="0" defTabSz="914400" eaLnBrk="0" fontAlgn="base" hangingPunct="0">
              <a:spcBef>
                <a:spcPct val="0"/>
              </a:spcBef>
              <a:spcAft>
                <a:spcPct val="0"/>
              </a:spcAft>
            </a:pPr>
            <a:r>
              <a:rPr lang="en-US" sz="1400" u="sng" dirty="0">
                <a:solidFill>
                  <a:srgbClr val="0037EE"/>
                </a:solidFill>
                <a:latin typeface="Arial" panose="020B0604020202020204" pitchFamily="34" charset="0"/>
                <a:cs typeface="Arial" panose="020B0604020202020204" pitchFamily="34" charset="0"/>
                <a:hlinkClick r:id="rId4"/>
              </a:rPr>
              <a:t>  </a:t>
            </a:r>
            <a:endParaRPr lang="en-US" sz="14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3" name="Picture 8" descr="agglomerative clusteri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7746" y="2005054"/>
            <a:ext cx="4115653"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30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59522"/>
          </a:xfrm>
        </p:spPr>
        <p:txBody>
          <a:bodyPr>
            <a:normAutofit fontScale="90000"/>
          </a:bodyPr>
          <a:lstStyle/>
          <a:p>
            <a:pPr lvl="0"/>
            <a:r>
              <a:rPr lang="en-US" b="1" cap="none" dirty="0">
                <a:solidFill>
                  <a:srgbClr val="333333"/>
                </a:solidFill>
                <a:latin typeface="poppins"/>
              </a:rPr>
              <a:t>Divisive Hierarchical Clustering</a:t>
            </a:r>
            <a:br>
              <a:rPr lang="en-US" b="1" cap="none" dirty="0">
                <a:solidFill>
                  <a:srgbClr val="333333"/>
                </a:solidFill>
                <a:latin typeface="poppins"/>
              </a:rPr>
            </a:br>
            <a:endParaRPr lang="en-IN" dirty="0"/>
          </a:p>
        </p:txBody>
      </p:sp>
      <p:sp>
        <p:nvSpPr>
          <p:cNvPr id="3" name="Content Placeholder 2"/>
          <p:cNvSpPr>
            <a:spLocks noGrp="1"/>
          </p:cNvSpPr>
          <p:nvPr>
            <p:ph sz="quarter" idx="13"/>
          </p:nvPr>
        </p:nvSpPr>
        <p:spPr>
          <a:xfrm>
            <a:off x="772106" y="1520635"/>
            <a:ext cx="10363826" cy="3424107"/>
          </a:xfrm>
        </p:spPr>
        <p:txBody>
          <a:bodyPr/>
          <a:lstStyle/>
          <a:p>
            <a:endParaRPr lang="en-IN" dirty="0"/>
          </a:p>
        </p:txBody>
      </p:sp>
      <p:sp>
        <p:nvSpPr>
          <p:cNvPr id="4" name="Rectangle 1"/>
          <p:cNvSpPr>
            <a:spLocks noChangeArrowheads="1"/>
          </p:cNvSpPr>
          <p:nvPr/>
        </p:nvSpPr>
        <p:spPr bwMode="auto">
          <a:xfrm>
            <a:off x="615726" y="1436161"/>
            <a:ext cx="10960548" cy="51019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95858"/>
                </a:solidFill>
                <a:effectLst/>
                <a:latin typeface="roboto"/>
              </a:rPr>
              <a:t>Divisive hierarchical clustering works in the opposite way. Instead of starting with n clusters (in case of n observations), we start with a single cluster and assign all the points to that cluster.</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95858"/>
                </a:solidFill>
                <a:effectLst/>
                <a:latin typeface="roboto"/>
              </a:rPr>
              <a:t>So, it doesn’t matter if we have 10 or 1000 data points. All these points will belong to the same cluster at the beginning:</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rPr>
              <a:t>Figure 1</a:t>
            </a:r>
            <a:r>
              <a:rPr kumimoji="0" lang="en-US" sz="1400" b="0" i="0" strike="noStrike" cap="none" normalizeH="0" baseline="0" dirty="0" smtClean="0">
                <a:ln>
                  <a:noFill/>
                </a:ln>
                <a:solidFill>
                  <a:schemeClr val="tx1"/>
                </a:solidFill>
                <a:effectLst/>
              </a:rPr>
              <a:t> 							Figure</a:t>
            </a:r>
            <a:r>
              <a:rPr kumimoji="0" lang="en-US" sz="1400" b="0" i="0" strike="noStrike" cap="none" normalizeH="0" dirty="0" smtClean="0">
                <a:ln>
                  <a:noFill/>
                </a:ln>
                <a:solidFill>
                  <a:schemeClr val="tx1"/>
                </a:solidFill>
                <a:effectLst/>
              </a:rPr>
              <a:t> 2</a:t>
            </a:r>
            <a:r>
              <a:rPr kumimoji="0" lang="en-US" sz="1400" b="0" i="0"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dirty="0" smtClean="0">
                <a:ln>
                  <a:noFill/>
                </a:ln>
                <a:solidFill>
                  <a:srgbClr val="0037EE"/>
                </a:solidFill>
                <a:effectLst/>
                <a:latin typeface="robot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dirty="0" smtClean="0">
                <a:ln>
                  <a:noFill/>
                </a:ln>
                <a:solidFill>
                  <a:srgbClr val="595858"/>
                </a:solidFill>
                <a:effectLst/>
                <a:latin typeface="roboto"/>
              </a:rPr>
              <a:t>Now, at each iteration, we split the farthest point in the cluster and repeat this process until each cluster only contains a single point:</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u="sng"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sng"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u="sng"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sng"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sng" strike="noStrike" cap="none" normalizeH="0" baseline="0" dirty="0" smtClean="0">
              <a:ln>
                <a:noFill/>
              </a:ln>
              <a:solidFill>
                <a:srgbClr val="0037EE"/>
              </a:solidFill>
              <a:effectLst/>
              <a:latin typeface="roboto"/>
            </a:endParaRPr>
          </a:p>
        </p:txBody>
      </p:sp>
      <p:pic>
        <p:nvPicPr>
          <p:cNvPr id="3074" name="Picture 2" descr="single clust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06" y="2396472"/>
            <a:ext cx="291465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ultiple clus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8499" y="2682221"/>
            <a:ext cx="237172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70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639651"/>
          </a:xfrm>
        </p:spPr>
        <p:txBody>
          <a:bodyPr/>
          <a:lstStyle/>
          <a:p>
            <a:r>
              <a:rPr lang="en-IN" dirty="0" smtClean="0"/>
              <a:t>Example</a:t>
            </a:r>
            <a:endParaRPr lang="en-IN" dirty="0"/>
          </a:p>
        </p:txBody>
      </p:sp>
      <p:sp>
        <p:nvSpPr>
          <p:cNvPr id="4" name="Text Placeholder 3"/>
          <p:cNvSpPr>
            <a:spLocks noGrp="1"/>
          </p:cNvSpPr>
          <p:nvPr>
            <p:ph type="body" sz="half" idx="2"/>
          </p:nvPr>
        </p:nvSpPr>
        <p:spPr>
          <a:xfrm>
            <a:off x="913774" y="1249251"/>
            <a:ext cx="3935689" cy="4541949"/>
          </a:xfrm>
        </p:spPr>
        <p:txBody>
          <a:bodyPr>
            <a:normAutofit/>
          </a:bodyPr>
          <a:lstStyle/>
          <a:p>
            <a:r>
              <a:rPr lang="en-US" b="1" cap="none" dirty="0" smtClean="0"/>
              <a:t>Let’s </a:t>
            </a:r>
            <a:r>
              <a:rPr lang="en-US" b="1" cap="none" dirty="0"/>
              <a:t>take a sample of 5 students:</a:t>
            </a:r>
          </a:p>
          <a:p>
            <a:endParaRPr lang="en-IN" dirty="0"/>
          </a:p>
        </p:txBody>
      </p:sp>
      <p:pic>
        <p:nvPicPr>
          <p:cNvPr id="4098" name="Picture 2" descr="sample student data"/>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36153" y="1888902"/>
            <a:ext cx="3090929" cy="39022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48012" y="1080271"/>
            <a:ext cx="6096000" cy="4154984"/>
          </a:xfrm>
          <a:prstGeom prst="rect">
            <a:avLst/>
          </a:prstGeom>
        </p:spPr>
        <p:txBody>
          <a:bodyPr>
            <a:spAutoFit/>
          </a:bodyPr>
          <a:lstStyle/>
          <a:p>
            <a:pPr algn="just"/>
            <a:r>
              <a:rPr lang="en-US" sz="2400" dirty="0"/>
              <a:t>Suppose a teacher wants to divide her students into different groups. She has the marks scored by each student in an assignment and based on these marks, she wants to segment them into groups. There’s no fixed target here as to how many groups to have. Since the teacher does not know what type of students should be assigned to which group, it cannot be solved as a supervised learning problem. So, we will try to apply hierarchical clustering here and segment the students into different groups.</a:t>
            </a:r>
          </a:p>
        </p:txBody>
      </p:sp>
    </p:spTree>
    <p:extLst>
      <p:ext uri="{BB962C8B-B14F-4D97-AF65-F5344CB8AC3E}">
        <p14:creationId xmlns:p14="http://schemas.microsoft.com/office/powerpoint/2010/main" val="8825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a Proximity Matrix</a:t>
            </a:r>
            <a:br>
              <a:rPr lang="en-IN" b="1" dirty="0"/>
            </a:br>
            <a:r>
              <a:rPr lang="en-IN" dirty="0"/>
              <a:t/>
            </a:r>
            <a:br>
              <a:rPr lang="en-IN" dirty="0"/>
            </a:br>
            <a:endParaRPr lang="en-IN" dirty="0"/>
          </a:p>
        </p:txBody>
      </p:sp>
      <p:sp>
        <p:nvSpPr>
          <p:cNvPr id="3" name="Content Placeholder 2"/>
          <p:cNvSpPr>
            <a:spLocks noGrp="1"/>
          </p:cNvSpPr>
          <p:nvPr>
            <p:ph sz="quarter" idx="13"/>
          </p:nvPr>
        </p:nvSpPr>
        <p:spPr/>
        <p:txBody>
          <a:bodyPr>
            <a:normAutofit fontScale="92500" lnSpcReduction="10000"/>
          </a:bodyPr>
          <a:lstStyle/>
          <a:p>
            <a:r>
              <a:rPr lang="en-US" cap="none" dirty="0" smtClean="0">
                <a:latin typeface="Arial" panose="020B0604020202020204" pitchFamily="34" charset="0"/>
                <a:cs typeface="Arial" panose="020B0604020202020204" pitchFamily="34" charset="0"/>
              </a:rPr>
              <a:t>First, we will create a proximity matrix which will tell us the distance between each of these points. Since we are calculating the distance of each point from each of the other points, we will get a square matrix of shape n X n (where n is the number of observations).</a:t>
            </a:r>
          </a:p>
          <a:p>
            <a:r>
              <a:rPr lang="en-US" cap="none" dirty="0" smtClean="0">
                <a:latin typeface="Arial" panose="020B0604020202020204" pitchFamily="34" charset="0"/>
                <a:cs typeface="Arial" panose="020B0604020202020204" pitchFamily="34" charset="0"/>
              </a:rPr>
              <a:t>Let’s make the 5 x 5 proximity matrix for our example:</a:t>
            </a:r>
          </a:p>
          <a:p>
            <a:r>
              <a:rPr lang="en-US" cap="none" dirty="0" smtClean="0">
                <a:latin typeface="Arial" panose="020B0604020202020204" pitchFamily="34" charset="0"/>
                <a:cs typeface="Arial" panose="020B0604020202020204" pitchFamily="34" charset="0"/>
              </a:rPr>
              <a:t>The diagonal elements of this matrix will always be 0 as the distance of a point with itself is always 0. We will use the </a:t>
            </a:r>
            <a:r>
              <a:rPr lang="en-US" cap="none" dirty="0" err="1" smtClean="0">
                <a:latin typeface="Arial" panose="020B0604020202020204" pitchFamily="34" charset="0"/>
                <a:cs typeface="Arial" panose="020B0604020202020204" pitchFamily="34" charset="0"/>
              </a:rPr>
              <a:t>euclidean</a:t>
            </a:r>
            <a:r>
              <a:rPr lang="en-US" cap="none" dirty="0" smtClean="0">
                <a:latin typeface="Arial" panose="020B0604020202020204" pitchFamily="34" charset="0"/>
                <a:cs typeface="Arial" panose="020B0604020202020204" pitchFamily="34" charset="0"/>
              </a:rPr>
              <a:t> distance formula to calculate the rest of the distances. So, let’s say we want to calculate the distance between point 1 and 2:</a:t>
            </a:r>
          </a:p>
          <a:p>
            <a:r>
              <a:rPr lang="en-US" cap="none" dirty="0" smtClean="0">
                <a:latin typeface="Arial" panose="020B0604020202020204" pitchFamily="34" charset="0"/>
                <a:cs typeface="Arial" panose="020B0604020202020204" pitchFamily="34" charset="0"/>
              </a:rPr>
              <a:t>√(10-7)^2 = √9 = 3</a:t>
            </a:r>
          </a:p>
          <a:p>
            <a:r>
              <a:rPr lang="en-US" cap="none" dirty="0" smtClean="0">
                <a:latin typeface="Arial" panose="020B0604020202020204" pitchFamily="34" charset="0"/>
                <a:cs typeface="Arial" panose="020B0604020202020204" pitchFamily="34" charset="0"/>
              </a:rPr>
              <a:t>Similarly, we can calculate all the distances and fill the proximity matrix.</a:t>
            </a:r>
          </a:p>
          <a:p>
            <a:pPr marL="0" indent="0">
              <a:buNone/>
            </a:pPr>
            <a:endParaRPr lang="en-IN" cap="none" dirty="0">
              <a:latin typeface="Arial" panose="020B0604020202020204" pitchFamily="34" charset="0"/>
              <a:cs typeface="Arial" panose="020B0604020202020204" pitchFamily="34" charset="0"/>
            </a:endParaRPr>
          </a:p>
        </p:txBody>
      </p:sp>
      <p:sp>
        <p:nvSpPr>
          <p:cNvPr id="4" name="Text Placeholder 3"/>
          <p:cNvSpPr>
            <a:spLocks noGrp="1"/>
          </p:cNvSpPr>
          <p:nvPr>
            <p:ph type="body" sz="half" idx="2"/>
          </p:nvPr>
        </p:nvSpPr>
        <p:spPr/>
        <p:txBody>
          <a:bodyPr/>
          <a:lstStyle/>
          <a:p>
            <a:endParaRPr lang="en-IN" dirty="0"/>
          </a:p>
        </p:txBody>
      </p:sp>
      <p:pic>
        <p:nvPicPr>
          <p:cNvPr id="6146" name="Picture 2" descr="proximity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3" y="2632852"/>
            <a:ext cx="3935689" cy="315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38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88822" y="479710"/>
            <a:ext cx="10364451" cy="759522"/>
          </a:xfrm>
        </p:spPr>
        <p:txBody>
          <a:bodyPr/>
          <a:lstStyle/>
          <a:p>
            <a:pPr lvl="0"/>
            <a:r>
              <a:rPr lang="en-US" b="1" cap="none" dirty="0">
                <a:solidFill>
                  <a:srgbClr val="333333"/>
                </a:solidFill>
                <a:latin typeface="poppins"/>
              </a:rPr>
              <a:t>Steps to Perform Hierarchical </a:t>
            </a:r>
            <a:r>
              <a:rPr lang="en-US" b="1" cap="none" dirty="0" smtClean="0">
                <a:solidFill>
                  <a:srgbClr val="333333"/>
                </a:solidFill>
                <a:latin typeface="poppins"/>
              </a:rPr>
              <a:t>Clustering</a:t>
            </a:r>
            <a:endParaRPr lang="en-IN" dirty="0"/>
          </a:p>
        </p:txBody>
      </p:sp>
      <p:pic>
        <p:nvPicPr>
          <p:cNvPr id="7170" name="Picture 2" descr="proximity matri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893" y="2433704"/>
            <a:ext cx="3009900" cy="43815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smallest distanc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7493" y="4597490"/>
            <a:ext cx="2019300" cy="20222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88822" y="1670773"/>
            <a:ext cx="10998871" cy="4801314"/>
          </a:xfrm>
          <a:prstGeom prst="rect">
            <a:avLst/>
          </a:prstGeom>
        </p:spPr>
        <p:txBody>
          <a:bodyPr wrap="square">
            <a:spAutoFit/>
          </a:bodyPr>
          <a:lstStyle/>
          <a:p>
            <a:pPr lvl="0" defTabSz="914400" eaLnBrk="0" fontAlgn="base" hangingPunct="0">
              <a:spcBef>
                <a:spcPct val="0"/>
              </a:spcBef>
              <a:spcAft>
                <a:spcPct val="0"/>
              </a:spcAft>
            </a:pPr>
            <a:r>
              <a:rPr lang="en-US" b="1" dirty="0" smtClean="0">
                <a:solidFill>
                  <a:srgbClr val="333333"/>
                </a:solidFill>
                <a:latin typeface="roboto"/>
              </a:rPr>
              <a:t>Step 1:</a:t>
            </a:r>
            <a:r>
              <a:rPr lang="en-US" dirty="0" smtClean="0">
                <a:solidFill>
                  <a:srgbClr val="595858"/>
                </a:solidFill>
                <a:latin typeface="roboto"/>
              </a:rPr>
              <a:t> First, we assign all the points to an individual cluster:</a:t>
            </a:r>
          </a:p>
          <a:p>
            <a:pPr lvl="0" defTabSz="914400" eaLnBrk="0" fontAlgn="base" hangingPunct="0">
              <a:spcBef>
                <a:spcPct val="0"/>
              </a:spcBef>
              <a:spcAft>
                <a:spcPct val="0"/>
              </a:spcAft>
            </a:pPr>
            <a:endParaRPr lang="en-US" dirty="0" smtClean="0">
              <a:solidFill>
                <a:srgbClr val="595858"/>
              </a:solidFill>
              <a:latin typeface="roboto"/>
            </a:endParaRPr>
          </a:p>
          <a:p>
            <a:pPr lvl="0" defTabSz="914400" eaLnBrk="0" fontAlgn="base" hangingPunct="0">
              <a:spcBef>
                <a:spcPct val="0"/>
              </a:spcBef>
              <a:spcAft>
                <a:spcPct val="0"/>
              </a:spcAft>
            </a:pPr>
            <a:endParaRPr lang="en-US" dirty="0">
              <a:solidFill>
                <a:srgbClr val="595858"/>
              </a:solidFill>
              <a:latin typeface="roboto"/>
            </a:endParaRPr>
          </a:p>
          <a:p>
            <a:pPr lvl="0" defTabSz="914400" eaLnBrk="0" fontAlgn="base" hangingPunct="0">
              <a:spcBef>
                <a:spcPct val="0"/>
              </a:spcBef>
              <a:spcAft>
                <a:spcPct val="0"/>
              </a:spcAft>
            </a:pPr>
            <a:endParaRPr lang="en-US" dirty="0" smtClean="0">
              <a:solidFill>
                <a:srgbClr val="595858"/>
              </a:solidFill>
              <a:latin typeface="roboto"/>
            </a:endParaRPr>
          </a:p>
          <a:p>
            <a:pPr lvl="0" defTabSz="914400" eaLnBrk="0" fontAlgn="base" hangingPunct="0">
              <a:spcBef>
                <a:spcPct val="0"/>
              </a:spcBef>
              <a:spcAft>
                <a:spcPct val="0"/>
              </a:spcAft>
            </a:pPr>
            <a:endParaRPr lang="en-US" u="sng" dirty="0"/>
          </a:p>
          <a:p>
            <a:pPr lvl="0" defTabSz="914400" eaLnBrk="0" fontAlgn="base" hangingPunct="0">
              <a:spcBef>
                <a:spcPct val="0"/>
              </a:spcBef>
              <a:spcAft>
                <a:spcPct val="0"/>
              </a:spcAft>
            </a:pPr>
            <a:r>
              <a:rPr lang="en-US" dirty="0">
                <a:solidFill>
                  <a:srgbClr val="595858"/>
                </a:solidFill>
                <a:latin typeface="roboto"/>
              </a:rPr>
              <a:t>Different colors here represent different clusters. You can see that we have 5 different clusters for the 5 points in our data</a:t>
            </a:r>
            <a:r>
              <a:rPr lang="en-US" dirty="0" smtClean="0">
                <a:solidFill>
                  <a:srgbClr val="595858"/>
                </a:solidFill>
                <a:latin typeface="roboto"/>
              </a:rPr>
              <a:t>.</a:t>
            </a:r>
          </a:p>
          <a:p>
            <a:pPr lvl="0" defTabSz="914400" eaLnBrk="0" fontAlgn="base" hangingPunct="0">
              <a:spcBef>
                <a:spcPct val="0"/>
              </a:spcBef>
              <a:spcAft>
                <a:spcPct val="0"/>
              </a:spcAft>
            </a:pPr>
            <a:endParaRPr lang="en-US" dirty="0"/>
          </a:p>
          <a:p>
            <a:pPr lvl="0" defTabSz="914400" eaLnBrk="0" fontAlgn="base" hangingPunct="0">
              <a:spcBef>
                <a:spcPct val="0"/>
              </a:spcBef>
              <a:spcAft>
                <a:spcPct val="0"/>
              </a:spcAft>
            </a:pPr>
            <a:r>
              <a:rPr lang="en-US" b="1" dirty="0">
                <a:solidFill>
                  <a:srgbClr val="333333"/>
                </a:solidFill>
                <a:latin typeface="roboto"/>
              </a:rPr>
              <a:t>Step 2:</a:t>
            </a:r>
            <a:r>
              <a:rPr lang="en-US" dirty="0">
                <a:solidFill>
                  <a:srgbClr val="595858"/>
                </a:solidFill>
                <a:latin typeface="roboto"/>
              </a:rPr>
              <a:t> Next, we will look at the smallest distance in the proximity matrix and merge the points with the smallest distance. We then update the proximity matrix</a:t>
            </a:r>
            <a:r>
              <a:rPr lang="en-US" dirty="0" smtClean="0">
                <a:solidFill>
                  <a:srgbClr val="595858"/>
                </a:solidFill>
                <a:latin typeface="roboto"/>
              </a:rPr>
              <a:t>:</a:t>
            </a:r>
          </a:p>
          <a:p>
            <a:pPr lvl="0" defTabSz="914400" eaLnBrk="0" fontAlgn="base" hangingPunct="0">
              <a:spcBef>
                <a:spcPct val="0"/>
              </a:spcBef>
              <a:spcAft>
                <a:spcPct val="0"/>
              </a:spcAft>
            </a:pPr>
            <a:endParaRPr lang="en-US" dirty="0">
              <a:solidFill>
                <a:srgbClr val="595858"/>
              </a:solidFill>
              <a:latin typeface="roboto"/>
              <a:hlinkClick r:id="rId4"/>
            </a:endParaRPr>
          </a:p>
          <a:p>
            <a:pPr lvl="0" defTabSz="914400" eaLnBrk="0" fontAlgn="base" hangingPunct="0">
              <a:spcBef>
                <a:spcPct val="0"/>
              </a:spcBef>
              <a:spcAft>
                <a:spcPct val="0"/>
              </a:spcAft>
            </a:pPr>
            <a:endParaRPr lang="en-US" dirty="0" smtClean="0">
              <a:solidFill>
                <a:srgbClr val="595858"/>
              </a:solidFill>
              <a:latin typeface="roboto"/>
              <a:hlinkClick r:id="rId4"/>
            </a:endParaRPr>
          </a:p>
          <a:p>
            <a:pPr lvl="0" defTabSz="914400" eaLnBrk="0" fontAlgn="base" hangingPunct="0">
              <a:spcBef>
                <a:spcPct val="0"/>
              </a:spcBef>
              <a:spcAft>
                <a:spcPct val="0"/>
              </a:spcAft>
            </a:pPr>
            <a:endParaRPr lang="en-US" dirty="0">
              <a:solidFill>
                <a:srgbClr val="595858"/>
              </a:solidFill>
              <a:latin typeface="roboto"/>
              <a:hlinkClick r:id="rId4"/>
            </a:endParaRPr>
          </a:p>
          <a:p>
            <a:pPr lvl="0" defTabSz="914400" eaLnBrk="0" fontAlgn="base" hangingPunct="0">
              <a:spcBef>
                <a:spcPct val="0"/>
              </a:spcBef>
              <a:spcAft>
                <a:spcPct val="0"/>
              </a:spcAft>
            </a:pPr>
            <a:endParaRPr lang="en-US" dirty="0" smtClean="0">
              <a:solidFill>
                <a:srgbClr val="595858"/>
              </a:solidFill>
              <a:latin typeface="roboto"/>
              <a:hlinkClick r:id="rId4"/>
            </a:endParaRPr>
          </a:p>
          <a:p>
            <a:pPr lvl="0" defTabSz="914400" eaLnBrk="0" fontAlgn="base" hangingPunct="0">
              <a:spcBef>
                <a:spcPct val="0"/>
              </a:spcBef>
              <a:spcAft>
                <a:spcPct val="0"/>
              </a:spcAft>
            </a:pPr>
            <a:endParaRPr lang="en-US" dirty="0">
              <a:solidFill>
                <a:srgbClr val="595858"/>
              </a:solidFill>
              <a:latin typeface="roboto"/>
              <a:hlinkClick r:id="rId4"/>
            </a:endParaRPr>
          </a:p>
          <a:p>
            <a:pPr lvl="0" defTabSz="914400" eaLnBrk="0" fontAlgn="base" hangingPunct="0">
              <a:spcBef>
                <a:spcPct val="0"/>
              </a:spcBef>
              <a:spcAft>
                <a:spcPct val="0"/>
              </a:spcAft>
            </a:pPr>
            <a:endParaRPr lang="en-US" dirty="0" smtClean="0">
              <a:solidFill>
                <a:srgbClr val="595858"/>
              </a:solidFill>
              <a:latin typeface="roboto"/>
              <a:hlinkClick r:id="rId4"/>
            </a:endParaRPr>
          </a:p>
          <a:p>
            <a:pPr lvl="0" defTabSz="914400" eaLnBrk="0" fontAlgn="base" hangingPunct="0">
              <a:spcBef>
                <a:spcPct val="0"/>
              </a:spcBef>
              <a:spcAft>
                <a:spcPct val="0"/>
              </a:spcAft>
            </a:pPr>
            <a:endParaRPr lang="en-US" dirty="0">
              <a:hlinkClick r:id="rId4"/>
            </a:endParaRPr>
          </a:p>
        </p:txBody>
      </p:sp>
    </p:spTree>
    <p:extLst>
      <p:ext uri="{BB962C8B-B14F-4D97-AF65-F5344CB8AC3E}">
        <p14:creationId xmlns:p14="http://schemas.microsoft.com/office/powerpoint/2010/main" val="119389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88017" y="474394"/>
            <a:ext cx="8294619"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95858"/>
                </a:solidFill>
                <a:effectLst/>
                <a:latin typeface="Times New Roman" panose="02020603050405020304" pitchFamily="18" charset="0"/>
                <a:cs typeface="Times New Roman" panose="02020603050405020304" pitchFamily="18" charset="0"/>
              </a:rPr>
              <a:t>Here, the smallest distance is 3 and hence we will merge point 1 and 2:</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595858"/>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95858"/>
                </a:solidFill>
                <a:effectLst/>
                <a:latin typeface="Times New Roman" panose="02020603050405020304" pitchFamily="18" charset="0"/>
                <a:cs typeface="Times New Roman" panose="02020603050405020304" pitchFamily="18" charset="0"/>
              </a:rPr>
              <a:t>Let’s look at the updated clusters and accordingly update the proximity matrix:</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rgbClr val="595858"/>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59585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59585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595858"/>
              </a:solidFill>
              <a:effectLst/>
              <a:latin typeface="roboto"/>
            </a:endParaRPr>
          </a:p>
        </p:txBody>
      </p:sp>
      <p:pic>
        <p:nvPicPr>
          <p:cNvPr id="8194" name="Picture 2" descr="step 2 : hierarch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08" y="1208441"/>
            <a:ext cx="30289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updated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908" y="3766109"/>
            <a:ext cx="4707495"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79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73" y="609600"/>
            <a:ext cx="3935688" cy="816931"/>
          </a:xfrm>
        </p:spPr>
        <p:txBody>
          <a:bodyPr/>
          <a:lstStyle/>
          <a:p>
            <a:r>
              <a:rPr lang="en-IN" dirty="0" smtClean="0"/>
              <a:t>Continued….</a:t>
            </a:r>
            <a:endParaRPr lang="en-IN" dirty="0"/>
          </a:p>
        </p:txBody>
      </p:sp>
      <p:sp>
        <p:nvSpPr>
          <p:cNvPr id="7" name="Content Placeholder 6"/>
          <p:cNvSpPr>
            <a:spLocks noGrp="1"/>
          </p:cNvSpPr>
          <p:nvPr>
            <p:ph sz="quarter" idx="13"/>
          </p:nvPr>
        </p:nvSpPr>
        <p:spPr/>
        <p:txBody>
          <a:bodyPr/>
          <a:lstStyle/>
          <a:p>
            <a:pPr marL="0" lvl="0" indent="0" eaLnBrk="0" fontAlgn="base" hangingPunct="0">
              <a:lnSpc>
                <a:spcPct val="100000"/>
              </a:lnSpc>
              <a:spcBef>
                <a:spcPct val="0"/>
              </a:spcBef>
              <a:spcAft>
                <a:spcPct val="0"/>
              </a:spcAft>
              <a:buClrTx/>
              <a:buNone/>
            </a:pPr>
            <a:r>
              <a:rPr lang="en-US" cap="none" dirty="0">
                <a:latin typeface="roboto"/>
              </a:rPr>
              <a:t>Here, we have taken the maximum of the two marks (7, 10) to replace the marks for this cluster. Instead of the maximum, we can also take the minimum value or the average values as well. Now, we will again calculate the proximity matrix for these clusters:</a:t>
            </a:r>
            <a:endParaRPr lang="en-US" cap="none" dirty="0"/>
          </a:p>
          <a:p>
            <a:pPr marL="0" lvl="0" indent="0" eaLnBrk="0" fontAlgn="base" hangingPunct="0">
              <a:lnSpc>
                <a:spcPct val="100000"/>
              </a:lnSpc>
              <a:spcBef>
                <a:spcPct val="0"/>
              </a:spcBef>
              <a:spcAft>
                <a:spcPct val="0"/>
              </a:spcAft>
              <a:buClrTx/>
              <a:buNone/>
            </a:pPr>
            <a:r>
              <a:rPr lang="en-US" cap="none" dirty="0">
                <a:latin typeface="roboto"/>
              </a:rPr>
              <a:t>  </a:t>
            </a:r>
            <a:endParaRPr lang="en-US" sz="22700" cap="none" dirty="0">
              <a:latin typeface="roboto"/>
            </a:endParaRPr>
          </a:p>
          <a:p>
            <a:pPr marL="0" indent="0">
              <a:buNone/>
            </a:pPr>
            <a:endParaRPr lang="en-IN" dirty="0"/>
          </a:p>
        </p:txBody>
      </p:sp>
      <p:sp>
        <p:nvSpPr>
          <p:cNvPr id="6" name="Text Placeholder 5"/>
          <p:cNvSpPr>
            <a:spLocks noGrp="1"/>
          </p:cNvSpPr>
          <p:nvPr>
            <p:ph type="body" sz="half" idx="2"/>
          </p:nvPr>
        </p:nvSpPr>
        <p:spPr/>
        <p:txBody>
          <a:bodyPr/>
          <a:lstStyle/>
          <a:p>
            <a:endParaRPr lang="en-IN" dirty="0"/>
          </a:p>
        </p:txBody>
      </p:sp>
      <p:pic>
        <p:nvPicPr>
          <p:cNvPr id="9218" name="Picture 2" descr="updated proximity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3" y="1635617"/>
            <a:ext cx="3935689" cy="415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1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1322231"/>
          </a:xfrm>
        </p:spPr>
        <p:txBody>
          <a:bodyPr>
            <a:normAutofit/>
          </a:bodyPr>
          <a:lstStyle/>
          <a:p>
            <a:r>
              <a:rPr lang="en-US" sz="2800" b="1" dirty="0"/>
              <a:t>Step 3:</a:t>
            </a:r>
            <a:r>
              <a:rPr lang="en-US" sz="2800" dirty="0"/>
              <a:t> We will repeat step 2 until only a single cluster is left.</a:t>
            </a:r>
            <a:endParaRPr lang="en-IN" sz="2800" dirty="0"/>
          </a:p>
        </p:txBody>
      </p:sp>
      <p:sp>
        <p:nvSpPr>
          <p:cNvPr id="4" name="Text Placeholder 3"/>
          <p:cNvSpPr>
            <a:spLocks noGrp="1"/>
          </p:cNvSpPr>
          <p:nvPr>
            <p:ph type="body" sz="half" idx="2"/>
          </p:nvPr>
        </p:nvSpPr>
        <p:spPr/>
        <p:txBody>
          <a:bodyPr/>
          <a:lstStyle/>
          <a:p>
            <a:r>
              <a:rPr lang="en-US" sz="2000" b="1" cap="none" dirty="0" smtClean="0"/>
              <a:t>So, we will first look at the minimum distance in the proximity matrix and then merge the closest pair of clusters. We will get the merged clusters as shown below after repeating these steps:</a:t>
            </a:r>
          </a:p>
          <a:p>
            <a:r>
              <a:rPr lang="en-US" b="1" u="sng" dirty="0">
                <a:hlinkClick r:id="rId2"/>
              </a:rPr>
              <a:t/>
            </a:r>
            <a:br>
              <a:rPr lang="en-US" b="1" u="sng" dirty="0">
                <a:hlinkClick r:id="rId2"/>
              </a:rPr>
            </a:br>
            <a:endParaRPr lang="en-IN" b="1" dirty="0"/>
          </a:p>
        </p:txBody>
      </p:sp>
      <p:pic>
        <p:nvPicPr>
          <p:cNvPr id="10242" name="Picture 2" descr="final hierarchical clustering"/>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387921" y="710886"/>
            <a:ext cx="4855335" cy="534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3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Density-based </a:t>
            </a:r>
            <a:r>
              <a:rPr lang="en-IN" dirty="0" smtClean="0"/>
              <a:t>Method</a:t>
            </a:r>
            <a:endParaRPr lang="en-IN" dirty="0"/>
          </a:p>
        </p:txBody>
      </p:sp>
      <p:sp>
        <p:nvSpPr>
          <p:cNvPr id="3" name="Content Placeholder 2"/>
          <p:cNvSpPr>
            <a:spLocks noGrp="1"/>
          </p:cNvSpPr>
          <p:nvPr>
            <p:ph sz="quarter" idx="13"/>
          </p:nvPr>
        </p:nvSpPr>
        <p:spPr/>
        <p:txBody>
          <a:bodyPr/>
          <a:lstStyle/>
          <a:p>
            <a:pPr algn="just"/>
            <a:r>
              <a:rPr lang="en-US" cap="none" dirty="0" smtClean="0">
                <a:latin typeface="Arial" panose="020B0604020202020204" pitchFamily="34" charset="0"/>
                <a:cs typeface="Arial" panose="020B0604020202020204" pitchFamily="34" charset="0"/>
              </a:rPr>
              <a:t>This method is based on the notion of density. The basic idea is to continue growing the given cluster as long as the density in the neighborhood exceeds some threshold, i.e., For each data point within a given cluster, the radius of a given cluster has to contain at least a minimum number of points.</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702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8311"/>
          </a:xfrm>
        </p:spPr>
        <p:txBody>
          <a:bodyPr>
            <a:normAutofit fontScale="90000"/>
          </a:bodyPr>
          <a:lstStyle/>
          <a:p>
            <a:r>
              <a:rPr lang="en-US" dirty="0"/>
              <a:t>Grid-based Method</a:t>
            </a:r>
            <a:br>
              <a:rPr lang="en-US" dirty="0"/>
            </a:br>
            <a:endParaRPr lang="en-IN" dirty="0"/>
          </a:p>
        </p:txBody>
      </p:sp>
      <p:sp>
        <p:nvSpPr>
          <p:cNvPr id="3" name="Content Placeholder 2"/>
          <p:cNvSpPr>
            <a:spLocks noGrp="1"/>
          </p:cNvSpPr>
          <p:nvPr>
            <p:ph sz="quarter" idx="13"/>
          </p:nvPr>
        </p:nvSpPr>
        <p:spPr>
          <a:xfrm>
            <a:off x="913774" y="2367092"/>
            <a:ext cx="10363826" cy="865505"/>
          </a:xfrm>
        </p:spPr>
        <p:txBody>
          <a:bodyPr>
            <a:noAutofit/>
          </a:bodyPr>
          <a:lstStyle/>
          <a:p>
            <a:pPr marL="0" indent="0">
              <a:buNone/>
            </a:pPr>
            <a:r>
              <a:rPr lang="en-US" sz="2400" cap="none" dirty="0" smtClean="0">
                <a:latin typeface="Arial" panose="020B0604020202020204" pitchFamily="34" charset="0"/>
                <a:cs typeface="Arial" panose="020B0604020202020204" pitchFamily="34" charset="0"/>
              </a:rPr>
              <a:t>In this, the objects together form a grid. The object space is quantized into finite number of cells that form a grid structure.</a:t>
            </a:r>
          </a:p>
        </p:txBody>
      </p:sp>
    </p:spTree>
    <p:extLst>
      <p:ext uri="{BB962C8B-B14F-4D97-AF65-F5344CB8AC3E}">
        <p14:creationId xmlns:p14="http://schemas.microsoft.com/office/powerpoint/2010/main" val="56450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20886"/>
          </a:xfrm>
        </p:spPr>
        <p:txBody>
          <a:bodyPr>
            <a:normAutofit fontScale="90000"/>
          </a:bodyPr>
          <a:lstStyle/>
          <a:p>
            <a:r>
              <a:rPr lang="en-US" dirty="0"/>
              <a:t>Requirements of Clustering in Data </a:t>
            </a:r>
            <a:r>
              <a:rPr lang="en-US" dirty="0" smtClean="0"/>
              <a:t>Mining</a:t>
            </a:r>
            <a:r>
              <a:rPr lang="en-US" dirty="0"/>
              <a:t/>
            </a:r>
            <a:br>
              <a:rPr lang="en-US" dirty="0"/>
            </a:br>
            <a:endParaRPr lang="en-IN" dirty="0"/>
          </a:p>
        </p:txBody>
      </p:sp>
      <p:sp>
        <p:nvSpPr>
          <p:cNvPr id="3" name="Content Placeholder 2"/>
          <p:cNvSpPr>
            <a:spLocks noGrp="1"/>
          </p:cNvSpPr>
          <p:nvPr>
            <p:ph sz="quarter" idx="13"/>
          </p:nvPr>
        </p:nvSpPr>
        <p:spPr>
          <a:xfrm>
            <a:off x="913774" y="1339404"/>
            <a:ext cx="10363826" cy="4958365"/>
          </a:xfrm>
        </p:spPr>
        <p:txBody>
          <a:bodyPr>
            <a:normAutofit fontScale="85000" lnSpcReduction="20000"/>
          </a:bodyPr>
          <a:lstStyle/>
          <a:p>
            <a:pPr marL="0" indent="0">
              <a:buNone/>
            </a:pPr>
            <a:r>
              <a:rPr lang="en-US" b="1" cap="none" dirty="0" smtClean="0"/>
              <a:t>Scalability</a:t>
            </a:r>
            <a:r>
              <a:rPr lang="en-US" cap="none" dirty="0" smtClean="0"/>
              <a:t> − We need highly scalable clustering algorithms to deal with large databases.</a:t>
            </a:r>
          </a:p>
          <a:p>
            <a:pPr marL="0" indent="0">
              <a:buNone/>
            </a:pPr>
            <a:r>
              <a:rPr lang="en-US" cap="none" dirty="0" smtClean="0"/>
              <a:t/>
            </a:r>
            <a:br>
              <a:rPr lang="en-US" cap="none" dirty="0" smtClean="0"/>
            </a:br>
            <a:r>
              <a:rPr lang="en-US" b="1" cap="none" dirty="0" smtClean="0"/>
              <a:t>Ability to deal with different kinds of attributes</a:t>
            </a:r>
            <a:r>
              <a:rPr lang="en-US" cap="none" dirty="0" smtClean="0"/>
              <a:t> − Algorithms should be capable to be applied on any kind of data such as interval-based (numerical) data, categorical, and binary data.</a:t>
            </a:r>
            <a:br>
              <a:rPr lang="en-US" cap="none" dirty="0" smtClean="0"/>
            </a:br>
            <a:endParaRPr lang="en-US" cap="none" dirty="0" smtClean="0"/>
          </a:p>
          <a:p>
            <a:pPr marL="0" indent="0">
              <a:buNone/>
            </a:pPr>
            <a:r>
              <a:rPr lang="en-US" b="1" cap="none" dirty="0" smtClean="0"/>
              <a:t>Discovery of clusters with attribute shape</a:t>
            </a:r>
            <a:r>
              <a:rPr lang="en-US" cap="none" dirty="0" smtClean="0"/>
              <a:t> − The clustering algorithm should be capable of detecting clusters of arbitrary shape. They should not be bounded to only distance measures that tend to find spherical cluster of small sizes.</a:t>
            </a:r>
            <a:br>
              <a:rPr lang="en-US" cap="none" dirty="0" smtClean="0"/>
            </a:br>
            <a:endParaRPr lang="en-US" cap="none" dirty="0" smtClean="0"/>
          </a:p>
          <a:p>
            <a:pPr marL="0" indent="0">
              <a:buNone/>
            </a:pPr>
            <a:r>
              <a:rPr lang="en-US" b="1" cap="none" dirty="0" smtClean="0"/>
              <a:t>High dimensionality</a:t>
            </a:r>
            <a:r>
              <a:rPr lang="en-US" cap="none" dirty="0" smtClean="0"/>
              <a:t> − The clustering algorithm should not only be able to handle low-dimensional data but also the high dimensional space.</a:t>
            </a:r>
            <a:br>
              <a:rPr lang="en-US" cap="none" dirty="0" smtClean="0"/>
            </a:br>
            <a:endParaRPr lang="en-US" cap="none" dirty="0" smtClean="0"/>
          </a:p>
          <a:p>
            <a:pPr marL="0" indent="0">
              <a:buNone/>
            </a:pPr>
            <a:r>
              <a:rPr lang="en-US" b="1" cap="none" dirty="0" smtClean="0"/>
              <a:t>Ability to deal with noisy data</a:t>
            </a:r>
            <a:r>
              <a:rPr lang="en-US" cap="none" dirty="0" smtClean="0"/>
              <a:t> − Databases contain noisy, missing or erroneous data. Some algorithms are sensitive to such data and may lead to poor quality clusters.</a:t>
            </a:r>
            <a:br>
              <a:rPr lang="en-US" cap="none" dirty="0" smtClean="0"/>
            </a:br>
            <a:endParaRPr lang="en-US" cap="none" dirty="0" smtClean="0"/>
          </a:p>
          <a:p>
            <a:pPr marL="0" indent="0">
              <a:buNone/>
            </a:pPr>
            <a:r>
              <a:rPr lang="en-US" b="1" cap="none" dirty="0" smtClean="0"/>
              <a:t>Interpretability</a:t>
            </a:r>
            <a:r>
              <a:rPr lang="en-US" cap="none" dirty="0" smtClean="0"/>
              <a:t> − The clustering results should be interpretable, comprehensible, and usable.</a:t>
            </a:r>
            <a:endParaRPr lang="en-IN" cap="none" dirty="0"/>
          </a:p>
        </p:txBody>
      </p:sp>
    </p:spTree>
    <p:extLst>
      <p:ext uri="{BB962C8B-B14F-4D97-AF65-F5344CB8AC3E}">
        <p14:creationId xmlns:p14="http://schemas.microsoft.com/office/powerpoint/2010/main" val="881933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58768"/>
          </a:xfrm>
        </p:spPr>
        <p:txBody>
          <a:bodyPr/>
          <a:lstStyle/>
          <a:p>
            <a:r>
              <a:rPr lang="en-US" dirty="0"/>
              <a:t>Model-based </a:t>
            </a:r>
            <a:r>
              <a:rPr lang="en-US" dirty="0" smtClean="0"/>
              <a:t>methods</a:t>
            </a:r>
            <a:endParaRPr lang="en-IN" dirty="0"/>
          </a:p>
        </p:txBody>
      </p:sp>
      <p:sp>
        <p:nvSpPr>
          <p:cNvPr id="3" name="Content Placeholder 2"/>
          <p:cNvSpPr>
            <a:spLocks noGrp="1"/>
          </p:cNvSpPr>
          <p:nvPr>
            <p:ph sz="quarter" idx="13"/>
          </p:nvPr>
        </p:nvSpPr>
        <p:spPr/>
        <p:txBody>
          <a:bodyPr/>
          <a:lstStyle/>
          <a:p>
            <a:r>
              <a:rPr lang="en-US" cap="none" dirty="0" smtClean="0"/>
              <a:t>In this method, a model is hypothesized for each cluster to find the best fit of data for a given model. This method locates the clusters by clustering the density function. It reflects spatial distribution of the data points.</a:t>
            </a:r>
          </a:p>
          <a:p>
            <a:endParaRPr lang="en-IN" cap="none" dirty="0"/>
          </a:p>
        </p:txBody>
      </p:sp>
    </p:spTree>
    <p:extLst>
      <p:ext uri="{BB962C8B-B14F-4D97-AF65-F5344CB8AC3E}">
        <p14:creationId xmlns:p14="http://schemas.microsoft.com/office/powerpoint/2010/main" val="162114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Constraint-based Method</a:t>
            </a:r>
            <a:br>
              <a:rPr lang="en-US" dirty="0"/>
            </a:br>
            <a:endParaRPr lang="en-IN" dirty="0"/>
          </a:p>
        </p:txBody>
      </p:sp>
      <p:sp>
        <p:nvSpPr>
          <p:cNvPr id="3" name="Content Placeholder 2"/>
          <p:cNvSpPr>
            <a:spLocks noGrp="1"/>
          </p:cNvSpPr>
          <p:nvPr>
            <p:ph sz="quarter" idx="13"/>
          </p:nvPr>
        </p:nvSpPr>
        <p:spPr/>
        <p:txBody>
          <a:bodyPr/>
          <a:lstStyle/>
          <a:p>
            <a:r>
              <a:rPr lang="en-US" cap="none" dirty="0" smtClean="0"/>
              <a:t>In this method, the clustering is performed by the incorporation of user or application-oriented constraints. A constraint refers to the user expectation or the properties of desired clustering results. Constraints provide us with an interactive way of communication with the clustering process. Constraints can be specified by the user or the application requirement.</a:t>
            </a:r>
            <a:br>
              <a:rPr lang="en-US" cap="none" dirty="0" smtClean="0"/>
            </a:br>
            <a:endParaRPr lang="en-IN" cap="none" dirty="0"/>
          </a:p>
        </p:txBody>
      </p:sp>
    </p:spTree>
    <p:extLst>
      <p:ext uri="{BB962C8B-B14F-4D97-AF65-F5344CB8AC3E}">
        <p14:creationId xmlns:p14="http://schemas.microsoft.com/office/powerpoint/2010/main" val="339421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2249"/>
          </a:xfrm>
        </p:spPr>
        <p:txBody>
          <a:bodyPr>
            <a:normAutofit fontScale="90000"/>
          </a:bodyPr>
          <a:lstStyle/>
          <a:p>
            <a:r>
              <a:rPr lang="en-US" dirty="0"/>
              <a:t>Applications of Cluster Analysis</a:t>
            </a:r>
            <a:br>
              <a:rPr lang="en-US" dirty="0"/>
            </a:br>
            <a:endParaRPr lang="en-IN" dirty="0"/>
          </a:p>
        </p:txBody>
      </p:sp>
      <p:sp>
        <p:nvSpPr>
          <p:cNvPr id="3" name="Content Placeholder 2"/>
          <p:cNvSpPr>
            <a:spLocks noGrp="1"/>
          </p:cNvSpPr>
          <p:nvPr>
            <p:ph sz="quarter" idx="13"/>
          </p:nvPr>
        </p:nvSpPr>
        <p:spPr>
          <a:xfrm>
            <a:off x="913774" y="1017431"/>
            <a:ext cx="10363826" cy="5048517"/>
          </a:xfrm>
        </p:spPr>
        <p:txBody>
          <a:bodyPr>
            <a:noAutofit/>
          </a:bodyPr>
          <a:lstStyle/>
          <a:p>
            <a:r>
              <a:rPr lang="en-US" sz="1800" cap="none" dirty="0" smtClean="0"/>
              <a:t>Clustering analysis is broadly used in many applications such as market research, pattern recognition, data analysis, and image processing.</a:t>
            </a:r>
          </a:p>
          <a:p>
            <a:r>
              <a:rPr lang="en-US" sz="1800" cap="none" dirty="0" smtClean="0"/>
              <a:t>Clustering can also help marketers discover distinct groups in their customer base. And they can characterize their customer groups based on the purchasing patterns.</a:t>
            </a:r>
          </a:p>
          <a:p>
            <a:r>
              <a:rPr lang="en-US" sz="1800" cap="none" dirty="0" smtClean="0"/>
              <a:t>In the field of biology, it can be used to derive plant and animal taxonomies, categorize genes with similar functionalities and gain insight into structures inherent to populations.</a:t>
            </a:r>
          </a:p>
          <a:p>
            <a:r>
              <a:rPr lang="en-US" sz="1800" cap="none" dirty="0" smtClean="0"/>
              <a:t>Clustering also helps in identification of areas of similar land use in an earth observation database. It also helps in the identification of groups of houses in a city according to house type, value, and geographic location.</a:t>
            </a:r>
          </a:p>
          <a:p>
            <a:r>
              <a:rPr lang="en-US" sz="1800" cap="none" dirty="0" smtClean="0"/>
              <a:t>Clustering also helps in classifying documents on the web for information discovery.</a:t>
            </a:r>
          </a:p>
          <a:p>
            <a:r>
              <a:rPr lang="en-US" sz="1800" cap="none" dirty="0" smtClean="0"/>
              <a:t>Clustering is also used in outlier detection applications such as detection of credit card fraud.</a:t>
            </a:r>
          </a:p>
          <a:p>
            <a:r>
              <a:rPr lang="en-US" sz="1800" cap="none" dirty="0" smtClean="0"/>
              <a:t>As a data mining function, cluster analysis serves as a tool to gain insight into the distribution of data to observe characteristics of each cluster.</a:t>
            </a:r>
          </a:p>
          <a:p>
            <a:endParaRPr lang="en-IN" sz="1800" cap="none" dirty="0"/>
          </a:p>
        </p:txBody>
      </p:sp>
    </p:spTree>
    <p:extLst>
      <p:ext uri="{BB962C8B-B14F-4D97-AF65-F5344CB8AC3E}">
        <p14:creationId xmlns:p14="http://schemas.microsoft.com/office/powerpoint/2010/main" val="170097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145889"/>
          </a:xfrm>
        </p:spPr>
        <p:txBody>
          <a:bodyPr/>
          <a:lstStyle/>
          <a:p>
            <a:r>
              <a:rPr lang="en-IN" b="1" dirty="0"/>
              <a:t>Data Mining </a:t>
            </a:r>
            <a:r>
              <a:rPr lang="en-IN" b="1" dirty="0" smtClean="0"/>
              <a:t>Applications</a:t>
            </a:r>
            <a:endParaRPr lang="en-IN" dirty="0"/>
          </a:p>
        </p:txBody>
      </p:sp>
      <p:sp>
        <p:nvSpPr>
          <p:cNvPr id="3" name="Content Placeholder 2"/>
          <p:cNvSpPr>
            <a:spLocks noGrp="1"/>
          </p:cNvSpPr>
          <p:nvPr>
            <p:ph sz="quarter" idx="13"/>
          </p:nvPr>
        </p:nvSpPr>
        <p:spPr/>
        <p:txBody>
          <a:bodyPr>
            <a:normAutofit lnSpcReduction="10000"/>
          </a:bodyPr>
          <a:lstStyle/>
          <a:p>
            <a:pPr marL="0" indent="0">
              <a:buNone/>
            </a:pPr>
            <a:r>
              <a:rPr lang="en-US" b="1" dirty="0"/>
              <a:t>1. Financial Analysis</a:t>
            </a:r>
          </a:p>
          <a:p>
            <a:pPr marL="0" indent="0">
              <a:buNone/>
            </a:pPr>
            <a:r>
              <a:rPr lang="en-US" cap="none" dirty="0" smtClean="0"/>
              <a:t>The banking and finance industry relies on high-quality, reliable data. In loan markets, financial and user data can be used for a variety of purposes, like predicting loan payments and determining credit ratings. And data mining methods make such tasks more manageable. </a:t>
            </a:r>
          </a:p>
          <a:p>
            <a:pPr marL="0" indent="0">
              <a:buNone/>
            </a:pPr>
            <a:endParaRPr lang="en-US" b="1" dirty="0"/>
          </a:p>
          <a:p>
            <a:pPr marL="0" indent="0">
              <a:buNone/>
            </a:pPr>
            <a:r>
              <a:rPr lang="en-US" b="1" dirty="0"/>
              <a:t>2. Telecommunication Industry</a:t>
            </a:r>
          </a:p>
          <a:p>
            <a:pPr marL="0" indent="0">
              <a:buNone/>
            </a:pPr>
            <a:r>
              <a:rPr lang="en-US" cap="none" dirty="0" smtClean="0"/>
              <a:t>Expanding and growing at a fast pace, especially with the advent of the internet. Data mining can enable key industry players to improve their service quality to stay ahead in the game. </a:t>
            </a:r>
          </a:p>
          <a:p>
            <a:endParaRPr lang="en-IN" dirty="0"/>
          </a:p>
        </p:txBody>
      </p:sp>
    </p:spTree>
    <p:extLst>
      <p:ext uri="{BB962C8B-B14F-4D97-AF65-F5344CB8AC3E}">
        <p14:creationId xmlns:p14="http://schemas.microsoft.com/office/powerpoint/2010/main" val="3868148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223162"/>
          </a:xfrm>
        </p:spPr>
        <p:txBody>
          <a:bodyPr/>
          <a:lstStyle/>
          <a:p>
            <a:r>
              <a:rPr lang="en-IN" dirty="0" smtClean="0"/>
              <a:t>continued</a:t>
            </a:r>
            <a:endParaRPr lang="en-IN" dirty="0"/>
          </a:p>
        </p:txBody>
      </p:sp>
      <p:sp>
        <p:nvSpPr>
          <p:cNvPr id="3" name="Content Placeholder 2"/>
          <p:cNvSpPr>
            <a:spLocks noGrp="1"/>
          </p:cNvSpPr>
          <p:nvPr>
            <p:ph sz="quarter" idx="13"/>
          </p:nvPr>
        </p:nvSpPr>
        <p:spPr>
          <a:xfrm>
            <a:off x="913774" y="2367092"/>
            <a:ext cx="10363826" cy="3698857"/>
          </a:xfrm>
        </p:spPr>
        <p:txBody>
          <a:bodyPr>
            <a:normAutofit fontScale="32500" lnSpcReduction="20000"/>
          </a:bodyPr>
          <a:lstStyle/>
          <a:p>
            <a:pPr marL="0" indent="0">
              <a:buNone/>
            </a:pPr>
            <a:r>
              <a:rPr lang="en-US" sz="4900" b="1" dirty="0"/>
              <a:t>3. Intrusion Detection</a:t>
            </a:r>
          </a:p>
          <a:p>
            <a:pPr marL="0" indent="0">
              <a:buNone/>
            </a:pPr>
            <a:r>
              <a:rPr lang="en-US" sz="4900" cap="none" dirty="0" smtClean="0"/>
              <a:t>Global connectivity in today’s technology-driven economy has presented security challenges for network administration. Network resources can face threats and actions that intrude on their confidentiality or integrity. </a:t>
            </a:r>
          </a:p>
          <a:p>
            <a:pPr marL="0" indent="0">
              <a:buNone/>
            </a:pPr>
            <a:r>
              <a:rPr lang="en-US" sz="4900" b="1" dirty="0"/>
              <a:t>4. Retail Industry</a:t>
            </a:r>
          </a:p>
          <a:p>
            <a:pPr marL="0" indent="0">
              <a:buNone/>
            </a:pPr>
            <a:r>
              <a:rPr lang="en-US" sz="4900" cap="none" dirty="0" smtClean="0"/>
              <a:t>The organized retail sector holds sizable quantities of data points covering sales, purchasing history, delivery of goods, consumption, and customer service. The databases have become even larger with the arrival of e-commerce marketplaces. </a:t>
            </a:r>
          </a:p>
          <a:p>
            <a:pPr marL="0" indent="0">
              <a:buNone/>
            </a:pPr>
            <a:r>
              <a:rPr lang="en-US" sz="4900" b="1" dirty="0"/>
              <a:t>5. Higher Education</a:t>
            </a:r>
          </a:p>
          <a:p>
            <a:pPr marL="0" indent="0">
              <a:buNone/>
            </a:pPr>
            <a:r>
              <a:rPr lang="en-US" sz="4900" cap="none" dirty="0" smtClean="0"/>
              <a:t>As the demand for higher education goes up worldwide, institutions are looking for innovative solutions to cater to the rising needs. Institutions can use data mining to predict which students would </a:t>
            </a:r>
            <a:r>
              <a:rPr lang="en-US" sz="4900" cap="none" dirty="0" err="1" smtClean="0"/>
              <a:t>enrol</a:t>
            </a:r>
            <a:r>
              <a:rPr lang="en-US" sz="4900" cap="none" dirty="0" smtClean="0"/>
              <a:t> in a particular program, who would require additional assistance to graduate, refining enrollment management overall.</a:t>
            </a:r>
          </a:p>
          <a:p>
            <a:pPr marL="0" indent="0">
              <a:buNone/>
            </a:pPr>
            <a:r>
              <a:rPr lang="en-US" dirty="0"/>
              <a:t/>
            </a:r>
            <a:br>
              <a:rPr lang="en-US" dirty="0"/>
            </a:br>
            <a:endParaRPr lang="en-IN" dirty="0"/>
          </a:p>
        </p:txBody>
      </p:sp>
    </p:spTree>
    <p:extLst>
      <p:ext uri="{BB962C8B-B14F-4D97-AF65-F5344CB8AC3E}">
        <p14:creationId xmlns:p14="http://schemas.microsoft.com/office/powerpoint/2010/main" val="73732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sz="quarter" idx="13"/>
          </p:nvPr>
        </p:nvSpPr>
        <p:spPr/>
        <p:txBody>
          <a:bodyPr>
            <a:noAutofit/>
          </a:bodyPr>
          <a:lstStyle/>
          <a:p>
            <a:pPr marL="0" indent="0">
              <a:buNone/>
            </a:pPr>
            <a:r>
              <a:rPr lang="en-US" sz="1600" b="1" dirty="0"/>
              <a:t>6. Energy Industry</a:t>
            </a:r>
          </a:p>
          <a:p>
            <a:pPr marL="0" indent="0">
              <a:buNone/>
            </a:pPr>
            <a:r>
              <a:rPr lang="en-US" sz="1600" cap="none" dirty="0" smtClean="0"/>
              <a:t>Big data is available even in the energy sector nowadays, which points to the need for appropriate data mining techniques. Decision tree models and support vector machine learning are among the most popular approaches in the industry, providing feasible solutions for decision-making and management.</a:t>
            </a:r>
          </a:p>
          <a:p>
            <a:pPr marL="0" indent="0">
              <a:buNone/>
            </a:pPr>
            <a:r>
              <a:rPr lang="en-US" sz="1600" b="1" cap="none" dirty="0" smtClean="0"/>
              <a:t>7. Criminal investigation</a:t>
            </a:r>
          </a:p>
          <a:p>
            <a:pPr marL="0" indent="0">
              <a:buNone/>
            </a:pPr>
            <a:r>
              <a:rPr lang="en-US" sz="1600" cap="none" dirty="0" smtClean="0"/>
              <a:t>Data mining activities are also used in criminology, which is a study of crime characteristics. First, text-based crime reports need to be converted into word processing files. Then, the identification and crime-machining process would take place by discovering patterns in massive stores of data. </a:t>
            </a:r>
          </a:p>
          <a:p>
            <a:pPr marL="0" indent="0">
              <a:buNone/>
            </a:pPr>
            <a:r>
              <a:rPr lang="en-US" sz="1600" b="1" cap="none" dirty="0" smtClean="0"/>
              <a:t>8. Counter-terrorism</a:t>
            </a:r>
          </a:p>
          <a:p>
            <a:pPr marL="0" indent="0">
              <a:buNone/>
            </a:pPr>
            <a:r>
              <a:rPr lang="en-US" sz="1600" cap="none" dirty="0" smtClean="0"/>
              <a:t>Sophisticated mathematical algorithms can indicate which intelligence unit should play the headliner in counter-terrorism activities. Data mining can even help with police administration tasks, like determining where to deploy the workforce and denoting the searches at border crossings. </a:t>
            </a:r>
          </a:p>
          <a:p>
            <a:endParaRPr lang="en-IN" sz="1600" dirty="0"/>
          </a:p>
        </p:txBody>
      </p:sp>
    </p:spTree>
    <p:extLst>
      <p:ext uri="{BB962C8B-B14F-4D97-AF65-F5344CB8AC3E}">
        <p14:creationId xmlns:p14="http://schemas.microsoft.com/office/powerpoint/2010/main" val="3852421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Algorithm</a:t>
            </a:r>
            <a:br>
              <a:rPr lang="en-US" dirty="0"/>
            </a:br>
            <a:endParaRPr lang="en-IN" dirty="0"/>
          </a:p>
        </p:txBody>
      </p:sp>
      <p:sp>
        <p:nvSpPr>
          <p:cNvPr id="3" name="Content Placeholder 2"/>
          <p:cNvSpPr>
            <a:spLocks noGrp="1"/>
          </p:cNvSpPr>
          <p:nvPr>
            <p:ph sz="quarter" idx="13"/>
          </p:nvPr>
        </p:nvSpPr>
        <p:spPr>
          <a:xfrm>
            <a:off x="913774" y="2367092"/>
            <a:ext cx="10363826" cy="4188253"/>
          </a:xfrm>
        </p:spPr>
        <p:txBody>
          <a:bodyPr>
            <a:normAutofit/>
          </a:bodyPr>
          <a:lstStyle/>
          <a:p>
            <a:pPr algn="just"/>
            <a:r>
              <a:rPr lang="en-US" cap="none" dirty="0" smtClean="0"/>
              <a:t>K-means clustering is an unsupervised learning algorithm that is used to solve the clustering problems in machine learning or data science. In this topic, we will learn what is k-means clustering algorithm, how the algorithm works, along with the python implementation of k-means clustering.</a:t>
            </a:r>
          </a:p>
          <a:p>
            <a:pPr algn="just"/>
            <a:endParaRPr lang="en-US" cap="none" dirty="0"/>
          </a:p>
          <a:p>
            <a:pPr marL="0" indent="0">
              <a:buNone/>
            </a:pPr>
            <a:r>
              <a:rPr lang="en-US" dirty="0"/>
              <a:t>The k-means </a:t>
            </a:r>
            <a:r>
              <a:rPr lang="en-US" dirty="0">
                <a:hlinkClick r:id="rId2"/>
              </a:rPr>
              <a:t>clustering</a:t>
            </a:r>
            <a:r>
              <a:rPr lang="en-US" dirty="0"/>
              <a:t> algorithm mainly performs two tasks:</a:t>
            </a:r>
          </a:p>
          <a:p>
            <a:r>
              <a:rPr lang="en-US" cap="none" dirty="0" smtClean="0"/>
              <a:t>Determines the best value for K center points or centroids by an iterative process.</a:t>
            </a:r>
          </a:p>
          <a:p>
            <a:r>
              <a:rPr lang="en-US" cap="none" dirty="0" smtClean="0"/>
              <a:t>Assigns each data point to its closest k-center. Those data points which are near to the particular k-center, create a cluster.</a:t>
            </a:r>
          </a:p>
          <a:p>
            <a:r>
              <a:rPr lang="en-US" cap="none" dirty="0" smtClean="0"/>
              <a:t>Hence each cluster has </a:t>
            </a:r>
            <a:r>
              <a:rPr lang="en-US" cap="none" dirty="0" err="1" smtClean="0"/>
              <a:t>datapoints</a:t>
            </a:r>
            <a:r>
              <a:rPr lang="en-US" cap="none" dirty="0" smtClean="0"/>
              <a:t> with some commonalities, and it is away from other clusters.</a:t>
            </a:r>
          </a:p>
          <a:p>
            <a:pPr algn="just"/>
            <a:endParaRPr lang="en-US" cap="none" dirty="0" smtClean="0"/>
          </a:p>
          <a:p>
            <a:pPr algn="just"/>
            <a:endParaRPr lang="en-IN" dirty="0"/>
          </a:p>
        </p:txBody>
      </p:sp>
    </p:spTree>
    <p:extLst>
      <p:ext uri="{BB962C8B-B14F-4D97-AF65-F5344CB8AC3E}">
        <p14:creationId xmlns:p14="http://schemas.microsoft.com/office/powerpoint/2010/main" val="607049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DEFINITION</a:t>
            </a:r>
            <a:endParaRPr lang="en-IN"/>
          </a:p>
        </p:txBody>
      </p:sp>
      <p:sp>
        <p:nvSpPr>
          <p:cNvPr id="3" name="Content Placeholder 2"/>
          <p:cNvSpPr>
            <a:spLocks noGrp="1"/>
          </p:cNvSpPr>
          <p:nvPr>
            <p:ph sz="quarter" idx="13"/>
          </p:nvPr>
        </p:nvSpPr>
        <p:spPr/>
        <p:txBody>
          <a:bodyPr>
            <a:normAutofit/>
          </a:bodyPr>
          <a:lstStyle/>
          <a:p>
            <a:r>
              <a:rPr lang="en-US" cap="none" dirty="0" smtClean="0">
                <a:latin typeface="Times New Roman" panose="02020603050405020304" pitchFamily="18" charset="0"/>
                <a:cs typeface="Times New Roman" panose="02020603050405020304" pitchFamily="18" charset="0"/>
              </a:rPr>
              <a:t>K-mean is, without doubt, the most popular clustering method. Researchers released the algorithm decades ago, and lots of improvements have been done to k-means.</a:t>
            </a:r>
          </a:p>
          <a:p>
            <a:r>
              <a:rPr lang="en-US" cap="none" dirty="0" smtClean="0">
                <a:latin typeface="Times New Roman" panose="02020603050405020304" pitchFamily="18" charset="0"/>
                <a:cs typeface="Times New Roman" panose="02020603050405020304" pitchFamily="18" charset="0"/>
              </a:rPr>
              <a:t>The algorithm tries to find groups by minimizing the distance between the observations, called </a:t>
            </a:r>
            <a:r>
              <a:rPr lang="en-US" b="1" cap="none" dirty="0" smtClean="0">
                <a:latin typeface="Times New Roman" panose="02020603050405020304" pitchFamily="18" charset="0"/>
                <a:cs typeface="Times New Roman" panose="02020603050405020304" pitchFamily="18" charset="0"/>
              </a:rPr>
              <a:t>local optimal</a:t>
            </a:r>
            <a:r>
              <a:rPr lang="en-US" cap="none" dirty="0" smtClean="0">
                <a:latin typeface="Times New Roman" panose="02020603050405020304" pitchFamily="18" charset="0"/>
                <a:cs typeface="Times New Roman" panose="02020603050405020304" pitchFamily="18" charset="0"/>
              </a:rPr>
              <a:t> solutions. The distances are measured based on the coordinates of the observations. For instance, in a two-dimensional space, the coordinates are simple and .</a:t>
            </a:r>
          </a:p>
          <a:p>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401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r_programming/032918_1248_KmeansClust3.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46976" y="244699"/>
            <a:ext cx="10406128" cy="6040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16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below diagram explains the working of the K-means Clustering Algorithm:</a:t>
            </a:r>
            <a:br>
              <a:rPr lang="en-US" dirty="0"/>
            </a:br>
            <a:endParaRPr lang="en-IN" dirty="0"/>
          </a:p>
        </p:txBody>
      </p:sp>
      <p:pic>
        <p:nvPicPr>
          <p:cNvPr id="1026" name="Picture 2" descr="K-Means Clustering Algorithm"/>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09859" y="2214694"/>
            <a:ext cx="9259910" cy="321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09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6948"/>
          </a:xfrm>
        </p:spPr>
        <p:txBody>
          <a:bodyPr/>
          <a:lstStyle/>
          <a:p>
            <a:r>
              <a:rPr lang="en-IN" dirty="0" smtClean="0"/>
              <a:t>clustering</a:t>
            </a:r>
            <a:endParaRPr lang="en-IN" dirty="0"/>
          </a:p>
        </p:txBody>
      </p:sp>
      <p:sp>
        <p:nvSpPr>
          <p:cNvPr id="3" name="Content Placeholder 2"/>
          <p:cNvSpPr>
            <a:spLocks noGrp="1"/>
          </p:cNvSpPr>
          <p:nvPr>
            <p:ph sz="quarter" idx="13"/>
          </p:nvPr>
        </p:nvSpPr>
        <p:spPr/>
        <p:txBody>
          <a:bodyPr/>
          <a:lstStyle/>
          <a:p>
            <a:endParaRPr lang="en-IN"/>
          </a:p>
        </p:txBody>
      </p:sp>
      <p:pic>
        <p:nvPicPr>
          <p:cNvPr id="1026" name="Picture 2" descr="Clustering in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4" y="1545466"/>
            <a:ext cx="10363826" cy="488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01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743" y="448140"/>
            <a:ext cx="10363826" cy="5089775"/>
          </a:xfrm>
        </p:spPr>
        <p:txBody>
          <a:bodyPr>
            <a:noAutofit/>
          </a:bodyPr>
          <a:lstStyle/>
          <a:p>
            <a:pPr marL="0" lvl="0" indent="0" eaLnBrk="0" fontAlgn="base" hangingPunct="0">
              <a:lnSpc>
                <a:spcPct val="100000"/>
              </a:lnSpc>
              <a:spcBef>
                <a:spcPct val="0"/>
              </a:spcBef>
              <a:spcAft>
                <a:spcPct val="0"/>
              </a:spcAft>
              <a:buClrTx/>
              <a:buNone/>
            </a:pPr>
            <a:r>
              <a:rPr lang="en-US" cap="none" dirty="0">
                <a:solidFill>
                  <a:srgbClr val="222222"/>
                </a:solidFill>
                <a:latin typeface="Times New Roman" panose="02020603050405020304" pitchFamily="18" charset="0"/>
                <a:cs typeface="Times New Roman" panose="02020603050405020304" pitchFamily="18" charset="0"/>
              </a:rPr>
              <a:t>The algorithm works as follow:</a:t>
            </a:r>
            <a:endParaRPr lang="en-US" cap="none"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FontTx/>
              <a:buChar char="•"/>
            </a:pPr>
            <a:r>
              <a:rPr lang="en-US" cap="none" dirty="0">
                <a:solidFill>
                  <a:srgbClr val="222222"/>
                </a:solidFill>
                <a:latin typeface="Times New Roman" panose="02020603050405020304" pitchFamily="18" charset="0"/>
                <a:cs typeface="Times New Roman" panose="02020603050405020304" pitchFamily="18" charset="0"/>
              </a:rPr>
              <a:t>Step 1: Choose groups in the feature plan randomly</a:t>
            </a:r>
          </a:p>
          <a:p>
            <a:pPr marL="0" lvl="0" indent="0" eaLnBrk="0" fontAlgn="base" hangingPunct="0">
              <a:lnSpc>
                <a:spcPct val="100000"/>
              </a:lnSpc>
              <a:spcBef>
                <a:spcPct val="0"/>
              </a:spcBef>
              <a:spcAft>
                <a:spcPct val="0"/>
              </a:spcAft>
              <a:buClrTx/>
              <a:buFontTx/>
              <a:buChar char="•"/>
            </a:pPr>
            <a:r>
              <a:rPr lang="en-US" cap="none" dirty="0">
                <a:solidFill>
                  <a:srgbClr val="222222"/>
                </a:solidFill>
                <a:latin typeface="Times New Roman" panose="02020603050405020304" pitchFamily="18" charset="0"/>
                <a:cs typeface="Times New Roman" panose="02020603050405020304" pitchFamily="18" charset="0"/>
              </a:rPr>
              <a:t>Step 2: Minimize the distance between the cluster center and the different observations (</a:t>
            </a:r>
            <a:r>
              <a:rPr lang="en-US" b="1" cap="none" dirty="0">
                <a:solidFill>
                  <a:srgbClr val="222222"/>
                </a:solidFill>
                <a:latin typeface="Times New Roman" panose="02020603050405020304" pitchFamily="18" charset="0"/>
                <a:cs typeface="Times New Roman" panose="02020603050405020304" pitchFamily="18" charset="0"/>
              </a:rPr>
              <a:t>centroid</a:t>
            </a:r>
            <a:r>
              <a:rPr lang="en-US" cap="none" dirty="0">
                <a:solidFill>
                  <a:srgbClr val="222222"/>
                </a:solidFill>
                <a:latin typeface="Times New Roman" panose="02020603050405020304" pitchFamily="18" charset="0"/>
                <a:cs typeface="Times New Roman" panose="02020603050405020304" pitchFamily="18" charset="0"/>
              </a:rPr>
              <a:t>). It results in groups with observations</a:t>
            </a:r>
          </a:p>
          <a:p>
            <a:pPr marL="0" lvl="0" indent="0" eaLnBrk="0" fontAlgn="base" hangingPunct="0">
              <a:lnSpc>
                <a:spcPct val="100000"/>
              </a:lnSpc>
              <a:spcBef>
                <a:spcPct val="0"/>
              </a:spcBef>
              <a:spcAft>
                <a:spcPct val="0"/>
              </a:spcAft>
              <a:buClrTx/>
              <a:buFontTx/>
              <a:buChar char="•"/>
            </a:pPr>
            <a:r>
              <a:rPr lang="en-US" cap="none" dirty="0">
                <a:solidFill>
                  <a:srgbClr val="222222"/>
                </a:solidFill>
                <a:latin typeface="Times New Roman" panose="02020603050405020304" pitchFamily="18" charset="0"/>
                <a:cs typeface="Times New Roman" panose="02020603050405020304" pitchFamily="18" charset="0"/>
              </a:rPr>
              <a:t>Step 3: Shift the initial centroid to the mean of the coordinates within a group.</a:t>
            </a:r>
          </a:p>
          <a:p>
            <a:pPr marL="0" lvl="0" indent="0" eaLnBrk="0" fontAlgn="base" hangingPunct="0">
              <a:lnSpc>
                <a:spcPct val="100000"/>
              </a:lnSpc>
              <a:spcBef>
                <a:spcPct val="0"/>
              </a:spcBef>
              <a:spcAft>
                <a:spcPct val="0"/>
              </a:spcAft>
              <a:buClrTx/>
              <a:buFontTx/>
              <a:buChar char="•"/>
            </a:pPr>
            <a:r>
              <a:rPr lang="en-US" cap="none" dirty="0">
                <a:solidFill>
                  <a:srgbClr val="222222"/>
                </a:solidFill>
                <a:latin typeface="Times New Roman" panose="02020603050405020304" pitchFamily="18" charset="0"/>
                <a:cs typeface="Times New Roman" panose="02020603050405020304" pitchFamily="18" charset="0"/>
              </a:rPr>
              <a:t>Step 4: Minimize the distance according to the new centroids. New boundaries are created. Thus, observations will move from one group to another</a:t>
            </a:r>
          </a:p>
          <a:p>
            <a:pPr marL="0" lvl="0" indent="0" eaLnBrk="0" fontAlgn="base" hangingPunct="0">
              <a:lnSpc>
                <a:spcPct val="100000"/>
              </a:lnSpc>
              <a:spcBef>
                <a:spcPct val="0"/>
              </a:spcBef>
              <a:spcAft>
                <a:spcPct val="0"/>
              </a:spcAft>
              <a:buClrTx/>
              <a:buFontTx/>
              <a:buChar char="•"/>
            </a:pPr>
            <a:r>
              <a:rPr lang="en-US" cap="none" dirty="0">
                <a:solidFill>
                  <a:srgbClr val="222222"/>
                </a:solidFill>
                <a:latin typeface="Times New Roman" panose="02020603050405020304" pitchFamily="18" charset="0"/>
                <a:cs typeface="Times New Roman" panose="02020603050405020304" pitchFamily="18" charset="0"/>
              </a:rPr>
              <a:t>Repeat until no observation changes groups</a:t>
            </a:r>
          </a:p>
          <a:p>
            <a:pPr marL="0" lvl="0" indent="0" eaLnBrk="0" fontAlgn="base" hangingPunct="0">
              <a:lnSpc>
                <a:spcPct val="100000"/>
              </a:lnSpc>
              <a:spcBef>
                <a:spcPct val="0"/>
              </a:spcBef>
              <a:spcAft>
                <a:spcPct val="0"/>
              </a:spcAft>
              <a:buClrTx/>
              <a:buNone/>
            </a:pPr>
            <a:r>
              <a:rPr lang="en-US" cap="none" dirty="0">
                <a:solidFill>
                  <a:srgbClr val="222222"/>
                </a:solidFill>
                <a:latin typeface="Times New Roman" panose="02020603050405020304" pitchFamily="18" charset="0"/>
                <a:cs typeface="Times New Roman" panose="02020603050405020304" pitchFamily="18" charset="0"/>
              </a:rPr>
              <a:t>K-means usually takes the Euclidean distance between the feature and feature </a:t>
            </a:r>
            <a:r>
              <a:rPr lang="en-US" cap="none" dirty="0" smtClean="0">
                <a:solidFill>
                  <a:srgbClr val="222222"/>
                </a:solidFill>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ClrTx/>
              <a:buNone/>
            </a:pPr>
            <a:endParaRPr lang="en-US" cap="none" dirty="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None/>
            </a:pPr>
            <a:endParaRPr lang="en-US" cap="none"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None/>
            </a:pPr>
            <a:r>
              <a:rPr lang="en-US" cap="none" dirty="0">
                <a:solidFill>
                  <a:srgbClr val="222222"/>
                </a:solidFill>
                <a:latin typeface="Times New Roman" panose="02020603050405020304" pitchFamily="18" charset="0"/>
                <a:cs typeface="Times New Roman" panose="02020603050405020304" pitchFamily="18" charset="0"/>
              </a:rPr>
              <a:t>  </a:t>
            </a:r>
            <a:endParaRPr lang="en-US" cap="none" dirty="0" smtClean="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None/>
            </a:pPr>
            <a:endParaRPr lang="en-US" cap="none"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None/>
            </a:pPr>
            <a:r>
              <a:rPr lang="en-US" cap="none" dirty="0">
                <a:solidFill>
                  <a:srgbClr val="222222"/>
                </a:solidFill>
                <a:latin typeface="Times New Roman" panose="02020603050405020304" pitchFamily="18" charset="0"/>
                <a:cs typeface="Times New Roman" panose="02020603050405020304" pitchFamily="18" charset="0"/>
              </a:rPr>
              <a:t>Different measures are available such as the Manhattan distance or </a:t>
            </a:r>
            <a:r>
              <a:rPr lang="en-US" cap="none" dirty="0" err="1">
                <a:solidFill>
                  <a:srgbClr val="222222"/>
                </a:solidFill>
                <a:latin typeface="Times New Roman" panose="02020603050405020304" pitchFamily="18" charset="0"/>
                <a:cs typeface="Times New Roman" panose="02020603050405020304" pitchFamily="18" charset="0"/>
              </a:rPr>
              <a:t>Minlowski</a:t>
            </a:r>
            <a:r>
              <a:rPr lang="en-US" cap="none" dirty="0">
                <a:solidFill>
                  <a:srgbClr val="222222"/>
                </a:solidFill>
                <a:latin typeface="Times New Roman" panose="02020603050405020304" pitchFamily="18" charset="0"/>
                <a:cs typeface="Times New Roman" panose="02020603050405020304" pitchFamily="18" charset="0"/>
              </a:rPr>
              <a:t> distance. Note that, K-mean returns different groups each time you run the algorithm. Recall that the first initial guesses are random and compute the distances until the algorithm reaches a homogeneity within groups. That is, k-mean is very sensitive to the first choice, and unless the number of observations and groups are small, it is almost impossible to get the same clustering.</a:t>
            </a:r>
          </a:p>
          <a:p>
            <a:endParaRPr lang="en-IN" dirty="0">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0" y="-140732"/>
            <a:ext cx="18473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200" b="0" i="0" u="none" strike="noStrike" cap="none" normalizeH="0" baseline="0" dirty="0" smtClean="0">
              <a:ln>
                <a:noFill/>
              </a:ln>
              <a:solidFill>
                <a:srgbClr val="222222"/>
              </a:solidFill>
              <a:effectLst/>
              <a:latin typeface="Source Sans Pro"/>
            </a:endParaRPr>
          </a:p>
        </p:txBody>
      </p:sp>
      <p:pic>
        <p:nvPicPr>
          <p:cNvPr id="2052" name="Picture 4" descr="https://www.guru99.com/images/r_programming/032918_1248_KmeansClust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319" y="3379393"/>
            <a:ext cx="3288788" cy="91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9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Selection of cluster</a:t>
            </a:r>
            <a:endParaRPr lang="en-IN" dirty="0"/>
          </a:p>
        </p:txBody>
      </p:sp>
      <p:pic>
        <p:nvPicPr>
          <p:cNvPr id="8" name="Picture 4" descr="https://www.guru99.com/images/2/r_kmeans_clustering.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79124" y="3033384"/>
            <a:ext cx="2523186" cy="7184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13774" y="2331076"/>
            <a:ext cx="10265087" cy="2062103"/>
          </a:xfrm>
          <a:prstGeom prst="rect">
            <a:avLst/>
          </a:prstGeom>
        </p:spPr>
        <p:txBody>
          <a:bodyPr wrap="square">
            <a:spAutoFit/>
          </a:bodyPr>
          <a:lstStyle/>
          <a:p>
            <a:pPr lvl="0" defTabSz="914400" eaLnBrk="0" fontAlgn="base" hangingPunct="0">
              <a:spcBef>
                <a:spcPct val="0"/>
              </a:spcBef>
              <a:spcAft>
                <a:spcPct val="0"/>
              </a:spcAft>
            </a:pPr>
            <a:r>
              <a:rPr lang="en-US" dirty="0">
                <a:solidFill>
                  <a:srgbClr val="222222"/>
                </a:solidFill>
                <a:latin typeface="Source Sans Pro"/>
              </a:rPr>
              <a:t>The number of clusters depends on the nature of the data set, the industry, business and so on. However, there is a rule of thumb to select the appropriate number of clusters</a:t>
            </a:r>
            <a:r>
              <a:rPr lang="en-US" dirty="0" smtClean="0">
                <a:solidFill>
                  <a:srgbClr val="222222"/>
                </a:solidFill>
                <a:latin typeface="Source Sans Pro"/>
              </a:rPr>
              <a:t>:</a:t>
            </a:r>
          </a:p>
          <a:p>
            <a:pPr lvl="0" defTabSz="914400" eaLnBrk="0" fontAlgn="base" hangingPunct="0">
              <a:spcBef>
                <a:spcPct val="0"/>
              </a:spcBef>
              <a:spcAft>
                <a:spcPct val="0"/>
              </a:spcAft>
            </a:pPr>
            <a:endParaRPr lang="en-US" sz="1400" dirty="0">
              <a:solidFill>
                <a:srgbClr val="222222"/>
              </a:solidFill>
              <a:latin typeface="Source Sans Pro"/>
            </a:endParaRPr>
          </a:p>
          <a:p>
            <a:pPr lvl="0" defTabSz="914400" eaLnBrk="0" fontAlgn="base" hangingPunct="0">
              <a:spcBef>
                <a:spcPct val="0"/>
              </a:spcBef>
              <a:spcAft>
                <a:spcPct val="0"/>
              </a:spcAft>
            </a:pPr>
            <a:endParaRPr lang="en-US" sz="1400" dirty="0" smtClean="0">
              <a:solidFill>
                <a:srgbClr val="222222"/>
              </a:solidFill>
              <a:latin typeface="Source Sans Pro"/>
            </a:endParaRPr>
          </a:p>
          <a:p>
            <a:pPr lvl="0" defTabSz="914400" eaLnBrk="0" fontAlgn="base" hangingPunct="0">
              <a:spcBef>
                <a:spcPct val="0"/>
              </a:spcBef>
              <a:spcAft>
                <a:spcPct val="0"/>
              </a:spcAft>
            </a:pPr>
            <a:endParaRPr lang="en-US" sz="1400" dirty="0"/>
          </a:p>
          <a:p>
            <a:pPr lvl="0" defTabSz="914400" eaLnBrk="0" fontAlgn="base" hangingPunct="0">
              <a:spcBef>
                <a:spcPct val="0"/>
              </a:spcBef>
              <a:spcAft>
                <a:spcPct val="0"/>
              </a:spcAft>
            </a:pPr>
            <a:r>
              <a:rPr lang="en-US" dirty="0">
                <a:solidFill>
                  <a:srgbClr val="222222"/>
                </a:solidFill>
                <a:latin typeface="Source Sans Pro"/>
              </a:rPr>
              <a:t>  </a:t>
            </a:r>
            <a:endParaRPr lang="en-US" dirty="0" smtClean="0">
              <a:solidFill>
                <a:srgbClr val="222222"/>
              </a:solidFill>
              <a:latin typeface="Source Sans Pro"/>
            </a:endParaRPr>
          </a:p>
          <a:p>
            <a:pPr lvl="0" defTabSz="914400" eaLnBrk="0" fontAlgn="base" hangingPunct="0">
              <a:spcBef>
                <a:spcPct val="0"/>
              </a:spcBef>
              <a:spcAft>
                <a:spcPct val="0"/>
              </a:spcAft>
            </a:pPr>
            <a:endParaRPr lang="en-US" sz="1400" dirty="0"/>
          </a:p>
          <a:p>
            <a:pPr lvl="0" defTabSz="914400" eaLnBrk="0" fontAlgn="base" hangingPunct="0">
              <a:spcBef>
                <a:spcPct val="0"/>
              </a:spcBef>
              <a:spcAft>
                <a:spcPct val="0"/>
              </a:spcAft>
            </a:pPr>
            <a:r>
              <a:rPr lang="en-US" dirty="0">
                <a:solidFill>
                  <a:srgbClr val="222222"/>
                </a:solidFill>
                <a:latin typeface="Source Sans Pro"/>
              </a:rPr>
              <a:t>with equals to the number of observation in the dataset.</a:t>
            </a:r>
            <a:endParaRPr lang="en-US" sz="3200" dirty="0">
              <a:solidFill>
                <a:srgbClr val="222222"/>
              </a:solidFill>
              <a:latin typeface="Source Sans Pro"/>
            </a:endParaRPr>
          </a:p>
        </p:txBody>
      </p:sp>
    </p:spTree>
    <p:extLst>
      <p:ext uri="{BB962C8B-B14F-4D97-AF65-F5344CB8AC3E}">
        <p14:creationId xmlns:p14="http://schemas.microsoft.com/office/powerpoint/2010/main" val="4033133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sz="quarter" idx="13"/>
          </p:nvPr>
        </p:nvSpPr>
        <p:spPr/>
        <p:txBody>
          <a:bodyPr>
            <a:normAutofit fontScale="92500" lnSpcReduction="10000"/>
          </a:bodyPr>
          <a:lstStyle/>
          <a:p>
            <a:r>
              <a:rPr lang="en-US" cap="none" dirty="0" smtClean="0"/>
              <a:t> It is interesting to spend times to search for the best value of to fit with the business need.</a:t>
            </a:r>
          </a:p>
          <a:p>
            <a:r>
              <a:rPr lang="en-US" cap="none" dirty="0" smtClean="0"/>
              <a:t>We will use the prices of personal computers dataset to perform our clustering analysis. This dataset contains 6259 observations and 10 features. The dataset observes the price from 1993 to 1995 of 486 personal computers in the US. The variables are price, speed, ram, screen, cd among other.</a:t>
            </a:r>
          </a:p>
          <a:p>
            <a:r>
              <a:rPr lang="en-US" cap="none" dirty="0" smtClean="0"/>
              <a:t>You will proceed as follow:</a:t>
            </a:r>
          </a:p>
          <a:p>
            <a:r>
              <a:rPr lang="en-US" cap="none" dirty="0" smtClean="0"/>
              <a:t>Import data</a:t>
            </a:r>
          </a:p>
          <a:p>
            <a:r>
              <a:rPr lang="en-US" cap="none" dirty="0" smtClean="0"/>
              <a:t>Train the model</a:t>
            </a:r>
          </a:p>
          <a:p>
            <a:r>
              <a:rPr lang="en-US" cap="none" dirty="0" smtClean="0"/>
              <a:t>Evaluate the model</a:t>
            </a:r>
          </a:p>
          <a:p>
            <a:endParaRPr lang="en-IN" cap="none" dirty="0"/>
          </a:p>
        </p:txBody>
      </p:sp>
    </p:spTree>
    <p:extLst>
      <p:ext uri="{BB962C8B-B14F-4D97-AF65-F5344CB8AC3E}">
        <p14:creationId xmlns:p14="http://schemas.microsoft.com/office/powerpoint/2010/main" val="916185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working of the K-Means algorithm is explained in the below steps</a:t>
            </a:r>
            <a:r>
              <a:rPr lang="en-US" dirty="0" smtClean="0"/>
              <a:t>:</a:t>
            </a:r>
            <a:endParaRPr lang="en-IN" dirty="0"/>
          </a:p>
        </p:txBody>
      </p:sp>
      <p:sp>
        <p:nvSpPr>
          <p:cNvPr id="3" name="Content Placeholder 2"/>
          <p:cNvSpPr>
            <a:spLocks noGrp="1"/>
          </p:cNvSpPr>
          <p:nvPr>
            <p:ph sz="quarter" idx="13"/>
          </p:nvPr>
        </p:nvSpPr>
        <p:spPr/>
        <p:txBody>
          <a:bodyPr>
            <a:normAutofit fontScale="92500" lnSpcReduction="10000"/>
          </a:bodyPr>
          <a:lstStyle/>
          <a:p>
            <a:r>
              <a:rPr lang="en-US" b="1" cap="none" dirty="0" smtClean="0"/>
              <a:t>Step-1:</a:t>
            </a:r>
            <a:r>
              <a:rPr lang="en-US" cap="none" dirty="0" smtClean="0"/>
              <a:t> select the number K to decide the number of clusters.</a:t>
            </a:r>
          </a:p>
          <a:p>
            <a:r>
              <a:rPr lang="en-US" b="1" cap="none" dirty="0" smtClean="0"/>
              <a:t>Step-2:</a:t>
            </a:r>
            <a:r>
              <a:rPr lang="en-US" cap="none" dirty="0" smtClean="0"/>
              <a:t> select random k points or centroids. (It can be other from the input dataset).</a:t>
            </a:r>
          </a:p>
          <a:p>
            <a:r>
              <a:rPr lang="en-US" b="1" cap="none" dirty="0" smtClean="0"/>
              <a:t>Step-3:</a:t>
            </a:r>
            <a:r>
              <a:rPr lang="en-US" cap="none" dirty="0" smtClean="0"/>
              <a:t> assign each data point to their closest centroid, which will form the predefined k clusters.</a:t>
            </a:r>
          </a:p>
          <a:p>
            <a:r>
              <a:rPr lang="en-US" b="1" cap="none" dirty="0" smtClean="0"/>
              <a:t>Step-4:</a:t>
            </a:r>
            <a:r>
              <a:rPr lang="en-US" cap="none" dirty="0" smtClean="0"/>
              <a:t> calculate the variance and place a new centroid of each cluster.</a:t>
            </a:r>
          </a:p>
          <a:p>
            <a:r>
              <a:rPr lang="en-US" b="1" cap="none" dirty="0" smtClean="0"/>
              <a:t>Step-5:</a:t>
            </a:r>
            <a:r>
              <a:rPr lang="en-US" cap="none" dirty="0" smtClean="0"/>
              <a:t> repeat the third steps, which means reassign each data point to the new closest centroid of each cluster.</a:t>
            </a:r>
          </a:p>
          <a:p>
            <a:r>
              <a:rPr lang="en-US" b="1" cap="none" dirty="0" smtClean="0"/>
              <a:t>Step-6:</a:t>
            </a:r>
            <a:r>
              <a:rPr lang="en-US" cap="none" dirty="0" smtClean="0"/>
              <a:t> if any reassignment occurs, then go to step-4 else go to finish.</a:t>
            </a:r>
          </a:p>
          <a:p>
            <a:r>
              <a:rPr lang="en-US" b="1" cap="none" dirty="0" smtClean="0"/>
              <a:t>Step-7</a:t>
            </a:r>
            <a:r>
              <a:rPr lang="en-US" cap="none" dirty="0" smtClean="0"/>
              <a:t>: the model is ready.</a:t>
            </a:r>
            <a:endParaRPr lang="en-US" cap="none" dirty="0"/>
          </a:p>
        </p:txBody>
      </p:sp>
    </p:spTree>
    <p:extLst>
      <p:ext uri="{BB962C8B-B14F-4D97-AF65-F5344CB8AC3E}">
        <p14:creationId xmlns:p14="http://schemas.microsoft.com/office/powerpoint/2010/main" val="4272702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073695937"/>
              </p:ext>
            </p:extLst>
          </p:nvPr>
        </p:nvGraphicFramePr>
        <p:xfrm>
          <a:off x="218938" y="38637"/>
          <a:ext cx="11861444" cy="6685537"/>
        </p:xfrm>
        <a:graphic>
          <a:graphicData uri="http://schemas.openxmlformats.org/drawingml/2006/table">
            <a:tbl>
              <a:tblPr/>
              <a:tblGrid>
                <a:gridCol w="5930722"/>
                <a:gridCol w="5930722"/>
              </a:tblGrid>
              <a:tr h="443812">
                <a:tc>
                  <a:txBody>
                    <a:bodyPr/>
                    <a:lstStyle/>
                    <a:p>
                      <a:pPr algn="l" fontAlgn="t"/>
                      <a:r>
                        <a:rPr lang="en-IN" sz="1800" b="1" dirty="0">
                          <a:solidFill>
                            <a:srgbClr val="000000"/>
                          </a:solidFill>
                          <a:effectLst/>
                          <a:latin typeface="times new roman" panose="02020603050405020304" pitchFamily="18" charset="0"/>
                        </a:rPr>
                        <a:t>Supervised Learning</a:t>
                      </a:r>
                    </a:p>
                  </a:txBody>
                  <a:tcPr marL="29151" marR="29151" marT="29151" marB="29151">
                    <a:lnL w="9525" cap="flat" cmpd="sng" algn="ctr">
                      <a:solidFill>
                        <a:srgbClr val="F01783"/>
                      </a:solidFill>
                      <a:prstDash val="solid"/>
                      <a:round/>
                      <a:headEnd type="none" w="med" len="med"/>
                      <a:tailEnd type="none" w="med" len="med"/>
                    </a:lnL>
                    <a:lnR w="9525" cap="flat" cmpd="sng" algn="ctr">
                      <a:solidFill>
                        <a:srgbClr val="F01783"/>
                      </a:solidFill>
                      <a:prstDash val="solid"/>
                      <a:round/>
                      <a:headEnd type="none" w="med" len="med"/>
                      <a:tailEnd type="none" w="med" len="med"/>
                    </a:lnR>
                    <a:lnT w="9525" cap="flat" cmpd="sng" algn="ctr">
                      <a:solidFill>
                        <a:srgbClr val="F0178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0000"/>
                          </a:solidFill>
                          <a:effectLst/>
                          <a:latin typeface="times new roman" panose="02020603050405020304" pitchFamily="18" charset="0"/>
                        </a:rPr>
                        <a:t>Unsupervised Learning</a:t>
                      </a:r>
                    </a:p>
                  </a:txBody>
                  <a:tcPr marL="29151" marR="29151" marT="29151" marB="29151">
                    <a:lnL w="9525" cap="flat" cmpd="sng" algn="ctr">
                      <a:solidFill>
                        <a:srgbClr val="F01783"/>
                      </a:solidFill>
                      <a:prstDash val="solid"/>
                      <a:round/>
                      <a:headEnd type="none" w="med" len="med"/>
                      <a:tailEnd type="none" w="med" len="med"/>
                    </a:lnL>
                    <a:lnR w="9525" cap="flat" cmpd="sng" algn="ctr">
                      <a:solidFill>
                        <a:srgbClr val="F01783"/>
                      </a:solidFill>
                      <a:prstDash val="solid"/>
                      <a:round/>
                      <a:headEnd type="none" w="med" len="med"/>
                      <a:tailEnd type="none" w="med" len="med"/>
                    </a:lnR>
                    <a:lnT w="9525" cap="flat" cmpd="sng" algn="ctr">
                      <a:solidFill>
                        <a:srgbClr val="F0178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5018">
                <a:tc>
                  <a:txBody>
                    <a:bodyPr/>
                    <a:lstStyle/>
                    <a:p>
                      <a:pPr algn="just" fontAlgn="t"/>
                      <a:r>
                        <a:rPr lang="en-US" sz="1600" dirty="0">
                          <a:solidFill>
                            <a:srgbClr val="333333"/>
                          </a:solidFill>
                          <a:effectLst/>
                          <a:latin typeface="inter-regular"/>
                        </a:rPr>
                        <a:t>Supervised learning algorithms are trained using labeled data.</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Unsupervised learning algorithms are trained using unlabeled data.</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7556">
                <a:tc>
                  <a:txBody>
                    <a:bodyPr/>
                    <a:lstStyle/>
                    <a:p>
                      <a:pPr algn="just" fontAlgn="t"/>
                      <a:r>
                        <a:rPr lang="en-US" sz="1600" dirty="0">
                          <a:solidFill>
                            <a:srgbClr val="333333"/>
                          </a:solidFill>
                          <a:effectLst/>
                          <a:latin typeface="inter-regular"/>
                        </a:rPr>
                        <a:t>Supervised learning model takes direct feedback to check if it is predicting correct output or not.</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Unsupervised learning model does not take any feedback.</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5018">
                <a:tc>
                  <a:txBody>
                    <a:bodyPr/>
                    <a:lstStyle/>
                    <a:p>
                      <a:pPr algn="just" fontAlgn="t"/>
                      <a:r>
                        <a:rPr lang="en-US" sz="1600" dirty="0">
                          <a:solidFill>
                            <a:srgbClr val="333333"/>
                          </a:solidFill>
                          <a:effectLst/>
                          <a:latin typeface="inter-regular"/>
                        </a:rPr>
                        <a:t>Supervised learning model predicts the output.</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Unsupervised learning model finds the hidden patterns in data.</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5018">
                <a:tc>
                  <a:txBody>
                    <a:bodyPr/>
                    <a:lstStyle/>
                    <a:p>
                      <a:pPr algn="just" fontAlgn="t"/>
                      <a:r>
                        <a:rPr lang="en-US" sz="1600" dirty="0">
                          <a:solidFill>
                            <a:srgbClr val="333333"/>
                          </a:solidFill>
                          <a:effectLst/>
                          <a:latin typeface="inter-regular"/>
                        </a:rPr>
                        <a:t>In supervised learning, input data is provided to the model along with the output.</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In unsupervised learning, only input data is provided to the model.</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0095">
                <a:tc>
                  <a:txBody>
                    <a:bodyPr/>
                    <a:lstStyle/>
                    <a:p>
                      <a:pPr algn="just" fontAlgn="t"/>
                      <a:r>
                        <a:rPr lang="en-US" sz="1600" dirty="0">
                          <a:solidFill>
                            <a:srgbClr val="333333"/>
                          </a:solidFill>
                          <a:effectLst/>
                          <a:latin typeface="inter-regular"/>
                        </a:rPr>
                        <a:t>The goal of supervised learning is to train the model so that it can predict the output when it is given new data.</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The goal of unsupervised learning is to find the hidden patterns and useful insights from the unknown dataset.</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5018">
                <a:tc>
                  <a:txBody>
                    <a:bodyPr/>
                    <a:lstStyle/>
                    <a:p>
                      <a:pPr algn="just" fontAlgn="t"/>
                      <a:r>
                        <a:rPr lang="en-US" sz="1600" dirty="0">
                          <a:solidFill>
                            <a:srgbClr val="333333"/>
                          </a:solidFill>
                          <a:effectLst/>
                          <a:latin typeface="inter-regular"/>
                        </a:rPr>
                        <a:t>Supervised learning needs supervision to train the model.</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Unsupervised learning does not need any supervision to train the model.</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07556">
                <a:tc>
                  <a:txBody>
                    <a:bodyPr/>
                    <a:lstStyle/>
                    <a:p>
                      <a:pPr algn="just" fontAlgn="t"/>
                      <a:r>
                        <a:rPr lang="en-US" sz="1600" dirty="0">
                          <a:solidFill>
                            <a:srgbClr val="333333"/>
                          </a:solidFill>
                          <a:effectLst/>
                          <a:latin typeface="inter-regular"/>
                        </a:rPr>
                        <a:t>Supervised learning can be categorized in </a:t>
                      </a:r>
                      <a:r>
                        <a:rPr lang="en-US" sz="1600" b="1" dirty="0">
                          <a:solidFill>
                            <a:srgbClr val="333333"/>
                          </a:solidFill>
                          <a:effectLst/>
                          <a:latin typeface="inter-bold"/>
                        </a:rPr>
                        <a:t>Classification</a:t>
                      </a:r>
                      <a:r>
                        <a:rPr lang="en-US" sz="1600" dirty="0">
                          <a:solidFill>
                            <a:srgbClr val="333333"/>
                          </a:solidFill>
                          <a:effectLst/>
                          <a:latin typeface="inter-regular"/>
                        </a:rPr>
                        <a:t> and </a:t>
                      </a:r>
                      <a:r>
                        <a:rPr lang="en-US" sz="1600" b="1" dirty="0">
                          <a:solidFill>
                            <a:srgbClr val="333333"/>
                          </a:solidFill>
                          <a:effectLst/>
                          <a:latin typeface="inter-bold"/>
                        </a:rPr>
                        <a:t>Regression</a:t>
                      </a:r>
                      <a:r>
                        <a:rPr lang="en-US" sz="1600" dirty="0">
                          <a:solidFill>
                            <a:srgbClr val="333333"/>
                          </a:solidFill>
                          <a:effectLst/>
                          <a:latin typeface="inter-regular"/>
                        </a:rPr>
                        <a:t> problems.</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Unsupervised Learning can be classified in </a:t>
                      </a:r>
                      <a:r>
                        <a:rPr lang="en-US" sz="1600" b="1">
                          <a:solidFill>
                            <a:srgbClr val="333333"/>
                          </a:solidFill>
                          <a:effectLst/>
                          <a:latin typeface="inter-bold"/>
                        </a:rPr>
                        <a:t>Clustering</a:t>
                      </a:r>
                      <a:r>
                        <a:rPr lang="en-US" sz="1600">
                          <a:solidFill>
                            <a:srgbClr val="333333"/>
                          </a:solidFill>
                          <a:effectLst/>
                          <a:latin typeface="inter-regular"/>
                        </a:rPr>
                        <a:t> and </a:t>
                      </a:r>
                      <a:r>
                        <a:rPr lang="en-US" sz="1600" b="1">
                          <a:solidFill>
                            <a:srgbClr val="333333"/>
                          </a:solidFill>
                          <a:effectLst/>
                          <a:latin typeface="inter-bold"/>
                        </a:rPr>
                        <a:t>Associations</a:t>
                      </a:r>
                      <a:r>
                        <a:rPr lang="en-US" sz="1600">
                          <a:solidFill>
                            <a:srgbClr val="333333"/>
                          </a:solidFill>
                          <a:effectLst/>
                          <a:latin typeface="inter-regular"/>
                        </a:rPr>
                        <a:t> problems.</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7556">
                <a:tc>
                  <a:txBody>
                    <a:bodyPr/>
                    <a:lstStyle/>
                    <a:p>
                      <a:pPr algn="just" fontAlgn="t"/>
                      <a:r>
                        <a:rPr lang="en-US" sz="1600" dirty="0">
                          <a:solidFill>
                            <a:srgbClr val="333333"/>
                          </a:solidFill>
                          <a:effectLst/>
                          <a:latin typeface="inter-regular"/>
                        </a:rPr>
                        <a:t>Supervised learning can be used for those cases where we know the input as well as corresponding outputs.</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Unsupervised learning can be used for those cases where we have only input data and no corresponding output data.</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07556">
                <a:tc>
                  <a:txBody>
                    <a:bodyPr/>
                    <a:lstStyle/>
                    <a:p>
                      <a:pPr algn="just" fontAlgn="t"/>
                      <a:r>
                        <a:rPr lang="en-US" sz="1600" dirty="0">
                          <a:solidFill>
                            <a:srgbClr val="333333"/>
                          </a:solidFill>
                          <a:effectLst/>
                          <a:latin typeface="inter-regular"/>
                        </a:rPr>
                        <a:t>Supervised learning model produces an accurate result.</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Unsupervised learning model may give less accurate result as compared to supervised learning.</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32633">
                <a:tc>
                  <a:txBody>
                    <a:bodyPr/>
                    <a:lstStyle/>
                    <a:p>
                      <a:pPr algn="just" fontAlgn="t"/>
                      <a:r>
                        <a:rPr lang="en-US" sz="1600" dirty="0">
                          <a:solidFill>
                            <a:srgbClr val="333333"/>
                          </a:solidFill>
                          <a:effectLst/>
                          <a:latin typeface="inter-regular"/>
                        </a:rPr>
                        <a:t>Supervised learning is not close to true Artificial intelligence as in this, we first train the model for each data, and then only it can predict the correct output.</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Unsupervised learning is more close to the true Artificial Intelligence as it learns similarly as a child learns daily routine things by his experiences.</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32633">
                <a:tc>
                  <a:txBody>
                    <a:bodyPr/>
                    <a:lstStyle/>
                    <a:p>
                      <a:pPr algn="just" fontAlgn="t"/>
                      <a:r>
                        <a:rPr lang="en-US" sz="1600" dirty="0">
                          <a:solidFill>
                            <a:srgbClr val="333333"/>
                          </a:solidFill>
                          <a:effectLst/>
                          <a:latin typeface="inter-regular"/>
                        </a:rPr>
                        <a:t>It includes various algorithms such as Linear Regression, Logistic Regression, Support Vector Machine, Multi-class </a:t>
                      </a:r>
                      <a:r>
                        <a:rPr lang="en-US" sz="1600" dirty="0" smtClean="0">
                          <a:solidFill>
                            <a:srgbClr val="333333"/>
                          </a:solidFill>
                          <a:effectLst/>
                          <a:latin typeface="inter-regular"/>
                        </a:rPr>
                        <a:t>Classification, </a:t>
                      </a:r>
                      <a:r>
                        <a:rPr lang="en-US" sz="1600" dirty="0">
                          <a:solidFill>
                            <a:srgbClr val="333333"/>
                          </a:solidFill>
                          <a:effectLst/>
                          <a:latin typeface="inter-regular"/>
                        </a:rPr>
                        <a:t>Bayesian Logic, etc.</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includes various algorithms such as Clustering, KNN, and </a:t>
                      </a:r>
                      <a:r>
                        <a:rPr lang="en-US" sz="1600" dirty="0" err="1">
                          <a:solidFill>
                            <a:srgbClr val="333333"/>
                          </a:solidFill>
                          <a:effectLst/>
                          <a:latin typeface="inter-regular"/>
                        </a:rPr>
                        <a:t>Apriori</a:t>
                      </a:r>
                      <a:r>
                        <a:rPr lang="en-US" sz="1600" dirty="0">
                          <a:solidFill>
                            <a:srgbClr val="333333"/>
                          </a:solidFill>
                          <a:effectLst/>
                          <a:latin typeface="inter-regular"/>
                        </a:rPr>
                        <a:t> algorithm.</a:t>
                      </a:r>
                    </a:p>
                  </a:txBody>
                  <a:tcPr marL="19434" marR="19434" marT="19434" marB="194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5963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in cluster analysis</a:t>
            </a:r>
            <a:endParaRPr lang="en-IN" dirty="0"/>
          </a:p>
        </p:txBody>
      </p:sp>
    </p:spTree>
    <p:extLst>
      <p:ext uri="{BB962C8B-B14F-4D97-AF65-F5344CB8AC3E}">
        <p14:creationId xmlns:p14="http://schemas.microsoft.com/office/powerpoint/2010/main" val="1035561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And testing data</a:t>
            </a:r>
            <a:endParaRPr lang="en-IN" dirty="0"/>
          </a:p>
        </p:txBody>
      </p:sp>
      <p:sp>
        <p:nvSpPr>
          <p:cNvPr id="3" name="Content Placeholder 2"/>
          <p:cNvSpPr>
            <a:spLocks noGrp="1"/>
          </p:cNvSpPr>
          <p:nvPr>
            <p:ph sz="quarter" idx="13"/>
          </p:nvPr>
        </p:nvSpPr>
        <p:spPr/>
        <p:txBody>
          <a:bodyPr>
            <a:normAutofit fontScale="92500" lnSpcReduction="10000"/>
          </a:bodyPr>
          <a:lstStyle/>
          <a:p>
            <a:pPr marL="0" indent="0">
              <a:buNone/>
            </a:pPr>
            <a:r>
              <a:rPr lang="en-US" b="1" cap="none" dirty="0" smtClean="0"/>
              <a:t>Training data</a:t>
            </a:r>
          </a:p>
          <a:p>
            <a:r>
              <a:rPr lang="en-US" cap="none" dirty="0" smtClean="0"/>
              <a:t>The observations in the training set form the experience that the algorithm uses to learn. In supervised learning problems, each observation consists of an observed output variable and one or more observed input variables.</a:t>
            </a:r>
          </a:p>
          <a:p>
            <a:pPr marL="0" indent="0">
              <a:buNone/>
            </a:pPr>
            <a:r>
              <a:rPr lang="en-US" b="1" cap="none" dirty="0" smtClean="0"/>
              <a:t>Test data</a:t>
            </a:r>
          </a:p>
          <a:p>
            <a:r>
              <a:rPr lang="en-US" cap="none" dirty="0" smtClean="0"/>
              <a:t>The test set is a set of observations used to evaluate the performance of the model using some performance metric. It is important that no observations from the training set are included in the test set. If the test set does contain examples from the training set, it will be difficult to assess whether the algorithm has learned to generalize from the training set or has simply memorized it.</a:t>
            </a:r>
          </a:p>
          <a:p>
            <a:endParaRPr lang="en-IN" cap="none" dirty="0"/>
          </a:p>
        </p:txBody>
      </p:sp>
    </p:spTree>
    <p:extLst>
      <p:ext uri="{BB962C8B-B14F-4D97-AF65-F5344CB8AC3E}">
        <p14:creationId xmlns:p14="http://schemas.microsoft.com/office/powerpoint/2010/main" val="201499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Categorization of major clustering methods</a:t>
            </a:r>
            <a:endParaRPr lang="en-IN" dirty="0"/>
          </a:p>
        </p:txBody>
      </p:sp>
      <p:sp>
        <p:nvSpPr>
          <p:cNvPr id="3" name="Content Placeholder 2"/>
          <p:cNvSpPr>
            <a:spLocks noGrp="1"/>
          </p:cNvSpPr>
          <p:nvPr>
            <p:ph sz="quarter" idx="13"/>
          </p:nvPr>
        </p:nvSpPr>
        <p:spPr/>
        <p:txBody>
          <a:bodyPr>
            <a:normAutofit/>
          </a:bodyPr>
          <a:lstStyle/>
          <a:p>
            <a:r>
              <a:rPr lang="en-US" dirty="0" smtClean="0"/>
              <a:t>Partitioning </a:t>
            </a:r>
            <a:r>
              <a:rPr lang="en-US" dirty="0"/>
              <a:t>Method</a:t>
            </a:r>
          </a:p>
          <a:p>
            <a:r>
              <a:rPr lang="en-US" dirty="0"/>
              <a:t>Hierarchical Method</a:t>
            </a:r>
          </a:p>
          <a:p>
            <a:r>
              <a:rPr lang="en-US" dirty="0"/>
              <a:t>Density-based Method</a:t>
            </a:r>
          </a:p>
          <a:p>
            <a:r>
              <a:rPr lang="en-US" dirty="0"/>
              <a:t>Grid-Based Method</a:t>
            </a:r>
          </a:p>
          <a:p>
            <a:r>
              <a:rPr lang="en-US" dirty="0"/>
              <a:t>Model-Based Method</a:t>
            </a:r>
          </a:p>
          <a:p>
            <a:r>
              <a:rPr lang="en-US" dirty="0"/>
              <a:t>Constraint-based Method</a:t>
            </a:r>
          </a:p>
          <a:p>
            <a:endParaRPr lang="en-IN" dirty="0"/>
          </a:p>
        </p:txBody>
      </p:sp>
    </p:spTree>
    <p:extLst>
      <p:ext uri="{BB962C8B-B14F-4D97-AF65-F5344CB8AC3E}">
        <p14:creationId xmlns:p14="http://schemas.microsoft.com/office/powerpoint/2010/main" val="26394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Method</a:t>
            </a:r>
            <a:endParaRPr lang="en-IN" dirty="0"/>
          </a:p>
        </p:txBody>
      </p:sp>
      <p:sp>
        <p:nvSpPr>
          <p:cNvPr id="3" name="Content Placeholder 2"/>
          <p:cNvSpPr>
            <a:spLocks noGrp="1"/>
          </p:cNvSpPr>
          <p:nvPr>
            <p:ph sz="quarter" idx="13"/>
          </p:nvPr>
        </p:nvSpPr>
        <p:spPr>
          <a:xfrm>
            <a:off x="913774" y="1854558"/>
            <a:ext cx="10363826" cy="3936641"/>
          </a:xfrm>
        </p:spPr>
        <p:txBody>
          <a:bodyPr/>
          <a:lstStyle/>
          <a:p>
            <a:endParaRPr lang="en-US" cap="none" dirty="0" smtClean="0"/>
          </a:p>
          <a:p>
            <a:pPr marL="0" indent="0">
              <a:buNone/>
            </a:pPr>
            <a:r>
              <a:rPr lang="en-US" cap="none" dirty="0" smtClean="0"/>
              <a:t>Suppose we are given a database of ‘n’ objects and the partitioning method constructs ‘k’ partition of data. Each partition will represent a cluster and k ≤ n. It means that it will classify the data into k groups, which satisfy the following requirements −</a:t>
            </a:r>
          </a:p>
          <a:p>
            <a:r>
              <a:rPr lang="en-US" cap="none" dirty="0" smtClean="0"/>
              <a:t>Each group contains at least one object.</a:t>
            </a:r>
          </a:p>
          <a:p>
            <a:r>
              <a:rPr lang="en-US" cap="none" dirty="0" smtClean="0"/>
              <a:t>Each object must belong to exactly one group.</a:t>
            </a:r>
          </a:p>
          <a:p>
            <a:endParaRPr lang="en-IN" cap="none" dirty="0"/>
          </a:p>
        </p:txBody>
      </p:sp>
    </p:spTree>
    <p:extLst>
      <p:ext uri="{BB962C8B-B14F-4D97-AF65-F5344CB8AC3E}">
        <p14:creationId xmlns:p14="http://schemas.microsoft.com/office/powerpoint/2010/main" val="133051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Methods</a:t>
            </a:r>
            <a:br>
              <a:rPr lang="en-IN" dirty="0"/>
            </a:br>
            <a:endParaRPr lang="en-IN" dirty="0"/>
          </a:p>
        </p:txBody>
      </p:sp>
      <p:sp>
        <p:nvSpPr>
          <p:cNvPr id="3" name="Content Placeholder 2"/>
          <p:cNvSpPr>
            <a:spLocks noGrp="1"/>
          </p:cNvSpPr>
          <p:nvPr>
            <p:ph sz="quarter" idx="13"/>
          </p:nvPr>
        </p:nvSpPr>
        <p:spPr/>
        <p:txBody>
          <a:bodyPr/>
          <a:lstStyle/>
          <a:p>
            <a:pPr marL="0" indent="0">
              <a:buNone/>
            </a:pPr>
            <a:r>
              <a:rPr lang="en-US" cap="none" dirty="0" smtClean="0"/>
              <a:t>This method creates a hierarchical decomposition of the given set of data objects. We can classify hierarchical methods on the basis of how the hierarchical decomposition is formed. There are two approaches here −</a:t>
            </a:r>
          </a:p>
          <a:p>
            <a:r>
              <a:rPr lang="en-US" cap="none" dirty="0" smtClean="0"/>
              <a:t>Agglomerative approach</a:t>
            </a:r>
          </a:p>
          <a:p>
            <a:r>
              <a:rPr lang="en-US" cap="none" dirty="0" smtClean="0"/>
              <a:t>Divisive approach</a:t>
            </a:r>
            <a:endParaRPr lang="en-US" cap="none" dirty="0"/>
          </a:p>
        </p:txBody>
      </p:sp>
    </p:spTree>
    <p:extLst>
      <p:ext uri="{BB962C8B-B14F-4D97-AF65-F5344CB8AC3E}">
        <p14:creationId xmlns:p14="http://schemas.microsoft.com/office/powerpoint/2010/main" val="416443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3825" cy="836796"/>
          </a:xfrm>
        </p:spPr>
        <p:txBody>
          <a:bodyPr/>
          <a:lstStyle/>
          <a:p>
            <a:r>
              <a:rPr lang="en-IN" dirty="0"/>
              <a:t>Agglomerative </a:t>
            </a:r>
            <a:r>
              <a:rPr lang="en-IN" dirty="0" smtClean="0"/>
              <a:t>Approach</a:t>
            </a:r>
            <a:endParaRPr lang="en-IN" dirty="0"/>
          </a:p>
        </p:txBody>
      </p:sp>
      <p:sp>
        <p:nvSpPr>
          <p:cNvPr id="3" name="Content Placeholder 2"/>
          <p:cNvSpPr>
            <a:spLocks noGrp="1"/>
          </p:cNvSpPr>
          <p:nvPr>
            <p:ph sz="quarter" idx="13"/>
          </p:nvPr>
        </p:nvSpPr>
        <p:spPr>
          <a:xfrm>
            <a:off x="913774" y="2367092"/>
            <a:ext cx="10363826" cy="1715511"/>
          </a:xfrm>
        </p:spPr>
        <p:txBody>
          <a:bodyPr/>
          <a:lstStyle/>
          <a:p>
            <a:r>
              <a:rPr lang="en-US" cap="none" dirty="0" smtClean="0"/>
              <a:t>This approach is also known as the bottom-up approach. In this, we start with each object forming a separate group. It keeps on merging the objects or groups that are close to one another. It keep on doing so until all of the groups are merged into one or until the termination condition holds.</a:t>
            </a:r>
            <a:endParaRPr lang="en-IN" cap="none" dirty="0"/>
          </a:p>
        </p:txBody>
      </p:sp>
    </p:spTree>
    <p:extLst>
      <p:ext uri="{BB962C8B-B14F-4D97-AF65-F5344CB8AC3E}">
        <p14:creationId xmlns:p14="http://schemas.microsoft.com/office/powerpoint/2010/main" val="223639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Divisive Approach</a:t>
            </a:r>
            <a:endParaRPr lang="en-IN" dirty="0"/>
          </a:p>
        </p:txBody>
      </p:sp>
      <p:sp>
        <p:nvSpPr>
          <p:cNvPr id="3" name="Content Placeholder 2"/>
          <p:cNvSpPr>
            <a:spLocks noGrp="1"/>
          </p:cNvSpPr>
          <p:nvPr>
            <p:ph sz="quarter" idx="13"/>
          </p:nvPr>
        </p:nvSpPr>
        <p:spPr>
          <a:xfrm>
            <a:off x="913774" y="2367093"/>
            <a:ext cx="10363826" cy="1908694"/>
          </a:xfrm>
        </p:spPr>
        <p:txBody>
          <a:bodyPr>
            <a:normAutofit lnSpcReduction="10000"/>
          </a:bodyPr>
          <a:lstStyle/>
          <a:p>
            <a:r>
              <a:rPr lang="en-US" cap="none" dirty="0" smtClean="0"/>
              <a:t>This approach is also known as the top-down approach. In this, we start with all of the objects in the same cluster. In the continuous iteration, a cluster is split up into smaller clusters. It is down until each object in one cluster or the termination condition holds. This method is rigid, i.e., Once a merging or splitting is done, it can never be undone.</a:t>
            </a:r>
            <a:br>
              <a:rPr lang="en-US" cap="none" dirty="0" smtClean="0"/>
            </a:br>
            <a:endParaRPr lang="en-IN" cap="none" dirty="0"/>
          </a:p>
        </p:txBody>
      </p:sp>
    </p:spTree>
    <p:extLst>
      <p:ext uri="{BB962C8B-B14F-4D97-AF65-F5344CB8AC3E}">
        <p14:creationId xmlns:p14="http://schemas.microsoft.com/office/powerpoint/2010/main" val="69327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Agglomerative </a:t>
            </a:r>
            <a:r>
              <a:rPr lang="en-IN" dirty="0" smtClean="0"/>
              <a:t>Approach v/s</a:t>
            </a:r>
            <a:br>
              <a:rPr lang="en-IN" dirty="0" smtClean="0"/>
            </a:br>
            <a:r>
              <a:rPr lang="en-US" dirty="0" smtClean="0"/>
              <a:t>Divisive </a:t>
            </a:r>
            <a:r>
              <a:rPr lang="en-US" dirty="0"/>
              <a:t>Approach</a:t>
            </a:r>
            <a:endParaRPr lang="en-IN" dirty="0"/>
          </a:p>
        </p:txBody>
      </p:sp>
      <p:pic>
        <p:nvPicPr>
          <p:cNvPr id="1026" name="Picture 2" descr="https://miro.medium.com/max/627/0*E-qictlO_9isi0Dl.p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25769" y="2478880"/>
            <a:ext cx="9131121" cy="421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3920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3066</TotalTime>
  <Words>2175</Words>
  <Application>Microsoft Office PowerPoint</Application>
  <PresentationFormat>Widescreen</PresentationFormat>
  <Paragraphs>252</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inter-bold</vt:lpstr>
      <vt:lpstr>inter-regular</vt:lpstr>
      <vt:lpstr>poppins</vt:lpstr>
      <vt:lpstr>roboto</vt:lpstr>
      <vt:lpstr>Source Sans Pro</vt:lpstr>
      <vt:lpstr>Times New Roman</vt:lpstr>
      <vt:lpstr>Times New Roman</vt:lpstr>
      <vt:lpstr>Tw Cen MT</vt:lpstr>
      <vt:lpstr>Droplet</vt:lpstr>
      <vt:lpstr>Cluster Analysis</vt:lpstr>
      <vt:lpstr>Requirements of Clustering in Data Mining </vt:lpstr>
      <vt:lpstr>clustering</vt:lpstr>
      <vt:lpstr>Categorization of major clustering methods</vt:lpstr>
      <vt:lpstr>Partitioning Method</vt:lpstr>
      <vt:lpstr>Hierarchical Methods </vt:lpstr>
      <vt:lpstr>Agglomerative Approach</vt:lpstr>
      <vt:lpstr>Divisive Approach</vt:lpstr>
      <vt:lpstr>Agglomerative Approach v/s Divisive Approach</vt:lpstr>
      <vt:lpstr>PowerPoint Presentation</vt:lpstr>
      <vt:lpstr>Divisive Hierarchical Clustering </vt:lpstr>
      <vt:lpstr>Example</vt:lpstr>
      <vt:lpstr>Creating a Proximity Matrix  </vt:lpstr>
      <vt:lpstr>Steps to Perform Hierarchical Clustering</vt:lpstr>
      <vt:lpstr>PowerPoint Presentation</vt:lpstr>
      <vt:lpstr>Continued….</vt:lpstr>
      <vt:lpstr>Step 3: We will repeat step 2 until only a single cluster is left.</vt:lpstr>
      <vt:lpstr>Density-based Method</vt:lpstr>
      <vt:lpstr>Grid-based Method </vt:lpstr>
      <vt:lpstr>Model-based methods</vt:lpstr>
      <vt:lpstr>Constraint-based Method </vt:lpstr>
      <vt:lpstr>Applications of Cluster Analysis </vt:lpstr>
      <vt:lpstr>Data Mining Applications</vt:lpstr>
      <vt:lpstr>continued</vt:lpstr>
      <vt:lpstr>Continued…</vt:lpstr>
      <vt:lpstr>K-Means Clustering Algorithm </vt:lpstr>
      <vt:lpstr>DEFINITION</vt:lpstr>
      <vt:lpstr>PowerPoint Presentation</vt:lpstr>
      <vt:lpstr>The below diagram explains the working of the K-means Clustering Algorithm: </vt:lpstr>
      <vt:lpstr>PowerPoint Presentation</vt:lpstr>
      <vt:lpstr>Selection of cluster</vt:lpstr>
      <vt:lpstr>Example</vt:lpstr>
      <vt:lpstr>The working of the K-Means algorithm is explained in the below steps:</vt:lpstr>
      <vt:lpstr>PowerPoint Presentation</vt:lpstr>
      <vt:lpstr>Data in cluster analysis</vt:lpstr>
      <vt:lpstr>Training And testing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cluster analysis</dc:title>
  <dc:creator>Windows User</dc:creator>
  <cp:lastModifiedBy>DELL</cp:lastModifiedBy>
  <cp:revision>34</cp:revision>
  <dcterms:created xsi:type="dcterms:W3CDTF">2021-05-14T08:47:04Z</dcterms:created>
  <dcterms:modified xsi:type="dcterms:W3CDTF">2022-04-28T03:08:33Z</dcterms:modified>
</cp:coreProperties>
</file>