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5" r:id="rId3"/>
  </p:sldMasterIdLst>
  <p:notesMasterIdLst>
    <p:notesMasterId r:id="rId32"/>
  </p:notesMasterIdLst>
  <p:sldIdLst>
    <p:sldId id="1391" r:id="rId4"/>
    <p:sldId id="1407" r:id="rId5"/>
    <p:sldId id="1442" r:id="rId6"/>
    <p:sldId id="1392" r:id="rId7"/>
    <p:sldId id="1394" r:id="rId8"/>
    <p:sldId id="1396" r:id="rId9"/>
    <p:sldId id="1408" r:id="rId10"/>
    <p:sldId id="1426" r:id="rId11"/>
    <p:sldId id="1427" r:id="rId12"/>
    <p:sldId id="1428" r:id="rId13"/>
    <p:sldId id="1430" r:id="rId14"/>
    <p:sldId id="1433" r:id="rId15"/>
    <p:sldId id="1434" r:id="rId16"/>
    <p:sldId id="1480" r:id="rId17"/>
    <p:sldId id="1481" r:id="rId18"/>
    <p:sldId id="1482" r:id="rId19"/>
    <p:sldId id="1483" r:id="rId20"/>
    <p:sldId id="1484" r:id="rId21"/>
    <p:sldId id="1485" r:id="rId22"/>
    <p:sldId id="1486" r:id="rId23"/>
    <p:sldId id="1487" r:id="rId24"/>
    <p:sldId id="1411" r:id="rId25"/>
    <p:sldId id="1412" r:id="rId26"/>
    <p:sldId id="1410" r:id="rId27"/>
    <p:sldId id="1435" r:id="rId28"/>
    <p:sldId id="1405" r:id="rId29"/>
    <p:sldId id="1404" r:id="rId30"/>
    <p:sldId id="141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83BC1-3EE4-4E23-B451-47FB6B35A478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9A0B8-EF78-4191-B8E1-6B5A033D26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8A4293-AE71-495D-828F-3934B323B75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1013" name="Footer Placeholder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© Bharati Vidyapeeth’s Institute of Computer Applications and Management, New Delhi-63, by Dr. Sunil Pratap Singh</a:t>
            </a:r>
          </a:p>
        </p:txBody>
      </p:sp>
      <p:sp>
        <p:nvSpPr>
          <p:cNvPr id="171014" name="Header Placeholder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1015" name="Date Placeholder 9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Enterprise Computing with Java (MCA-305)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CB34B0-5B92-44DD-B1C3-4F0D69E8A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55D8-AE85-4F86-A850-E9181974E0F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EC4-E59E-4B64-990D-420608495E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55D8-AE85-4F86-A850-E9181974E0F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EC4-E59E-4B64-990D-420608495E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55D8-AE85-4F86-A850-E9181974E0F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EC4-E59E-4B64-990D-420608495E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4765346" y="57152"/>
            <a:ext cx="2661309" cy="108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6513514"/>
            <a:ext cx="12192000" cy="344487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</a:ln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1" y="6532563"/>
            <a:ext cx="12192000" cy="28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76" tIns="51937" rIns="103876" bIns="5193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Bharati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Vidyapeeth’s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Institute of Computer Applications and Management</a:t>
            </a:r>
            <a:r>
              <a:rPr lang="en-US" sz="1200" baseline="0" dirty="0">
                <a:solidFill>
                  <a:schemeClr val="bg1"/>
                </a:solidFill>
                <a:latin typeface="Arial" panose="020B0604020202020204" pitchFamily="34" charset="0"/>
              </a:rPr>
              <a:t> (GGS IP University)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New Delhi,</a:t>
            </a:r>
            <a:r>
              <a:rPr lang="en-US" sz="1200" baseline="0" dirty="0">
                <a:solidFill>
                  <a:schemeClr val="bg1"/>
                </a:solidFill>
                <a:latin typeface="Arial" panose="020B0604020202020204" pitchFamily="34" charset="0"/>
              </a:rPr>
              <a:t> India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36"/>
          <p:cNvGrpSpPr/>
          <p:nvPr userDrawn="1"/>
        </p:nvGrpSpPr>
        <p:grpSpPr bwMode="auto">
          <a:xfrm>
            <a:off x="0" y="1274764"/>
            <a:ext cx="12192000" cy="204787"/>
            <a:chOff x="0" y="803"/>
            <a:chExt cx="5760" cy="129"/>
          </a:xfrm>
        </p:grpSpPr>
        <p:sp>
          <p:nvSpPr>
            <p:cNvPr id="7" name="Rectangle 31"/>
            <p:cNvSpPr>
              <a:spLocks noChangeArrowheads="1"/>
            </p:cNvSpPr>
            <p:nvPr userDrawn="1"/>
          </p:nvSpPr>
          <p:spPr bwMode="auto">
            <a:xfrm>
              <a:off x="0" y="803"/>
              <a:ext cx="5760" cy="91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8" name="Rectangle 35"/>
            <p:cNvSpPr>
              <a:spLocks noChangeArrowheads="1"/>
            </p:cNvSpPr>
            <p:nvPr userDrawn="1"/>
          </p:nvSpPr>
          <p:spPr bwMode="auto">
            <a:xfrm>
              <a:off x="0" y="905"/>
              <a:ext cx="5760" cy="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2247" y="2676528"/>
            <a:ext cx="8534400" cy="2716213"/>
          </a:xfrm>
        </p:spPr>
        <p:txBody>
          <a:bodyPr/>
          <a:lstStyle>
            <a:lvl1pPr marL="0" indent="0" algn="ctr">
              <a:defRPr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6513514"/>
            <a:ext cx="12192000" cy="344487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</a:ln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105509" y="6532564"/>
            <a:ext cx="10539047" cy="31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76" tIns="51937" rIns="103876" bIns="5193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335" dirty="0">
                <a:solidFill>
                  <a:schemeClr val="bg1"/>
                </a:solidFill>
                <a:latin typeface="Arial" panose="020B0604020202020204" pitchFamily="34" charset="0"/>
              </a:rPr>
              <a:t>©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Bharati Vidyapeeth’s Institute of Computer Applications and Management, New Delhi-63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10048633" y="6526213"/>
            <a:ext cx="19440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76" tIns="51937" rIns="103876" bIns="51937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FA6B1CB2-903B-4B35-95DC-58CD022C002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</a:r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739" y="22879"/>
            <a:ext cx="10191261" cy="665163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 sz="4135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65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65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265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665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  <a:prstGeom prst="rect">
            <a:avLst/>
          </a:prstGeom>
        </p:spPr>
        <p:txBody>
          <a:bodyPr lIns="77907" tIns="38953" rIns="77907" bIns="38953" anchor="t"/>
          <a:lstStyle>
            <a:lvl1pPr algn="l">
              <a:defRPr sz="453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265"/>
            </a:lvl1pPr>
            <a:lvl2pPr marL="518795" indent="0">
              <a:buNone/>
              <a:defRPr sz="2000"/>
            </a:lvl2pPr>
            <a:lvl3pPr marL="1038860" indent="0">
              <a:buNone/>
              <a:defRPr sz="1865"/>
            </a:lvl3pPr>
            <a:lvl4pPr marL="1557655" indent="0">
              <a:buNone/>
              <a:defRPr sz="1600"/>
            </a:lvl4pPr>
            <a:lvl5pPr marL="2077720" indent="0">
              <a:buNone/>
              <a:defRPr sz="1600"/>
            </a:lvl5pPr>
            <a:lvl6pPr marL="2596515" indent="0">
              <a:buNone/>
              <a:defRPr sz="1600"/>
            </a:lvl6pPr>
            <a:lvl7pPr marL="3116580" indent="0">
              <a:buNone/>
              <a:defRPr sz="1600"/>
            </a:lvl7pPr>
            <a:lvl8pPr marL="3635375" indent="0">
              <a:buNone/>
              <a:defRPr sz="1600"/>
            </a:lvl8pPr>
            <a:lvl9pPr marL="415544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339" y="1014419"/>
            <a:ext cx="5711093" cy="5224463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265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1" y="1014419"/>
            <a:ext cx="5713047" cy="5224463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265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755" cy="639763"/>
          </a:xfrm>
        </p:spPr>
        <p:txBody>
          <a:bodyPr anchor="b"/>
          <a:lstStyle>
            <a:lvl1pPr marL="0" indent="0">
              <a:buNone/>
              <a:defRPr sz="2665" b="1"/>
            </a:lvl1pPr>
            <a:lvl2pPr marL="518795" indent="0">
              <a:buNone/>
              <a:defRPr sz="2265" b="1"/>
            </a:lvl2pPr>
            <a:lvl3pPr marL="1038860" indent="0">
              <a:buNone/>
              <a:defRPr sz="2000" b="1"/>
            </a:lvl3pPr>
            <a:lvl4pPr marL="1557655" indent="0">
              <a:buNone/>
              <a:defRPr sz="1865" b="1"/>
            </a:lvl4pPr>
            <a:lvl5pPr marL="2077720" indent="0">
              <a:buNone/>
              <a:defRPr sz="1865" b="1"/>
            </a:lvl5pPr>
            <a:lvl6pPr marL="2596515" indent="0">
              <a:buNone/>
              <a:defRPr sz="1865" b="1"/>
            </a:lvl6pPr>
            <a:lvl7pPr marL="3116580" indent="0">
              <a:buNone/>
              <a:defRPr sz="1865" b="1"/>
            </a:lvl7pPr>
            <a:lvl8pPr marL="3635375" indent="0">
              <a:buNone/>
              <a:defRPr sz="1865" b="1"/>
            </a:lvl8pPr>
            <a:lvl9pPr marL="4155440" indent="0">
              <a:buNone/>
              <a:defRPr sz="18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2665"/>
            </a:lvl1pPr>
            <a:lvl2pPr>
              <a:defRPr sz="2265"/>
            </a:lvl2pPr>
            <a:lvl3pPr>
              <a:defRPr sz="2000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8" y="1535117"/>
            <a:ext cx="5388708" cy="639763"/>
          </a:xfrm>
        </p:spPr>
        <p:txBody>
          <a:bodyPr anchor="b"/>
          <a:lstStyle>
            <a:lvl1pPr marL="0" indent="0">
              <a:buNone/>
              <a:defRPr sz="2665" b="1"/>
            </a:lvl1pPr>
            <a:lvl2pPr marL="518795" indent="0">
              <a:buNone/>
              <a:defRPr sz="2265" b="1"/>
            </a:lvl2pPr>
            <a:lvl3pPr marL="1038860" indent="0">
              <a:buNone/>
              <a:defRPr sz="2000" b="1"/>
            </a:lvl3pPr>
            <a:lvl4pPr marL="1557655" indent="0">
              <a:buNone/>
              <a:defRPr sz="1865" b="1"/>
            </a:lvl4pPr>
            <a:lvl5pPr marL="2077720" indent="0">
              <a:buNone/>
              <a:defRPr sz="1865" b="1"/>
            </a:lvl5pPr>
            <a:lvl6pPr marL="2596515" indent="0">
              <a:buNone/>
              <a:defRPr sz="1865" b="1"/>
            </a:lvl6pPr>
            <a:lvl7pPr marL="3116580" indent="0">
              <a:buNone/>
              <a:defRPr sz="1865" b="1"/>
            </a:lvl7pPr>
            <a:lvl8pPr marL="3635375" indent="0">
              <a:buNone/>
              <a:defRPr sz="1865" b="1"/>
            </a:lvl8pPr>
            <a:lvl9pPr marL="4155440" indent="0">
              <a:buNone/>
              <a:defRPr sz="18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8" y="2174875"/>
            <a:ext cx="5388708" cy="3951288"/>
          </a:xfrm>
        </p:spPr>
        <p:txBody>
          <a:bodyPr/>
          <a:lstStyle>
            <a:lvl1pPr>
              <a:defRPr sz="2665"/>
            </a:lvl1pPr>
            <a:lvl2pPr>
              <a:defRPr sz="2265"/>
            </a:lvl2pPr>
            <a:lvl3pPr>
              <a:defRPr sz="2000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247" cy="1162051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22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4" y="273057"/>
            <a:ext cx="6815016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665"/>
            </a:lvl3pPr>
            <a:lvl4pPr>
              <a:defRPr sz="2265"/>
            </a:lvl4pPr>
            <a:lvl5pPr>
              <a:defRPr sz="2265"/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247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8795" indent="0">
              <a:buNone/>
              <a:defRPr sz="1335"/>
            </a:lvl2pPr>
            <a:lvl3pPr marL="1038860" indent="0">
              <a:buNone/>
              <a:defRPr sz="1200"/>
            </a:lvl3pPr>
            <a:lvl4pPr marL="1557655" indent="0">
              <a:buNone/>
              <a:defRPr sz="1065"/>
            </a:lvl4pPr>
            <a:lvl5pPr marL="2077720" indent="0">
              <a:buNone/>
              <a:defRPr sz="1065"/>
            </a:lvl5pPr>
            <a:lvl6pPr marL="2596515" indent="0">
              <a:buNone/>
              <a:defRPr sz="1065"/>
            </a:lvl6pPr>
            <a:lvl7pPr marL="3116580" indent="0">
              <a:buNone/>
              <a:defRPr sz="1065"/>
            </a:lvl7pPr>
            <a:lvl8pPr marL="3635375" indent="0">
              <a:buNone/>
              <a:defRPr sz="1065"/>
            </a:lvl8pPr>
            <a:lvl9pPr marL="4155440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55D8-AE85-4F86-A850-E9181974E0F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EC4-E59E-4B64-990D-420608495E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5" y="4800604"/>
            <a:ext cx="7315200" cy="566739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22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8795" indent="0">
              <a:buNone/>
              <a:defRPr sz="3200"/>
            </a:lvl2pPr>
            <a:lvl3pPr marL="1038860" indent="0">
              <a:buNone/>
              <a:defRPr sz="2665"/>
            </a:lvl3pPr>
            <a:lvl4pPr marL="1557655" indent="0">
              <a:buNone/>
              <a:defRPr sz="2265"/>
            </a:lvl4pPr>
            <a:lvl5pPr marL="2077720" indent="0">
              <a:buNone/>
              <a:defRPr sz="2265"/>
            </a:lvl5pPr>
            <a:lvl6pPr marL="2596515" indent="0">
              <a:buNone/>
              <a:defRPr sz="2265"/>
            </a:lvl6pPr>
            <a:lvl7pPr marL="3116580" indent="0">
              <a:buNone/>
              <a:defRPr sz="2265"/>
            </a:lvl7pPr>
            <a:lvl8pPr marL="3635375" indent="0">
              <a:buNone/>
              <a:defRPr sz="2265"/>
            </a:lvl8pPr>
            <a:lvl9pPr marL="4155440" indent="0">
              <a:buNone/>
              <a:defRPr sz="22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5" y="5367343"/>
            <a:ext cx="73152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8795" indent="0">
              <a:buNone/>
              <a:defRPr sz="1335"/>
            </a:lvl2pPr>
            <a:lvl3pPr marL="1038860" indent="0">
              <a:buNone/>
              <a:defRPr sz="1200"/>
            </a:lvl3pPr>
            <a:lvl4pPr marL="1557655" indent="0">
              <a:buNone/>
              <a:defRPr sz="1065"/>
            </a:lvl4pPr>
            <a:lvl5pPr marL="2077720" indent="0">
              <a:buNone/>
              <a:defRPr sz="1065"/>
            </a:lvl5pPr>
            <a:lvl6pPr marL="2596515" indent="0">
              <a:buNone/>
              <a:defRPr sz="1065"/>
            </a:lvl6pPr>
            <a:lvl7pPr marL="3116580" indent="0">
              <a:buNone/>
              <a:defRPr sz="1065"/>
            </a:lvl7pPr>
            <a:lvl8pPr marL="3635375" indent="0">
              <a:buNone/>
              <a:defRPr sz="1065"/>
            </a:lvl8pPr>
            <a:lvl9pPr marL="4155440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4585" y="274643"/>
            <a:ext cx="2901463" cy="5964237"/>
          </a:xfrm>
          <a:prstGeom prst="rect">
            <a:avLst/>
          </a:prstGeom>
        </p:spPr>
        <p:txBody>
          <a:bodyPr vert="eaVert"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339" y="274643"/>
            <a:ext cx="8522677" cy="5964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4339" y="1014419"/>
            <a:ext cx="5711093" cy="5224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223001" y="1014419"/>
            <a:ext cx="5713047" cy="52244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4339" y="1014419"/>
            <a:ext cx="5711093" cy="5224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1" y="1014419"/>
            <a:ext cx="5713047" cy="5224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4339" y="1014419"/>
            <a:ext cx="5711093" cy="5224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23001" y="1014416"/>
            <a:ext cx="5713047" cy="2535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23001" y="3702057"/>
            <a:ext cx="5713047" cy="253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4765346" y="57152"/>
            <a:ext cx="2661309" cy="108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6513514"/>
            <a:ext cx="12192000" cy="344487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</a:ln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1" y="6532563"/>
            <a:ext cx="12192000" cy="28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76" tIns="51937" rIns="103876" bIns="5193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Bharati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Vidyapeeth’s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Institute of Computer Applications and Management</a:t>
            </a:r>
            <a:r>
              <a:rPr lang="en-US" sz="1200" baseline="0" dirty="0">
                <a:solidFill>
                  <a:schemeClr val="bg1"/>
                </a:solidFill>
                <a:latin typeface="Arial" panose="020B0604020202020204" pitchFamily="34" charset="0"/>
              </a:rPr>
              <a:t> (GGS IP University)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New Delhi,</a:t>
            </a:r>
            <a:r>
              <a:rPr lang="en-US" sz="1200" baseline="0" dirty="0">
                <a:solidFill>
                  <a:schemeClr val="bg1"/>
                </a:solidFill>
                <a:latin typeface="Arial" panose="020B0604020202020204" pitchFamily="34" charset="0"/>
              </a:rPr>
              <a:t> India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36"/>
          <p:cNvGrpSpPr/>
          <p:nvPr userDrawn="1"/>
        </p:nvGrpSpPr>
        <p:grpSpPr bwMode="auto">
          <a:xfrm>
            <a:off x="0" y="1274764"/>
            <a:ext cx="12192000" cy="204787"/>
            <a:chOff x="0" y="803"/>
            <a:chExt cx="5760" cy="129"/>
          </a:xfrm>
        </p:grpSpPr>
        <p:sp>
          <p:nvSpPr>
            <p:cNvPr id="7" name="Rectangle 31"/>
            <p:cNvSpPr>
              <a:spLocks noChangeArrowheads="1"/>
            </p:cNvSpPr>
            <p:nvPr userDrawn="1"/>
          </p:nvSpPr>
          <p:spPr bwMode="auto">
            <a:xfrm>
              <a:off x="0" y="803"/>
              <a:ext cx="5760" cy="91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8" name="Rectangle 35"/>
            <p:cNvSpPr>
              <a:spLocks noChangeArrowheads="1"/>
            </p:cNvSpPr>
            <p:nvPr userDrawn="1"/>
          </p:nvSpPr>
          <p:spPr bwMode="auto">
            <a:xfrm>
              <a:off x="0" y="905"/>
              <a:ext cx="5760" cy="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2247" y="2676528"/>
            <a:ext cx="8534400" cy="2716213"/>
          </a:xfrm>
        </p:spPr>
        <p:txBody>
          <a:bodyPr/>
          <a:lstStyle>
            <a:lvl1pPr marL="0" indent="0" algn="ctr">
              <a:defRPr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6513514"/>
            <a:ext cx="12192000" cy="344487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</a:ln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105509" y="6532564"/>
            <a:ext cx="10539047" cy="31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76" tIns="51937" rIns="103876" bIns="5193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335" dirty="0">
                <a:solidFill>
                  <a:schemeClr val="bg1"/>
                </a:solidFill>
                <a:latin typeface="Arial" panose="020B0604020202020204" pitchFamily="34" charset="0"/>
              </a:rPr>
              <a:t>©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Bharati Vidyapeeth’s Institute of Computer Applications and Management, New Delhi-63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10048633" y="6526213"/>
            <a:ext cx="19440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76" tIns="51937" rIns="103876" bIns="51937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FA6B1CB2-903B-4B35-95DC-58CD022C002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</a:r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739" y="22879"/>
            <a:ext cx="10191261" cy="665163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 sz="4135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65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65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265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665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  <a:prstGeom prst="rect">
            <a:avLst/>
          </a:prstGeom>
        </p:spPr>
        <p:txBody>
          <a:bodyPr lIns="77907" tIns="38953" rIns="77907" bIns="38953" anchor="t"/>
          <a:lstStyle>
            <a:lvl1pPr algn="l">
              <a:defRPr sz="453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265"/>
            </a:lvl1pPr>
            <a:lvl2pPr marL="518795" indent="0">
              <a:buNone/>
              <a:defRPr sz="2000"/>
            </a:lvl2pPr>
            <a:lvl3pPr marL="1038860" indent="0">
              <a:buNone/>
              <a:defRPr sz="1865"/>
            </a:lvl3pPr>
            <a:lvl4pPr marL="1557655" indent="0">
              <a:buNone/>
              <a:defRPr sz="1600"/>
            </a:lvl4pPr>
            <a:lvl5pPr marL="2077720" indent="0">
              <a:buNone/>
              <a:defRPr sz="1600"/>
            </a:lvl5pPr>
            <a:lvl6pPr marL="2596515" indent="0">
              <a:buNone/>
              <a:defRPr sz="1600"/>
            </a:lvl6pPr>
            <a:lvl7pPr marL="3116580" indent="0">
              <a:buNone/>
              <a:defRPr sz="1600"/>
            </a:lvl7pPr>
            <a:lvl8pPr marL="3635375" indent="0">
              <a:buNone/>
              <a:defRPr sz="1600"/>
            </a:lvl8pPr>
            <a:lvl9pPr marL="415544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339" y="1014419"/>
            <a:ext cx="5711093" cy="5224463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265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1" y="1014419"/>
            <a:ext cx="5713047" cy="5224463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265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55D8-AE85-4F86-A850-E9181974E0F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EC4-E59E-4B64-990D-420608495E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755" cy="639763"/>
          </a:xfrm>
        </p:spPr>
        <p:txBody>
          <a:bodyPr anchor="b"/>
          <a:lstStyle>
            <a:lvl1pPr marL="0" indent="0">
              <a:buNone/>
              <a:defRPr sz="2665" b="1"/>
            </a:lvl1pPr>
            <a:lvl2pPr marL="518795" indent="0">
              <a:buNone/>
              <a:defRPr sz="2265" b="1"/>
            </a:lvl2pPr>
            <a:lvl3pPr marL="1038860" indent="0">
              <a:buNone/>
              <a:defRPr sz="2000" b="1"/>
            </a:lvl3pPr>
            <a:lvl4pPr marL="1557655" indent="0">
              <a:buNone/>
              <a:defRPr sz="1865" b="1"/>
            </a:lvl4pPr>
            <a:lvl5pPr marL="2077720" indent="0">
              <a:buNone/>
              <a:defRPr sz="1865" b="1"/>
            </a:lvl5pPr>
            <a:lvl6pPr marL="2596515" indent="0">
              <a:buNone/>
              <a:defRPr sz="1865" b="1"/>
            </a:lvl6pPr>
            <a:lvl7pPr marL="3116580" indent="0">
              <a:buNone/>
              <a:defRPr sz="1865" b="1"/>
            </a:lvl7pPr>
            <a:lvl8pPr marL="3635375" indent="0">
              <a:buNone/>
              <a:defRPr sz="1865" b="1"/>
            </a:lvl8pPr>
            <a:lvl9pPr marL="4155440" indent="0">
              <a:buNone/>
              <a:defRPr sz="18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2665"/>
            </a:lvl1pPr>
            <a:lvl2pPr>
              <a:defRPr sz="2265"/>
            </a:lvl2pPr>
            <a:lvl3pPr>
              <a:defRPr sz="2000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8" y="1535117"/>
            <a:ext cx="5388708" cy="639763"/>
          </a:xfrm>
        </p:spPr>
        <p:txBody>
          <a:bodyPr anchor="b"/>
          <a:lstStyle>
            <a:lvl1pPr marL="0" indent="0">
              <a:buNone/>
              <a:defRPr sz="2665" b="1"/>
            </a:lvl1pPr>
            <a:lvl2pPr marL="518795" indent="0">
              <a:buNone/>
              <a:defRPr sz="2265" b="1"/>
            </a:lvl2pPr>
            <a:lvl3pPr marL="1038860" indent="0">
              <a:buNone/>
              <a:defRPr sz="2000" b="1"/>
            </a:lvl3pPr>
            <a:lvl4pPr marL="1557655" indent="0">
              <a:buNone/>
              <a:defRPr sz="1865" b="1"/>
            </a:lvl4pPr>
            <a:lvl5pPr marL="2077720" indent="0">
              <a:buNone/>
              <a:defRPr sz="1865" b="1"/>
            </a:lvl5pPr>
            <a:lvl6pPr marL="2596515" indent="0">
              <a:buNone/>
              <a:defRPr sz="1865" b="1"/>
            </a:lvl6pPr>
            <a:lvl7pPr marL="3116580" indent="0">
              <a:buNone/>
              <a:defRPr sz="1865" b="1"/>
            </a:lvl7pPr>
            <a:lvl8pPr marL="3635375" indent="0">
              <a:buNone/>
              <a:defRPr sz="1865" b="1"/>
            </a:lvl8pPr>
            <a:lvl9pPr marL="4155440" indent="0">
              <a:buNone/>
              <a:defRPr sz="18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8" y="2174875"/>
            <a:ext cx="5388708" cy="3951288"/>
          </a:xfrm>
        </p:spPr>
        <p:txBody>
          <a:bodyPr/>
          <a:lstStyle>
            <a:lvl1pPr>
              <a:defRPr sz="2665"/>
            </a:lvl1pPr>
            <a:lvl2pPr>
              <a:defRPr sz="2265"/>
            </a:lvl2pPr>
            <a:lvl3pPr>
              <a:defRPr sz="2000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247" cy="1162051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22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4" y="273057"/>
            <a:ext cx="6815016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665"/>
            </a:lvl3pPr>
            <a:lvl4pPr>
              <a:defRPr sz="2265"/>
            </a:lvl4pPr>
            <a:lvl5pPr>
              <a:defRPr sz="2265"/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247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8795" indent="0">
              <a:buNone/>
              <a:defRPr sz="1335"/>
            </a:lvl2pPr>
            <a:lvl3pPr marL="1038860" indent="0">
              <a:buNone/>
              <a:defRPr sz="1200"/>
            </a:lvl3pPr>
            <a:lvl4pPr marL="1557655" indent="0">
              <a:buNone/>
              <a:defRPr sz="1065"/>
            </a:lvl4pPr>
            <a:lvl5pPr marL="2077720" indent="0">
              <a:buNone/>
              <a:defRPr sz="1065"/>
            </a:lvl5pPr>
            <a:lvl6pPr marL="2596515" indent="0">
              <a:buNone/>
              <a:defRPr sz="1065"/>
            </a:lvl6pPr>
            <a:lvl7pPr marL="3116580" indent="0">
              <a:buNone/>
              <a:defRPr sz="1065"/>
            </a:lvl7pPr>
            <a:lvl8pPr marL="3635375" indent="0">
              <a:buNone/>
              <a:defRPr sz="1065"/>
            </a:lvl8pPr>
            <a:lvl9pPr marL="4155440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5" y="4800604"/>
            <a:ext cx="7315200" cy="566739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22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8795" indent="0">
              <a:buNone/>
              <a:defRPr sz="3200"/>
            </a:lvl2pPr>
            <a:lvl3pPr marL="1038860" indent="0">
              <a:buNone/>
              <a:defRPr sz="2665"/>
            </a:lvl3pPr>
            <a:lvl4pPr marL="1557655" indent="0">
              <a:buNone/>
              <a:defRPr sz="2265"/>
            </a:lvl4pPr>
            <a:lvl5pPr marL="2077720" indent="0">
              <a:buNone/>
              <a:defRPr sz="2265"/>
            </a:lvl5pPr>
            <a:lvl6pPr marL="2596515" indent="0">
              <a:buNone/>
              <a:defRPr sz="2265"/>
            </a:lvl6pPr>
            <a:lvl7pPr marL="3116580" indent="0">
              <a:buNone/>
              <a:defRPr sz="2265"/>
            </a:lvl7pPr>
            <a:lvl8pPr marL="3635375" indent="0">
              <a:buNone/>
              <a:defRPr sz="2265"/>
            </a:lvl8pPr>
            <a:lvl9pPr marL="4155440" indent="0">
              <a:buNone/>
              <a:defRPr sz="22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5" y="5367343"/>
            <a:ext cx="73152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8795" indent="0">
              <a:buNone/>
              <a:defRPr sz="1335"/>
            </a:lvl2pPr>
            <a:lvl3pPr marL="1038860" indent="0">
              <a:buNone/>
              <a:defRPr sz="1200"/>
            </a:lvl3pPr>
            <a:lvl4pPr marL="1557655" indent="0">
              <a:buNone/>
              <a:defRPr sz="1065"/>
            </a:lvl4pPr>
            <a:lvl5pPr marL="2077720" indent="0">
              <a:buNone/>
              <a:defRPr sz="1065"/>
            </a:lvl5pPr>
            <a:lvl6pPr marL="2596515" indent="0">
              <a:buNone/>
              <a:defRPr sz="1065"/>
            </a:lvl6pPr>
            <a:lvl7pPr marL="3116580" indent="0">
              <a:buNone/>
              <a:defRPr sz="1065"/>
            </a:lvl7pPr>
            <a:lvl8pPr marL="3635375" indent="0">
              <a:buNone/>
              <a:defRPr sz="1065"/>
            </a:lvl8pPr>
            <a:lvl9pPr marL="4155440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4585" y="274643"/>
            <a:ext cx="2901463" cy="5964237"/>
          </a:xfrm>
          <a:prstGeom prst="rect">
            <a:avLst/>
          </a:prstGeom>
        </p:spPr>
        <p:txBody>
          <a:bodyPr vert="eaVert"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339" y="274643"/>
            <a:ext cx="8522677" cy="5964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4339" y="1014419"/>
            <a:ext cx="5711093" cy="5224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223001" y="1014419"/>
            <a:ext cx="5713047" cy="52244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4339" y="1014419"/>
            <a:ext cx="5711093" cy="5224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1" y="1014419"/>
            <a:ext cx="5713047" cy="5224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4339" y="1014419"/>
            <a:ext cx="5711093" cy="5224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23001" y="1014416"/>
            <a:ext cx="5713047" cy="2535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23001" y="3702057"/>
            <a:ext cx="5713047" cy="253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55D8-AE85-4F86-A850-E9181974E0F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EC4-E59E-4B64-990D-420608495E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55D8-AE85-4F86-A850-E9181974E0F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EC4-E59E-4B64-990D-420608495E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55D8-AE85-4F86-A850-E9181974E0F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EC4-E59E-4B64-990D-420608495E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55D8-AE85-4F86-A850-E9181974E0F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EC4-E59E-4B64-990D-420608495E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55D8-AE85-4F86-A850-E9181974E0F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EC4-E59E-4B64-990D-420608495E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55D8-AE85-4F86-A850-E9181974E0F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EC4-E59E-4B64-990D-420608495E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55D8-AE85-4F86-A850-E9181974E0FB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A4EC4-E59E-4B64-990D-420608495E8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4339" y="1014414"/>
            <a:ext cx="11611708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07" tIns="38953" rIns="77907" bIns="38953" numCol="1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34"/>
          <p:cNvSpPr>
            <a:spLocks noChangeArrowheads="1"/>
          </p:cNvSpPr>
          <p:nvPr userDrawn="1"/>
        </p:nvSpPr>
        <p:spPr bwMode="auto">
          <a:xfrm>
            <a:off x="0" y="6513514"/>
            <a:ext cx="12192000" cy="344487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</a:ln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sp>
        <p:nvSpPr>
          <p:cNvPr id="1029" name="Text Box 35"/>
          <p:cNvSpPr txBox="1">
            <a:spLocks noChangeArrowheads="1"/>
          </p:cNvSpPr>
          <p:nvPr userDrawn="1"/>
        </p:nvSpPr>
        <p:spPr bwMode="auto">
          <a:xfrm>
            <a:off x="105508" y="6532565"/>
            <a:ext cx="11197493" cy="28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76" tIns="51937" rIns="103876" bIns="5193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©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Bharati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Vidyapeeth’s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Institute of Computer Applications and Management, New Delhi-63</a:t>
            </a:r>
          </a:p>
        </p:txBody>
      </p:sp>
      <p:sp>
        <p:nvSpPr>
          <p:cNvPr id="1030" name="Text Box 36"/>
          <p:cNvSpPr txBox="1">
            <a:spLocks noChangeArrowheads="1"/>
          </p:cNvSpPr>
          <p:nvPr userDrawn="1"/>
        </p:nvSpPr>
        <p:spPr bwMode="auto">
          <a:xfrm>
            <a:off x="11140831" y="6530975"/>
            <a:ext cx="1008184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76" tIns="51937" rIns="103876" bIns="51937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fld id="{7BC114B6-CE80-4BD5-993F-F40388ADC9E8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</a:r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Text Box 37"/>
          <p:cNvSpPr txBox="1">
            <a:spLocks noChangeArrowheads="1"/>
          </p:cNvSpPr>
          <p:nvPr userDrawn="1"/>
        </p:nvSpPr>
        <p:spPr bwMode="auto">
          <a:xfrm>
            <a:off x="2151185" y="1120777"/>
            <a:ext cx="9884508" cy="59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76" tIns="51937" rIns="103876" bIns="5193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IN" sz="3200" b="0"/>
          </a:p>
        </p:txBody>
      </p:sp>
      <p:sp>
        <p:nvSpPr>
          <p:cNvPr id="1032" name="Rectangle 40"/>
          <p:cNvSpPr>
            <a:spLocks noChangeArrowheads="1"/>
          </p:cNvSpPr>
          <p:nvPr userDrawn="1"/>
        </p:nvSpPr>
        <p:spPr bwMode="auto">
          <a:xfrm>
            <a:off x="0" y="693738"/>
            <a:ext cx="12192000" cy="14446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sp>
        <p:nvSpPr>
          <p:cNvPr id="1033" name="Rectangle 41"/>
          <p:cNvSpPr>
            <a:spLocks noChangeArrowheads="1"/>
          </p:cNvSpPr>
          <p:nvPr userDrawn="1"/>
        </p:nvSpPr>
        <p:spPr bwMode="auto">
          <a:xfrm>
            <a:off x="0" y="841376"/>
            <a:ext cx="12192000" cy="428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sp>
        <p:nvSpPr>
          <p:cNvPr id="1034" name="Rectangle 43"/>
          <p:cNvSpPr>
            <a:spLocks noChangeArrowheads="1"/>
          </p:cNvSpPr>
          <p:nvPr userDrawn="1"/>
        </p:nvSpPr>
        <p:spPr bwMode="auto">
          <a:xfrm>
            <a:off x="1994877" y="1"/>
            <a:ext cx="10197123" cy="69691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76" tIns="51937" rIns="103876" bIns="51937" anchor="ctr"/>
          <a:lstStyle/>
          <a:p>
            <a:pPr algn="ctr"/>
            <a:endParaRPr lang="en-IN" sz="2400" b="0">
              <a:solidFill>
                <a:srgbClr val="FEF800"/>
              </a:solidFill>
            </a:endParaRPr>
          </a:p>
        </p:txBody>
      </p:sp>
      <p:sp>
        <p:nvSpPr>
          <p:cNvPr id="1036" name="Rectangle 45"/>
          <p:cNvSpPr>
            <a:spLocks noChangeArrowheads="1"/>
          </p:cNvSpPr>
          <p:nvPr userDrawn="1"/>
        </p:nvSpPr>
        <p:spPr bwMode="auto">
          <a:xfrm>
            <a:off x="1778000" y="1"/>
            <a:ext cx="10414000" cy="69691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76" tIns="51937" rIns="103876" bIns="51937" anchor="ctr"/>
          <a:lstStyle/>
          <a:p>
            <a:pPr algn="ctr"/>
            <a:endParaRPr lang="en-IN" sz="2400" b="0">
              <a:solidFill>
                <a:srgbClr val="FEF800"/>
              </a:solidFill>
            </a:endParaRPr>
          </a:p>
        </p:txBody>
      </p:sp>
      <p:sp>
        <p:nvSpPr>
          <p:cNvPr id="1037" name="Rectangle 46"/>
          <p:cNvSpPr>
            <a:spLocks noChangeArrowheads="1"/>
          </p:cNvSpPr>
          <p:nvPr userDrawn="1"/>
        </p:nvSpPr>
        <p:spPr bwMode="auto">
          <a:xfrm>
            <a:off x="0" y="693738"/>
            <a:ext cx="12192000" cy="14446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sp>
        <p:nvSpPr>
          <p:cNvPr id="1039" name="Rectangle 48"/>
          <p:cNvSpPr>
            <a:spLocks noChangeArrowheads="1"/>
          </p:cNvSpPr>
          <p:nvPr userDrawn="1"/>
        </p:nvSpPr>
        <p:spPr bwMode="auto">
          <a:xfrm>
            <a:off x="0" y="765968"/>
            <a:ext cx="12192000" cy="7223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pic>
        <p:nvPicPr>
          <p:cNvPr id="1042" name="Picture 51"/>
          <p:cNvPicPr>
            <a:picLocks noChangeAspect="1" noChangeArrowheads="1"/>
          </p:cNvPicPr>
          <p:nvPr userDrawn="1"/>
        </p:nvPicPr>
        <p:blipFill>
          <a:blip r:embed="rId16" cstate="print"/>
          <a:stretch>
            <a:fillRect/>
          </a:stretch>
        </p:blipFill>
        <p:spPr bwMode="auto">
          <a:xfrm>
            <a:off x="101294" y="13623"/>
            <a:ext cx="1587807" cy="64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5pPr>
      <a:lvl6pPr marL="518795" algn="ctr" rtl="0" fontAlgn="base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6pPr>
      <a:lvl7pPr marL="1038860" algn="ctr" rtl="0" fontAlgn="base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7pPr>
      <a:lvl8pPr marL="1557655" algn="ctr" rtl="0" fontAlgn="base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8pPr>
      <a:lvl9pPr marL="2077720" algn="ctr" rtl="0" fontAlgn="base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87985" indent="-387985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2645" indent="-3225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665">
          <a:solidFill>
            <a:schemeClr val="tx1"/>
          </a:solidFill>
          <a:latin typeface="+mn-lt"/>
          <a:cs typeface="+mn-cs"/>
        </a:defRPr>
      </a:lvl2pPr>
      <a:lvl3pPr marL="1297305" indent="-25844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535">
          <a:solidFill>
            <a:srgbClr val="993300"/>
          </a:solidFill>
          <a:latin typeface="+mn-lt"/>
          <a:cs typeface="+mn-cs"/>
        </a:defRPr>
      </a:lvl3pPr>
      <a:lvl4pPr marL="1816100" indent="-258445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rgbClr val="000099"/>
          </a:solidFill>
          <a:latin typeface="+mn-lt"/>
          <a:cs typeface="+mn-cs"/>
        </a:defRPr>
      </a:lvl4pPr>
      <a:lvl5pPr marL="2336165" indent="-25844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865">
          <a:solidFill>
            <a:schemeClr val="tx1"/>
          </a:solidFill>
          <a:latin typeface="+mn-lt"/>
          <a:cs typeface="+mn-cs"/>
        </a:defRPr>
      </a:lvl5pPr>
      <a:lvl6pPr marL="2856865" indent="-259715" algn="l" rtl="0" fontAlgn="base">
        <a:spcBef>
          <a:spcPct val="20000"/>
        </a:spcBef>
        <a:spcAft>
          <a:spcPct val="0"/>
        </a:spcAft>
        <a:buBlip>
          <a:blip r:embed="rId18"/>
        </a:buBlip>
        <a:defRPr sz="1865">
          <a:solidFill>
            <a:schemeClr val="tx1"/>
          </a:solidFill>
          <a:latin typeface="+mn-lt"/>
          <a:cs typeface="+mn-cs"/>
        </a:defRPr>
      </a:lvl6pPr>
      <a:lvl7pPr marL="3375660" indent="-259715" algn="l" rtl="0" fontAlgn="base">
        <a:spcBef>
          <a:spcPct val="20000"/>
        </a:spcBef>
        <a:spcAft>
          <a:spcPct val="0"/>
        </a:spcAft>
        <a:buBlip>
          <a:blip r:embed="rId18"/>
        </a:buBlip>
        <a:defRPr sz="1865">
          <a:solidFill>
            <a:schemeClr val="tx1"/>
          </a:solidFill>
          <a:latin typeface="+mn-lt"/>
          <a:cs typeface="+mn-cs"/>
        </a:defRPr>
      </a:lvl7pPr>
      <a:lvl8pPr marL="3895725" indent="-259715" algn="l" rtl="0" fontAlgn="base">
        <a:spcBef>
          <a:spcPct val="20000"/>
        </a:spcBef>
        <a:spcAft>
          <a:spcPct val="0"/>
        </a:spcAft>
        <a:buBlip>
          <a:blip r:embed="rId18"/>
        </a:buBlip>
        <a:defRPr sz="1865">
          <a:solidFill>
            <a:schemeClr val="tx1"/>
          </a:solidFill>
          <a:latin typeface="+mn-lt"/>
          <a:cs typeface="+mn-cs"/>
        </a:defRPr>
      </a:lvl8pPr>
      <a:lvl9pPr marL="4414520" indent="-259715" algn="l" rtl="0" fontAlgn="base">
        <a:spcBef>
          <a:spcPct val="20000"/>
        </a:spcBef>
        <a:spcAft>
          <a:spcPct val="0"/>
        </a:spcAft>
        <a:buBlip>
          <a:blip r:embed="rId18"/>
        </a:buBlip>
        <a:defRPr sz="186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879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86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765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72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651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58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537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44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4339" y="1014414"/>
            <a:ext cx="11611708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07" tIns="38953" rIns="77907" bIns="38953" numCol="1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34"/>
          <p:cNvSpPr>
            <a:spLocks noChangeArrowheads="1"/>
          </p:cNvSpPr>
          <p:nvPr userDrawn="1"/>
        </p:nvSpPr>
        <p:spPr bwMode="auto">
          <a:xfrm>
            <a:off x="0" y="6513514"/>
            <a:ext cx="12192000" cy="344487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</a:ln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sp>
        <p:nvSpPr>
          <p:cNvPr id="1029" name="Text Box 35"/>
          <p:cNvSpPr txBox="1">
            <a:spLocks noChangeArrowheads="1"/>
          </p:cNvSpPr>
          <p:nvPr userDrawn="1"/>
        </p:nvSpPr>
        <p:spPr bwMode="auto">
          <a:xfrm>
            <a:off x="105508" y="6532565"/>
            <a:ext cx="11197493" cy="28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76" tIns="51937" rIns="103876" bIns="5193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©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Bharati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Vidyapeeth’s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Institute of Computer Applications and Management, New Delhi-63</a:t>
            </a:r>
          </a:p>
        </p:txBody>
      </p:sp>
      <p:sp>
        <p:nvSpPr>
          <p:cNvPr id="1030" name="Text Box 36"/>
          <p:cNvSpPr txBox="1">
            <a:spLocks noChangeArrowheads="1"/>
          </p:cNvSpPr>
          <p:nvPr userDrawn="1"/>
        </p:nvSpPr>
        <p:spPr bwMode="auto">
          <a:xfrm>
            <a:off x="11140831" y="6530975"/>
            <a:ext cx="1008184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76" tIns="51937" rIns="103876" bIns="51937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fld id="{7BC114B6-CE80-4BD5-993F-F40388ADC9E8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</a:r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Text Box 37"/>
          <p:cNvSpPr txBox="1">
            <a:spLocks noChangeArrowheads="1"/>
          </p:cNvSpPr>
          <p:nvPr userDrawn="1"/>
        </p:nvSpPr>
        <p:spPr bwMode="auto">
          <a:xfrm>
            <a:off x="2151185" y="1120777"/>
            <a:ext cx="9884508" cy="59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76" tIns="51937" rIns="103876" bIns="5193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IN" sz="3200" b="0"/>
          </a:p>
        </p:txBody>
      </p:sp>
      <p:sp>
        <p:nvSpPr>
          <p:cNvPr id="1032" name="Rectangle 40"/>
          <p:cNvSpPr>
            <a:spLocks noChangeArrowheads="1"/>
          </p:cNvSpPr>
          <p:nvPr userDrawn="1"/>
        </p:nvSpPr>
        <p:spPr bwMode="auto">
          <a:xfrm>
            <a:off x="0" y="693738"/>
            <a:ext cx="12192000" cy="14446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sp>
        <p:nvSpPr>
          <p:cNvPr id="1033" name="Rectangle 41"/>
          <p:cNvSpPr>
            <a:spLocks noChangeArrowheads="1"/>
          </p:cNvSpPr>
          <p:nvPr userDrawn="1"/>
        </p:nvSpPr>
        <p:spPr bwMode="auto">
          <a:xfrm>
            <a:off x="0" y="841376"/>
            <a:ext cx="12192000" cy="428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sp>
        <p:nvSpPr>
          <p:cNvPr id="1034" name="Rectangle 43"/>
          <p:cNvSpPr>
            <a:spLocks noChangeArrowheads="1"/>
          </p:cNvSpPr>
          <p:nvPr userDrawn="1"/>
        </p:nvSpPr>
        <p:spPr bwMode="auto">
          <a:xfrm>
            <a:off x="1994877" y="1"/>
            <a:ext cx="10197123" cy="69691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76" tIns="51937" rIns="103876" bIns="51937" anchor="ctr"/>
          <a:lstStyle/>
          <a:p>
            <a:pPr algn="ctr"/>
            <a:endParaRPr lang="en-IN" sz="2400" b="0">
              <a:solidFill>
                <a:srgbClr val="FEF800"/>
              </a:solidFill>
            </a:endParaRPr>
          </a:p>
        </p:txBody>
      </p:sp>
      <p:sp>
        <p:nvSpPr>
          <p:cNvPr id="1036" name="Rectangle 45"/>
          <p:cNvSpPr>
            <a:spLocks noChangeArrowheads="1"/>
          </p:cNvSpPr>
          <p:nvPr userDrawn="1"/>
        </p:nvSpPr>
        <p:spPr bwMode="auto">
          <a:xfrm>
            <a:off x="1778000" y="1"/>
            <a:ext cx="10414000" cy="69691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76" tIns="51937" rIns="103876" bIns="51937" anchor="ctr"/>
          <a:lstStyle/>
          <a:p>
            <a:pPr algn="ctr"/>
            <a:endParaRPr lang="en-IN" sz="2400" b="0">
              <a:solidFill>
                <a:srgbClr val="FEF800"/>
              </a:solidFill>
            </a:endParaRPr>
          </a:p>
        </p:txBody>
      </p:sp>
      <p:sp>
        <p:nvSpPr>
          <p:cNvPr id="1037" name="Rectangle 46"/>
          <p:cNvSpPr>
            <a:spLocks noChangeArrowheads="1"/>
          </p:cNvSpPr>
          <p:nvPr userDrawn="1"/>
        </p:nvSpPr>
        <p:spPr bwMode="auto">
          <a:xfrm>
            <a:off x="0" y="693738"/>
            <a:ext cx="12192000" cy="14446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sp>
        <p:nvSpPr>
          <p:cNvPr id="1039" name="Rectangle 48"/>
          <p:cNvSpPr>
            <a:spLocks noChangeArrowheads="1"/>
          </p:cNvSpPr>
          <p:nvPr userDrawn="1"/>
        </p:nvSpPr>
        <p:spPr bwMode="auto">
          <a:xfrm>
            <a:off x="0" y="765968"/>
            <a:ext cx="12192000" cy="7223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76" tIns="51937" rIns="103876" bIns="51937" anchor="ctr"/>
          <a:lstStyle/>
          <a:p>
            <a:endParaRPr lang="en-US" sz="2400"/>
          </a:p>
        </p:txBody>
      </p:sp>
      <p:pic>
        <p:nvPicPr>
          <p:cNvPr id="1042" name="Picture 51"/>
          <p:cNvPicPr>
            <a:picLocks noChangeAspect="1" noChangeArrowheads="1"/>
          </p:cNvPicPr>
          <p:nvPr userDrawn="1"/>
        </p:nvPicPr>
        <p:blipFill>
          <a:blip r:embed="rId16" cstate="print"/>
          <a:stretch>
            <a:fillRect/>
          </a:stretch>
        </p:blipFill>
        <p:spPr bwMode="auto">
          <a:xfrm>
            <a:off x="101294" y="13623"/>
            <a:ext cx="1587807" cy="64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5pPr>
      <a:lvl6pPr marL="518795" algn="ctr" rtl="0" fontAlgn="base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6pPr>
      <a:lvl7pPr marL="1038860" algn="ctr" rtl="0" fontAlgn="base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7pPr>
      <a:lvl8pPr marL="1557655" algn="ctr" rtl="0" fontAlgn="base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8pPr>
      <a:lvl9pPr marL="2077720" algn="ctr" rtl="0" fontAlgn="base">
        <a:spcBef>
          <a:spcPct val="0"/>
        </a:spcBef>
        <a:spcAft>
          <a:spcPct val="0"/>
        </a:spcAft>
        <a:defRPr sz="4935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87985" indent="-387985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2645" indent="-3225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665">
          <a:solidFill>
            <a:schemeClr val="tx1"/>
          </a:solidFill>
          <a:latin typeface="+mn-lt"/>
          <a:cs typeface="+mn-cs"/>
        </a:defRPr>
      </a:lvl2pPr>
      <a:lvl3pPr marL="1297305" indent="-25844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535">
          <a:solidFill>
            <a:srgbClr val="993300"/>
          </a:solidFill>
          <a:latin typeface="+mn-lt"/>
          <a:cs typeface="+mn-cs"/>
        </a:defRPr>
      </a:lvl3pPr>
      <a:lvl4pPr marL="1816100" indent="-258445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rgbClr val="000099"/>
          </a:solidFill>
          <a:latin typeface="+mn-lt"/>
          <a:cs typeface="+mn-cs"/>
        </a:defRPr>
      </a:lvl4pPr>
      <a:lvl5pPr marL="2336165" indent="-25844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865">
          <a:solidFill>
            <a:schemeClr val="tx1"/>
          </a:solidFill>
          <a:latin typeface="+mn-lt"/>
          <a:cs typeface="+mn-cs"/>
        </a:defRPr>
      </a:lvl5pPr>
      <a:lvl6pPr marL="2856865" indent="-259715" algn="l" rtl="0" fontAlgn="base">
        <a:spcBef>
          <a:spcPct val="20000"/>
        </a:spcBef>
        <a:spcAft>
          <a:spcPct val="0"/>
        </a:spcAft>
        <a:buBlip>
          <a:blip r:embed="rId18"/>
        </a:buBlip>
        <a:defRPr sz="1865">
          <a:solidFill>
            <a:schemeClr val="tx1"/>
          </a:solidFill>
          <a:latin typeface="+mn-lt"/>
          <a:cs typeface="+mn-cs"/>
        </a:defRPr>
      </a:lvl6pPr>
      <a:lvl7pPr marL="3375660" indent="-259715" algn="l" rtl="0" fontAlgn="base">
        <a:spcBef>
          <a:spcPct val="20000"/>
        </a:spcBef>
        <a:spcAft>
          <a:spcPct val="0"/>
        </a:spcAft>
        <a:buBlip>
          <a:blip r:embed="rId18"/>
        </a:buBlip>
        <a:defRPr sz="1865">
          <a:solidFill>
            <a:schemeClr val="tx1"/>
          </a:solidFill>
          <a:latin typeface="+mn-lt"/>
          <a:cs typeface="+mn-cs"/>
        </a:defRPr>
      </a:lvl7pPr>
      <a:lvl8pPr marL="3895725" indent="-259715" algn="l" rtl="0" fontAlgn="base">
        <a:spcBef>
          <a:spcPct val="20000"/>
        </a:spcBef>
        <a:spcAft>
          <a:spcPct val="0"/>
        </a:spcAft>
        <a:buBlip>
          <a:blip r:embed="rId18"/>
        </a:buBlip>
        <a:defRPr sz="1865">
          <a:solidFill>
            <a:schemeClr val="tx1"/>
          </a:solidFill>
          <a:latin typeface="+mn-lt"/>
          <a:cs typeface="+mn-cs"/>
        </a:defRPr>
      </a:lvl8pPr>
      <a:lvl9pPr marL="4414520" indent="-259715" algn="l" rtl="0" fontAlgn="base">
        <a:spcBef>
          <a:spcPct val="20000"/>
        </a:spcBef>
        <a:spcAft>
          <a:spcPct val="0"/>
        </a:spcAft>
        <a:buBlip>
          <a:blip r:embed="rId18"/>
        </a:buBlip>
        <a:defRPr sz="186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879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86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765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72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651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58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537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44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08001" y="1449977"/>
            <a:ext cx="11097847" cy="5063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900" tIns="51951" rIns="103900" bIns="51951"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defRPr/>
            </a:pPr>
            <a:r>
              <a:rPr lang="en-US" sz="3735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DISSERTATION</a:t>
            </a:r>
            <a:br>
              <a:rPr lang="en-US" sz="4265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</a:br>
            <a:r>
              <a:rPr lang="en-US" sz="26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br>
              <a:rPr lang="en-US" sz="4265" b="1" dirty="0">
                <a:solidFill>
                  <a:srgbClr val="0000CC"/>
                </a:solidFill>
                <a:latin typeface="+mn-lt"/>
                <a:cs typeface="Arial" panose="020B0604020202020204" pitchFamily="34" charset="0"/>
              </a:rPr>
            </a:br>
            <a:r>
              <a:rPr lang="en-US" sz="4800" b="1" dirty="0">
                <a:solidFill>
                  <a:srgbClr val="0000CC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4265" b="1" dirty="0">
                <a:solidFill>
                  <a:srgbClr val="0000CC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IN" altLang="en-US" sz="4265" b="1" dirty="0">
                <a:solidFill>
                  <a:srgbClr val="0000CC"/>
                </a:solidFill>
                <a:latin typeface="+mn-lt"/>
                <a:cs typeface="Arial" panose="020B0604020202020204" pitchFamily="34" charset="0"/>
              </a:rPr>
              <a:t>INDIACOM</a:t>
            </a:r>
            <a:r>
              <a:rPr lang="en-US" altLang="en-IN" sz="4265" b="1" dirty="0">
                <a:solidFill>
                  <a:srgbClr val="0000CC"/>
                </a:solidFill>
                <a:latin typeface="+mn-lt"/>
                <a:cs typeface="Arial" panose="020B0604020202020204" pitchFamily="34" charset="0"/>
              </a:rPr>
              <a:t> CONFERENCE</a:t>
            </a:r>
            <a:r>
              <a:rPr lang="en-IN" altLang="en-US" sz="4265" b="1" dirty="0">
                <a:solidFill>
                  <a:srgbClr val="0000CC"/>
                </a:solidFill>
                <a:latin typeface="+mn-lt"/>
                <a:cs typeface="Arial" panose="020B0604020202020204" pitchFamily="34" charset="0"/>
              </a:rPr>
              <a:t> WEBSITE</a:t>
            </a:r>
            <a:br>
              <a:rPr lang="en-US" sz="5865" b="1" dirty="0">
                <a:solidFill>
                  <a:srgbClr val="0000CC"/>
                </a:solidFill>
                <a:latin typeface="+mn-lt"/>
                <a:cs typeface="Arial" panose="020B0604020202020204" pitchFamily="34" charset="0"/>
              </a:rPr>
            </a:br>
            <a:r>
              <a:rPr lang="en-US" sz="26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  <a:sym typeface="+mn-ea"/>
              </a:rPr>
              <a:t>(MCA – IV SEMESTER; BATCH 2022-24)</a:t>
            </a:r>
            <a:br>
              <a:rPr lang="en-US" sz="4135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b="1" i="1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1" y="4726953"/>
            <a:ext cx="496141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900" tIns="51951" rIns="103900" bIns="51951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sz="213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Guide</a:t>
            </a:r>
          </a:p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sz="2135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Dr.Saumya Bansal</a:t>
            </a:r>
            <a:br>
              <a:rPr lang="en-US" sz="2135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65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(BVICAM, New Delhi)</a:t>
            </a:r>
          </a:p>
        </p:txBody>
      </p:sp>
      <p:sp>
        <p:nvSpPr>
          <p:cNvPr id="2" name="Rectangle 1"/>
          <p:cNvSpPr/>
          <p:nvPr/>
        </p:nvSpPr>
        <p:spPr>
          <a:xfrm>
            <a:off x="5457905" y="5906088"/>
            <a:ext cx="1527810" cy="44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sz="2265" b="1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03-</a:t>
            </a:r>
            <a:r>
              <a:rPr lang="en-IN" sz="2265" b="1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IN" sz="2265" b="1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en-US" sz="2265" b="1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-2024</a:t>
            </a:r>
            <a:endParaRPr lang="en-IN" sz="2265" b="1" dirty="0">
              <a:solidFill>
                <a:srgbClr val="F79646">
                  <a:lumMod val="75000"/>
                </a:srgb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30589" y="4808160"/>
            <a:ext cx="5104748" cy="104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900" tIns="51951" rIns="103900" bIns="51951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sz="213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by</a:t>
            </a:r>
          </a:p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sz="2135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Sanchit Talreja(352)</a:t>
            </a:r>
          </a:p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endParaRPr lang="en-US" sz="1865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uru Gobind Singh Indraprastha Universit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78" y="4160496"/>
            <a:ext cx="1612652" cy="14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DFD LEVEL-1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0B25A8-FE4D-52FE-D435-8E4C1070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23" y="877077"/>
            <a:ext cx="8380433" cy="56076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Sequence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785" y="1002665"/>
            <a:ext cx="4544695" cy="5224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55" y="1002665"/>
            <a:ext cx="5238115" cy="52241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Activity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460" y="918845"/>
            <a:ext cx="8290560" cy="5567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Entity Relationship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039B5-5A75-FAA8-F90D-EF1C1473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0" y="806029"/>
            <a:ext cx="10491348" cy="56389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screenshot-1</a:t>
            </a:r>
          </a:p>
        </p:txBody>
      </p:sp>
      <p:pic>
        <p:nvPicPr>
          <p:cNvPr id="4" name="Content Placeholder 3" descr="Screenshot 2024-04-18 at 8.33.27 PM"/>
          <p:cNvPicPr>
            <a:picLocks noGrp="1" noChangeAspect="1"/>
          </p:cNvPicPr>
          <p:nvPr>
            <p:ph idx="1"/>
          </p:nvPr>
        </p:nvPicPr>
        <p:blipFill>
          <a:blip r:embed="rId3"/>
          <a:srcRect l="5203" t="11496" r="-118" b="-2516"/>
          <a:stretch>
            <a:fillRect/>
          </a:stretch>
        </p:blipFill>
        <p:spPr>
          <a:xfrm>
            <a:off x="770890" y="1080135"/>
            <a:ext cx="10650855" cy="51460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screenshot-2</a:t>
            </a:r>
            <a:endParaRPr lang="en-US" sz="4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Content Placeholder 3" descr="Screenshot 2024-04-18 at 8.33.39 PM"/>
          <p:cNvPicPr>
            <a:picLocks noGrp="1" noChangeAspect="1"/>
          </p:cNvPicPr>
          <p:nvPr>
            <p:ph idx="1"/>
          </p:nvPr>
        </p:nvPicPr>
        <p:blipFill>
          <a:blip r:embed="rId2"/>
          <a:srcRect t="11845"/>
          <a:stretch>
            <a:fillRect/>
          </a:stretch>
        </p:blipFill>
        <p:spPr>
          <a:xfrm>
            <a:off x="935990" y="948055"/>
            <a:ext cx="10111740" cy="54825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screenshot-3</a:t>
            </a:r>
            <a:endParaRPr lang="en-US" sz="4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Content Placeholder 3" descr="Screenshot 2024-04-18 at 8.33.56 PM"/>
          <p:cNvPicPr>
            <a:picLocks noGrp="1" noChangeAspect="1"/>
          </p:cNvPicPr>
          <p:nvPr>
            <p:ph idx="1"/>
          </p:nvPr>
        </p:nvPicPr>
        <p:blipFill>
          <a:blip r:embed="rId2"/>
          <a:srcRect t="12337"/>
          <a:stretch>
            <a:fillRect/>
          </a:stretch>
        </p:blipFill>
        <p:spPr>
          <a:xfrm>
            <a:off x="1093470" y="924560"/>
            <a:ext cx="10004425" cy="5481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screenshot-4</a:t>
            </a:r>
            <a:endParaRPr lang="en-US" sz="4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Content Placeholder 3" descr="Screenshot 2024-04-18 at 8.34.42 PM"/>
          <p:cNvPicPr>
            <a:picLocks noGrp="1" noChangeAspect="1"/>
          </p:cNvPicPr>
          <p:nvPr>
            <p:ph idx="1"/>
          </p:nvPr>
        </p:nvPicPr>
        <p:blipFill>
          <a:blip r:embed="rId2"/>
          <a:srcRect t="15534"/>
          <a:stretch>
            <a:fillRect/>
          </a:stretch>
        </p:blipFill>
        <p:spPr>
          <a:xfrm>
            <a:off x="614680" y="907415"/>
            <a:ext cx="10494010" cy="55397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screenshot-5</a:t>
            </a:r>
            <a:endParaRPr lang="en-US" sz="4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Content Placeholder 3" descr="Screenshot 2024-04-18 at 8.34.56 PM"/>
          <p:cNvPicPr>
            <a:picLocks noGrp="1" noChangeAspect="1"/>
          </p:cNvPicPr>
          <p:nvPr>
            <p:ph idx="1"/>
          </p:nvPr>
        </p:nvPicPr>
        <p:blipFill>
          <a:blip r:embed="rId2"/>
          <a:srcRect t="16896"/>
          <a:stretch>
            <a:fillRect/>
          </a:stretch>
        </p:blipFill>
        <p:spPr>
          <a:xfrm>
            <a:off x="620395" y="919480"/>
            <a:ext cx="10708640" cy="55619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screenshot-6</a:t>
            </a:r>
            <a:endParaRPr lang="en-US" sz="4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5" name="Content Placeholder 4" descr="Screenshot 2024-05-05 at 2.23.51 A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805" y="1014730"/>
            <a:ext cx="10554335" cy="5224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200" dirty="0">
                <a:latin typeface="+mj-lt"/>
                <a:cs typeface="+mj-lt"/>
                <a:sym typeface="+mn-ea"/>
              </a:rPr>
              <a:t>Introduction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200" dirty="0">
                <a:latin typeface="+mj-lt"/>
                <a:cs typeface="+mj-lt"/>
                <a:sym typeface="+mn-ea"/>
              </a:rPr>
              <a:t>Problem Description</a:t>
            </a:r>
            <a:endParaRPr lang="en-US" sz="2200" dirty="0">
              <a:latin typeface="+mj-lt"/>
              <a:cs typeface="+mj-lt"/>
            </a:endParaRP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200" dirty="0">
                <a:latin typeface="+mj-lt"/>
                <a:cs typeface="+mj-lt"/>
                <a:sym typeface="+mn-ea"/>
              </a:rPr>
              <a:t>Aim and Objectives</a:t>
            </a:r>
            <a:endParaRPr lang="en-US" sz="2200" dirty="0">
              <a:latin typeface="+mj-lt"/>
              <a:cs typeface="+mj-lt"/>
            </a:endParaRP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200" dirty="0">
                <a:latin typeface="+mj-lt"/>
                <a:cs typeface="+mj-lt"/>
                <a:sym typeface="+mn-ea"/>
              </a:rPr>
              <a:t>Methodology 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200" dirty="0">
                <a:latin typeface="+mj-lt"/>
                <a:cs typeface="+mj-lt"/>
                <a:sym typeface="+mn-ea"/>
              </a:rPr>
              <a:t>Technology Used for Project Development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200" dirty="0">
                <a:latin typeface="+mj-lt"/>
                <a:cs typeface="+mj-lt"/>
                <a:sym typeface="+mn-ea"/>
              </a:rPr>
              <a:t>Design Documents (Use Case, Data Flow Diagram, Activity Diagram, etc.)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200" dirty="0">
                <a:latin typeface="+mj-lt"/>
                <a:cs typeface="+mj-lt"/>
                <a:sym typeface="+mn-ea"/>
              </a:rPr>
              <a:t>Screenshots</a:t>
            </a:r>
            <a:endParaRPr lang="en-US" sz="2200" dirty="0">
              <a:latin typeface="+mj-lt"/>
              <a:cs typeface="+mj-lt"/>
            </a:endParaRP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200" dirty="0">
                <a:latin typeface="+mj-lt"/>
                <a:cs typeface="+mj-lt"/>
                <a:sym typeface="+mn-ea"/>
              </a:rPr>
              <a:t>Testing of Project</a:t>
            </a:r>
            <a:endParaRPr lang="en-US" sz="2200" dirty="0">
              <a:latin typeface="+mj-lt"/>
              <a:cs typeface="+mj-lt"/>
            </a:endParaRP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200" dirty="0">
                <a:latin typeface="+mj-lt"/>
                <a:cs typeface="+mj-lt"/>
                <a:sym typeface="+mn-ea"/>
              </a:rPr>
              <a:t>Conclusion</a:t>
            </a:r>
            <a:endParaRPr lang="en-US" sz="2200" dirty="0">
              <a:latin typeface="+mj-lt"/>
              <a:cs typeface="+mj-lt"/>
            </a:endParaRP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200" dirty="0">
                <a:latin typeface="+mj-lt"/>
                <a:cs typeface="+mj-lt"/>
                <a:sym typeface="+mn-ea"/>
              </a:rPr>
              <a:t>Future Scope</a:t>
            </a:r>
            <a:endParaRPr lang="en-US" sz="2200" dirty="0">
              <a:latin typeface="+mj-lt"/>
              <a:cs typeface="+mj-lt"/>
            </a:endParaRP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200" dirty="0">
                <a:latin typeface="+mj-lt"/>
                <a:cs typeface="+mj-lt"/>
                <a:sym typeface="+mn-ea"/>
              </a:rPr>
              <a:t>Bibliography</a:t>
            </a:r>
            <a:endParaRPr lang="en-US" sz="2200" dirty="0">
              <a:latin typeface="+mj-lt"/>
              <a:cs typeface="+mj-lt"/>
            </a:endParaRPr>
          </a:p>
          <a:p>
            <a:endParaRPr lang="en-US" sz="2200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screenshot-7</a:t>
            </a:r>
          </a:p>
        </p:txBody>
      </p:sp>
      <p:pic>
        <p:nvPicPr>
          <p:cNvPr id="4" name="Content Placeholder 3" descr="Screenshot 2024-04-18 at 8.35.29 PM"/>
          <p:cNvPicPr>
            <a:picLocks noGrp="1" noChangeAspect="1"/>
          </p:cNvPicPr>
          <p:nvPr>
            <p:ph idx="1"/>
          </p:nvPr>
        </p:nvPicPr>
        <p:blipFill>
          <a:blip r:embed="rId2"/>
          <a:srcRect l="19266" t="14610"/>
          <a:stretch>
            <a:fillRect/>
          </a:stretch>
        </p:blipFill>
        <p:spPr>
          <a:xfrm>
            <a:off x="2000885" y="907415"/>
            <a:ext cx="8524875" cy="56356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screenshot-8</a:t>
            </a:r>
            <a:endParaRPr lang="en-US"/>
          </a:p>
        </p:txBody>
      </p:sp>
      <p:pic>
        <p:nvPicPr>
          <p:cNvPr id="4" name="Content Placeholder 3" descr="Screenshot 2024-04-18 at 8.35.35 PM"/>
          <p:cNvPicPr>
            <a:picLocks noGrp="1" noChangeAspect="1"/>
          </p:cNvPicPr>
          <p:nvPr>
            <p:ph idx="1"/>
          </p:nvPr>
        </p:nvPicPr>
        <p:blipFill>
          <a:blip r:embed="rId2"/>
          <a:srcRect l="9701" t="17127" r="10567"/>
          <a:stretch>
            <a:fillRect/>
          </a:stretch>
        </p:blipFill>
        <p:spPr>
          <a:xfrm>
            <a:off x="1827530" y="883285"/>
            <a:ext cx="8536940" cy="55460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Generated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>
                <a:latin typeface="Times New Roman Regular" panose="02020603050405020304" charset="0"/>
                <a:cs typeface="Times New Roman Regular" panose="02020603050405020304" charset="0"/>
              </a:rPr>
              <a:t>old site report by pagespeed insights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200">
                <a:latin typeface="Times New Roman Regular" panose="02020603050405020304" charset="0"/>
                <a:cs typeface="Times New Roman Regular" panose="02020603050405020304" charset="0"/>
              </a:rPr>
              <a:t>new site report by lighthouse</a:t>
            </a:r>
          </a:p>
        </p:txBody>
      </p:sp>
      <p:pic>
        <p:nvPicPr>
          <p:cNvPr id="4" name="Picture 3" descr="Screenshot 2024-04-21 at 6.13.09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1523365"/>
            <a:ext cx="8359140" cy="2306955"/>
          </a:xfrm>
          <a:prstGeom prst="rect">
            <a:avLst/>
          </a:prstGeom>
        </p:spPr>
      </p:pic>
      <p:pic>
        <p:nvPicPr>
          <p:cNvPr id="5" name="Picture 4" descr="Screenshot 2024-04-21 at 6.15.25 PM"/>
          <p:cNvPicPr>
            <a:picLocks noChangeAspect="1"/>
          </p:cNvPicPr>
          <p:nvPr/>
        </p:nvPicPr>
        <p:blipFill>
          <a:blip r:embed="rId3"/>
          <a:srcRect t="21605"/>
          <a:stretch>
            <a:fillRect/>
          </a:stretch>
        </p:blipFill>
        <p:spPr>
          <a:xfrm>
            <a:off x="1501775" y="4665345"/>
            <a:ext cx="9032240" cy="16751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Load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200">
                <a:latin typeface="Times New Roman Regular" panose="02020603050405020304" charset="0"/>
                <a:cs typeface="Times New Roman Regular" panose="02020603050405020304" charset="0"/>
              </a:rPr>
              <a:t>Test says 1 page can handle almost 150 members at a single time input given (total 500 threads , every second , increasing by one ) Test Done using jmeter.</a:t>
            </a:r>
          </a:p>
        </p:txBody>
      </p:sp>
      <p:pic>
        <p:nvPicPr>
          <p:cNvPr id="4" name="Picture 3" descr="Screenshot 2024-04-21 at 6.19.56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" y="2752090"/>
            <a:ext cx="11134725" cy="23056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Testing of the Project</a:t>
            </a:r>
            <a:br>
              <a:rPr lang="en-IN" dirty="0"/>
            </a:b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277972"/>
              </p:ext>
            </p:extLst>
          </p:nvPr>
        </p:nvGraphicFramePr>
        <p:xfrm>
          <a:off x="290049" y="1279209"/>
          <a:ext cx="11611610" cy="4343469"/>
        </p:xfrm>
        <a:graphic>
          <a:graphicData uri="http://schemas.openxmlformats.org/drawingml/2006/table">
            <a:tbl>
              <a:tblPr firstRow="1" firstCol="1" bandRow="1"/>
              <a:tblGrid>
                <a:gridCol w="71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53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Id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5080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Test Case</a:t>
                      </a: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Description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5080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Test Case</a:t>
                      </a: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Input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Test Results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Status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Corrective</a:t>
                      </a: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Measure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Expected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Actual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1 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registering as a user in the get membership page to create mid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All the fields asked in the create  </a:t>
                      </a: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new user </a:t>
                      </a: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are filled properly.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user</a:t>
                      </a: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 is created successfully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user</a:t>
                      </a: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 is created</a:t>
                      </a:r>
                    </a:p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successfully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09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2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registering user with the already exsiting email id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All the fields asked in the create  </a:t>
                      </a: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new user </a:t>
                      </a: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are filled properly.</a:t>
                      </a:r>
                    </a:p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with alredy exsisting email id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user created succesfully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existing user</a:t>
                      </a: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 </a:t>
                      </a: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is</a:t>
                      </a: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 displayed</a:t>
                      </a: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 in email field.</a:t>
                      </a:r>
                      <a:endParaRPr lang="en-IN" sz="1400" b="0" dirty="0">
                        <a:effectLst/>
                        <a:latin typeface="Times New Roman Regular" panose="02020603050405020304" charset="0"/>
                        <a:ea typeface="Times New Roman" panose="02020603050405020304"/>
                        <a:cs typeface="Times New Roman Regular" panose="02020603050405020304" charset="0"/>
                        <a:sym typeface="+mn-ea"/>
                      </a:endParaRP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Fail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3 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generating a new paper in submitting new paper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All the fields asked in the create  </a:t>
                      </a: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new paper </a:t>
                      </a: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are filled properly.</a:t>
                      </a:r>
                      <a:endParaRPr lang="en-IN" sz="1400" b="0" dirty="0">
                        <a:effectLst/>
                        <a:latin typeface="Times New Roman Regular" panose="02020603050405020304" charset="0"/>
                        <a:ea typeface="Times New Roman" panose="02020603050405020304"/>
                        <a:cs typeface="Times New Roman Regular" panose="02020603050405020304" charset="0"/>
                        <a:sym typeface="+mn-ea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new paper</a:t>
                      </a: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 is created successfully</a:t>
                      </a:r>
                      <a:endParaRPr lang="en-IN" sz="1400" b="0" dirty="0">
                        <a:effectLst/>
                        <a:latin typeface="Times New Roman Regular" panose="02020603050405020304" charset="0"/>
                        <a:ea typeface="Times New Roman" panose="02020603050405020304"/>
                        <a:cs typeface="Times New Roman Regular" panose="02020603050405020304" charset="0"/>
                        <a:sym typeface="+mn-ea"/>
                      </a:endParaRP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new paper</a:t>
                      </a: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 is created successfully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4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updating the existing paper of the current user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All the fields asked in the </a:t>
                      </a: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update paper </a:t>
                      </a: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are filled properly.</a:t>
                      </a:r>
                      <a:endParaRPr lang="en-IN" sz="1400" b="0" dirty="0">
                        <a:effectLst/>
                        <a:latin typeface="Times New Roman Regular" panose="02020603050405020304" charset="0"/>
                        <a:ea typeface="Times New Roman" panose="02020603050405020304"/>
                        <a:cs typeface="Times New Roman Regular" panose="02020603050405020304" charset="0"/>
                        <a:sym typeface="+mn-ea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paper is updated succesfully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paper is updated succesfully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5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adding all the co-authors of the paper of the current user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All the fields asked in the </a:t>
                      </a: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co-author </a:t>
                      </a: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are filled properly</a:t>
                      </a:r>
                      <a:endParaRPr lang="en-IN" sz="1400" b="0" dirty="0">
                        <a:effectLst/>
                        <a:latin typeface="Times New Roman Regular" panose="02020603050405020304" charset="0"/>
                        <a:ea typeface="Times New Roman" panose="02020603050405020304"/>
                        <a:cs typeface="Times New Roman Regular" panose="02020603050405020304" charset="0"/>
                        <a:sym typeface="+mn-ea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co-authors added succesfully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co-authors added succesfully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Testing of the Project (cont...)</a:t>
            </a:r>
            <a:endParaRPr lang="en-US" sz="4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4339" y="1014414"/>
          <a:ext cx="11611610" cy="5334773"/>
        </p:xfrm>
        <a:graphic>
          <a:graphicData uri="http://schemas.openxmlformats.org/drawingml/2006/table">
            <a:tbl>
              <a:tblPr firstRow="1" firstCol="1" bandRow="1"/>
              <a:tblGrid>
                <a:gridCol w="71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53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Id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5080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Test Case</a:t>
                      </a: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Description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5080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Test Case</a:t>
                      </a: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Input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Test Results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Status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Corrective</a:t>
                      </a: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Measure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Expected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Actual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6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admin can access the admin dashboard as well as wp admin page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login with admin and using admin dashboard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admins can use it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admins can use it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09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7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contributers can access the admin dashboard but not the wp admin page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login with contributer and using admin dashbaord and using wp admin page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Succeed in both the panels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success use at admin dashboard but not wp admin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Fail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8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no user can be made without the approval of admin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user approved by admin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user made successfully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user made successfully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9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user can’t update or change the values of reserch paper of any other user.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form can’t be filled</a:t>
                      </a:r>
                    </a:p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as select box is showing only that paper id which is created by that user.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can’t change others paper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can’t change others paper</a:t>
                      </a:r>
                      <a:endParaRPr lang="en-US" altLang="en-IN" sz="1400" b="0" dirty="0">
                        <a:effectLst/>
                        <a:latin typeface="Times New Roman Regular" panose="02020603050405020304" charset="0"/>
                        <a:ea typeface="Times New Roman" panose="02020603050405020304"/>
                        <a:cs typeface="Times New Roman Regular" panose="02020603050405020304" charset="0"/>
                      </a:endParaRPr>
                    </a:p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IN" sz="1400" b="0" dirty="0">
                        <a:effectLst/>
                        <a:latin typeface="Times New Roman Regular" panose="02020603050405020304" charset="0"/>
                        <a:ea typeface="Times New Roman" panose="02020603050405020304"/>
                        <a:cs typeface="Times New Roman Regular" panose="02020603050405020304" charset="0"/>
                      </a:endParaRP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555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10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user display data is only for the display purpose for the users.</a:t>
                      </a:r>
                    </a:p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(can be used to download their uploaded reserch paper,ppt,plagiarism)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no input needed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data displayed and ready to download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  <a:sym typeface="+mn-ea"/>
                        </a:rPr>
                        <a:t>data displayed and ready to download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400" b="0" dirty="0">
                          <a:effectLst/>
                          <a:latin typeface="Times New Roman Regular" panose="02020603050405020304" charset="0"/>
                          <a:ea typeface="Times New Roman" panose="02020603050405020304"/>
                          <a:cs typeface="Times New Roman Regular" panose="0202060305040502030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Conclusion</a:t>
            </a:r>
            <a:b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" y="1082040"/>
            <a:ext cx="11677015" cy="5130165"/>
          </a:xfrm>
        </p:spPr>
        <p:txBody>
          <a:bodyPr/>
          <a:lstStyle/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Our current platform is hindering progress, and we propose a user-friendly website.</a:t>
            </a:r>
          </a:p>
          <a:p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This includes a clear and accessible database and a streamlined view system.</a:t>
            </a:r>
          </a:p>
          <a:p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We integrated a WordPress admin module to empower administrators and simplify maintenance tasks.</a:t>
            </a:r>
          </a:p>
          <a:p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A visually appealing platform fosters a positive user experience, which boosts engagement.</a:t>
            </a:r>
          </a:p>
          <a:p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Imagine a dynamic hub for sharing knowledge, seamlessly integrating technology and style.</a:t>
            </a:r>
          </a:p>
          <a:p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Our goal is to create a platform that empowers students and professors, simplifies tasks for faculty, and ultimately builds a thriving research community.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Implement a second and third-level admin system for enhanced administrative control.</a:t>
            </a:r>
          </a:p>
          <a:p>
            <a:pPr marL="0" indent="0">
              <a:buNone/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	2nd level: Again reviewing the papers more thoroughly with brief content.</a:t>
            </a:r>
            <a:b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</a:b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	3rd level</a:t>
            </a:r>
            <a:r>
              <a:rPr lang="en-US" sz="2200">
                <a:latin typeface="Times New Roman Regular" panose="02020603050405020304" charset="0"/>
                <a:cs typeface="Times New Roman Regular" panose="02020603050405020304" charset="0"/>
              </a:rPr>
              <a:t>: Last </a:t>
            </a: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lang="en-US" sz="2200">
                <a:latin typeface="Times New Roman Regular" panose="02020603050405020304" charset="0"/>
                <a:cs typeface="Times New Roman Regular" panose="02020603050405020304" charset="0"/>
              </a:rPr>
              <a:t>eviewing </a:t>
            </a: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better with plagiarism checks and AI tools.</a:t>
            </a:r>
          </a:p>
          <a:p>
            <a:pPr marL="0" indent="0">
              <a:buNone/>
            </a:pPr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Introduce a paper view system to facilitate a better review mechanism.</a:t>
            </a:r>
          </a:p>
          <a:p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Introducing Payment systems to get a more seamless user experience in one place</a:t>
            </a:r>
          </a:p>
          <a:p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Using auto SEO plugins for monthly SEO to give this website a wider reach internationally.</a:t>
            </a:r>
          </a:p>
          <a:p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Convert the entire system into a comprehensive mobile application for greater accessibility and convenience.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785745" y="0"/>
            <a:ext cx="7992110" cy="797560"/>
          </a:xfrm>
          <a:prstGeom prst="rect">
            <a:avLst/>
          </a:prstGeom>
        </p:spPr>
        <p:txBody>
          <a:bodyPr lIns="77907" tIns="38953" rIns="77907" bIns="38953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FFF00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389255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779145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168400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558290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sz="4400" kern="0">
                <a:latin typeface="Times New Roman Regular" panose="02020603050405020304" charset="0"/>
                <a:cs typeface="Times New Roman Regular" panose="02020603050405020304" charset="0"/>
              </a:rPr>
              <a:t>Bibliography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43205" y="1284605"/>
            <a:ext cx="11779250" cy="5241290"/>
          </a:xfrm>
          <a:prstGeom prst="rect">
            <a:avLst/>
          </a:prstGeom>
          <a:noFill/>
          <a:ln>
            <a:noFill/>
          </a:ln>
        </p:spPr>
        <p:txBody>
          <a:bodyPr vert="horz" wrap="square" lIns="77907" tIns="38953" rIns="77907" bIns="38953" numCol="1" anchor="t" anchorCtr="0" compatLnSpc="1"/>
          <a:lstStyle>
            <a:lvl1pPr marL="290830" indent="-2908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1825" indent="-24193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72820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70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62075" indent="-193675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51965" indent="-193675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142490" indent="-19494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531745" indent="-19494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2921635" indent="-19494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310890" indent="-19494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CC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Books: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Get Coding!: Learn HTML, CSS &amp; JavaScript &amp; Build a Website, App &amp; Game – by Young Rewired State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JavaScript: The Definitive Guide, by David Flanagan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CC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Websites: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https://www.w3schools.com/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https://wordpress.com/learn/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https://www.coursera.org/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https://chat.openai.com/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5" y="1236345"/>
            <a:ext cx="11611610" cy="5003165"/>
          </a:xfrm>
        </p:spPr>
        <p:txBody>
          <a:bodyPr/>
          <a:lstStyle/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The </a:t>
            </a:r>
            <a:r>
              <a:rPr lang="en-US" sz="2200" dirty="0" err="1">
                <a:latin typeface="Times New Roman Regular" panose="02020603050405020304" charset="0"/>
                <a:cs typeface="Times New Roman Regular" panose="02020603050405020304" charset="0"/>
              </a:rPr>
              <a:t>Indiacom</a:t>
            </a: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Website is a web-based platform aimed at Streamlining the work on research paper submission and its review by PhD scholars. </a:t>
            </a:r>
          </a:p>
          <a:p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We have a platform with a seamless user experience for both the academic authors and The people who review academic work.</a:t>
            </a:r>
          </a:p>
          <a:p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Additionally, it is important to establish a strong admin system to ensure smooth operation and easy maintenance.</a:t>
            </a:r>
          </a:p>
          <a:p>
            <a:pPr marL="0" indent="0">
              <a:buNone/>
            </a:pPr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Problem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5" y="1251585"/>
            <a:ext cx="11635740" cy="4962525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Problems are often detected by faculty upon login, indicating insufficient testing and debugging procedures.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Poorly designed database schemas lead to inefficiencies and data management challenges.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Problems faced when updating the website are very time-consuming and sometimes challenges in finding the right answers for code cause of less community for the previous language.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 The Admin dashboard was not user-friendly.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 The UI of the website was not </a:t>
            </a: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visually appealing.</a:t>
            </a:r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sz="2200" dirty="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36" y="9523"/>
            <a:ext cx="10191261" cy="665163"/>
          </a:xfrm>
        </p:spPr>
        <p:txBody>
          <a:bodyPr/>
          <a:lstStyle/>
          <a:p>
            <a:pPr>
              <a:defRPr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" y="674370"/>
            <a:ext cx="11611610" cy="555371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600"/>
              </a:spcBef>
              <a:defRPr/>
            </a:pPr>
            <a:r>
              <a:rPr lang="en-US" sz="2200" b="1" dirty="0">
                <a:solidFill>
                  <a:srgbClr val="0000CC"/>
                </a:solidFill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</a:rPr>
              <a:t>Aim:</a:t>
            </a:r>
          </a:p>
          <a:p>
            <a:pPr marL="0" indent="0" algn="just">
              <a:lnSpc>
                <a:spcPct val="125000"/>
              </a:lnSpc>
              <a:spcBef>
                <a:spcPts val="1600"/>
              </a:spcBef>
              <a:buNone/>
              <a:defRPr/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The goal of this website is to improve its appearance and functionality, making it more user-friendly and accessible to individuals who may not have a background in coding. Additionally, it is important to establish a strong admin system to ensure smooth operation and easy maintenance. By achieving these objectives, we can create a website that is both visually appealing and easy to navigate, while also providing effective support for website administrators. </a:t>
            </a:r>
          </a:p>
          <a:p>
            <a:pPr algn="just">
              <a:lnSpc>
                <a:spcPct val="125000"/>
              </a:lnSpc>
              <a:spcBef>
                <a:spcPts val="1600"/>
              </a:spcBef>
              <a:defRPr/>
            </a:pPr>
            <a:r>
              <a:rPr lang="en-US" sz="2200" b="1" dirty="0">
                <a:solidFill>
                  <a:srgbClr val="0000CC"/>
                </a:solidFill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</a:rPr>
              <a:t>Objectives:</a:t>
            </a:r>
          </a:p>
          <a:p>
            <a:pPr marL="342900" indent="-342900" algn="just">
              <a:lnSpc>
                <a:spcPct val="125000"/>
              </a:lnSpc>
              <a:spcBef>
                <a:spcPts val="1600"/>
              </a:spcBef>
              <a:buClrTx/>
              <a:buSzTx/>
              <a:buAutoNum type="arabicPeriod"/>
              <a:defRPr/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Provide a new review system so faculty don’t have to download papers to review them.</a:t>
            </a:r>
          </a:p>
          <a:p>
            <a:pPr marL="342900" indent="-342900" algn="just">
              <a:lnSpc>
                <a:spcPct val="125000"/>
              </a:lnSpc>
              <a:spcBef>
                <a:spcPts val="1600"/>
              </a:spcBef>
              <a:buClrTx/>
              <a:buSzTx/>
              <a:buAutoNum type="arabicPeriod"/>
              <a:defRPr/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Make it visually appealing</a:t>
            </a:r>
          </a:p>
          <a:p>
            <a:pPr marL="342900" indent="-342900" algn="just">
              <a:lnSpc>
                <a:spcPct val="125000"/>
              </a:lnSpc>
              <a:spcBef>
                <a:spcPts val="1600"/>
              </a:spcBef>
              <a:buClrTx/>
              <a:buSzTx/>
              <a:buAutoNum type="arabicPeriod"/>
              <a:defRPr/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Providing a simple database to understand</a:t>
            </a:r>
          </a:p>
          <a:p>
            <a:pPr marL="342900" indent="-342900" algn="just">
              <a:lnSpc>
                <a:spcPct val="125000"/>
              </a:lnSpc>
              <a:spcBef>
                <a:spcPts val="1600"/>
              </a:spcBef>
              <a:buClrTx/>
              <a:buSzTx/>
              <a:buAutoNum type="arabicPeriod"/>
              <a:defRPr/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Provide an admin module by WordPress so it can be maintained and updated easily</a:t>
            </a:r>
          </a:p>
          <a:p>
            <a:pPr marL="342900" lvl="1" indent="-342900" algn="just">
              <a:lnSpc>
                <a:spcPct val="125000"/>
              </a:lnSpc>
              <a:spcBef>
                <a:spcPts val="1600"/>
              </a:spcBef>
              <a:buClrTx/>
              <a:buSzTx/>
              <a:buAutoNum type="arabicPeriod"/>
              <a:defRPr/>
            </a:pPr>
            <a:endParaRPr lang="en-US" sz="2200" dirty="0"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  <a:p>
            <a:pPr marL="862965" lvl="1" indent="-342900" algn="just">
              <a:lnSpc>
                <a:spcPct val="125000"/>
              </a:lnSpc>
              <a:spcBef>
                <a:spcPts val="1600"/>
              </a:spcBef>
              <a:buNone/>
              <a:defRPr/>
            </a:pPr>
            <a:endParaRPr lang="en-US" sz="2200" dirty="0">
              <a:latin typeface="Times New Roman Regular" panose="02020603050405020304" charset="0"/>
              <a:ea typeface="Calibri" panose="020F0502020204030204" pitchFamily="34" charset="0"/>
              <a:cs typeface="Times New Roman Regular" panose="020206030504050203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36" y="9523"/>
            <a:ext cx="10191261" cy="665163"/>
          </a:xfrm>
        </p:spPr>
        <p:txBody>
          <a:bodyPr/>
          <a:lstStyle/>
          <a:p>
            <a:pPr algn="ctr">
              <a:buClrTx/>
              <a:buSzTx/>
              <a:buFontTx/>
              <a:defRPr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5" y="1200785"/>
            <a:ext cx="5563235" cy="5001895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600"/>
              </a:spcBef>
              <a:defRPr/>
            </a:pPr>
            <a:r>
              <a:rPr lang="en-US" sz="2200" dirty="0">
                <a:solidFill>
                  <a:srgbClr val="0000CC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Methodology used for Project Development:</a:t>
            </a:r>
          </a:p>
          <a:p>
            <a:pPr lvl="1" algn="just">
              <a:lnSpc>
                <a:spcPct val="125000"/>
              </a:lnSpc>
              <a:spcBef>
                <a:spcPts val="800"/>
              </a:spcBef>
              <a:defRPr/>
            </a:pPr>
            <a:r>
              <a:rPr lang="en-GB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Agile Methodology</a:t>
            </a:r>
            <a:r>
              <a:rPr lang="en-US" altLang="en-GB" sz="2200" dirty="0">
                <a:latin typeface="Times New Roman Regular" panose="02020603050405020304" charset="0"/>
                <a:cs typeface="Times New Roman Regular" panose="02020603050405020304" charset="0"/>
              </a:rPr>
              <a:t>:</a:t>
            </a:r>
          </a:p>
          <a:p>
            <a:pPr marL="520065" lvl="1" indent="0" algn="just">
              <a:lnSpc>
                <a:spcPct val="125000"/>
              </a:lnSpc>
              <a:spcBef>
                <a:spcPts val="800"/>
              </a:spcBef>
              <a:buNone/>
              <a:defRPr/>
            </a:pPr>
            <a:r>
              <a:rPr lang="en-US" sz="2200" dirty="0">
                <a:latin typeface="Times New Roman Regular" panose="02020603050405020304" charset="0"/>
                <a:ea typeface="+mn-ea"/>
              </a:rPr>
              <a:t>Agile web development is a model for the development of web applications. It is more efficient and powerful within a shorter timeline than other models incorporates face-to-face communication, and includes technical personnel as well as customers as part of the team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</p:txBody>
      </p:sp>
      <p:pic>
        <p:nvPicPr>
          <p:cNvPr id="1026" name="Picture 2" descr="What Is Agile Methodology? (A Beginner's Guide) [2024] • Asana">
            <a:extLst>
              <a:ext uri="{FF2B5EF4-FFF2-40B4-BE49-F238E27FC236}">
                <a16:creationId xmlns:a16="http://schemas.microsoft.com/office/drawing/2014/main" id="{D6CED09A-CDFC-2985-B9A9-EEDE9466B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770" y="1530220"/>
            <a:ext cx="4909575" cy="379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  <a:defRPr/>
            </a:pPr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065" lvl="1" indent="0" algn="just">
              <a:lnSpc>
                <a:spcPct val="125000"/>
              </a:lnSpc>
              <a:spcBef>
                <a:spcPts val="800"/>
              </a:spcBef>
              <a:buFont typeface="Wingdings" panose="05000000000000000000" charset="0"/>
              <a:buNone/>
              <a:defRPr/>
            </a:pPr>
            <a:r>
              <a:rPr lang="en-US" sz="2200" dirty="0">
                <a:solidFill>
                  <a:srgbClr val="0000CC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Technology used for Project Development:</a:t>
            </a:r>
            <a:endParaRPr lang="en-US" sz="2200" dirty="0">
              <a:solidFill>
                <a:srgbClr val="0000CC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 algn="just">
              <a:lnSpc>
                <a:spcPct val="125000"/>
              </a:lnSpc>
              <a:spcBef>
                <a:spcPts val="2400"/>
              </a:spcBef>
              <a:defRPr/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WordPress :Version 6.5.2</a:t>
            </a:r>
          </a:p>
          <a:p>
            <a:pPr lvl="1" algn="just">
              <a:lnSpc>
                <a:spcPct val="125000"/>
              </a:lnSpc>
              <a:spcBef>
                <a:spcPts val="2400"/>
              </a:spcBef>
              <a:defRPr/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WP_Plugins: Elementor (basic,pro,essential addons,Ea-pro) , insert php code snippet, user registration,user role editor ,wp data access, wp frontend admin, disable gutenberg</a:t>
            </a:r>
          </a:p>
          <a:p>
            <a:pPr lvl="1" algn="just">
              <a:lnSpc>
                <a:spcPct val="125000"/>
              </a:lnSpc>
              <a:spcBef>
                <a:spcPts val="2400"/>
              </a:spcBef>
              <a:defRPr/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Server: Apache (using mamp)</a:t>
            </a:r>
          </a:p>
          <a:p>
            <a:pPr lvl="1" algn="just">
              <a:lnSpc>
                <a:spcPct val="125000"/>
              </a:lnSpc>
              <a:spcBef>
                <a:spcPts val="2400"/>
              </a:spcBef>
              <a:defRPr/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Languages: PHP 8.3.4, HTML, CSS</a:t>
            </a:r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 algn="just">
              <a:lnSpc>
                <a:spcPct val="125000"/>
              </a:lnSpc>
              <a:spcBef>
                <a:spcPts val="2400"/>
              </a:spcBef>
              <a:defRPr/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Database: My SQL 5.2.0</a:t>
            </a:r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Use Case Diagram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515" y="1014730"/>
            <a:ext cx="6050280" cy="5224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 Regular" panose="02020603050405020304" charset="0"/>
                <a:cs typeface="Times New Roman Regular" panose="02020603050405020304" charset="0"/>
              </a:rPr>
              <a:t>DFD LEVEL-0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19F32-1175-1FC2-6D12-7E6EB2D6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88" y="1043112"/>
            <a:ext cx="9519320" cy="53999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MC_HR_1410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_MC_HR_141004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Presentation_MC_HR_141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MC_HR_141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esentation_MC_HR_1410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_MC_HR_141004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Presentation_MC_HR_141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MC_HR_141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1227</Words>
  <Application>Microsoft Office PowerPoint</Application>
  <PresentationFormat>Widescreen</PresentationFormat>
  <Paragraphs>208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Times New Roman Regular</vt:lpstr>
      <vt:lpstr>Wingdings</vt:lpstr>
      <vt:lpstr>Office Theme</vt:lpstr>
      <vt:lpstr>Presentation_MC_HR_141004</vt:lpstr>
      <vt:lpstr>1_Presentation_MC_HR_141004</vt:lpstr>
      <vt:lpstr>DISSERTATION ON   INDIACOM CONFERENCE WEBSITE (MCA – IV SEMESTER; BATCH 2022-24) </vt:lpstr>
      <vt:lpstr>Contents</vt:lpstr>
      <vt:lpstr>Introduction</vt:lpstr>
      <vt:lpstr>Problem Description</vt:lpstr>
      <vt:lpstr>Aim and Objectives</vt:lpstr>
      <vt:lpstr>Methodology</vt:lpstr>
      <vt:lpstr>Technology used</vt:lpstr>
      <vt:lpstr>Use Case Diagram</vt:lpstr>
      <vt:lpstr>DFD LEVEL-0</vt:lpstr>
      <vt:lpstr>DFD LEVEL-1</vt:lpstr>
      <vt:lpstr>Sequence Diagram</vt:lpstr>
      <vt:lpstr>Activity Diagram</vt:lpstr>
      <vt:lpstr>Entity Relationship Diagram</vt:lpstr>
      <vt:lpstr>screenshot-1</vt:lpstr>
      <vt:lpstr>screenshot-2</vt:lpstr>
      <vt:lpstr>screenshot-3</vt:lpstr>
      <vt:lpstr>screenshot-4</vt:lpstr>
      <vt:lpstr>screenshot-5</vt:lpstr>
      <vt:lpstr>screenshot-6</vt:lpstr>
      <vt:lpstr>screenshot-7</vt:lpstr>
      <vt:lpstr>screenshot-8</vt:lpstr>
      <vt:lpstr>Generated Reports</vt:lpstr>
      <vt:lpstr>Load test</vt:lpstr>
      <vt:lpstr>Testing of the Project </vt:lpstr>
      <vt:lpstr>Testing of the Project (cont...)</vt:lpstr>
      <vt:lpstr>Conclusion 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ON   INDIACOM WEBSITE (MCA – 4 SEMESTER; BATCH 2022-24)  </dc:title>
  <dc:creator>Sanchit Talreja</dc:creator>
  <cp:lastModifiedBy>sanchit talreja</cp:lastModifiedBy>
  <cp:revision>31</cp:revision>
  <dcterms:created xsi:type="dcterms:W3CDTF">2024-05-11T12:19:43Z</dcterms:created>
  <dcterms:modified xsi:type="dcterms:W3CDTF">2024-05-24T10:00:32Z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1033-5.7.1.8092</vt:lpwstr>
  </property>
</Properties>
</file>