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314" r:id="rId5"/>
    <p:sldId id="430" r:id="rId6"/>
    <p:sldId id="431" r:id="rId7"/>
    <p:sldId id="429" r:id="rId8"/>
    <p:sldId id="425" r:id="rId9"/>
    <p:sldId id="427" r:id="rId10"/>
    <p:sldId id="428" r:id="rId11"/>
    <p:sldId id="433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B16E57C5-7BFA-4E3B-9440-9286BA87F464}">
          <p14:sldIdLst>
            <p14:sldId id="314"/>
            <p14:sldId id="430"/>
            <p14:sldId id="431"/>
            <p14:sldId id="429"/>
            <p14:sldId id="425"/>
            <p14:sldId id="427"/>
            <p14:sldId id="428"/>
          </p14:sldIdLst>
        </p14:section>
        <p14:section name="Additional Resources" id="{3487C38E-FC98-4B1D-BB74-A9515079C2DA}">
          <p14:sldIdLst>
            <p14:sldId id="433"/>
          </p14:sldIdLst>
        </p14:section>
        <p14:section name="Graveyard" id="{68EA5948-75EA-4320-9148-9055D89ADF6D}">
          <p14:sldIdLst/>
        </p14:section>
      </p14:sectionLst>
    </p:ext>
    <p:ext uri="{EFAFB233-063F-42B5-8137-9DF3F51BA10A}">
      <p15:sldGuideLst xmlns:p15="http://schemas.microsoft.com/office/powerpoint/2012/main">
        <p15:guide id="1" pos="3739" userDrawn="1">
          <p15:clr>
            <a:srgbClr val="A4A3A4"/>
          </p15:clr>
        </p15:guide>
        <p15:guide id="2" orient="horz" pos="2610" userDrawn="1">
          <p15:clr>
            <a:srgbClr val="A4A3A4"/>
          </p15:clr>
        </p15:guide>
        <p15:guide id="3" pos="3024" userDrawn="1">
          <p15:clr>
            <a:srgbClr val="A4A3A4"/>
          </p15:clr>
        </p15:guide>
        <p15:guide id="4" pos="2803" userDrawn="1">
          <p15:clr>
            <a:srgbClr val="A4A3A4"/>
          </p15:clr>
        </p15:guide>
        <p15:guide id="5" pos="2088" userDrawn="1">
          <p15:clr>
            <a:srgbClr val="A4A3A4"/>
          </p15:clr>
        </p15:guide>
        <p15:guide id="6" pos="1872" userDrawn="1">
          <p15:clr>
            <a:srgbClr val="A4A3A4"/>
          </p15:clr>
        </p15:guide>
        <p15:guide id="7" pos="264" userDrawn="1">
          <p15:clr>
            <a:srgbClr val="A4A3A4"/>
          </p15:clr>
        </p15:guide>
        <p15:guide id="8" pos="931" userDrawn="1">
          <p15:clr>
            <a:srgbClr val="A4A3A4"/>
          </p15:clr>
        </p15:guide>
        <p15:guide id="9" pos="211" userDrawn="1">
          <p15:clr>
            <a:srgbClr val="A4A3A4"/>
          </p15:clr>
        </p15:guide>
        <p15:guide id="10" pos="3955" userDrawn="1">
          <p15:clr>
            <a:srgbClr val="A4A3A4"/>
          </p15:clr>
        </p15:guide>
        <p15:guide id="11" pos="4668" userDrawn="1">
          <p15:clr>
            <a:srgbClr val="A4A3A4"/>
          </p15:clr>
        </p15:guide>
        <p15:guide id="13" pos="5609" userDrawn="1">
          <p15:clr>
            <a:srgbClr val="A4A3A4"/>
          </p15:clr>
        </p15:guide>
        <p15:guide id="14" pos="5820" userDrawn="1">
          <p15:clr>
            <a:srgbClr val="A4A3A4"/>
          </p15:clr>
        </p15:guide>
        <p15:guide id="15" pos="6516" userDrawn="1">
          <p15:clr>
            <a:srgbClr val="A4A3A4"/>
          </p15:clr>
        </p15:guide>
        <p15:guide id="16" pos="6792" userDrawn="1">
          <p15:clr>
            <a:srgbClr val="A4A3A4"/>
          </p15:clr>
        </p15:guide>
        <p15:guide id="17" pos="7469" userDrawn="1">
          <p15:clr>
            <a:srgbClr val="A4A3A4"/>
          </p15:clr>
        </p15:guide>
        <p15:guide id="18" orient="horz" pos="204" userDrawn="1">
          <p15:clr>
            <a:srgbClr val="A4A3A4"/>
          </p15:clr>
        </p15:guide>
        <p15:guide id="19" orient="horz" pos="1110" userDrawn="1">
          <p15:clr>
            <a:srgbClr val="A4A3A4"/>
          </p15:clr>
        </p15:guide>
        <p15:guide id="20" orient="horz" pos="1410" userDrawn="1">
          <p15:clr>
            <a:srgbClr val="A4A3A4"/>
          </p15:clr>
        </p15:guide>
        <p15:guide id="21" orient="horz" pos="2069" userDrawn="1">
          <p15:clr>
            <a:srgbClr val="A4A3A4"/>
          </p15:clr>
        </p15:guide>
        <p15:guide id="22" orient="horz" pos="3816" userDrawn="1">
          <p15:clr>
            <a:srgbClr val="A4A3A4"/>
          </p15:clr>
        </p15:guide>
        <p15:guide id="23" orient="horz" pos="4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yley, Amanda" initials="HA" lastIdx="1" clrIdx="0">
    <p:extLst>
      <p:ext uri="{19B8F6BF-5375-455C-9EA6-DF929625EA0E}">
        <p15:presenceInfo xmlns:p15="http://schemas.microsoft.com/office/powerpoint/2012/main" userId="S-1-5-21-743256475-1194075624-108746347-488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FF"/>
    <a:srgbClr val="5B9BD5"/>
    <a:srgbClr val="A6A6A6"/>
    <a:srgbClr val="004DFF"/>
    <a:srgbClr val="99E3FF"/>
    <a:srgbClr val="66B5FF"/>
    <a:srgbClr val="CCE6FF"/>
    <a:srgbClr val="F2F2F2"/>
    <a:srgbClr val="CCF1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95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>
        <p:guide pos="3739"/>
        <p:guide orient="horz" pos="2610"/>
        <p:guide pos="3024"/>
        <p:guide pos="2803"/>
        <p:guide pos="2088"/>
        <p:guide pos="1872"/>
        <p:guide pos="264"/>
        <p:guide pos="931"/>
        <p:guide pos="211"/>
        <p:guide pos="3955"/>
        <p:guide pos="4668"/>
        <p:guide pos="5609"/>
        <p:guide pos="5820"/>
        <p:guide pos="6516"/>
        <p:guide pos="6792"/>
        <p:guide pos="7469"/>
        <p:guide orient="horz" pos="204"/>
        <p:guide orient="horz" pos="1110"/>
        <p:guide orient="horz" pos="1410"/>
        <p:guide orient="horz" pos="2069"/>
        <p:guide orient="horz" pos="3816"/>
        <p:guide orient="horz" pos="41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5DF0D1C-6BBB-4D0F-825D-AB5615F85767}" type="datetimeFigureOut">
              <a:rPr lang="en-AU" smtClean="0"/>
              <a:t>12/02/2019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EB3A75-3D45-48A3-A205-F58769396C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211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9F651E-BA7C-4E9C-8918-9342026E9CA9}" type="datetimeFigureOut">
              <a:rPr lang="en-AU" smtClean="0"/>
              <a:t>12/02/2019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4C2469E-A12A-44A9-9907-2A6DE19495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61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Cover">
    <p:bg>
      <p:bgPr>
        <a:gradFill>
          <a:gsLst>
            <a:gs pos="0">
              <a:srgbClr val="F1F3F2"/>
            </a:gs>
            <a:gs pos="37000">
              <a:srgbClr val="F7F7F7"/>
            </a:gs>
            <a:gs pos="68500">
              <a:srgbClr val="FAFAFA"/>
            </a:gs>
            <a:gs pos="100000">
              <a:schemeClr val="bg1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187" y="406402"/>
            <a:ext cx="5938340" cy="6161028"/>
          </a:xfrm>
          <a:prstGeom prst="rect">
            <a:avLst/>
          </a:prstGeom>
        </p:spPr>
      </p:pic>
      <p:sp>
        <p:nvSpPr>
          <p:cNvPr id="6" name="SubTitle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756073" y="5073857"/>
            <a:ext cx="3856329" cy="1041195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0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LINE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8" name="MasterTitle"/>
          <p:cNvSpPr>
            <a:spLocks noGrp="1"/>
          </p:cNvSpPr>
          <p:nvPr userDrawn="1">
            <p:ph type="title" hasCustomPrompt="1"/>
          </p:nvPr>
        </p:nvSpPr>
        <p:spPr>
          <a:xfrm>
            <a:off x="579601" y="1462236"/>
            <a:ext cx="5354475" cy="3948750"/>
          </a:xfrm>
        </p:spPr>
        <p:txBody>
          <a:bodyPr tIns="252000" anchor="ctr"/>
          <a:lstStyle>
            <a:lvl1pPr>
              <a:lnSpc>
                <a:spcPct val="70000"/>
              </a:lnSpc>
              <a:defRPr sz="72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</a:t>
            </a:r>
            <a:br>
              <a:rPr lang="en-US"/>
            </a:br>
            <a:r>
              <a:rPr lang="en-US"/>
              <a:t>to edit Master title</a:t>
            </a:r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5366" y="440324"/>
            <a:ext cx="3702260" cy="6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00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7320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345019" y="1763715"/>
            <a:ext cx="11510432" cy="4294187"/>
          </a:xfrm>
          <a:ln>
            <a:solidFill>
              <a:schemeClr val="bg2"/>
            </a:solidFill>
          </a:ln>
        </p:spPr>
        <p:txBody>
          <a:bodyPr/>
          <a:lstStyle>
            <a:lvl1pPr>
              <a:defRPr sz="1800" baseline="0"/>
            </a:lvl1pPr>
          </a:lstStyle>
          <a:p>
            <a:pPr lvl="0"/>
            <a:r>
              <a:rPr lang="en-US"/>
              <a:t>Content: chart, graph, picture.</a:t>
            </a:r>
          </a:p>
        </p:txBody>
      </p:sp>
    </p:spTree>
    <p:extLst>
      <p:ext uri="{BB962C8B-B14F-4D97-AF65-F5344CB8AC3E}">
        <p14:creationId xmlns:p14="http://schemas.microsoft.com/office/powerpoint/2010/main" val="94411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805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57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gradFill>
          <a:gsLst>
            <a:gs pos="0">
              <a:srgbClr val="F1F3F2"/>
            </a:gs>
            <a:gs pos="37000">
              <a:srgbClr val="F7F7F7"/>
            </a:gs>
            <a:gs pos="68500">
              <a:srgbClr val="FAFAFA"/>
            </a:gs>
            <a:gs pos="100000">
              <a:schemeClr val="bg1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 userDrawn="1">
            <p:ph type="title" hasCustomPrompt="1"/>
          </p:nvPr>
        </p:nvSpPr>
        <p:spPr>
          <a:xfrm>
            <a:off x="354849" y="2730724"/>
            <a:ext cx="8541503" cy="1213672"/>
          </a:xfrm>
        </p:spPr>
        <p:txBody>
          <a:bodyPr anchor="ctr"/>
          <a:lstStyle>
            <a:lvl1pPr>
              <a:lnSpc>
                <a:spcPct val="80000"/>
              </a:lnSpc>
              <a:defRPr sz="5867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</p:spTree>
    <p:extLst>
      <p:ext uri="{BB962C8B-B14F-4D97-AF65-F5344CB8AC3E}">
        <p14:creationId xmlns:p14="http://schemas.microsoft.com/office/powerpoint/2010/main" val="669904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>
          <a:gsLst>
            <a:gs pos="0">
              <a:schemeClr val="accent1"/>
            </a:gs>
            <a:gs pos="100000">
              <a:schemeClr val="accent5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34964" y="2730724"/>
            <a:ext cx="8561387" cy="1213672"/>
          </a:xfrm>
        </p:spPr>
        <p:txBody>
          <a:bodyPr anchor="ctr"/>
          <a:lstStyle>
            <a:lvl1pPr>
              <a:lnSpc>
                <a:spcPct val="80000"/>
              </a:lnSpc>
              <a:defRPr sz="5867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</p:spTree>
    <p:extLst>
      <p:ext uri="{BB962C8B-B14F-4D97-AF65-F5344CB8AC3E}">
        <p14:creationId xmlns:p14="http://schemas.microsoft.com/office/powerpoint/2010/main" val="287971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-168620" y="3"/>
            <a:ext cx="12055819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4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Cover">
    <p:bg>
      <p:bgPr>
        <a:gradFill>
          <a:gsLst>
            <a:gs pos="0">
              <a:schemeClr val="accent1"/>
            </a:gs>
            <a:gs pos="100000">
              <a:schemeClr val="accent5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2619" y="406402"/>
            <a:ext cx="5938340" cy="6161028"/>
          </a:xfrm>
          <a:prstGeom prst="rect">
            <a:avLst/>
          </a:prstGeom>
        </p:spPr>
      </p:pic>
      <p:sp>
        <p:nvSpPr>
          <p:cNvPr id="6" name="SubTitle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756073" y="5073857"/>
            <a:ext cx="3856329" cy="1041195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000" b="0" i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LINE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8" name="MasterTitle"/>
          <p:cNvSpPr>
            <a:spLocks noGrp="1"/>
          </p:cNvSpPr>
          <p:nvPr userDrawn="1">
            <p:ph type="title" hasCustomPrompt="1"/>
          </p:nvPr>
        </p:nvSpPr>
        <p:spPr>
          <a:xfrm>
            <a:off x="579601" y="1462236"/>
            <a:ext cx="5354475" cy="3948750"/>
          </a:xfrm>
        </p:spPr>
        <p:txBody>
          <a:bodyPr tIns="252000" anchor="ctr"/>
          <a:lstStyle>
            <a:lvl1pPr>
              <a:lnSpc>
                <a:spcPct val="70000"/>
              </a:lnSpc>
              <a:defRPr sz="72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</a:t>
            </a:r>
            <a:br>
              <a:rPr lang="en-US"/>
            </a:br>
            <a:r>
              <a:rPr lang="en-US"/>
              <a:t>to edit Master title</a:t>
            </a:r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5121" y="444504"/>
            <a:ext cx="3703320" cy="668695"/>
          </a:xfrm>
          <a:prstGeom prst="rect">
            <a:avLst/>
          </a:prstGeom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7320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Cov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UTLINED GTS"/>
          <p:cNvSpPr>
            <a:spLocks noEditPoints="1"/>
          </p:cNvSpPr>
          <p:nvPr userDrawn="1"/>
        </p:nvSpPr>
        <p:spPr bwMode="auto">
          <a:xfrm>
            <a:off x="1144912" y="441893"/>
            <a:ext cx="5958533" cy="6083338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1800"/>
          </a:p>
        </p:txBody>
      </p:sp>
      <p:sp>
        <p:nvSpPr>
          <p:cNvPr id="6" name="SubTitle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756073" y="5073857"/>
            <a:ext cx="3856329" cy="1041195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000" b="0" i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LINE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8" name="MasterTitle"/>
          <p:cNvSpPr>
            <a:spLocks noGrp="1"/>
          </p:cNvSpPr>
          <p:nvPr userDrawn="1">
            <p:ph type="title" hasCustomPrompt="1"/>
          </p:nvPr>
        </p:nvSpPr>
        <p:spPr>
          <a:xfrm>
            <a:off x="579601" y="1462236"/>
            <a:ext cx="5354475" cy="3948750"/>
          </a:xfrm>
          <a:noFill/>
        </p:spPr>
        <p:txBody>
          <a:bodyPr tIns="252000" anchor="ctr"/>
          <a:lstStyle>
            <a:lvl1pPr>
              <a:lnSpc>
                <a:spcPct val="70000"/>
              </a:lnSpc>
              <a:defRPr sz="7200" spc="-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</a:t>
            </a:r>
            <a:br>
              <a:rPr lang="en-US"/>
            </a:br>
            <a:r>
              <a:rPr lang="en-US"/>
              <a:t>to edit Master title</a:t>
            </a:r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5121" y="444504"/>
            <a:ext cx="3703320" cy="668695"/>
          </a:xfrm>
          <a:prstGeom prst="rect">
            <a:avLst/>
          </a:prstGeom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7320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5019" y="1803400"/>
            <a:ext cx="5589056" cy="4254500"/>
          </a:xfrm>
        </p:spPr>
        <p:txBody>
          <a:bodyPr/>
          <a:lstStyle>
            <a:lvl1pPr>
              <a:lnSpc>
                <a:spcPct val="80000"/>
              </a:lnSpc>
              <a:defRPr sz="5067" cap="all" baseline="0"/>
            </a:lvl1pPr>
          </a:lstStyle>
          <a:p>
            <a:r>
              <a:rPr lang="en-US"/>
              <a:t>SECTION INTRO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76976" y="1763715"/>
            <a:ext cx="55784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021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7" y="332078"/>
            <a:ext cx="10027707" cy="7761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7" y="1763715"/>
            <a:ext cx="10027707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 marL="182875">
              <a:defRPr lang="en-US" sz="1800" dirty="0" smtClean="0"/>
            </a:lvl2pPr>
            <a:lvl3pPr marL="365751"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238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9" y="1763715"/>
            <a:ext cx="5589056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276976" y="1763714"/>
            <a:ext cx="55784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702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8" y="1763731"/>
            <a:ext cx="3583476" cy="42941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6656" y="1763715"/>
            <a:ext cx="359879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271393" y="1763715"/>
            <a:ext cx="3642363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741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314702" y="1763715"/>
            <a:ext cx="26193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5016" y="1763715"/>
            <a:ext cx="262678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9239251" y="1763715"/>
            <a:ext cx="26162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276975" y="1763715"/>
            <a:ext cx="26193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770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800601" y="1763715"/>
            <a:ext cx="7054849" cy="42941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5018" y="1763715"/>
            <a:ext cx="4103159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020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019" y="332078"/>
            <a:ext cx="10027707" cy="776139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r>
              <a:rPr lang="en-US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019" y="1764072"/>
            <a:ext cx="11491383" cy="42938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9376" y="6381688"/>
            <a:ext cx="334195" cy="19228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 b="1" i="0">
                <a:solidFill>
                  <a:schemeClr val="tx2"/>
                </a:solidFill>
                <a:latin typeface="Arial Bold" charset="0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8890367" y="6407925"/>
            <a:ext cx="2728956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Copyright © 2017 Accenture  All rights reserved.   </a:t>
            </a:r>
            <a:r>
              <a:rPr lang="en-AU" sz="8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0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|</a:t>
            </a:r>
          </a:p>
          <a:p>
            <a:pPr marL="0" algn="ctr" defTabSz="1087106" rtl="0" eaLnBrk="1" latinLnBrk="0" hangingPunct="1"/>
            <a:endParaRPr lang="en-AU" sz="900" b="0" i="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50901" y="6207786"/>
            <a:ext cx="2026539" cy="36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9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2" r:id="rId2"/>
    <p:sldLayoutId id="2147483693" r:id="rId3"/>
    <p:sldLayoutId id="2147483665" r:id="rId4"/>
    <p:sldLayoutId id="2147483661" r:id="rId5"/>
    <p:sldLayoutId id="2147483663" r:id="rId6"/>
    <p:sldLayoutId id="2147483667" r:id="rId7"/>
    <p:sldLayoutId id="2147483669" r:id="rId8"/>
    <p:sldLayoutId id="2147483670" r:id="rId9"/>
    <p:sldLayoutId id="2147483671" r:id="rId10"/>
    <p:sldLayoutId id="2147483672" r:id="rId11"/>
    <p:sldLayoutId id="2147483691" r:id="rId12"/>
    <p:sldLayoutId id="2147483679" r:id="rId13"/>
    <p:sldLayoutId id="2147483677" r:id="rId14"/>
    <p:sldLayoutId id="214748367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3200" b="0" i="0" kern="1200" cap="all" spc="-133" baseline="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05" userDrawn="1">
          <p15:clr>
            <a:srgbClr val="F26B43"/>
          </p15:clr>
        </p15:guide>
        <p15:guide id="2" pos="1152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5" orient="horz" pos="2610" userDrawn="1">
          <p15:clr>
            <a:srgbClr val="F26B43"/>
          </p15:clr>
        </p15:guide>
        <p15:guide id="7" orient="horz" pos="204" userDrawn="1">
          <p15:clr>
            <a:srgbClr val="F26B43"/>
          </p15:clr>
        </p15:guide>
        <p15:guide id="8" orient="horz" pos="3816" userDrawn="1">
          <p15:clr>
            <a:srgbClr val="F26B43"/>
          </p15:clr>
        </p15:guide>
        <p15:guide id="9" orient="horz" pos="1111" userDrawn="1">
          <p15:clr>
            <a:srgbClr val="F26B43"/>
          </p15:clr>
        </p15:guide>
        <p15:guide id="11" pos="7468" userDrawn="1">
          <p15:clr>
            <a:srgbClr val="F26B43"/>
          </p15:clr>
        </p15:guide>
        <p15:guide id="12" pos="1872" userDrawn="1">
          <p15:clr>
            <a:srgbClr val="F26B43"/>
          </p15:clr>
        </p15:guide>
        <p15:guide id="13" pos="4884" userDrawn="1">
          <p15:clr>
            <a:srgbClr val="F26B43"/>
          </p15:clr>
        </p15:guide>
        <p15:guide id="14" pos="5604" userDrawn="1">
          <p15:clr>
            <a:srgbClr val="F26B43"/>
          </p15:clr>
        </p15:guide>
        <p15:guide id="15" pos="2088" userDrawn="1">
          <p15:clr>
            <a:srgbClr val="F26B43"/>
          </p15:clr>
        </p15:guide>
        <p15:guide id="16" pos="3955" userDrawn="1">
          <p15:clr>
            <a:srgbClr val="F26B43"/>
          </p15:clr>
        </p15:guide>
        <p15:guide id="17" pos="6535" userDrawn="1">
          <p15:clr>
            <a:srgbClr val="F26B43"/>
          </p15:clr>
        </p15:guide>
        <p15:guide id="18" pos="931" userDrawn="1">
          <p15:clr>
            <a:srgbClr val="F26B43"/>
          </p15:clr>
        </p15:guide>
        <p15:guide id="19" pos="2803" userDrawn="1">
          <p15:clr>
            <a:srgbClr val="F26B43"/>
          </p15:clr>
        </p15:guide>
        <p15:guide id="20" pos="3024" userDrawn="1">
          <p15:clr>
            <a:srgbClr val="F26B43"/>
          </p15:clr>
        </p15:guide>
        <p15:guide id="21" pos="3739" userDrawn="1">
          <p15:clr>
            <a:srgbClr val="F26B43"/>
          </p15:clr>
        </p15:guide>
        <p15:guide id="22" pos="4668" userDrawn="1">
          <p15:clr>
            <a:srgbClr val="F26B43"/>
          </p15:clr>
        </p15:guide>
        <p15:guide id="23" pos="5820" userDrawn="1">
          <p15:clr>
            <a:srgbClr val="F26B43"/>
          </p15:clr>
        </p15:guide>
        <p15:guide id="24" pos="6751" userDrawn="1">
          <p15:clr>
            <a:srgbClr val="F26B43"/>
          </p15:clr>
        </p15:guide>
        <p15:guide id="25" orient="horz" pos="1410" userDrawn="1">
          <p15:clr>
            <a:srgbClr val="F26B43"/>
          </p15:clr>
        </p15:guide>
        <p15:guide id="26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ybinder.org/v2/gh/TMHP-DMO-DataScience/Python_Tutorial/master?filepath=TMHP_Python_Tutorial_I.ipynb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jupyter.org/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MHP-DMO-DataScience/Python_Tutorial/blob/master/TMHP_Python_Tutorial_I.ipyn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python-for-data-science-and-machine-learning-bootcamp/learn/v4/overview" TargetMode="External"/><Relationship Id="rId2" Type="http://schemas.openxmlformats.org/officeDocument/2006/relationships/hyperlink" Target="https://www.udemy.com/complete-python-bootcamp/learn/v4/overview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learning.oreilly.com/ho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83517" y="1756295"/>
            <a:ext cx="5178700" cy="3481799"/>
          </a:xfrm>
        </p:spPr>
        <p:txBody>
          <a:bodyPr/>
          <a:lstStyle/>
          <a:p>
            <a:r>
              <a:rPr lang="en-US" sz="3600" dirty="0" smtClean="0"/>
              <a:t>Python Tutorial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February 2019</a:t>
            </a:r>
            <a:endParaRPr lang="en-US" sz="3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585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Jupyter</a:t>
            </a:r>
            <a:r>
              <a:rPr lang="en-US" sz="4000" dirty="0" smtClean="0"/>
              <a:t> Notebooks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>
                <a:solidFill>
                  <a:schemeClr val="tx1"/>
                </a:solidFill>
              </a:rPr>
              <a:t>Interactive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6976" y="1763715"/>
            <a:ext cx="5578475" cy="42941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you want to execute the code in the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Notebook, please follow the instructions in the new couple of slides.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You’ll be able to code along, and see the underlying code that generates the respective outputs.</a:t>
            </a:r>
            <a:endParaRPr lang="en-US" dirty="0" smtClean="0">
              <a:solidFill>
                <a:srgbClr val="00BAFF"/>
              </a:solidFill>
            </a:endParaRPr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021446"/>
              </p:ext>
            </p:extLst>
          </p:nvPr>
        </p:nvGraphicFramePr>
        <p:xfrm>
          <a:off x="345019" y="5316220"/>
          <a:ext cx="11510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0432">
                  <a:extLst>
                    <a:ext uri="{9D8B030D-6E8A-4147-A177-3AD203B41FA5}">
                      <a16:colId xmlns:a16="http://schemas.microsoft.com/office/drawing/2014/main" val="3717428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rgbClr val="00BAFF"/>
                          </a:solidFill>
                        </a:rPr>
                        <a:t>Click the</a:t>
                      </a:r>
                      <a:r>
                        <a:rPr lang="en-US" sz="1800" b="1" i="1" baseline="0" dirty="0" smtClean="0">
                          <a:solidFill>
                            <a:srgbClr val="00BAFF"/>
                          </a:solidFill>
                        </a:rPr>
                        <a:t> Link Below to Start an Interactive </a:t>
                      </a:r>
                      <a:r>
                        <a:rPr lang="en-US" sz="1800" b="1" i="1" baseline="0" dirty="0" err="1" smtClean="0">
                          <a:solidFill>
                            <a:srgbClr val="00BAFF"/>
                          </a:solidFill>
                        </a:rPr>
                        <a:t>Jupyter</a:t>
                      </a:r>
                      <a:r>
                        <a:rPr lang="en-US" sz="1800" b="1" i="1" baseline="0" dirty="0" smtClean="0">
                          <a:solidFill>
                            <a:srgbClr val="00BAFF"/>
                          </a:solidFill>
                        </a:rPr>
                        <a:t> Notebook (Chrome or Firefox)</a:t>
                      </a:r>
                      <a:endParaRPr lang="en-US" sz="1800" b="1" i="1" dirty="0" smtClean="0">
                        <a:solidFill>
                          <a:srgbClr val="00BA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40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BAFF"/>
                          </a:solidFill>
                          <a:hlinkClick r:id="rId2"/>
                        </a:rPr>
                        <a:t>https://mybinder.org/v2/gh/TMHP-DMO-DataScience/Python_Tutorial/master?filepath=TMHP_Python_Tutorial_I.ipynb</a:t>
                      </a:r>
                      <a:endParaRPr lang="en-US" sz="1600" dirty="0" smtClean="0">
                        <a:solidFill>
                          <a:srgbClr val="00BA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83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2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err="1" smtClean="0">
                <a:solidFill>
                  <a:schemeClr val="tx1"/>
                </a:solidFill>
              </a:rPr>
              <a:t>Jupyter</a:t>
            </a:r>
            <a:r>
              <a:rPr lang="en-US" dirty="0" smtClean="0">
                <a:solidFill>
                  <a:schemeClr val="tx1"/>
                </a:solidFill>
              </a:rPr>
              <a:t> Notebooks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4800600" y="2000118"/>
            <a:ext cx="7054850" cy="38213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21839" y="3990974"/>
            <a:ext cx="3331786" cy="26670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621839" y="4271070"/>
            <a:ext cx="3331786" cy="26670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45018" y="1763715"/>
            <a:ext cx="4103159" cy="42941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Navigate to </a:t>
            </a:r>
            <a:r>
              <a:rPr lang="en-US" dirty="0" smtClean="0">
                <a:hlinkClick r:id="rId3"/>
              </a:rPr>
              <a:t>https://mybinder.org/#</a:t>
            </a:r>
            <a:r>
              <a:rPr lang="en-US" dirty="0" smtClean="0"/>
              <a:t> and input the following information in order to render an interactive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28045"/>
              </p:ext>
            </p:extLst>
          </p:nvPr>
        </p:nvGraphicFramePr>
        <p:xfrm>
          <a:off x="345018" y="2945190"/>
          <a:ext cx="410316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3160">
                  <a:extLst>
                    <a:ext uri="{9D8B030D-6E8A-4147-A177-3AD203B41FA5}">
                      <a16:colId xmlns:a16="http://schemas.microsoft.com/office/drawing/2014/main" val="183964578"/>
                    </a:ext>
                  </a:extLst>
                </a:gridCol>
              </a:tblGrid>
              <a:tr h="37422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Fill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in the Following Fields: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49206"/>
                  </a:ext>
                </a:extLst>
              </a:tr>
              <a:tr h="316653">
                <a:tc>
                  <a:txBody>
                    <a:bodyPr/>
                    <a:lstStyle/>
                    <a:p>
                      <a:r>
                        <a:rPr lang="en-US" sz="1600" b="1" i="1" dirty="0" err="1" smtClean="0"/>
                        <a:t>Github</a:t>
                      </a:r>
                      <a:r>
                        <a:rPr lang="en-US" sz="1600" b="1" i="1" dirty="0" smtClean="0"/>
                        <a:t> Repository:</a:t>
                      </a:r>
                      <a:endParaRPr lang="en-US" sz="16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64461"/>
                  </a:ext>
                </a:extLst>
              </a:tr>
              <a:tr h="54694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https://github.com/TMHP-DMO-DataScience/Python_Tutorial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04487"/>
                  </a:ext>
                </a:extLst>
              </a:tr>
              <a:tr h="316653">
                <a:tc>
                  <a:txBody>
                    <a:bodyPr/>
                    <a:lstStyle/>
                    <a:p>
                      <a:r>
                        <a:rPr lang="en-US" sz="1600" b="1" i="1" dirty="0" err="1" smtClean="0"/>
                        <a:t>Git</a:t>
                      </a:r>
                      <a:r>
                        <a:rPr lang="en-US" sz="1600" b="1" i="1" dirty="0" smtClean="0"/>
                        <a:t> Branch:</a:t>
                      </a:r>
                      <a:endParaRPr lang="en-US" sz="16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93410"/>
                  </a:ext>
                </a:extLst>
              </a:tr>
              <a:tr h="31665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smtClean="0"/>
                        <a:t>master</a:t>
                      </a:r>
                      <a:endParaRPr lang="en-US" sz="16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449910"/>
                  </a:ext>
                </a:extLst>
              </a:tr>
              <a:tr h="31665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i="1" dirty="0" smtClean="0"/>
                        <a:t>Path to Notebook:</a:t>
                      </a:r>
                      <a:endParaRPr lang="en-US" sz="16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19046"/>
                  </a:ext>
                </a:extLst>
              </a:tr>
              <a:tr h="31665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 smtClean="0"/>
                        <a:t>TMHP_Python_Tutorial_I.ipynb</a:t>
                      </a:r>
                      <a:endParaRPr lang="en-US" sz="16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894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8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Jupyter</a:t>
            </a:r>
            <a:r>
              <a:rPr lang="en-US" sz="4000" dirty="0" smtClean="0"/>
              <a:t> Notebooks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>
                <a:solidFill>
                  <a:schemeClr val="tx1"/>
                </a:solidFill>
              </a:rPr>
              <a:t>Non-Interactive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you’d like to simply follow along without running the code, this section will show you how to render the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Although you’ll be limited to simply viewing the notebook, you’ll still be able to view the results on your own screen.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96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err="1" smtClean="0">
                <a:solidFill>
                  <a:schemeClr val="tx1"/>
                </a:solidFill>
              </a:rPr>
              <a:t>Jupyter</a:t>
            </a:r>
            <a:r>
              <a:rPr lang="en-US" dirty="0" smtClean="0">
                <a:solidFill>
                  <a:schemeClr val="tx1"/>
                </a:solidFill>
              </a:rPr>
              <a:t> Notebooks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5018" y="1763715"/>
            <a:ext cx="4103159" cy="429418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Navigate to the following web address:  </a:t>
            </a:r>
            <a:r>
              <a:rPr lang="en-US" sz="2000" dirty="0" smtClean="0">
                <a:hlinkClick r:id="rId2"/>
              </a:rPr>
              <a:t>www.jupyter.org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The landing page will look like the object to the right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Once you’re there, click on </a:t>
            </a:r>
            <a:r>
              <a:rPr lang="en-US" sz="2000" i="1" dirty="0" smtClean="0"/>
              <a:t>‘</a:t>
            </a:r>
            <a:r>
              <a:rPr lang="en-US" sz="2000" i="1" dirty="0" err="1" smtClean="0"/>
              <a:t>NBViewer</a:t>
            </a:r>
            <a:r>
              <a:rPr lang="en-US" sz="2000" i="1" dirty="0" smtClean="0"/>
              <a:t>’ </a:t>
            </a:r>
            <a:r>
              <a:rPr lang="en-US" sz="2000" dirty="0" smtClean="0"/>
              <a:t>in the upper right hand corner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8"/>
          </p:nvPr>
        </p:nvPicPr>
        <p:blipFill rotWithShape="1">
          <a:blip r:embed="rId3"/>
          <a:srcRect t="6263" r="2379" b="35592"/>
          <a:stretch/>
        </p:blipFill>
        <p:spPr>
          <a:xfrm>
            <a:off x="4800600" y="1763715"/>
            <a:ext cx="7054850" cy="22760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58021" y="1763715"/>
            <a:ext cx="339365" cy="29132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Down Arrow 7"/>
          <p:cNvSpPr/>
          <p:nvPr/>
        </p:nvSpPr>
        <p:spPr>
          <a:xfrm flipV="1">
            <a:off x="10558021" y="2196445"/>
            <a:ext cx="339365" cy="8295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33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err="1" smtClean="0">
                <a:solidFill>
                  <a:schemeClr val="tx1"/>
                </a:solidFill>
              </a:rPr>
              <a:t>Jupyter</a:t>
            </a:r>
            <a:r>
              <a:rPr lang="en-US" dirty="0" smtClean="0">
                <a:solidFill>
                  <a:schemeClr val="tx1"/>
                </a:solidFill>
              </a:rPr>
              <a:t> Notebooks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8"/>
          </p:nvPr>
        </p:nvPicPr>
        <p:blipFill rotWithShape="1">
          <a:blip r:embed="rId2"/>
          <a:srcRect b="55130"/>
          <a:stretch/>
        </p:blipFill>
        <p:spPr>
          <a:xfrm>
            <a:off x="4800600" y="2000119"/>
            <a:ext cx="7054850" cy="17146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5018" y="1763715"/>
            <a:ext cx="4103159" cy="429418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Once you’ve successfully navigated to the </a:t>
            </a:r>
            <a:r>
              <a:rPr lang="en-US" sz="2000" i="1" dirty="0" smtClean="0"/>
              <a:t>‘</a:t>
            </a:r>
            <a:r>
              <a:rPr lang="en-US" sz="2000" i="1" dirty="0" err="1" smtClean="0"/>
              <a:t>NBViewer</a:t>
            </a:r>
            <a:r>
              <a:rPr lang="en-US" sz="2000" i="1" dirty="0" smtClean="0"/>
              <a:t>’</a:t>
            </a:r>
            <a:r>
              <a:rPr lang="en-US" sz="2000" dirty="0" smtClean="0"/>
              <a:t> page, insert the following URL into the search bar</a:t>
            </a:r>
            <a:r>
              <a:rPr lang="en-US" sz="2000" dirty="0"/>
              <a:t>: 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github.com/TMHP-DMO-DataScience/Python_Tutorial/blob/master/TMHP_Python_Tutorial_I.ipynb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Click the ‘Go!’ button once you’ve inserted the URL</a:t>
            </a:r>
          </a:p>
        </p:txBody>
      </p:sp>
      <p:sp>
        <p:nvSpPr>
          <p:cNvPr id="7" name="Rectangle 6"/>
          <p:cNvSpPr/>
          <p:nvPr/>
        </p:nvSpPr>
        <p:spPr>
          <a:xfrm>
            <a:off x="6678989" y="3343274"/>
            <a:ext cx="3255586" cy="20955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Down Arrow 7"/>
          <p:cNvSpPr/>
          <p:nvPr/>
        </p:nvSpPr>
        <p:spPr>
          <a:xfrm rot="16200000" flipH="1" flipV="1">
            <a:off x="10310550" y="3033269"/>
            <a:ext cx="339365" cy="8295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55141"/>
          <a:stretch/>
        </p:blipFill>
        <p:spPr>
          <a:xfrm>
            <a:off x="4777198" y="4342610"/>
            <a:ext cx="7059168" cy="1715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6678989" y="5686424"/>
            <a:ext cx="3255586" cy="20955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Down Arrow 13"/>
          <p:cNvSpPr/>
          <p:nvPr/>
        </p:nvSpPr>
        <p:spPr>
          <a:xfrm rot="16200000" flipH="1" flipV="1">
            <a:off x="10310550" y="5376419"/>
            <a:ext cx="339365" cy="8295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15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err="1" smtClean="0">
                <a:solidFill>
                  <a:schemeClr val="tx1"/>
                </a:solidFill>
              </a:rPr>
              <a:t>Jupyter</a:t>
            </a:r>
            <a:r>
              <a:rPr lang="en-US" dirty="0" smtClean="0">
                <a:solidFill>
                  <a:schemeClr val="tx1"/>
                </a:solidFill>
              </a:rPr>
              <a:t> Notebooks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5018" y="1763715"/>
            <a:ext cx="4103159" cy="429418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If your screen looks like the screenshot to the right, Congratulations!  You’ve successfully launched your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 and are ready to follow along! </a:t>
            </a:r>
          </a:p>
        </p:txBody>
      </p:sp>
      <p:sp>
        <p:nvSpPr>
          <p:cNvPr id="7" name="Rectangle 6"/>
          <p:cNvSpPr/>
          <p:nvPr/>
        </p:nvSpPr>
        <p:spPr>
          <a:xfrm>
            <a:off x="6678989" y="3343274"/>
            <a:ext cx="3255586" cy="20955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Down Arrow 7"/>
          <p:cNvSpPr/>
          <p:nvPr/>
        </p:nvSpPr>
        <p:spPr>
          <a:xfrm rot="16200000" flipH="1" flipV="1">
            <a:off x="10310550" y="3033269"/>
            <a:ext cx="339365" cy="8295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4800600" y="2000118"/>
            <a:ext cx="7054850" cy="38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Learning Paths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5018" y="1763715"/>
            <a:ext cx="4103159" cy="429418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There are many excellent courses out there (Coursera, </a:t>
            </a:r>
            <a:r>
              <a:rPr lang="en-US" sz="2000" dirty="0" err="1" smtClean="0"/>
              <a:t>Udemy</a:t>
            </a:r>
            <a:r>
              <a:rPr lang="en-US" sz="2000" dirty="0" smtClean="0"/>
              <a:t>, </a:t>
            </a:r>
            <a:r>
              <a:rPr lang="en-US" sz="2000" dirty="0" err="1" smtClean="0"/>
              <a:t>eDx</a:t>
            </a:r>
            <a:r>
              <a:rPr lang="en-US" sz="2000" dirty="0" smtClean="0"/>
              <a:t>, etc.), but to the right are resources that I’ll use on a daily basis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Feel free to peruse the websites to the right to further your skill sets!</a:t>
            </a:r>
            <a:endParaRPr lang="en-US" sz="2000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1146819465"/>
              </p:ext>
            </p:extLst>
          </p:nvPr>
        </p:nvGraphicFramePr>
        <p:xfrm>
          <a:off x="4800600" y="1763713"/>
          <a:ext cx="7054850" cy="3418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7425">
                  <a:extLst>
                    <a:ext uri="{9D8B030D-6E8A-4147-A177-3AD203B41FA5}">
                      <a16:colId xmlns:a16="http://schemas.microsoft.com/office/drawing/2014/main" val="1476622871"/>
                    </a:ext>
                  </a:extLst>
                </a:gridCol>
                <a:gridCol w="3527425">
                  <a:extLst>
                    <a:ext uri="{9D8B030D-6E8A-4147-A177-3AD203B41FA5}">
                      <a16:colId xmlns:a16="http://schemas.microsoft.com/office/drawing/2014/main" val="2435349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Website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7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Complete Python </a:t>
                      </a:r>
                      <a:r>
                        <a:rPr lang="en-US" sz="1600" dirty="0" err="1" smtClean="0"/>
                        <a:t>Bootcamp</a:t>
                      </a:r>
                      <a:r>
                        <a:rPr lang="en-US" sz="1600" dirty="0" smtClean="0"/>
                        <a:t>:  Go From Zero to</a:t>
                      </a:r>
                      <a:r>
                        <a:rPr lang="en-US" sz="1600" baseline="0" dirty="0" smtClean="0"/>
                        <a:t> Hero in Python </a:t>
                      </a:r>
                    </a:p>
                    <a:p>
                      <a:r>
                        <a:rPr lang="en-US" sz="1600" baseline="0" dirty="0" smtClean="0"/>
                        <a:t>(Jose </a:t>
                      </a:r>
                      <a:r>
                        <a:rPr lang="en-US" sz="1600" baseline="0" dirty="0" err="1" smtClean="0"/>
                        <a:t>Portilla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rId2"/>
                        </a:rPr>
                        <a:t>https://www.udemy.com/complete-python-bootcamp/learn/v4/overview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87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Python for Data Science and Machine Learning </a:t>
                      </a:r>
                      <a:r>
                        <a:rPr lang="en-US" sz="1600" dirty="0" err="1" smtClean="0"/>
                        <a:t>Bootcamp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r>
                        <a:rPr lang="en-US" sz="1600" dirty="0" smtClean="0"/>
                        <a:t>(Jose </a:t>
                      </a:r>
                      <a:r>
                        <a:rPr lang="en-US" sz="1600" dirty="0" err="1" smtClean="0"/>
                        <a:t>Portilla</a:t>
                      </a:r>
                      <a:r>
                        <a:rPr lang="en-US" sz="1600" dirty="0" smtClean="0"/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rId3"/>
                        </a:rPr>
                        <a:t>https://www.udemy.com/python-for-data-science-and-machine-learning-bootcamp/learn/v4/overview</a:t>
                      </a:r>
                      <a:endParaRPr lang="en-US" sz="1600" dirty="0" smtClean="0"/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93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O’Reilly Safari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rId4"/>
                        </a:rPr>
                        <a:t>https://learning.oreilly.com/home/</a:t>
                      </a:r>
                      <a:endParaRPr lang="en-US" sz="1600" dirty="0" smtClean="0"/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76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Stack Overflow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rId5"/>
                        </a:rPr>
                        <a:t>https://stackoverflow.com/</a:t>
                      </a:r>
                      <a:endParaRPr lang="en-US" sz="1600" dirty="0" smtClean="0"/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52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-3406 Accenture Security Template 16x9">
  <a:themeElements>
    <a:clrScheme name="Accenture Operations">
      <a:dk1>
        <a:srgbClr val="000000"/>
      </a:dk1>
      <a:lt1>
        <a:srgbClr val="FFFFFF"/>
      </a:lt1>
      <a:dk2>
        <a:srgbClr val="919191"/>
      </a:dk2>
      <a:lt2>
        <a:srgbClr val="6C6C6C"/>
      </a:lt2>
      <a:accent1>
        <a:srgbClr val="00F3FF"/>
      </a:accent1>
      <a:accent2>
        <a:srgbClr val="00BAFF"/>
      </a:accent2>
      <a:accent3>
        <a:srgbClr val="0083FF"/>
      </a:accent3>
      <a:accent4>
        <a:srgbClr val="004DFF"/>
      </a:accent4>
      <a:accent5>
        <a:srgbClr val="2800FF"/>
      </a:accent5>
      <a:accent6>
        <a:srgbClr val="000088"/>
      </a:accent6>
      <a:hlink>
        <a:srgbClr val="7C7C7C"/>
      </a:hlink>
      <a:folHlink>
        <a:srgbClr val="A9A9A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TPL Weekly Status Meeting_03.29.2018.pptx" id="{A38A23F7-52A9-45A7-BCFF-48C2939C6D30}" vid="{CCD91EB2-A6F2-4317-828E-A7B7A16BF7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B5058E6CE0AA4FB6A51EEF12F19FE6" ma:contentTypeVersion="2" ma:contentTypeDescription="Create a new document." ma:contentTypeScope="" ma:versionID="060ff5e2b10a76590524abb10d68427a">
  <xsd:schema xmlns:xsd="http://www.w3.org/2001/XMLSchema" xmlns:xs="http://www.w3.org/2001/XMLSchema" xmlns:p="http://schemas.microsoft.com/office/2006/metadata/properties" xmlns:ns2="1dad6329-e970-4b07-81b9-c3bad250aa11" targetNamespace="http://schemas.microsoft.com/office/2006/metadata/properties" ma:root="true" ma:fieldsID="71797170f85375c59db66f5c758f2d39" ns2:_="">
    <xsd:import namespace="1dad6329-e970-4b07-81b9-c3bad250aa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ad6329-e970-4b07-81b9-c3bad250aa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1D993A-81E8-44D3-BDFF-BA6AEBD2C1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F968D0-71E3-45F7-AD8E-29E398B3A6FF}">
  <ds:schemaRefs>
    <ds:schemaRef ds:uri="1dad6329-e970-4b07-81b9-c3bad250aa1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3B07586-B4EE-400A-9D1C-32F4288E1A8E}">
  <ds:schemaRefs>
    <ds:schemaRef ds:uri="http://schemas.microsoft.com/office/2006/documentManagement/types"/>
    <ds:schemaRef ds:uri="http://schemas.microsoft.com/office/infopath/2007/PartnerControls"/>
    <ds:schemaRef ds:uri="1dad6329-e970-4b07-81b9-c3bad250aa11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13523</TotalTime>
  <Words>348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Arial Bold</vt:lpstr>
      <vt:lpstr>Calibri</vt:lpstr>
      <vt:lpstr>16-3406 Accenture Security Template 16x9</vt:lpstr>
      <vt:lpstr>Python Tutorial  February 2019</vt:lpstr>
      <vt:lpstr>Jupyter Notebooks  Interactive</vt:lpstr>
      <vt:lpstr>Introduction Jupyter Notebooks</vt:lpstr>
      <vt:lpstr>Jupyter Notebooks  Non-Interactive</vt:lpstr>
      <vt:lpstr>Introduction Jupyter Notebooks</vt:lpstr>
      <vt:lpstr>Introduction Jupyter Notebooks</vt:lpstr>
      <vt:lpstr>Introduction Jupyter Notebooks</vt:lpstr>
      <vt:lpstr>Resources Learning Paths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Timothy Byrne</dc:creator>
  <cp:keywords>Python Tutorial</cp:keywords>
  <cp:lastModifiedBy>Byrne, Timothy</cp:lastModifiedBy>
  <cp:revision>171</cp:revision>
  <cp:lastPrinted>1601-01-01T00:00:00Z</cp:lastPrinted>
  <dcterms:created xsi:type="dcterms:W3CDTF">1601-01-01T00:00:00Z</dcterms:created>
  <dcterms:modified xsi:type="dcterms:W3CDTF">2019-02-12T15:58:33Z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rName">
    <vt:lpwstr>pmcguire</vt:lpwstr>
  </property>
  <property fmtid="{D5CDD505-2E9C-101B-9397-08002B2CF9AE}" pid="3" name="ComputerName">
    <vt:lpwstr>DLO0426</vt:lpwstr>
  </property>
  <property fmtid="{D5CDD505-2E9C-101B-9397-08002B2CF9AE}" pid="4" name="ContentTypeId">
    <vt:lpwstr>0x01010002B5058E6CE0AA4FB6A51EEF12F19FE6</vt:lpwstr>
  </property>
</Properties>
</file>