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  <p:sldMasterId id="2147483649" r:id="rId3"/>
    <p:sldMasterId id="2147483688" r:id="rId4"/>
    <p:sldMasterId id="2147483665" r:id="rId5"/>
    <p:sldMasterId id="2147483677" r:id="rId6"/>
    <p:sldMasterId id="2147483674" r:id="rId7"/>
    <p:sldMasterId id="2147483683" r:id="rId8"/>
    <p:sldMasterId id="2147483681" r:id="rId9"/>
  </p:sldMasterIdLst>
  <p:notesMasterIdLst>
    <p:notesMasterId r:id="rId57"/>
  </p:notesMasterIdLst>
  <p:handoutMasterIdLst>
    <p:handoutMasterId r:id="rId58"/>
  </p:handoutMasterIdLst>
  <p:sldIdLst>
    <p:sldId id="256" r:id="rId10"/>
    <p:sldId id="261" r:id="rId11"/>
    <p:sldId id="299" r:id="rId12"/>
    <p:sldId id="328" r:id="rId13"/>
    <p:sldId id="382" r:id="rId14"/>
    <p:sldId id="383" r:id="rId15"/>
    <p:sldId id="384" r:id="rId16"/>
    <p:sldId id="385" r:id="rId17"/>
    <p:sldId id="404" r:id="rId18"/>
    <p:sldId id="386" r:id="rId19"/>
    <p:sldId id="388" r:id="rId20"/>
    <p:sldId id="387" r:id="rId21"/>
    <p:sldId id="389" r:id="rId22"/>
    <p:sldId id="390" r:id="rId23"/>
    <p:sldId id="391" r:id="rId24"/>
    <p:sldId id="392" r:id="rId25"/>
    <p:sldId id="393" r:id="rId26"/>
    <p:sldId id="405" r:id="rId27"/>
    <p:sldId id="406" r:id="rId28"/>
    <p:sldId id="402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03" r:id="rId55"/>
    <p:sldId id="381" r:id="rId56"/>
  </p:sldIdLst>
  <p:sldSz cx="9144000" cy="5143500" type="screen16x9"/>
  <p:notesSz cx="9296400" cy="68818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9202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84040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7605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768079" algn="ctr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96009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15211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344139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536158" algn="l" defTabSz="192020" rtl="0" eaLnBrk="1" latinLnBrk="0" hangingPunct="1">
      <a:defRPr sz="24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A01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7" autoAdjust="0"/>
    <p:restoredTop sz="89744" autoAdjust="0"/>
  </p:normalViewPr>
  <p:slideViewPr>
    <p:cSldViewPr>
      <p:cViewPr>
        <p:scale>
          <a:sx n="76" d="100"/>
          <a:sy n="76" d="100"/>
        </p:scale>
        <p:origin x="-1392" y="-8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63" Type="http://schemas.openxmlformats.org/officeDocument/2006/relationships/tableStyles" Target="tableStyles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467F3C9-84FC-A541-9023-0A92024713EE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678A5EC-39C8-944C-9EC7-1D05D29C2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4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0189C28-79E5-0D41-81B5-648044360970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515938"/>
            <a:ext cx="4587875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4DB896-29D6-924A-8309-963DBEB6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Draft!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3024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19278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FFFFFF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58008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457450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/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Presenter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2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accent4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3" y="1258078"/>
            <a:ext cx="7772398" cy="3142472"/>
          </a:xfrm>
        </p:spPr>
        <p:txBody>
          <a:bodyPr/>
          <a:lstStyle>
            <a:lvl1pPr>
              <a:defRPr sz="2800"/>
            </a:lvl1pPr>
            <a:lvl2pPr marL="685800" indent="-274320">
              <a:buClr>
                <a:srgbClr val="595959"/>
              </a:buClr>
              <a:buFont typeface="Arial"/>
              <a:buChar char="–"/>
              <a:defRPr sz="2600"/>
            </a:lvl2pPr>
            <a:lvl3pPr marL="914400" indent="-182880">
              <a:buClr>
                <a:srgbClr val="595959"/>
              </a:buClr>
              <a:buFont typeface="Lucida Grande"/>
              <a:buChar char="–"/>
              <a:defRPr sz="2200"/>
            </a:lvl3pPr>
          </a:lstStyle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1808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81003" y="1258078"/>
            <a:ext cx="7772398" cy="3142472"/>
          </a:xfrm>
        </p:spPr>
        <p:txBody>
          <a:bodyPr/>
          <a:lstStyle>
            <a:lvl1pPr>
              <a:defRPr sz="2800"/>
            </a:lvl1pPr>
            <a:lvl2pPr marL="685800" indent="-274320">
              <a:buClr>
                <a:srgbClr val="595959"/>
              </a:buClr>
              <a:buFont typeface="Arial"/>
              <a:buChar char="–"/>
              <a:defRPr sz="2600"/>
            </a:lvl2pPr>
            <a:lvl3pPr marL="914400" indent="-182880">
              <a:buClr>
                <a:srgbClr val="595959"/>
              </a:buClr>
              <a:buFont typeface="Lucida Grande"/>
              <a:buChar char="–"/>
              <a:defRPr sz="2200"/>
            </a:lvl3pPr>
          </a:lstStyle>
          <a:p>
            <a:pPr lvl="0"/>
            <a:r>
              <a:rPr lang="en-US" dirty="0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0435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1752600"/>
            <a:ext cx="4876800" cy="188595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dirty="0" smtClean="0"/>
              <a:t>“Click to edit quote”</a:t>
            </a:r>
          </a:p>
        </p:txBody>
      </p: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6671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3" y="1200150"/>
            <a:ext cx="7772397" cy="3200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/>
            </a:lvl1pPr>
            <a:lvl2pPr marL="566928">
              <a:buClr>
                <a:srgbClr val="595959"/>
              </a:buClr>
              <a:defRPr baseline="0"/>
            </a:lvl2pPr>
            <a:lvl3pPr marL="758952" marR="0" indent="-192020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2000"/>
            </a:lvl3pPr>
            <a:lvl4pPr marL="850392" marR="0" indent="-192024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Courier New"/>
              <a:buChar char="o"/>
              <a:tabLst/>
              <a:defRPr sz="1800" baseline="0"/>
            </a:lvl4pPr>
            <a:lvl6pPr marL="1152119" marR="0" indent="-192020" algn="l" defTabSz="914400" rtl="0" eaLnBrk="1" fontAlgn="base" latinLnBrk="0" hangingPunct="1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1800" baseline="0"/>
            </a:lvl6pPr>
          </a:lstStyle>
          <a:p>
            <a:pPr lvl="0"/>
            <a:r>
              <a:rPr lang="en-US" dirty="0" smtClean="0"/>
              <a:t>Click to edit body copy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6351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maller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3" y="1179406"/>
            <a:ext cx="7772397" cy="32211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/>
            </a:lvl1pPr>
            <a:lvl2pPr marL="566928">
              <a:buClr>
                <a:srgbClr val="595959"/>
              </a:buClr>
              <a:defRPr baseline="0"/>
            </a:lvl2pPr>
            <a:lvl3pPr marL="758952" marR="0" indent="-192020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2000"/>
            </a:lvl3pPr>
            <a:lvl4pPr marL="850392" marR="0" indent="-192024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Courier New"/>
              <a:buChar char="o"/>
              <a:tabLst/>
              <a:defRPr sz="1800" baseline="0"/>
            </a:lvl4pPr>
            <a:lvl6pPr marL="1152119" marR="0" indent="-192020" algn="l" defTabSz="914400" rtl="0" eaLnBrk="1" fontAlgn="base" latinLnBrk="0" hangingPunct="1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1800" baseline="0"/>
            </a:lvl6pPr>
          </a:lstStyle>
          <a:p>
            <a:pPr lvl="0"/>
            <a:r>
              <a:rPr lang="en-US" dirty="0" smtClean="0"/>
              <a:t>Click to edit body copy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89734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eith Picture Left, Body Co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601" y="1125887"/>
            <a:ext cx="4757741" cy="3274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566928">
              <a:buClr>
                <a:srgbClr val="595959"/>
              </a:buClr>
              <a:defRPr baseline="0"/>
            </a:lvl2pPr>
            <a:lvl3pPr marL="758952" marR="0" indent="-192020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2000"/>
            </a:lvl3pPr>
            <a:lvl4pPr marL="850392" marR="0" indent="-192024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Courier New"/>
              <a:buChar char="o"/>
              <a:tabLst/>
              <a:defRPr sz="1800" baseline="0"/>
            </a:lvl4pPr>
            <a:lvl6pPr marL="1152119" marR="0" indent="-192020" algn="l" defTabSz="914400" rtl="0" eaLnBrk="1" fontAlgn="base" latinLnBrk="0" hangingPunct="1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1800" baseline="0"/>
            </a:lvl6pPr>
          </a:lstStyle>
          <a:p>
            <a:pPr lvl="0"/>
            <a:r>
              <a:rPr lang="en-US" dirty="0" smtClean="0"/>
              <a:t>Click to edit body copy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238250"/>
            <a:ext cx="3429000" cy="31623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590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4000500"/>
            <a:ext cx="7924800" cy="4000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  <a:lvl2pPr marL="566928">
              <a:buClr>
                <a:srgbClr val="595959"/>
              </a:buClr>
              <a:defRPr baseline="0"/>
            </a:lvl2pPr>
            <a:lvl3pPr marL="758952" marR="0" indent="-192020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2000"/>
            </a:lvl3pPr>
            <a:lvl4pPr marL="850392" marR="0" indent="-192024" algn="l" defTabSz="914400" rtl="0" eaLnBrk="0" fontAlgn="base" latinLnBrk="0" hangingPunct="0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Courier New"/>
              <a:buChar char="o"/>
              <a:tabLst/>
              <a:defRPr sz="1800" baseline="0"/>
            </a:lvl4pPr>
            <a:lvl6pPr marL="1152119" marR="0" indent="-192020" algn="l" defTabSz="914400" rtl="0" eaLnBrk="1" fontAlgn="base" latinLnBrk="0" hangingPunct="1">
              <a:lnSpc>
                <a:spcPct val="100000"/>
              </a:lnSpc>
              <a:spcBef>
                <a:spcPts val="504"/>
              </a:spcBef>
              <a:spcAft>
                <a:spcPct val="0"/>
              </a:spcAft>
              <a:buClr>
                <a:srgbClr val="595959"/>
              </a:buClr>
              <a:buSzPct val="100000"/>
              <a:buFont typeface="Arial"/>
              <a:buChar char="•"/>
              <a:tabLst/>
              <a:defRPr sz="1800" baseline="0"/>
            </a:lvl6pPr>
          </a:lstStyle>
          <a:p>
            <a:pPr lvl="0"/>
            <a:r>
              <a:rPr lang="en-US" dirty="0" smtClean="0"/>
              <a:t>Click to edit caption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239806"/>
            <a:ext cx="8458200" cy="2703544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7968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33600" y="1809750"/>
            <a:ext cx="4876800" cy="1347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marL="16669" indent="-16669" algn="ctr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16669" indent="-16669" algn="ctr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marL="16669" indent="-16669" algn="ctr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marL="16669" indent="-16669" algn="ctr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marL="16669" indent="-16669" algn="ctr" rtl="0" eaLnBrk="0" fontAlgn="base" hangingPunct="0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208688" algn="ctr" rtl="0" fontAlgn="base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400708" algn="ctr" rtl="0" fontAlgn="base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92728" algn="ctr" rtl="0" fontAlgn="base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84748" algn="ctr" rtl="0" fontAlgn="base">
        <a:spcBef>
          <a:spcPct val="0"/>
        </a:spcBef>
        <a:spcAft>
          <a:spcPct val="0"/>
        </a:spcAft>
        <a:defRPr sz="49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6669" indent="-16669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208688" indent="-16669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00708" indent="-16669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592728" indent="-16669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784748" indent="-16669"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976768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168787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60807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552827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4304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Presenter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7450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3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Tx/>
        <a:buNone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ctr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ctr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ctr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ctr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257300"/>
            <a:ext cx="777239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text </a:t>
            </a:r>
            <a:r>
              <a:rPr lang="en-US" dirty="0" smtClean="0">
                <a:sym typeface="Arial" charset="0"/>
              </a:rPr>
              <a:t>styles</a:t>
            </a:r>
            <a:endParaRPr lang="en-US" dirty="0">
              <a:sym typeface="Arial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CEEF6E37-4E18-D547-804A-45B672B14F9F}" type="datetime1">
              <a:rPr lang="en-US" smtClean="0"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accent4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xmlns:p14="http://schemas.microsoft.com/office/powerpoint/2010/main"/>
  <p:hf hdr="0" ft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300" b="1">
          <a:solidFill>
            <a:srgbClr val="BA012D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Wingdings" charset="0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>
          <a:srgbClr val="595959"/>
        </a:buClr>
        <a:buSzPct val="100000"/>
        <a:buFont typeface="Arial"/>
        <a:buChar char="–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>
          <a:srgbClr val="595959"/>
        </a:buClr>
        <a:buSzPct val="100000"/>
        <a:buFont typeface="Lucida Grande"/>
        <a:buChar char="–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257300"/>
            <a:ext cx="777239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Click to edit Master text </a:t>
            </a:r>
            <a:r>
              <a:rPr lang="en-US" dirty="0" smtClean="0">
                <a:sym typeface="Arial" charset="0"/>
              </a:rPr>
              <a:t>styles</a:t>
            </a:r>
            <a:endParaRPr lang="en-US" dirty="0">
              <a:sym typeface="Arial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xmlns:p14="http://schemas.microsoft.com/office/powerpoint/2010/main"/>
  <p:hf hdr="0" ft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300" b="1">
          <a:solidFill>
            <a:srgbClr val="BA012D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279400" indent="-27940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Wingdings" charset="0"/>
        <a:buChar char="§"/>
        <a:defRPr sz="2800">
          <a:solidFill>
            <a:schemeClr val="bg1"/>
          </a:solidFill>
          <a:latin typeface="+mn-lt"/>
          <a:ea typeface="+mn-ea"/>
          <a:cs typeface="+mn-cs"/>
          <a:sym typeface="Arial" charset="0"/>
        </a:defRPr>
      </a:lvl1pPr>
      <a:lvl2pPr marL="685800" indent="-274320" algn="l" rtl="0" eaLnBrk="0" fontAlgn="base" hangingPunct="0">
        <a:spcBef>
          <a:spcPts val="504"/>
        </a:spcBef>
        <a:spcAft>
          <a:spcPct val="0"/>
        </a:spcAft>
        <a:buClr>
          <a:schemeClr val="bg2">
            <a:lumMod val="60000"/>
            <a:lumOff val="40000"/>
          </a:schemeClr>
        </a:buClr>
        <a:buSzPct val="100000"/>
        <a:buFont typeface="Arial"/>
        <a:buChar char="–"/>
        <a:defRPr sz="2600">
          <a:solidFill>
            <a:schemeClr val="bg1"/>
          </a:solidFill>
          <a:latin typeface="+mn-lt"/>
          <a:ea typeface="+mn-ea"/>
          <a:cs typeface="+mn-cs"/>
          <a:sym typeface="Arial" charset="0"/>
        </a:defRPr>
      </a:lvl2pPr>
      <a:lvl3pPr marL="914400" indent="-182880" algn="l" rtl="0" eaLnBrk="0" fontAlgn="base" hangingPunct="0">
        <a:spcBef>
          <a:spcPts val="504"/>
        </a:spcBef>
        <a:spcAft>
          <a:spcPct val="0"/>
        </a:spcAft>
        <a:buClr>
          <a:schemeClr val="bg2">
            <a:lumMod val="60000"/>
            <a:lumOff val="40000"/>
          </a:schemeClr>
        </a:buClr>
        <a:buSzPct val="100000"/>
        <a:buFont typeface="Lucida Grande"/>
        <a:buChar char="–"/>
        <a:defRPr sz="2200">
          <a:solidFill>
            <a:schemeClr val="bg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xmlns:p14="http://schemas.microsoft.com/office/powerpoint/2010/main"/>
  <p:hf hdr="0" ft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300" b="1">
          <a:solidFill>
            <a:srgbClr val="BA012D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9202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Wingdings" charset="0"/>
        <a:buChar char="§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8404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576059" indent="-192020" algn="l" rtl="0" eaLnBrk="0" fontAlgn="base" hangingPunct="0">
        <a:spcBef>
          <a:spcPts val="504"/>
        </a:spcBef>
        <a:spcAft>
          <a:spcPct val="0"/>
        </a:spcAft>
        <a:buClr>
          <a:srgbClr val="595959"/>
        </a:buClr>
        <a:buSzPct val="100000"/>
        <a:buFont typeface="Courier New"/>
        <a:buChar char="o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0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3" r:id="rId2"/>
  </p:sldLayoutIdLst>
  <p:transition xmlns:p14="http://schemas.microsoft.com/office/powerpoint/2010/main"/>
  <p:hf hdr="0" ft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300" b="1">
          <a:solidFill>
            <a:srgbClr val="BA012D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9202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Wingdings" charset="0"/>
        <a:buChar char="§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8404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576059" indent="-192020" algn="l" rtl="0" eaLnBrk="0" fontAlgn="base" hangingPunct="0">
        <a:spcBef>
          <a:spcPts val="504"/>
        </a:spcBef>
        <a:spcAft>
          <a:spcPct val="0"/>
        </a:spcAft>
        <a:buClr>
          <a:srgbClr val="595959"/>
        </a:buClr>
        <a:buSzPct val="100000"/>
        <a:buFont typeface="Courier New"/>
        <a:buChar char="o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/>
          </p:cNvSpPr>
          <p:nvPr userDrawn="1"/>
        </p:nvSpPr>
        <p:spPr bwMode="auto">
          <a:xfrm>
            <a:off x="328613" y="4452937"/>
            <a:ext cx="8829675" cy="357188"/>
          </a:xfrm>
          <a:prstGeom prst="rect">
            <a:avLst/>
          </a:prstGeom>
          <a:solidFill>
            <a:srgbClr val="B9002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2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48187"/>
            <a:ext cx="1066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42900"/>
            <a:ext cx="7772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" charset="0"/>
              </a:rPr>
              <a:t>Click to edit Master title style</a:t>
            </a:r>
            <a:endParaRPr lang="en-US" dirty="0">
              <a:sym typeface="Arial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 xmlns:p14="http://schemas.microsoft.com/office/powerpoint/2010/main"/>
  <p:hf hdr="0" ftr="0"/>
  <p:txStyles>
    <p:titleStyle>
      <a:lvl1pPr algn="l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300" b="1">
          <a:solidFill>
            <a:srgbClr val="BA012D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9202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Wingdings" charset="0"/>
        <a:buChar char="§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84040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2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576059" indent="-192020" algn="l" rtl="0" eaLnBrk="0" fontAlgn="base" hangingPunct="0">
        <a:spcBef>
          <a:spcPts val="504"/>
        </a:spcBef>
        <a:spcAft>
          <a:spcPct val="0"/>
        </a:spcAft>
        <a:buClr>
          <a:srgbClr val="595959"/>
        </a:buClr>
        <a:buSzPct val="100000"/>
        <a:buFont typeface="Courier New"/>
        <a:buChar char="o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76807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960099" indent="-192020" algn="l" rtl="0" eaLnBrk="0" fontAlgn="base" hangingPunct="0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15211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344139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53615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728178" indent="-192020" algn="l" rtl="0" fontAlgn="base">
        <a:spcBef>
          <a:spcPts val="504"/>
        </a:spcBef>
        <a:spcAft>
          <a:spcPct val="0"/>
        </a:spcAft>
        <a:buClr>
          <a:srgbClr val="B9002D"/>
        </a:buClr>
        <a:buSzPct val="100000"/>
        <a:buFont typeface="Arial" charset="0"/>
        <a:buChar char="-"/>
        <a:defRPr sz="1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dirty="0" smtClean="0"/>
              <a:t>    •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2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 xmlns:p14="http://schemas.microsoft.com/office/powerpoint/2010/main"/>
  <p:hf hdr="0" ftr="0"/>
  <p:txStyles>
    <p:titleStyle>
      <a:lvl1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20868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40070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59272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78474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86050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72736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59422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046108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232794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42481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61683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80885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00087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846978" y="4878825"/>
            <a:ext cx="2839822" cy="205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FAF8BB0-BD02-C448-86F9-DA06E0C30FA2}" type="datetime1">
              <a:rPr lang="en-US" smtClean="0"/>
              <a:pPr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86800" y="4839478"/>
            <a:ext cx="381000" cy="228600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rgbClr val="FFFFFF"/>
                </a:solidFill>
                <a:latin typeface="+mn-lt"/>
              </a:defRPr>
            </a:lvl1pPr>
          </a:lstStyle>
          <a:p>
            <a:fld id="{0E719A78-D033-394D-953C-001DB3EE9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0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 xmlns:p14="http://schemas.microsoft.com/office/powerpoint/2010/main"/>
  <p:hf hdr="0" ftr="0"/>
  <p:txStyles>
    <p:titleStyle>
      <a:lvl1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16669" indent="-16669" algn="ctr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20868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40070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59272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784748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86050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672736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59422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046108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232794" indent="-336034" algn="l" rtl="0" eaLnBrk="0" fontAlgn="base" hangingPunct="0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42481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161683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80885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000873" indent="-336034" algn="l" rtl="0" fontAlgn="base">
        <a:spcBef>
          <a:spcPts val="2184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eineman/python-polygon-intersectio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4571997" cy="314247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latin typeface="Consolas"/>
                <a:cs typeface="Consolas"/>
              </a:rPr>
              <a:t>Polygon </a:t>
            </a:r>
            <a:r>
              <a:rPr lang="en-US" dirty="0" smtClean="0"/>
              <a:t>is </a:t>
            </a:r>
            <a:r>
              <a:rPr lang="en-US" dirty="0"/>
              <a:t>defined </a:t>
            </a:r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a list of </a:t>
            </a:r>
            <a:r>
              <a:rPr lang="en-US" dirty="0" smtClean="0">
                <a:latin typeface="Consolas"/>
                <a:cs typeface="Consolas"/>
              </a:rPr>
              <a:t>Point</a:t>
            </a:r>
            <a:r>
              <a:rPr lang="en-US" dirty="0" smtClean="0"/>
              <a:t> objects</a:t>
            </a:r>
          </a:p>
          <a:p>
            <a:pPr lvl="1"/>
            <a:r>
              <a:rPr lang="en-US" sz="2400" dirty="0" smtClean="0"/>
              <a:t>Store points in order</a:t>
            </a:r>
          </a:p>
          <a:p>
            <a:pPr lvl="1"/>
            <a:r>
              <a:rPr lang="en-US" sz="2400" dirty="0" smtClean="0"/>
              <a:t>Initial point 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not repeated</a:t>
            </a:r>
          </a:p>
          <a:p>
            <a:pPr lvl="1"/>
            <a:r>
              <a:rPr lang="en-US" sz="2400" dirty="0" smtClean="0"/>
              <a:t>What about edges?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30232"/>
            <a:ext cx="3810000" cy="3970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latin typeface="Consolas"/>
                <a:cs typeface="Consolas"/>
              </a:rPr>
              <a:t>class</a:t>
            </a:r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 Polygon: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__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__(self, </a:t>
            </a:r>
            <a:r>
              <a:rPr lang="en-US" sz="1200" dirty="0" err="1">
                <a:latin typeface="Consolas"/>
                <a:cs typeface="Consolas"/>
              </a:rPr>
              <a:t>pts</a:t>
            </a:r>
            <a:r>
              <a:rPr lang="en-US" sz="1200" dirty="0">
                <a:latin typeface="Consolas"/>
                <a:cs typeface="Consolas"/>
              </a:rPr>
              <a:t>=[]):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self.points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= []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for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pt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pts</a:t>
            </a:r>
            <a:r>
              <a:rPr lang="en-US" sz="12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  </a:t>
            </a:r>
            <a:r>
              <a:rPr lang="en-US" sz="1200" dirty="0" err="1" smtClean="0">
                <a:latin typeface="Consolas"/>
                <a:cs typeface="Consolas"/>
              </a:rPr>
              <a:t>self.points.append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pt.copy</a:t>
            </a:r>
            <a:r>
              <a:rPr lang="en-US" sz="1200" dirty="0">
                <a:latin typeface="Consolas"/>
                <a:cs typeface="Consolas"/>
              </a:rPr>
              <a:t>()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algn="l"/>
            <a:endParaRPr lang="en-US" sz="1200" dirty="0" smtClean="0">
              <a:latin typeface="Consolas"/>
              <a:cs typeface="Consolas"/>
            </a:endParaRPr>
          </a:p>
          <a:p>
            <a:pPr algn="l"/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add(self, x, y):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self.points.append</a:t>
            </a:r>
            <a:r>
              <a:rPr lang="en-US" sz="1200" dirty="0">
                <a:latin typeface="Consolas"/>
                <a:cs typeface="Consolas"/>
              </a:rPr>
              <a:t>(Point(</a:t>
            </a:r>
            <a:r>
              <a:rPr lang="en-US" sz="1200" dirty="0" err="1">
                <a:latin typeface="Consolas"/>
                <a:cs typeface="Consolas"/>
              </a:rPr>
              <a:t>x,y</a:t>
            </a:r>
            <a:r>
              <a:rPr lang="en-US" sz="1200" dirty="0">
                <a:latin typeface="Consolas"/>
                <a:cs typeface="Consolas"/>
              </a:rPr>
              <a:t>))</a:t>
            </a: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get(self, n):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>
                <a:latin typeface="Consolas"/>
                <a:cs typeface="Consolas"/>
              </a:rPr>
              <a:t>[n]</a:t>
            </a: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remove(self, n):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del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>
                <a:latin typeface="Consolas"/>
                <a:cs typeface="Consolas"/>
              </a:rPr>
              <a:t>[n]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/>
            <a:endParaRPr lang="en-US" sz="1200" b="1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/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__</a:t>
            </a:r>
            <a:r>
              <a:rPr lang="en-US" sz="1200" dirty="0" err="1">
                <a:latin typeface="Consolas"/>
                <a:cs typeface="Consolas"/>
              </a:rPr>
              <a:t>iter</a:t>
            </a:r>
            <a:r>
              <a:rPr lang="en-US" sz="1200" dirty="0">
                <a:latin typeface="Consolas"/>
                <a:cs typeface="Consolas"/>
              </a:rPr>
              <a:t>__(self):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for </a:t>
            </a:r>
            <a:r>
              <a:rPr lang="en-US" sz="1200" dirty="0" err="1">
                <a:latin typeface="Consolas"/>
                <a:cs typeface="Consolas"/>
              </a:rPr>
              <a:t>pt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b="1" dirty="0">
                <a:latin typeface="Consolas"/>
                <a:cs typeface="Consolas"/>
              </a:rPr>
              <a:t>in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yield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pt</a:t>
            </a:r>
            <a:endParaRPr lang="en-US" sz="1200" dirty="0">
              <a:latin typeface="Consolas"/>
              <a:cs typeface="Consolas"/>
            </a:endParaRPr>
          </a:p>
          <a:p>
            <a:pPr algn="l"/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valid(self):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len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>
                <a:latin typeface="Consolas"/>
                <a:cs typeface="Consolas"/>
              </a:rPr>
              <a:t>) &gt;= 3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122455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Polygon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6773" y="4138196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318427" y="4061996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2920947" y="3434881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624520" y="341509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656777" y="3538790"/>
            <a:ext cx="1302480" cy="730773"/>
            <a:chOff x="7372804" y="2509296"/>
            <a:chExt cx="1302480" cy="730773"/>
          </a:xfrm>
        </p:grpSpPr>
        <p:cxnSp>
          <p:nvCxnSpPr>
            <p:cNvPr id="22" name="Straight Connector 21"/>
            <p:cNvCxnSpPr>
              <a:stCxn id="26" idx="3"/>
              <a:endCxn id="27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28" idx="3"/>
              <a:endCxn id="27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29" idx="4"/>
              <a:endCxn id="28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26" idx="7"/>
              <a:endCxn id="29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Oval 25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4" name="Horizontal Scroll 33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poly/polygon0.py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118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4419598" cy="3142472"/>
          </a:xfrm>
        </p:spPr>
        <p:txBody>
          <a:bodyPr/>
          <a:lstStyle/>
          <a:p>
            <a:r>
              <a:rPr lang="en-US" dirty="0"/>
              <a:t>Generate Edges on </a:t>
            </a: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In order from p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Properly set </a:t>
            </a:r>
            <a:r>
              <a:rPr lang="en-US" dirty="0" smtClean="0">
                <a:latin typeface="Consolas"/>
                <a:cs typeface="Consolas"/>
              </a:rPr>
              <a:t>next</a:t>
            </a:r>
            <a:r>
              <a:rPr lang="en-US" dirty="0"/>
              <a:t> </a:t>
            </a:r>
            <a:r>
              <a:rPr lang="en-US" dirty="0" smtClean="0"/>
              <a:t>for each edge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430232"/>
            <a:ext cx="3810000" cy="3600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latin typeface="Consolas"/>
                <a:cs typeface="Consolas"/>
              </a:rPr>
              <a:t>class</a:t>
            </a:r>
            <a:r>
              <a:rPr lang="en-US" sz="1200" dirty="0" smtClean="0">
                <a:latin typeface="Consolas"/>
                <a:cs typeface="Consolas"/>
              </a:rPr>
              <a:t> Polygon:</a:t>
            </a:r>
          </a:p>
          <a:p>
            <a:pPr algn="l"/>
            <a:endParaRPr lang="en-US" sz="1200" dirty="0" smtClean="0">
              <a:latin typeface="Consolas"/>
              <a:cs typeface="Consolas"/>
            </a:endParaRP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edges(self):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  </a:t>
            </a:r>
            <a:r>
              <a:rPr lang="de-DE" sz="1200" dirty="0" err="1" smtClean="0">
                <a:latin typeface="Consolas"/>
                <a:cs typeface="Consolas"/>
              </a:rPr>
              <a:t>order</a:t>
            </a:r>
            <a:r>
              <a:rPr lang="de-DE" sz="1200" dirty="0" smtClean="0">
                <a:latin typeface="Consolas"/>
                <a:cs typeface="Consolas"/>
              </a:rPr>
              <a:t> = []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  </a:t>
            </a:r>
            <a:r>
              <a:rPr lang="de-DE" sz="1200" b="1" dirty="0" err="1" smtClean="0">
                <a:latin typeface="Consolas"/>
                <a:cs typeface="Consolas"/>
              </a:rPr>
              <a:t>for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>
                <a:latin typeface="Consolas"/>
                <a:cs typeface="Consolas"/>
              </a:rPr>
              <a:t>i </a:t>
            </a:r>
            <a:r>
              <a:rPr lang="de-DE" sz="1200" b="1" dirty="0">
                <a:latin typeface="Consolas"/>
                <a:cs typeface="Consolas"/>
              </a:rPr>
              <a:t>in</a:t>
            </a:r>
            <a:r>
              <a:rPr lang="de-DE" sz="1200" dirty="0">
                <a:latin typeface="Consolas"/>
                <a:cs typeface="Consolas"/>
              </a:rPr>
              <a:t> </a:t>
            </a:r>
            <a:r>
              <a:rPr lang="de-DE" sz="1200" dirty="0" err="1">
                <a:latin typeface="Consolas"/>
                <a:cs typeface="Consolas"/>
              </a:rPr>
              <a:t>range</a:t>
            </a:r>
            <a:r>
              <a:rPr lang="de-DE" sz="1200" dirty="0">
                <a:latin typeface="Consolas"/>
                <a:cs typeface="Consolas"/>
              </a:rPr>
              <a:t>(0, </a:t>
            </a:r>
            <a:r>
              <a:rPr lang="de-DE" sz="1200" dirty="0" err="1">
                <a:latin typeface="Consolas"/>
                <a:cs typeface="Consolas"/>
              </a:rPr>
              <a:t>len</a:t>
            </a:r>
            <a:r>
              <a:rPr lang="de-DE" sz="1200" dirty="0">
                <a:latin typeface="Consolas"/>
                <a:cs typeface="Consolas"/>
              </a:rPr>
              <a:t>(</a:t>
            </a:r>
            <a:r>
              <a:rPr lang="de-DE" sz="1200" dirty="0" err="1">
                <a:latin typeface="Consolas"/>
                <a:cs typeface="Consolas"/>
              </a:rPr>
              <a:t>self.points</a:t>
            </a:r>
            <a:r>
              <a:rPr lang="de-DE" sz="1200" dirty="0">
                <a:latin typeface="Consolas"/>
                <a:cs typeface="Consolas"/>
              </a:rPr>
              <a:t>)-1):</a:t>
            </a:r>
          </a:p>
          <a:p>
            <a:pPr algn="l"/>
            <a:r>
              <a:rPr lang="de-DE" sz="1200" dirty="0">
                <a:latin typeface="Consolas"/>
                <a:cs typeface="Consolas"/>
              </a:rPr>
              <a:t>     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 err="1" smtClean="0">
                <a:latin typeface="Consolas"/>
                <a:cs typeface="Consolas"/>
              </a:rPr>
              <a:t>order.append</a:t>
            </a:r>
            <a:r>
              <a:rPr lang="de-DE" sz="1200" dirty="0">
                <a:latin typeface="Consolas"/>
                <a:cs typeface="Consolas"/>
              </a:rPr>
              <a:t>(Edge(</a:t>
            </a:r>
            <a:r>
              <a:rPr lang="de-DE" sz="1200" dirty="0" err="1">
                <a:latin typeface="Consolas"/>
                <a:cs typeface="Consolas"/>
              </a:rPr>
              <a:t>self.points</a:t>
            </a:r>
            <a:r>
              <a:rPr lang="de-DE" sz="1200" dirty="0">
                <a:latin typeface="Consolas"/>
                <a:cs typeface="Consolas"/>
              </a:rPr>
              <a:t>[i], </a:t>
            </a:r>
            <a:r>
              <a:rPr lang="de-DE" sz="1200" dirty="0" smtClean="0">
                <a:latin typeface="Consolas"/>
                <a:cs typeface="Consolas"/>
              </a:rPr>
              <a:t/>
            </a:r>
            <a:br>
              <a:rPr lang="de-DE" sz="1200" dirty="0" smtClean="0">
                <a:latin typeface="Consolas"/>
                <a:cs typeface="Consolas"/>
              </a:rPr>
            </a:br>
            <a:r>
              <a:rPr lang="de-DE" sz="1200" dirty="0" smtClean="0">
                <a:latin typeface="Consolas"/>
                <a:cs typeface="Consolas"/>
              </a:rPr>
              <a:t>                        </a:t>
            </a:r>
            <a:r>
              <a:rPr lang="de-DE" sz="1200" dirty="0" err="1" smtClean="0">
                <a:latin typeface="Consolas"/>
                <a:cs typeface="Consolas"/>
              </a:rPr>
              <a:t>self.points</a:t>
            </a:r>
            <a:r>
              <a:rPr lang="de-DE" sz="1200" dirty="0">
                <a:latin typeface="Consolas"/>
                <a:cs typeface="Consolas"/>
              </a:rPr>
              <a:t>[i+1]))</a:t>
            </a:r>
          </a:p>
          <a:p>
            <a:pPr algn="l"/>
            <a:endParaRPr lang="de-DE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self.valid</a:t>
            </a:r>
            <a:r>
              <a:rPr lang="en-US" sz="1200" dirty="0">
                <a:latin typeface="Consolas"/>
                <a:cs typeface="Consolas"/>
              </a:rPr>
              <a:t>():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  n </a:t>
            </a:r>
            <a:r>
              <a:rPr lang="en-US" sz="1200" dirty="0">
                <a:latin typeface="Consolas"/>
                <a:cs typeface="Consolas"/>
              </a:rPr>
              <a:t>= </a:t>
            </a:r>
            <a:r>
              <a:rPr lang="en-US" sz="1200" dirty="0" err="1">
                <a:latin typeface="Consolas"/>
                <a:cs typeface="Consolas"/>
              </a:rPr>
              <a:t>len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 smtClean="0">
                <a:latin typeface="Consolas"/>
                <a:cs typeface="Consolas"/>
              </a:rPr>
              <a:t>)         </a:t>
            </a:r>
          </a:p>
          <a:p>
            <a:pPr algn="l"/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  </a:t>
            </a:r>
            <a:r>
              <a:rPr lang="en-US" sz="1200" dirty="0" err="1" smtClean="0">
                <a:latin typeface="Consolas"/>
                <a:cs typeface="Consolas"/>
              </a:rPr>
              <a:t>order.append</a:t>
            </a:r>
            <a:r>
              <a:rPr lang="en-US" sz="1200" dirty="0">
                <a:latin typeface="Consolas"/>
                <a:cs typeface="Consolas"/>
              </a:rPr>
              <a:t>(Edge(</a:t>
            </a:r>
            <a:r>
              <a:rPr lang="en-US" sz="1200" dirty="0" err="1">
                <a:latin typeface="Consolas"/>
                <a:cs typeface="Consolas"/>
              </a:rPr>
              <a:t>self.points</a:t>
            </a:r>
            <a:r>
              <a:rPr lang="en-US" sz="1200" dirty="0" smtClean="0">
                <a:latin typeface="Consolas"/>
                <a:cs typeface="Consolas"/>
              </a:rPr>
              <a:t>[-</a:t>
            </a:r>
            <a:r>
              <a:rPr lang="en-US" sz="1200" dirty="0">
                <a:latin typeface="Consolas"/>
                <a:cs typeface="Consolas"/>
              </a:rPr>
              <a:t>1], </a:t>
            </a:r>
            <a:r>
              <a:rPr lang="en-US" sz="1200" dirty="0" smtClean="0">
                <a:latin typeface="Consolas"/>
                <a:cs typeface="Consolas"/>
              </a:rPr>
              <a:t/>
            </a:r>
            <a:br>
              <a:rPr lang="en-US" sz="1200" dirty="0" smtClean="0">
                <a:latin typeface="Consolas"/>
                <a:cs typeface="Consolas"/>
              </a:rPr>
            </a:br>
            <a:r>
              <a:rPr lang="en-US" sz="1200" dirty="0" smtClean="0">
                <a:latin typeface="Consolas"/>
                <a:cs typeface="Consolas"/>
              </a:rPr>
              <a:t>                        </a:t>
            </a:r>
            <a:r>
              <a:rPr lang="en-US" sz="1200" dirty="0" err="1" smtClean="0">
                <a:latin typeface="Consolas"/>
                <a:cs typeface="Consolas"/>
              </a:rPr>
              <a:t>self.points</a:t>
            </a:r>
            <a:r>
              <a:rPr lang="en-US" sz="1200" dirty="0">
                <a:latin typeface="Consolas"/>
                <a:cs typeface="Consolas"/>
              </a:rPr>
              <a:t>[0]))</a:t>
            </a: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# Link </a:t>
            </a:r>
            <a:r>
              <a:rPr lang="en-US" sz="1200" dirty="0">
                <a:latin typeface="Consolas"/>
                <a:cs typeface="Consolas"/>
              </a:rPr>
              <a:t>edges to next one in the chain. </a:t>
            </a:r>
            <a:r>
              <a:rPr lang="en-US" sz="1200" dirty="0" smtClean="0">
                <a:latin typeface="Consolas"/>
                <a:cs typeface="Consolas"/>
              </a:rPr>
              <a:t>    </a:t>
            </a:r>
          </a:p>
          <a:p>
            <a:pPr algn="l"/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it-IT" sz="1200" b="1" dirty="0" smtClean="0">
                <a:latin typeface="Consolas"/>
                <a:cs typeface="Consolas"/>
              </a:rPr>
              <a:t>for</a:t>
            </a:r>
            <a:r>
              <a:rPr lang="it-IT" sz="1200" dirty="0" smtClean="0">
                <a:latin typeface="Consolas"/>
                <a:cs typeface="Consolas"/>
              </a:rPr>
              <a:t> </a:t>
            </a:r>
            <a:r>
              <a:rPr lang="it-IT" sz="1200" dirty="0">
                <a:latin typeface="Consolas"/>
                <a:cs typeface="Consolas"/>
              </a:rPr>
              <a:t>i </a:t>
            </a:r>
            <a:r>
              <a:rPr lang="it-IT" sz="1200" b="1" dirty="0">
                <a:latin typeface="Consolas"/>
                <a:cs typeface="Consolas"/>
              </a:rPr>
              <a:t>in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range</a:t>
            </a:r>
            <a:r>
              <a:rPr lang="it-IT" sz="1200" dirty="0">
                <a:latin typeface="Consolas"/>
                <a:cs typeface="Consolas"/>
              </a:rPr>
              <a:t>(</a:t>
            </a:r>
            <a:r>
              <a:rPr lang="it-IT" sz="1200" dirty="0" err="1">
                <a:latin typeface="Consolas"/>
                <a:cs typeface="Consolas"/>
              </a:rPr>
              <a:t>len</a:t>
            </a:r>
            <a:r>
              <a:rPr lang="it-IT" sz="1200" dirty="0">
                <a:latin typeface="Consolas"/>
                <a:cs typeface="Consolas"/>
              </a:rPr>
              <a:t>(</a:t>
            </a:r>
            <a:r>
              <a:rPr lang="it-IT" sz="1200" dirty="0" err="1">
                <a:latin typeface="Consolas"/>
                <a:cs typeface="Consolas"/>
              </a:rPr>
              <a:t>order</a:t>
            </a:r>
            <a:r>
              <a:rPr lang="it-IT" sz="1200" dirty="0">
                <a:latin typeface="Consolas"/>
                <a:cs typeface="Consolas"/>
              </a:rPr>
              <a:t>)-1):</a:t>
            </a:r>
          </a:p>
          <a:p>
            <a:pPr algn="l"/>
            <a:r>
              <a:rPr lang="en-US" sz="1200" dirty="0">
                <a:latin typeface="Consolas"/>
                <a:cs typeface="Consolas"/>
              </a:rPr>
              <a:t>     </a:t>
            </a:r>
            <a:r>
              <a:rPr lang="en-US" sz="1200" dirty="0" smtClean="0">
                <a:latin typeface="Consolas"/>
                <a:cs typeface="Consolas"/>
              </a:rPr>
              <a:t> order</a:t>
            </a:r>
            <a:r>
              <a:rPr lang="en-US" sz="1200" dirty="0">
                <a:latin typeface="Consolas"/>
                <a:cs typeface="Consolas"/>
              </a:rPr>
              <a:t>[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].</a:t>
            </a:r>
            <a:r>
              <a:rPr lang="en-US" sz="1200" dirty="0" err="1">
                <a:latin typeface="Consolas"/>
                <a:cs typeface="Consolas"/>
              </a:rPr>
              <a:t>setNext</a:t>
            </a:r>
            <a:r>
              <a:rPr lang="en-US" sz="1200" dirty="0">
                <a:latin typeface="Consolas"/>
                <a:cs typeface="Consolas"/>
              </a:rPr>
              <a:t>(order[i+1])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order</a:t>
            </a:r>
            <a:r>
              <a:rPr lang="en-US" sz="1200" dirty="0">
                <a:latin typeface="Consolas"/>
                <a:cs typeface="Consolas"/>
              </a:rPr>
              <a:t>[-1].</a:t>
            </a:r>
            <a:r>
              <a:rPr lang="en-US" sz="1200" dirty="0" err="1">
                <a:latin typeface="Consolas"/>
                <a:cs typeface="Consolas"/>
              </a:rPr>
              <a:t>setNext</a:t>
            </a:r>
            <a:r>
              <a:rPr lang="en-US" sz="1200" dirty="0">
                <a:latin typeface="Consolas"/>
                <a:cs typeface="Consolas"/>
              </a:rPr>
              <a:t>(order[0]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br>
              <a:rPr lang="en-US" sz="1200" dirty="0" smtClean="0">
                <a:latin typeface="Consolas"/>
                <a:cs typeface="Consolas"/>
              </a:rPr>
            </a:br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order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122455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Polygon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Horizontal Scroll 33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poly/polygon0.py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46773" y="4138196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2318427" y="4061996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2920947" y="3434881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1624520" y="341509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56777" y="3538790"/>
            <a:ext cx="1302480" cy="730773"/>
            <a:chOff x="7372804" y="2509296"/>
            <a:chExt cx="1302480" cy="730773"/>
          </a:xfrm>
        </p:grpSpPr>
        <p:cxnSp>
          <p:nvCxnSpPr>
            <p:cNvPr id="40" name="Straight Connector 39"/>
            <p:cNvCxnSpPr>
              <a:stCxn id="44" idx="3"/>
              <a:endCxn id="45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46" idx="3"/>
              <a:endCxn id="45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47" idx="4"/>
              <a:endCxn id="46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stCxn id="44" idx="7"/>
              <a:endCxn id="47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3917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Polygon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5714997" cy="3142472"/>
          </a:xfrm>
        </p:spPr>
        <p:txBody>
          <a:bodyPr/>
          <a:lstStyle/>
          <a:p>
            <a:r>
              <a:rPr lang="en-US" dirty="0" smtClean="0"/>
              <a:t>Draw a polygon by adding points one at a time</a:t>
            </a:r>
          </a:p>
          <a:p>
            <a:pPr lvl="1"/>
            <a:r>
              <a:rPr lang="en-US" dirty="0" smtClean="0"/>
              <a:t>Right-click to switch to new polygon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Tkinter</a:t>
            </a:r>
            <a:r>
              <a:rPr lang="en-US" dirty="0" smtClean="0"/>
              <a:t> capabilities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self.canvas.create_polygon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s-I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app/</a:t>
            </a:r>
            <a:r>
              <a:rPr lang="en-US" sz="1100" dirty="0" err="1"/>
              <a:t>app_polygon.py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14350"/>
            <a:ext cx="2832453" cy="295275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894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Polygons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classes of polygons</a:t>
            </a:r>
          </a:p>
          <a:p>
            <a:pPr lvl="1"/>
            <a:r>
              <a:rPr lang="en-US" b="1" dirty="0" smtClean="0"/>
              <a:t>Simple</a:t>
            </a:r>
            <a:r>
              <a:rPr lang="en-US" dirty="0" smtClean="0"/>
              <a:t> polygon – no overlapping </a:t>
            </a:r>
            <a:br>
              <a:rPr lang="en-US" dirty="0" smtClean="0"/>
            </a:br>
            <a:r>
              <a:rPr lang="en-US" dirty="0" smtClean="0"/>
              <a:t>edges</a:t>
            </a:r>
          </a:p>
          <a:p>
            <a:pPr lvl="1"/>
            <a:r>
              <a:rPr lang="en-US" b="1" dirty="0" smtClean="0"/>
              <a:t>Convex</a:t>
            </a:r>
            <a:r>
              <a:rPr lang="en-US" dirty="0" smtClean="0"/>
              <a:t> polygon – all interior </a:t>
            </a:r>
            <a:br>
              <a:rPr lang="en-US" dirty="0" smtClean="0"/>
            </a:br>
            <a:r>
              <a:rPr lang="en-US" dirty="0" smtClean="0"/>
              <a:t>angles ≤ 180 degrees</a:t>
            </a:r>
          </a:p>
          <a:p>
            <a:r>
              <a:rPr lang="en-US" dirty="0" smtClean="0"/>
              <a:t>Determine whether a polygon is </a:t>
            </a:r>
            <a:br>
              <a:rPr lang="en-US" dirty="0" smtClean="0"/>
            </a:br>
            <a:r>
              <a:rPr lang="en-US" dirty="0" smtClean="0"/>
              <a:t>simple or convex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47006"/>
            <a:ext cx="2819401" cy="293914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app/</a:t>
            </a:r>
            <a:r>
              <a:rPr lang="en-US" sz="1100" dirty="0" err="1"/>
              <a:t>app_polygon.py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369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Simple Property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7238997" cy="3142472"/>
          </a:xfrm>
        </p:spPr>
        <p:txBody>
          <a:bodyPr/>
          <a:lstStyle/>
          <a:p>
            <a:r>
              <a:rPr lang="en-US" dirty="0" smtClean="0"/>
              <a:t>A polygon is simple if none</a:t>
            </a:r>
            <a:br>
              <a:rPr lang="en-US" dirty="0" smtClean="0"/>
            </a:br>
            <a:r>
              <a:rPr lang="en-US" dirty="0" smtClean="0"/>
              <a:t>of its edges intersect each</a:t>
            </a:r>
            <a:br>
              <a:rPr lang="en-US" dirty="0" smtClean="0"/>
            </a:br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Check each potential pair of edges ~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intersect</a:t>
            </a:r>
            <a:r>
              <a:rPr lang="en-US" dirty="0" smtClean="0"/>
              <a:t> method on edges</a:t>
            </a:r>
          </a:p>
          <a:p>
            <a:pPr lvl="2"/>
            <a:r>
              <a:rPr lang="en-US" dirty="0" smtClean="0"/>
              <a:t>No intersection on end-points (</a:t>
            </a:r>
            <a:r>
              <a:rPr lang="en-US" dirty="0" smtClean="0">
                <a:latin typeface="Consolas"/>
                <a:cs typeface="Consolas"/>
              </a:rPr>
              <a:t>head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tail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nsolas"/>
                <a:cs typeface="Consolas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430232"/>
            <a:ext cx="38100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tx1"/>
                </a:solidFill>
                <a:latin typeface="Consolas"/>
                <a:cs typeface="Consolas"/>
              </a:rPr>
              <a:t>class</a:t>
            </a:r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 Polygon: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simple(self):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  all </a:t>
            </a:r>
            <a:r>
              <a:rPr lang="de-DE" sz="1200" dirty="0">
                <a:latin typeface="Consolas"/>
                <a:cs typeface="Consolas"/>
              </a:rPr>
              <a:t>= </a:t>
            </a:r>
            <a:r>
              <a:rPr lang="de-DE" sz="1200" dirty="0" err="1" smtClean="0">
                <a:latin typeface="Consolas"/>
                <a:cs typeface="Consolas"/>
              </a:rPr>
              <a:t>self.edges</a:t>
            </a:r>
            <a:r>
              <a:rPr lang="de-DE" sz="1200" dirty="0">
                <a:latin typeface="Consolas"/>
                <a:cs typeface="Consolas"/>
              </a:rPr>
              <a:t>(</a:t>
            </a:r>
            <a:r>
              <a:rPr lang="de-DE" sz="1200" dirty="0" smtClean="0">
                <a:latin typeface="Consolas"/>
                <a:cs typeface="Consolas"/>
              </a:rPr>
              <a:t>)</a:t>
            </a:r>
            <a:endParaRPr lang="de-DE" sz="1200" dirty="0">
              <a:latin typeface="Consolas"/>
              <a:cs typeface="Consolas"/>
            </a:endParaRPr>
          </a:p>
          <a:p>
            <a:pPr algn="l"/>
            <a:r>
              <a:rPr lang="it-IT" sz="1200" dirty="0" smtClean="0">
                <a:latin typeface="Consolas"/>
                <a:cs typeface="Consolas"/>
              </a:rPr>
              <a:t>    </a:t>
            </a:r>
            <a:r>
              <a:rPr lang="it-IT" sz="1200" b="1" dirty="0" smtClean="0">
                <a:latin typeface="Consolas"/>
                <a:cs typeface="Consolas"/>
              </a:rPr>
              <a:t>for</a:t>
            </a:r>
            <a:r>
              <a:rPr lang="it-IT" sz="1200" dirty="0" smtClean="0">
                <a:latin typeface="Consolas"/>
                <a:cs typeface="Consolas"/>
              </a:rPr>
              <a:t> </a:t>
            </a:r>
            <a:r>
              <a:rPr lang="it-IT" sz="1200" dirty="0">
                <a:latin typeface="Consolas"/>
                <a:cs typeface="Consolas"/>
              </a:rPr>
              <a:t>i </a:t>
            </a:r>
            <a:r>
              <a:rPr lang="it-IT" sz="1200" b="1" dirty="0">
                <a:latin typeface="Consolas"/>
                <a:cs typeface="Consolas"/>
              </a:rPr>
              <a:t>in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range</a:t>
            </a:r>
            <a:r>
              <a:rPr lang="it-IT" sz="1200" dirty="0">
                <a:latin typeface="Consolas"/>
                <a:cs typeface="Consolas"/>
              </a:rPr>
              <a:t>(0, </a:t>
            </a:r>
            <a:r>
              <a:rPr lang="it-IT" sz="1200" dirty="0" err="1">
                <a:latin typeface="Consolas"/>
                <a:cs typeface="Consolas"/>
              </a:rPr>
              <a:t>len</a:t>
            </a:r>
            <a:r>
              <a:rPr lang="it-IT" sz="1200" dirty="0">
                <a:latin typeface="Consolas"/>
                <a:cs typeface="Consolas"/>
              </a:rPr>
              <a:t>(</a:t>
            </a:r>
            <a:r>
              <a:rPr lang="it-IT" sz="1200" dirty="0" err="1">
                <a:latin typeface="Consolas"/>
                <a:cs typeface="Consolas"/>
              </a:rPr>
              <a:t>all</a:t>
            </a:r>
            <a:r>
              <a:rPr lang="it-IT" sz="1200" dirty="0">
                <a:latin typeface="Consolas"/>
                <a:cs typeface="Consolas"/>
              </a:rPr>
              <a:t>)-1):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    </a:t>
            </a:r>
            <a:r>
              <a:rPr lang="de-DE" sz="1200" dirty="0" err="1" smtClean="0">
                <a:latin typeface="Consolas"/>
                <a:cs typeface="Consolas"/>
              </a:rPr>
              <a:t>e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>
                <a:latin typeface="Consolas"/>
                <a:cs typeface="Consolas"/>
              </a:rPr>
              <a:t>= all[i]</a:t>
            </a:r>
          </a:p>
          <a:p>
            <a:pPr algn="l"/>
            <a:r>
              <a:rPr lang="ro-RO" sz="1200" dirty="0" smtClean="0">
                <a:latin typeface="Consolas"/>
                <a:cs typeface="Consolas"/>
              </a:rPr>
              <a:t>      </a:t>
            </a:r>
            <a:r>
              <a:rPr lang="ro-RO" sz="1200" b="1" dirty="0" smtClean="0">
                <a:latin typeface="Consolas"/>
                <a:cs typeface="Consolas"/>
              </a:rPr>
              <a:t>for</a:t>
            </a:r>
            <a:r>
              <a:rPr lang="ro-RO" sz="1200" dirty="0" smtClean="0">
                <a:latin typeface="Consolas"/>
                <a:cs typeface="Consolas"/>
              </a:rPr>
              <a:t> </a:t>
            </a:r>
            <a:r>
              <a:rPr lang="ro-RO" sz="1200" dirty="0">
                <a:latin typeface="Consolas"/>
                <a:cs typeface="Consolas"/>
              </a:rPr>
              <a:t>j </a:t>
            </a:r>
            <a:r>
              <a:rPr lang="ro-RO" sz="1200" b="1" dirty="0">
                <a:latin typeface="Consolas"/>
                <a:cs typeface="Consolas"/>
              </a:rPr>
              <a:t>in</a:t>
            </a:r>
            <a:r>
              <a:rPr lang="ro-RO" sz="1200" dirty="0">
                <a:latin typeface="Consolas"/>
                <a:cs typeface="Consolas"/>
              </a:rPr>
              <a:t> range(i+1, len(all)):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  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e.intersect</a:t>
            </a:r>
            <a:r>
              <a:rPr lang="en-US" sz="1200" dirty="0">
                <a:latin typeface="Consolas"/>
                <a:cs typeface="Consolas"/>
              </a:rPr>
              <a:t>(all[j]):</a:t>
            </a:r>
          </a:p>
          <a:p>
            <a:pPr algn="l"/>
            <a:r>
              <a:rPr lang="de-DE" sz="1200" dirty="0">
                <a:latin typeface="Consolas"/>
                <a:cs typeface="Consolas"/>
              </a:rPr>
              <a:t>         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b="1" dirty="0" err="1" smtClean="0">
                <a:latin typeface="Consolas"/>
                <a:cs typeface="Consolas"/>
              </a:rPr>
              <a:t>return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 err="1">
                <a:latin typeface="Consolas"/>
                <a:cs typeface="Consolas"/>
              </a:rPr>
              <a:t>False</a:t>
            </a:r>
            <a:endParaRPr lang="de-DE" sz="1200" dirty="0">
              <a:latin typeface="Consolas"/>
              <a:cs typeface="Consolas"/>
            </a:endParaRPr>
          </a:p>
          <a:p>
            <a:pPr algn="l"/>
            <a:endParaRPr lang="de-DE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True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7600" y="122455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Simple check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polygon.py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92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534397" cy="3142472"/>
          </a:xfrm>
        </p:spPr>
        <p:txBody>
          <a:bodyPr/>
          <a:lstStyle/>
          <a:p>
            <a:r>
              <a:rPr lang="en-US" dirty="0" smtClean="0"/>
              <a:t>Intersection of two line segments</a:t>
            </a:r>
          </a:p>
          <a:p>
            <a:pPr lvl="1"/>
            <a:r>
              <a:rPr lang="es-ES_tradnl" sz="2400" dirty="0" err="1" smtClean="0">
                <a:latin typeface="Consolas"/>
                <a:cs typeface="Consolas"/>
              </a:rPr>
              <a:t>intersect</a:t>
            </a:r>
            <a:r>
              <a:rPr lang="es-ES_tradnl" sz="2400" dirty="0">
                <a:latin typeface="Consolas"/>
                <a:cs typeface="Consolas"/>
              </a:rPr>
              <a:t>(x1, y1, x2, y2, x3, y3, x4, y4</a:t>
            </a:r>
            <a:r>
              <a:rPr lang="es-ES_tradnl" sz="2400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sz="2400" dirty="0" smtClean="0"/>
              <a:t>Geometric interpretation (review code as needed)</a:t>
            </a:r>
          </a:p>
          <a:p>
            <a:pPr lvl="1"/>
            <a:r>
              <a:rPr lang="en-US" sz="2400" dirty="0" smtClean="0"/>
              <a:t>Note: floating point arithmetic may introduce errors </a:t>
            </a:r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util.py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295400" y="3213212"/>
            <a:ext cx="762000" cy="533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1524000" y="3213212"/>
            <a:ext cx="381000" cy="6858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639833" y="3289412"/>
            <a:ext cx="381000" cy="4572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3182633" y="3289412"/>
            <a:ext cx="381000" cy="6858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5486400" y="3441812"/>
            <a:ext cx="533400" cy="533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5257800" y="3289412"/>
            <a:ext cx="533400" cy="533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239000" y="3289412"/>
            <a:ext cx="533400" cy="533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010400" y="3518012"/>
            <a:ext cx="533400" cy="533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2926884" y="4061996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not intersecting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143000" y="4051412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intersecting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822734" y="4051412"/>
            <a:ext cx="847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colinear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029200" y="4051412"/>
            <a:ext cx="776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parallel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 bwMode="auto">
          <a:xfrm>
            <a:off x="1600200" y="3392258"/>
            <a:ext cx="152400" cy="1524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152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u="sng" dirty="0" smtClean="0"/>
              <a:t>Standard Normal Form</a:t>
            </a:r>
            <a:r>
              <a:rPr lang="en-US" dirty="0" smtClean="0"/>
              <a:t> for Polygon</a:t>
            </a:r>
          </a:p>
          <a:p>
            <a:pPr lvl="1"/>
            <a:r>
              <a:rPr lang="en-US" dirty="0" smtClean="0"/>
              <a:t>Ordered points and edges must appear in a </a:t>
            </a:r>
            <a:r>
              <a:rPr lang="en-US" i="1" dirty="0" smtClean="0"/>
              <a:t>counter-clockwise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Orientation For Polygons</a:t>
            </a:r>
            <a:endParaRPr lang="en-US" dirty="0"/>
          </a:p>
        </p:txBody>
      </p:sp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polygon.py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34000" y="2938606"/>
            <a:ext cx="1829827" cy="1069577"/>
            <a:chOff x="7162800" y="2405206"/>
            <a:chExt cx="1829827" cy="1069577"/>
          </a:xfrm>
        </p:grpSpPr>
        <p:cxnSp>
          <p:nvCxnSpPr>
            <p:cNvPr id="62" name="Straight Connector 61"/>
            <p:cNvCxnSpPr>
              <a:stCxn id="66" idx="3"/>
              <a:endCxn id="67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>
              <a:stCxn id="68" idx="3"/>
              <a:endCxn id="67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/>
            <p:cNvCxnSpPr>
              <a:stCxn id="69" idx="4"/>
              <a:endCxn id="68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/>
            <p:cNvCxnSpPr>
              <a:stCxn id="66" idx="7"/>
              <a:endCxn id="69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Oval 65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62800" y="3136229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034454" y="3060029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636974" y="2405206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347583" y="2429429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4004" y="3042696"/>
            <a:ext cx="1302480" cy="730773"/>
            <a:chOff x="7372804" y="2509296"/>
            <a:chExt cx="1302480" cy="730773"/>
          </a:xfrm>
        </p:grpSpPr>
        <p:cxnSp>
          <p:nvCxnSpPr>
            <p:cNvPr id="75" name="Straight Connector 74"/>
            <p:cNvCxnSpPr>
              <a:stCxn id="79" idx="3"/>
              <a:endCxn id="80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stCxn id="81" idx="3"/>
              <a:endCxn id="80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stCxn id="82" idx="4"/>
              <a:endCxn id="81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79" idx="7"/>
              <a:endCxn id="82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9" name="Oval 78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60685" y="2343150"/>
            <a:ext cx="5278315" cy="1981200"/>
            <a:chOff x="1960685" y="2343150"/>
            <a:chExt cx="5278315" cy="1981200"/>
          </a:xfrm>
        </p:grpSpPr>
        <p:sp>
          <p:nvSpPr>
            <p:cNvPr id="83" name="&quot;No&quot; Symbol 82"/>
            <p:cNvSpPr/>
            <p:nvPr/>
          </p:nvSpPr>
          <p:spPr bwMode="auto">
            <a:xfrm>
              <a:off x="5257800" y="2343150"/>
              <a:ext cx="1981200" cy="1981200"/>
            </a:xfrm>
            <a:prstGeom prst="noSmoking">
              <a:avLst>
                <a:gd name="adj" fmla="val 5228"/>
              </a:avLst>
            </a:prstGeom>
            <a:solidFill>
              <a:srgbClr val="FF0000">
                <a:alpha val="43000"/>
              </a:srgbClr>
            </a:solidFill>
            <a:ln w="25400" cap="flat" cmpd="sng" algn="ctr">
              <a:solidFill>
                <a:srgbClr val="000000">
                  <a:alpha val="52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960685" y="2681654"/>
              <a:ext cx="1484705" cy="1420574"/>
            </a:xfrm>
            <a:custGeom>
              <a:avLst/>
              <a:gdLst>
                <a:gd name="connsiteX0" fmla="*/ 0 w 1484705"/>
                <a:gd name="connsiteY0" fmla="*/ 1327638 h 1420574"/>
                <a:gd name="connsiteX1" fmla="*/ 509953 w 1484705"/>
                <a:gd name="connsiteY1" fmla="*/ 1371600 h 1420574"/>
                <a:gd name="connsiteX2" fmla="*/ 1389184 w 1484705"/>
                <a:gd name="connsiteY2" fmla="*/ 729761 h 1420574"/>
                <a:gd name="connsiteX3" fmla="*/ 1406769 w 1484705"/>
                <a:gd name="connsiteY3" fmla="*/ 149469 h 1420574"/>
                <a:gd name="connsiteX4" fmla="*/ 905607 w 1484705"/>
                <a:gd name="connsiteY4" fmla="*/ 0 h 1420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705" h="1420574">
                  <a:moveTo>
                    <a:pt x="0" y="1327638"/>
                  </a:moveTo>
                  <a:cubicBezTo>
                    <a:pt x="139211" y="1399442"/>
                    <a:pt x="278422" y="1471246"/>
                    <a:pt x="509953" y="1371600"/>
                  </a:cubicBezTo>
                  <a:cubicBezTo>
                    <a:pt x="741484" y="1271954"/>
                    <a:pt x="1239715" y="933450"/>
                    <a:pt x="1389184" y="729761"/>
                  </a:cubicBezTo>
                  <a:cubicBezTo>
                    <a:pt x="1538653" y="526072"/>
                    <a:pt x="1487365" y="271096"/>
                    <a:pt x="1406769" y="149469"/>
                  </a:cubicBezTo>
                  <a:cubicBezTo>
                    <a:pt x="1326173" y="27842"/>
                    <a:pt x="1115890" y="13921"/>
                    <a:pt x="905607" y="0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373048" y="3515335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2244702" y="3439135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2847222" y="281202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1550795" y="2792229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1583052" y="2915929"/>
            <a:ext cx="1302480" cy="730773"/>
            <a:chOff x="7372804" y="2509296"/>
            <a:chExt cx="1302480" cy="730773"/>
          </a:xfrm>
        </p:grpSpPr>
        <p:cxnSp>
          <p:nvCxnSpPr>
            <p:cNvPr id="58" name="Straight Connector 57"/>
            <p:cNvCxnSpPr>
              <a:stCxn id="85" idx="3"/>
              <a:endCxn id="86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87" idx="3"/>
              <a:endCxn id="86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88" idx="4"/>
              <a:endCxn id="87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stCxn id="85" idx="7"/>
              <a:endCxn id="88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5" name="Oval 84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789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229600" cy="781050"/>
          </a:xfrm>
        </p:spPr>
        <p:txBody>
          <a:bodyPr/>
          <a:lstStyle/>
          <a:p>
            <a:r>
              <a:rPr lang="en-US" dirty="0" smtClean="0"/>
              <a:t>Standard Form Yields Convex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8458197" cy="3142472"/>
          </a:xfrm>
        </p:spPr>
        <p:txBody>
          <a:bodyPr/>
          <a:lstStyle/>
          <a:p>
            <a:r>
              <a:rPr lang="en-US" dirty="0" smtClean="0"/>
              <a:t>Given a polygon is in standard form</a:t>
            </a:r>
          </a:p>
          <a:p>
            <a:pPr lvl="1"/>
            <a:r>
              <a:rPr lang="en-US" dirty="0" smtClean="0"/>
              <a:t>Review all sets of three consecutive points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If three points “make a left turn” then still convex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 makes left turn, so OK, but</a:t>
            </a:r>
            <a:r>
              <a:rPr lang="is-IS" dirty="0" smtClean="0"/>
              <a:t>…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is-IS" dirty="0" smtClean="0"/>
              <a:t>, p</a:t>
            </a:r>
            <a:r>
              <a:rPr lang="is-IS" baseline="-25000" dirty="0" smtClean="0"/>
              <a:t>3</a:t>
            </a:r>
            <a:r>
              <a:rPr lang="is-IS" dirty="0" smtClean="0"/>
              <a:t>, p</a:t>
            </a:r>
            <a:r>
              <a:rPr lang="is-IS" baseline="-25000" dirty="0" smtClean="0"/>
              <a:t>0</a:t>
            </a:r>
            <a:r>
              <a:rPr lang="is-IS" dirty="0" smtClean="0"/>
              <a:t> makes right turn, so BAD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computeAngleSign</a:t>
            </a:r>
            <a:r>
              <a:rPr lang="en-US" dirty="0" smtClean="0"/>
              <a:t> method</a:t>
            </a:r>
            <a:endParaRPr lang="is-IS" dirty="0" smtClean="0"/>
          </a:p>
        </p:txBody>
      </p:sp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util.py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0" name="Straight Connector 9"/>
          <p:cNvCxnSpPr>
            <a:stCxn id="14" idx="2"/>
            <a:endCxn id="15" idx="6"/>
          </p:cNvCxnSpPr>
          <p:nvPr/>
        </p:nvCxnSpPr>
        <p:spPr bwMode="auto">
          <a:xfrm flipH="1">
            <a:off x="7185118" y="3486150"/>
            <a:ext cx="587282" cy="12117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>
            <a:stCxn id="16" idx="3"/>
            <a:endCxn id="15" idx="5"/>
          </p:cNvCxnSpPr>
          <p:nvPr/>
        </p:nvCxnSpPr>
        <p:spPr bwMode="auto">
          <a:xfrm flipH="1" flipV="1">
            <a:off x="7162800" y="3661205"/>
            <a:ext cx="882836" cy="18362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7" idx="4"/>
            <a:endCxn id="16" idx="7"/>
          </p:cNvCxnSpPr>
          <p:nvPr/>
        </p:nvCxnSpPr>
        <p:spPr bwMode="auto">
          <a:xfrm flipH="1">
            <a:off x="8153400" y="3105150"/>
            <a:ext cx="105598" cy="631918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14" idx="7"/>
            <a:endCxn id="17" idx="2"/>
          </p:cNvCxnSpPr>
          <p:nvPr/>
        </p:nvCxnSpPr>
        <p:spPr bwMode="auto">
          <a:xfrm flipV="1">
            <a:off x="7902482" y="3028950"/>
            <a:ext cx="280316" cy="403318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7772400" y="340995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032718" y="3531123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023318" y="3714750"/>
            <a:ext cx="152400" cy="152400"/>
          </a:xfrm>
          <a:prstGeom prst="ellipse">
            <a:avLst/>
          </a:prstGeom>
          <a:solidFill>
            <a:srgbClr val="3366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2798" y="295275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5600" y="3409950"/>
            <a:ext cx="3556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153400" y="371475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8305800" y="280035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7467600" y="310515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309050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ComputeAngleSign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534397" cy="3142472"/>
          </a:xfrm>
        </p:spPr>
        <p:txBody>
          <a:bodyPr/>
          <a:lstStyle/>
          <a:p>
            <a:r>
              <a:rPr lang="en-US" dirty="0" err="1" smtClean="0">
                <a:latin typeface="Consolas"/>
                <a:cs typeface="Consolas"/>
              </a:rPr>
              <a:t>ComputeAngleSign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performs geometric computation  of a number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Given three distinct points –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 – either</a:t>
            </a:r>
          </a:p>
          <a:p>
            <a:pPr marL="411480" lvl="1" indent="0">
              <a:buNone/>
            </a:pPr>
            <a:r>
              <a:rPr lang="en-US" dirty="0" smtClean="0"/>
              <a:t>&gt;0   : They form a left turn</a:t>
            </a:r>
          </a:p>
          <a:p>
            <a:pPr marL="411480" lvl="1" indent="0">
              <a:buNone/>
            </a:pPr>
            <a:r>
              <a:rPr lang="en-US" dirty="0" smtClean="0"/>
              <a:t>&lt;1   : They form a right turn</a:t>
            </a:r>
          </a:p>
          <a:p>
            <a:pPr marL="411480" lvl="1" indent="0">
              <a:buNone/>
            </a:pPr>
            <a:r>
              <a:rPr lang="en-US" dirty="0" smtClean="0"/>
              <a:t>=0   : They form a straight line</a:t>
            </a:r>
          </a:p>
          <a:p>
            <a:r>
              <a:rPr lang="en-US" dirty="0" smtClean="0"/>
              <a:t>Floating point computations may cause problem</a:t>
            </a:r>
            <a:endParaRPr lang="en-US" dirty="0"/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util.py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56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Helper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always work, but</a:t>
            </a:r>
            <a:br>
              <a:rPr lang="en-US" dirty="0" smtClean="0"/>
            </a:br>
            <a:r>
              <a:rPr lang="en-US" dirty="0" smtClean="0"/>
              <a:t>standard way to try</a:t>
            </a:r>
            <a:br>
              <a:rPr lang="en-US" dirty="0" smtClean="0"/>
            </a:br>
            <a:r>
              <a:rPr lang="en-US" dirty="0" smtClean="0"/>
              <a:t>to deal with floating point</a:t>
            </a:r>
            <a:br>
              <a:rPr lang="en-US" dirty="0" smtClean="0"/>
            </a:br>
            <a:r>
              <a:rPr lang="en-US" dirty="0" smtClean="0"/>
              <a:t>errors</a:t>
            </a:r>
          </a:p>
          <a:p>
            <a:r>
              <a:rPr lang="en-US" dirty="0" smtClean="0"/>
              <a:t>Useful to check if two numbers, </a:t>
            </a:r>
            <a:r>
              <a:rPr lang="en-US" dirty="0" smtClean="0">
                <a:latin typeface="Consolas"/>
                <a:cs typeface="Consolas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b</a:t>
            </a:r>
            <a:r>
              <a:rPr lang="en-US" dirty="0" smtClean="0"/>
              <a:t>, are essentially the same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value(a–b) == 0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1203127"/>
            <a:ext cx="3810000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dirty="0" smtClean="0">
                <a:latin typeface="Consolas"/>
                <a:cs typeface="Consolas"/>
              </a:rPr>
              <a:t>epsilon = 1E-9</a:t>
            </a:r>
          </a:p>
          <a:p>
            <a:pPr algn="l"/>
            <a:endParaRPr lang="en-US" sz="1200" b="1" dirty="0" smtClean="0">
              <a:latin typeface="Consolas"/>
              <a:cs typeface="Consolas"/>
            </a:endParaRPr>
          </a:p>
          <a:p>
            <a:pPr algn="l"/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value(x):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x &gt;= 0 </a:t>
            </a:r>
            <a:r>
              <a:rPr lang="en-US" sz="1200" b="1" dirty="0">
                <a:latin typeface="Consolas"/>
                <a:cs typeface="Consolas"/>
              </a:rPr>
              <a:t>and </a:t>
            </a:r>
            <a:r>
              <a:rPr lang="en-US" sz="1200" dirty="0">
                <a:latin typeface="Consolas"/>
                <a:cs typeface="Consolas"/>
              </a:rPr>
              <a:t>x </a:t>
            </a:r>
            <a:r>
              <a:rPr lang="en-US" sz="1200" dirty="0" smtClean="0">
                <a:latin typeface="Consolas"/>
                <a:cs typeface="Consolas"/>
              </a:rPr>
              <a:t>&lt; </a:t>
            </a:r>
            <a:r>
              <a:rPr lang="en-US" sz="1200" dirty="0">
                <a:latin typeface="Consolas"/>
                <a:cs typeface="Consolas"/>
              </a:rPr>
              <a:t>epsilon: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x &lt; 0 </a:t>
            </a:r>
            <a:r>
              <a:rPr lang="en-US" sz="1200" b="1" dirty="0">
                <a:latin typeface="Consolas"/>
                <a:cs typeface="Consolas"/>
              </a:rPr>
              <a:t>and</a:t>
            </a:r>
            <a:r>
              <a:rPr lang="en-US" sz="1200" dirty="0">
                <a:latin typeface="Consolas"/>
                <a:cs typeface="Consolas"/>
              </a:rPr>
              <a:t> -x &lt;= epsilon: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0</a:t>
            </a: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x</a:t>
            </a:r>
            <a:endParaRPr lang="de-DE" sz="1200" b="1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7600" y="895350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Check zero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util.py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50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3250"/>
            <a:ext cx="8229600" cy="1028700"/>
          </a:xfrm>
        </p:spPr>
        <p:txBody>
          <a:bodyPr/>
          <a:lstStyle/>
          <a:p>
            <a:r>
              <a:rPr lang="en-US" dirty="0" smtClean="0"/>
              <a:t>August 18 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884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Exploring Algorithms in Python: Working with Polygons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George Heineman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67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of Polygon in Standard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8458197" cy="3142472"/>
          </a:xfrm>
        </p:spPr>
        <p:txBody>
          <a:bodyPr/>
          <a:lstStyle/>
          <a:p>
            <a:r>
              <a:rPr lang="en-US" dirty="0" smtClean="0"/>
              <a:t>Given a polygon is in standard form</a:t>
            </a:r>
          </a:p>
          <a:p>
            <a:pPr lvl="1"/>
            <a:r>
              <a:rPr lang="en-US" dirty="0" smtClean="0"/>
              <a:t>The “inside” of the polygon is on the left side</a:t>
            </a:r>
            <a:br>
              <a:rPr lang="en-US" dirty="0" smtClean="0"/>
            </a:br>
            <a:r>
              <a:rPr lang="en-US" dirty="0" smtClean="0"/>
              <a:t>of each edge</a:t>
            </a:r>
          </a:p>
          <a:p>
            <a:pPr lvl="1"/>
            <a:r>
              <a:rPr lang="is-IS" dirty="0" smtClean="0"/>
              <a:t>Edges are in </a:t>
            </a:r>
            <a:r>
              <a:rPr lang="is-IS" dirty="0" smtClean="0">
                <a:solidFill>
                  <a:srgbClr val="FF0000"/>
                </a:solidFill>
              </a:rPr>
              <a:t>counter-</a:t>
            </a:r>
            <a:r>
              <a:rPr lang="is-IS" dirty="0" smtClean="0"/>
              <a:t>clockwise</a:t>
            </a:r>
            <a:r>
              <a:rPr lang="is-IS" dirty="0" smtClean="0"/>
              <a:t>-order</a:t>
            </a:r>
          </a:p>
          <a:p>
            <a:pPr lvl="1"/>
            <a:r>
              <a:rPr lang="is-IS" dirty="0" smtClean="0"/>
              <a:t>These facts will prove necessary</a:t>
            </a:r>
            <a:br>
              <a:rPr lang="is-IS" dirty="0" smtClean="0"/>
            </a:br>
            <a:r>
              <a:rPr lang="is-IS" dirty="0" smtClean="0"/>
              <a:t>for the intersection algorithm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934200" y="2634819"/>
            <a:ext cx="919018" cy="1330726"/>
            <a:chOff x="1214582" y="2740154"/>
            <a:chExt cx="919018" cy="1330726"/>
          </a:xfrm>
        </p:grpSpPr>
        <p:cxnSp>
          <p:nvCxnSpPr>
            <p:cNvPr id="31" name="Straight Connector 30"/>
            <p:cNvCxnSpPr/>
            <p:nvPr/>
          </p:nvCxnSpPr>
          <p:spPr bwMode="auto">
            <a:xfrm flipV="1">
              <a:off x="1214582" y="3886472"/>
              <a:ext cx="919018" cy="184408"/>
            </a:xfrm>
            <a:prstGeom prst="line">
              <a:avLst/>
            </a:prstGeom>
            <a:solidFill>
              <a:srgbClr val="000000"/>
            </a:solidFill>
            <a:ln w="76200" cap="flat" cmpd="thickThin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 flipV="1">
              <a:off x="2133600" y="3044954"/>
              <a:ext cx="0" cy="841518"/>
            </a:xfrm>
            <a:prstGeom prst="line">
              <a:avLst/>
            </a:prstGeom>
            <a:solidFill>
              <a:srgbClr val="000000"/>
            </a:solidFill>
            <a:ln w="76200" cap="flat" cmpd="thickThin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1413164" y="2740154"/>
              <a:ext cx="720436" cy="321677"/>
            </a:xfrm>
            <a:prstGeom prst="line">
              <a:avLst/>
            </a:prstGeom>
            <a:solidFill>
              <a:srgbClr val="000000"/>
            </a:solidFill>
            <a:ln w="76200" cap="flat" cmpd="thickThin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1214582" y="2740154"/>
              <a:ext cx="198582" cy="1327409"/>
            </a:xfrm>
            <a:prstGeom prst="line">
              <a:avLst/>
            </a:prstGeom>
            <a:solidFill>
              <a:srgbClr val="000000"/>
            </a:solidFill>
            <a:ln w="76200" cap="flat" cmpd="thickThin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7249503" y="311107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</a:t>
            </a:r>
          </a:p>
        </p:txBody>
      </p:sp>
    </p:spTree>
    <p:extLst>
      <p:ext uri="{BB962C8B-B14F-4D97-AF65-F5344CB8AC3E}">
        <p14:creationId xmlns:p14="http://schemas.microsoft.com/office/powerpoint/2010/main" val="2999095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Polygon Intersection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detect whether two polygons intersect</a:t>
            </a:r>
          </a:p>
          <a:p>
            <a:pPr lvl="1"/>
            <a:r>
              <a:rPr lang="en-US" dirty="0" smtClean="0"/>
              <a:t>Reuse edge intersection logic</a:t>
            </a:r>
          </a:p>
          <a:p>
            <a:pPr lvl="1"/>
            <a:r>
              <a:rPr lang="en-US" dirty="0" smtClean="0"/>
              <a:t>M edges in polygon P and</a:t>
            </a:r>
            <a:br>
              <a:rPr lang="en-US" dirty="0" smtClean="0"/>
            </a:br>
            <a:r>
              <a:rPr lang="en-US" dirty="0" smtClean="0"/>
              <a:t>N edges in polygon Q</a:t>
            </a:r>
          </a:p>
          <a:p>
            <a:pPr lvl="1"/>
            <a:r>
              <a:rPr lang="en-US" dirty="0" smtClean="0"/>
              <a:t>Check all M*N pairs for an</a:t>
            </a:r>
            <a:br>
              <a:rPr lang="en-US" dirty="0" smtClean="0"/>
            </a:br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Brute force algorithm takes O(M*N) time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 bwMode="auto">
          <a:xfrm>
            <a:off x="6441831" y="1885950"/>
            <a:ext cx="1852247" cy="1418492"/>
          </a:xfrm>
          <a:custGeom>
            <a:avLst/>
            <a:gdLst>
              <a:gd name="connsiteX0" fmla="*/ 914400 w 1852247"/>
              <a:gd name="connsiteY0" fmla="*/ 0 h 1418492"/>
              <a:gd name="connsiteX1" fmla="*/ 0 w 1852247"/>
              <a:gd name="connsiteY1" fmla="*/ 890954 h 1418492"/>
              <a:gd name="connsiteX2" fmla="*/ 550985 w 1852247"/>
              <a:gd name="connsiteY2" fmla="*/ 1418492 h 1418492"/>
              <a:gd name="connsiteX3" fmla="*/ 1547447 w 1852247"/>
              <a:gd name="connsiteY3" fmla="*/ 937846 h 1418492"/>
              <a:gd name="connsiteX4" fmla="*/ 1031631 w 1852247"/>
              <a:gd name="connsiteY4" fmla="*/ 644769 h 1418492"/>
              <a:gd name="connsiteX5" fmla="*/ 1852247 w 1852247"/>
              <a:gd name="connsiteY5" fmla="*/ 82061 h 1418492"/>
              <a:gd name="connsiteX6" fmla="*/ 914400 w 1852247"/>
              <a:gd name="connsiteY6" fmla="*/ 0 h 141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2247" h="1418492">
                <a:moveTo>
                  <a:pt x="914400" y="0"/>
                </a:moveTo>
                <a:lnTo>
                  <a:pt x="0" y="890954"/>
                </a:lnTo>
                <a:lnTo>
                  <a:pt x="550985" y="1418492"/>
                </a:lnTo>
                <a:lnTo>
                  <a:pt x="1547447" y="937846"/>
                </a:lnTo>
                <a:lnTo>
                  <a:pt x="1031631" y="644769"/>
                </a:lnTo>
                <a:lnTo>
                  <a:pt x="1852247" y="82061"/>
                </a:lnTo>
                <a:lnTo>
                  <a:pt x="9144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127631" y="2753457"/>
            <a:ext cx="1559169" cy="1101969"/>
          </a:xfrm>
          <a:custGeom>
            <a:avLst/>
            <a:gdLst>
              <a:gd name="connsiteX0" fmla="*/ 890954 w 1559169"/>
              <a:gd name="connsiteY0" fmla="*/ 152400 h 1101969"/>
              <a:gd name="connsiteX1" fmla="*/ 0 w 1559169"/>
              <a:gd name="connsiteY1" fmla="*/ 0 h 1101969"/>
              <a:gd name="connsiteX2" fmla="*/ 281354 w 1559169"/>
              <a:gd name="connsiteY2" fmla="*/ 1101969 h 1101969"/>
              <a:gd name="connsiteX3" fmla="*/ 1559169 w 1559169"/>
              <a:gd name="connsiteY3" fmla="*/ 1066800 h 1101969"/>
              <a:gd name="connsiteX4" fmla="*/ 726831 w 1559169"/>
              <a:gd name="connsiteY4" fmla="*/ 668215 h 1101969"/>
              <a:gd name="connsiteX5" fmla="*/ 890954 w 1559169"/>
              <a:gd name="connsiteY5" fmla="*/ 152400 h 110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9169" h="1101969">
                <a:moveTo>
                  <a:pt x="890954" y="152400"/>
                </a:moveTo>
                <a:lnTo>
                  <a:pt x="0" y="0"/>
                </a:lnTo>
                <a:lnTo>
                  <a:pt x="281354" y="1101969"/>
                </a:lnTo>
                <a:lnTo>
                  <a:pt x="1559169" y="1066800"/>
                </a:lnTo>
                <a:lnTo>
                  <a:pt x="726831" y="668215"/>
                </a:lnTo>
                <a:lnTo>
                  <a:pt x="890954" y="152400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0256" y="3393761"/>
            <a:ext cx="423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65331" y="1985596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473026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3" y="1258078"/>
            <a:ext cx="8077197" cy="3142472"/>
          </a:xfrm>
        </p:spPr>
        <p:txBody>
          <a:bodyPr/>
          <a:lstStyle/>
          <a:p>
            <a:r>
              <a:rPr lang="en-US" dirty="0" smtClean="0"/>
              <a:t>Check if any two edges</a:t>
            </a:r>
            <a:br>
              <a:rPr lang="en-US" dirty="0" smtClean="0"/>
            </a:br>
            <a:r>
              <a:rPr lang="en-US" dirty="0" smtClean="0"/>
              <a:t>from different polygons</a:t>
            </a:r>
            <a:br>
              <a:rPr lang="en-US" dirty="0" smtClean="0"/>
            </a:br>
            <a:r>
              <a:rPr lang="en-US" dirty="0" smtClean="0"/>
              <a:t>intersect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nsolas"/>
                <a:cs typeface="Consolas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False</a:t>
            </a:r>
          </a:p>
          <a:p>
            <a:pPr lvl="1"/>
            <a:r>
              <a:rPr lang="en-US" dirty="0" smtClean="0"/>
              <a:t>However, does not compute actual intersection</a:t>
            </a:r>
          </a:p>
          <a:p>
            <a:pPr lvl="1"/>
            <a:r>
              <a:rPr lang="en-US" dirty="0" smtClean="0"/>
              <a:t>Turns out this is an interesting problem!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430232"/>
            <a:ext cx="3810000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  <a:latin typeface="Consolas"/>
                <a:cs typeface="Consolas"/>
              </a:rPr>
              <a:t>class Polygon: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</a:t>
            </a:r>
            <a:r>
              <a:rPr lang="en-US" sz="1200" b="1" dirty="0" err="1">
                <a:latin typeface="Consolas"/>
                <a:cs typeface="Consolas"/>
              </a:rPr>
              <a:t>def</a:t>
            </a:r>
            <a:r>
              <a:rPr lang="en-US" sz="1200" dirty="0">
                <a:latin typeface="Consolas"/>
                <a:cs typeface="Consolas"/>
              </a:rPr>
              <a:t> intersect(self, p):</a:t>
            </a:r>
          </a:p>
          <a:p>
            <a:pPr algn="l"/>
            <a:r>
              <a:rPr lang="it-IT" sz="1200" dirty="0" smtClean="0">
                <a:latin typeface="Consolas"/>
                <a:cs typeface="Consolas"/>
              </a:rPr>
              <a:t>    </a:t>
            </a:r>
            <a:r>
              <a:rPr lang="it-IT" sz="1200" b="1" dirty="0" smtClean="0">
                <a:latin typeface="Consolas"/>
                <a:cs typeface="Consolas"/>
              </a:rPr>
              <a:t>for</a:t>
            </a:r>
            <a:r>
              <a:rPr lang="it-IT" sz="1200" dirty="0" smtClean="0">
                <a:latin typeface="Consolas"/>
                <a:cs typeface="Consolas"/>
              </a:rPr>
              <a:t> </a:t>
            </a:r>
            <a:r>
              <a:rPr lang="it-IT" sz="1200" dirty="0">
                <a:latin typeface="Consolas"/>
                <a:cs typeface="Consolas"/>
              </a:rPr>
              <a:t>e </a:t>
            </a:r>
            <a:r>
              <a:rPr lang="it-IT" sz="1200" b="1" dirty="0">
                <a:latin typeface="Consolas"/>
                <a:cs typeface="Consolas"/>
              </a:rPr>
              <a:t>in</a:t>
            </a:r>
            <a:r>
              <a:rPr lang="it-IT" sz="1200" dirty="0">
                <a:latin typeface="Consolas"/>
                <a:cs typeface="Consolas"/>
              </a:rPr>
              <a:t> </a:t>
            </a:r>
            <a:r>
              <a:rPr lang="it-IT" sz="1200" dirty="0" err="1">
                <a:latin typeface="Consolas"/>
                <a:cs typeface="Consolas"/>
              </a:rPr>
              <a:t>self.edges</a:t>
            </a:r>
            <a:r>
              <a:rPr lang="it-IT" sz="1200" dirty="0">
                <a:latin typeface="Consolas"/>
                <a:cs typeface="Consolas"/>
              </a:rPr>
              <a:t>():</a:t>
            </a:r>
          </a:p>
          <a:p>
            <a:pPr algn="l"/>
            <a:r>
              <a:rPr lang="it-IT" sz="1200" dirty="0" smtClean="0">
                <a:latin typeface="Consolas"/>
                <a:cs typeface="Consolas"/>
              </a:rPr>
              <a:t>      </a:t>
            </a:r>
            <a:r>
              <a:rPr lang="it-IT" sz="1200" b="1" dirty="0" smtClean="0">
                <a:latin typeface="Consolas"/>
                <a:cs typeface="Consolas"/>
              </a:rPr>
              <a:t>for</a:t>
            </a:r>
            <a:r>
              <a:rPr lang="it-IT" sz="1200" dirty="0" smtClean="0">
                <a:latin typeface="Consolas"/>
                <a:cs typeface="Consolas"/>
              </a:rPr>
              <a:t> </a:t>
            </a:r>
            <a:r>
              <a:rPr lang="it-IT" sz="1200" dirty="0">
                <a:latin typeface="Consolas"/>
                <a:cs typeface="Consolas"/>
              </a:rPr>
              <a:t>o in </a:t>
            </a:r>
            <a:r>
              <a:rPr lang="it-IT" sz="1200" dirty="0" err="1">
                <a:latin typeface="Consolas"/>
                <a:cs typeface="Consolas"/>
              </a:rPr>
              <a:t>p.edges</a:t>
            </a:r>
            <a:r>
              <a:rPr lang="it-IT" sz="1200" dirty="0">
                <a:latin typeface="Consolas"/>
                <a:cs typeface="Consolas"/>
              </a:rPr>
              <a:t>():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  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e.intersect</a:t>
            </a:r>
            <a:r>
              <a:rPr lang="en-US" sz="1200" dirty="0">
                <a:latin typeface="Consolas"/>
                <a:cs typeface="Consolas"/>
              </a:rPr>
              <a:t>(o) </a:t>
            </a:r>
            <a:r>
              <a:rPr lang="en-US" sz="1200" b="1" dirty="0">
                <a:latin typeface="Consolas"/>
                <a:cs typeface="Consolas"/>
              </a:rPr>
              <a:t>is not None</a:t>
            </a:r>
            <a:r>
              <a:rPr lang="en-US" sz="1200" dirty="0">
                <a:latin typeface="Consolas"/>
                <a:cs typeface="Consolas"/>
              </a:rPr>
              <a:t>:</a:t>
            </a:r>
          </a:p>
          <a:p>
            <a:pPr algn="l"/>
            <a:r>
              <a:rPr lang="ro-RO" sz="1200" dirty="0" smtClean="0">
                <a:latin typeface="Consolas"/>
                <a:cs typeface="Consolas"/>
              </a:rPr>
              <a:t>          </a:t>
            </a:r>
            <a:r>
              <a:rPr lang="ro-RO" sz="1200" b="1" dirty="0" smtClean="0">
                <a:latin typeface="Consolas"/>
                <a:cs typeface="Consolas"/>
              </a:rPr>
              <a:t>return</a:t>
            </a:r>
            <a:r>
              <a:rPr lang="ro-RO" sz="1200" dirty="0" smtClean="0">
                <a:latin typeface="Consolas"/>
                <a:cs typeface="Consolas"/>
              </a:rPr>
              <a:t> True</a:t>
            </a:r>
          </a:p>
          <a:p>
            <a:pPr algn="l"/>
            <a:endParaRPr lang="ro-RO" sz="1200" dirty="0">
              <a:latin typeface="Consolas"/>
              <a:cs typeface="Consolas"/>
            </a:endParaRPr>
          </a:p>
          <a:p>
            <a:pPr algn="l"/>
            <a:r>
              <a:rPr lang="ro-RO" sz="1200" dirty="0" smtClean="0">
                <a:latin typeface="Consolas"/>
                <a:cs typeface="Consolas"/>
              </a:rPr>
              <a:t>    </a:t>
            </a:r>
            <a:r>
              <a:rPr lang="ro-RO" sz="1200" b="1" dirty="0" smtClean="0">
                <a:latin typeface="Consolas"/>
                <a:cs typeface="Consolas"/>
              </a:rPr>
              <a:t>return False</a:t>
            </a:r>
            <a:endParaRPr lang="de-DE" sz="1200" b="1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7600" y="122455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Simple check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Horizontal Scroll 7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latin typeface="Gill Sans"/>
                <a:cs typeface="Gill Sans"/>
              </a:rPr>
              <a:t>app/</a:t>
            </a:r>
            <a:r>
              <a:rPr lang="en-US" sz="1100" dirty="0" err="1">
                <a:latin typeface="Gill Sans"/>
                <a:cs typeface="Gill Sans"/>
              </a:rPr>
              <a:t>app_intersect.py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/>
              <a:cs typeface="Gill San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15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Polygon Intersection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common situations where concerned only with intersection between convex polygons</a:t>
            </a:r>
          </a:p>
          <a:p>
            <a:pPr lvl="1"/>
            <a:r>
              <a:rPr lang="en-US" dirty="0" smtClean="0"/>
              <a:t>Graphics and gaming</a:t>
            </a:r>
          </a:p>
          <a:p>
            <a:pPr lvl="1"/>
            <a:r>
              <a:rPr lang="en-US" dirty="0" smtClean="0"/>
              <a:t>Data analytics and clustering</a:t>
            </a:r>
          </a:p>
          <a:p>
            <a:r>
              <a:rPr lang="en-US" dirty="0" smtClean="0"/>
              <a:t>Compute actual polygon formed by intersection</a:t>
            </a:r>
          </a:p>
          <a:p>
            <a:pPr lvl="1"/>
            <a:r>
              <a:rPr lang="en-US" dirty="0" smtClean="0"/>
              <a:t>Requires O(M + N)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43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181" t="8609" r="15724" b="8581"/>
          <a:stretch/>
        </p:blipFill>
        <p:spPr>
          <a:xfrm>
            <a:off x="7086600" y="1581150"/>
            <a:ext cx="1957294" cy="216647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077200" cy="781050"/>
          </a:xfrm>
        </p:spPr>
        <p:txBody>
          <a:bodyPr/>
          <a:lstStyle/>
          <a:p>
            <a:r>
              <a:rPr lang="en-US" dirty="0" smtClean="0"/>
              <a:t>Aside: How To Create Convex Polygons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rely on user</a:t>
            </a:r>
          </a:p>
          <a:p>
            <a:r>
              <a:rPr lang="en-US" dirty="0" smtClean="0"/>
              <a:t>Use algorithm to construct convex hull</a:t>
            </a:r>
          </a:p>
          <a:p>
            <a:pPr lvl="1"/>
            <a:r>
              <a:rPr lang="en-US" dirty="0" smtClean="0"/>
              <a:t>The convex hull is the smallest convex</a:t>
            </a:r>
            <a:br>
              <a:rPr lang="en-US" dirty="0" smtClean="0"/>
            </a:br>
            <a:r>
              <a:rPr lang="en-US" dirty="0" smtClean="0"/>
              <a:t>polygon that fully encloses all points in </a:t>
            </a:r>
            <a:br>
              <a:rPr lang="en-US" dirty="0" smtClean="0"/>
            </a:br>
            <a:r>
              <a:rPr lang="en-US" dirty="0" smtClean="0"/>
              <a:t>a collection</a:t>
            </a:r>
          </a:p>
          <a:p>
            <a:pPr lvl="1"/>
            <a:r>
              <a:rPr lang="en-US" dirty="0" smtClean="0"/>
              <a:t>code in </a:t>
            </a:r>
            <a:r>
              <a:rPr lang="en-US" dirty="0" smtClean="0">
                <a:latin typeface="Consolas"/>
                <a:cs typeface="Consolas"/>
              </a:rPr>
              <a:t>hull/</a:t>
            </a:r>
            <a:r>
              <a:rPr lang="en-US" dirty="0" err="1" smtClean="0">
                <a:latin typeface="Consolas"/>
                <a:cs typeface="Consolas"/>
              </a:rPr>
              <a:t>convex.py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Polygon computed is in standard normal form</a:t>
            </a:r>
            <a:endParaRPr lang="en-US" dirty="0"/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app/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app_hull.py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045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153400" cy="781050"/>
          </a:xfrm>
        </p:spPr>
        <p:txBody>
          <a:bodyPr/>
          <a:lstStyle/>
          <a:p>
            <a:r>
              <a:rPr lang="en-US" dirty="0" smtClean="0"/>
              <a:t>Ready For Convex Polygon Intersection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305798" cy="3142472"/>
          </a:xfrm>
        </p:spPr>
        <p:txBody>
          <a:bodyPr/>
          <a:lstStyle/>
          <a:p>
            <a:r>
              <a:rPr lang="en-US" dirty="0" smtClean="0"/>
              <a:t>We can generate any number of convex polygons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>
                <a:latin typeface="Consolas"/>
                <a:cs typeface="Consolas"/>
              </a:rPr>
              <a:t>computeRandom</a:t>
            </a:r>
            <a:r>
              <a:rPr lang="en-US" dirty="0">
                <a:latin typeface="Consolas"/>
                <a:cs typeface="Consolas"/>
              </a:rPr>
              <a:t>(x, y, u, v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We can now demonstrate an algorithm for computing the intersection of two convex polygons</a:t>
            </a:r>
          </a:p>
          <a:p>
            <a:r>
              <a:rPr lang="en-US" dirty="0" smtClean="0"/>
              <a:t>Given polygons P and Q, compute a polygon R that results from the intersection of P and Q</a:t>
            </a:r>
          </a:p>
          <a:p>
            <a:pPr lvl="1"/>
            <a:r>
              <a:rPr lang="en-US" dirty="0" smtClean="0"/>
              <a:t>Will be </a:t>
            </a:r>
            <a:r>
              <a:rPr lang="en-US" dirty="0" smtClean="0">
                <a:latin typeface="Consolas"/>
                <a:cs typeface="Consolas"/>
              </a:rPr>
              <a:t>None</a:t>
            </a:r>
            <a:r>
              <a:rPr lang="en-US" dirty="0" smtClean="0"/>
              <a:t> if do not intersect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hull/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convex.py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69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Convex Polygon Intersections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polygons P and Q intersect, there are three possibilities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81000" y="2343150"/>
            <a:ext cx="1447800" cy="1371600"/>
            <a:chOff x="3810000" y="2343150"/>
            <a:chExt cx="1447800" cy="1371600"/>
          </a:xfrm>
        </p:grpSpPr>
        <p:sp>
          <p:nvSpPr>
            <p:cNvPr id="9" name="Rectangle 8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45" name="Group 44"/>
          <p:cNvGrpSpPr/>
          <p:nvPr/>
        </p:nvGrpSpPr>
        <p:grpSpPr>
          <a:xfrm>
            <a:off x="914400" y="2724150"/>
            <a:ext cx="1752600" cy="1143000"/>
            <a:chOff x="6019800" y="2495550"/>
            <a:chExt cx="1752600" cy="1143000"/>
          </a:xfrm>
        </p:grpSpPr>
        <p:sp>
          <p:nvSpPr>
            <p:cNvPr id="8" name="Rectangle 7"/>
            <p:cNvSpPr/>
            <p:nvPr/>
          </p:nvSpPr>
          <p:spPr>
            <a:xfrm>
              <a:off x="7255436" y="2556809"/>
              <a:ext cx="332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46"/>
          <p:cNvGrpSpPr/>
          <p:nvPr/>
        </p:nvGrpSpPr>
        <p:grpSpPr>
          <a:xfrm>
            <a:off x="3886200" y="2266950"/>
            <a:ext cx="1447800" cy="1371600"/>
            <a:chOff x="3810000" y="2343150"/>
            <a:chExt cx="1447800" cy="1371600"/>
          </a:xfrm>
        </p:grpSpPr>
        <p:sp>
          <p:nvSpPr>
            <p:cNvPr id="48" name="Rectangle 47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5" name="Group 54"/>
          <p:cNvGrpSpPr/>
          <p:nvPr/>
        </p:nvGrpSpPr>
        <p:grpSpPr>
          <a:xfrm>
            <a:off x="4267200" y="2724150"/>
            <a:ext cx="838200" cy="546652"/>
            <a:chOff x="6019800" y="2495550"/>
            <a:chExt cx="1752600" cy="1143000"/>
          </a:xfrm>
        </p:grpSpPr>
        <p:sp>
          <p:nvSpPr>
            <p:cNvPr id="56" name="Rectangle 55"/>
            <p:cNvSpPr/>
            <p:nvPr/>
          </p:nvSpPr>
          <p:spPr>
            <a:xfrm>
              <a:off x="7036753" y="2588050"/>
              <a:ext cx="332467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/>
          <p:cNvGrpSpPr/>
          <p:nvPr/>
        </p:nvGrpSpPr>
        <p:grpSpPr>
          <a:xfrm>
            <a:off x="7010400" y="2647950"/>
            <a:ext cx="645414" cy="555859"/>
            <a:chOff x="3810000" y="2343150"/>
            <a:chExt cx="1447800" cy="1371600"/>
          </a:xfrm>
        </p:grpSpPr>
        <p:sp>
          <p:nvSpPr>
            <p:cNvPr id="62" name="Rectangle 61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/>
          <p:cNvGrpSpPr/>
          <p:nvPr/>
        </p:nvGrpSpPr>
        <p:grpSpPr>
          <a:xfrm>
            <a:off x="6477000" y="2266950"/>
            <a:ext cx="1752600" cy="1143000"/>
            <a:chOff x="6019800" y="2495550"/>
            <a:chExt cx="1752600" cy="1143000"/>
          </a:xfrm>
        </p:grpSpPr>
        <p:sp>
          <p:nvSpPr>
            <p:cNvPr id="70" name="Rectangle 69"/>
            <p:cNvSpPr/>
            <p:nvPr/>
          </p:nvSpPr>
          <p:spPr>
            <a:xfrm>
              <a:off x="7255436" y="2556809"/>
              <a:ext cx="332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5" name="Rectangle 74"/>
          <p:cNvSpPr/>
          <p:nvPr/>
        </p:nvSpPr>
        <p:spPr>
          <a:xfrm>
            <a:off x="3781139" y="3714750"/>
            <a:ext cx="1510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Q wholly </a:t>
            </a:r>
            <a:br>
              <a:rPr lang="en-US" sz="1800" dirty="0" smtClean="0"/>
            </a:br>
            <a:r>
              <a:rPr lang="en-US" sz="1800" dirty="0" smtClean="0"/>
              <a:t>contained in P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688370" y="3714750"/>
            <a:ext cx="1582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P wholly </a:t>
            </a:r>
            <a:br>
              <a:rPr lang="en-US" sz="1800" dirty="0" smtClean="0"/>
            </a:br>
            <a:r>
              <a:rPr lang="en-US" sz="1800" dirty="0" smtClean="0"/>
              <a:t>contained in Q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42348" y="3943350"/>
            <a:ext cx="2331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P partially intersects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53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Investigate Partial Intersection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even number of intersection points</a:t>
            </a:r>
          </a:p>
          <a:p>
            <a:pPr lvl="1"/>
            <a:r>
              <a:rPr lang="en-US" dirty="0" smtClean="0"/>
              <a:t>And they come in pairs</a:t>
            </a:r>
          </a:p>
          <a:p>
            <a:pPr lvl="1"/>
            <a:r>
              <a:rPr lang="en-US" dirty="0" smtClean="0"/>
              <a:t>These points must belong in computed polygon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2800350"/>
            <a:ext cx="1447800" cy="1371600"/>
            <a:chOff x="3810000" y="2343150"/>
            <a:chExt cx="1447800" cy="1371600"/>
          </a:xfrm>
        </p:grpSpPr>
        <p:sp>
          <p:nvSpPr>
            <p:cNvPr id="7" name="Rectangle 6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" name="Group 13"/>
          <p:cNvGrpSpPr/>
          <p:nvPr/>
        </p:nvGrpSpPr>
        <p:grpSpPr>
          <a:xfrm>
            <a:off x="1600200" y="3181350"/>
            <a:ext cx="1752600" cy="1143000"/>
            <a:chOff x="6019800" y="2495550"/>
            <a:chExt cx="17526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7255436" y="2556809"/>
              <a:ext cx="332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4038600" y="2952750"/>
            <a:ext cx="1447800" cy="1371600"/>
            <a:chOff x="3810000" y="2343150"/>
            <a:chExt cx="1447800" cy="1371600"/>
          </a:xfrm>
        </p:grpSpPr>
        <p:sp>
          <p:nvSpPr>
            <p:cNvPr id="22" name="Rectangle 21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" name="Group 28"/>
          <p:cNvGrpSpPr/>
          <p:nvPr/>
        </p:nvGrpSpPr>
        <p:grpSpPr>
          <a:xfrm>
            <a:off x="3962400" y="3333750"/>
            <a:ext cx="1752600" cy="990600"/>
            <a:chOff x="6019800" y="2495550"/>
            <a:chExt cx="1752600" cy="990600"/>
          </a:xfrm>
        </p:grpSpPr>
        <p:sp>
          <p:nvSpPr>
            <p:cNvPr id="30" name="Rectangle 29"/>
            <p:cNvSpPr/>
            <p:nvPr/>
          </p:nvSpPr>
          <p:spPr>
            <a:xfrm>
              <a:off x="7076144" y="2624961"/>
              <a:ext cx="332468" cy="2312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6019800" y="2876550"/>
              <a:ext cx="1066800" cy="6096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7086600" y="2495550"/>
              <a:ext cx="685800" cy="9906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1" name="Oval 40"/>
          <p:cNvSpPr/>
          <p:nvPr/>
        </p:nvSpPr>
        <p:spPr bwMode="auto">
          <a:xfrm>
            <a:off x="2405400" y="3283467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887720" y="3875789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064520" y="3588267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114800" y="3790950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674120" y="4088662"/>
            <a:ext cx="152400" cy="15240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81600" y="3917433"/>
            <a:ext cx="152400" cy="152400"/>
          </a:xfrm>
          <a:prstGeom prst="ellipse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334000" y="363855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377200" y="3307833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010400" y="2687419"/>
            <a:ext cx="1126067" cy="1066800"/>
            <a:chOff x="3810000" y="2343150"/>
            <a:chExt cx="1447800" cy="1371600"/>
          </a:xfrm>
        </p:grpSpPr>
        <p:sp>
          <p:nvSpPr>
            <p:cNvPr id="51" name="Rectangle 50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8" name="Group 57"/>
          <p:cNvGrpSpPr/>
          <p:nvPr/>
        </p:nvGrpSpPr>
        <p:grpSpPr>
          <a:xfrm>
            <a:off x="8123020" y="2856751"/>
            <a:ext cx="711200" cy="592667"/>
            <a:chOff x="6858000" y="2495550"/>
            <a:chExt cx="914400" cy="762000"/>
          </a:xfrm>
        </p:grpSpPr>
        <p:sp>
          <p:nvSpPr>
            <p:cNvPr id="59" name="Rectangle 58"/>
            <p:cNvSpPr/>
            <p:nvPr/>
          </p:nvSpPr>
          <p:spPr>
            <a:xfrm>
              <a:off x="7255436" y="2556809"/>
              <a:ext cx="332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flipH="1" flipV="1">
              <a:off x="6858000" y="2800350"/>
              <a:ext cx="533400" cy="4572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6858000" y="2495550"/>
              <a:ext cx="914400" cy="3048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0" name="Rectangle 69"/>
          <p:cNvSpPr/>
          <p:nvPr/>
        </p:nvSpPr>
        <p:spPr>
          <a:xfrm>
            <a:off x="6715181" y="3754219"/>
            <a:ext cx="2145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No intersection with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endpoints of an edge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07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/>
          <p:cNvSpPr/>
          <p:nvPr/>
        </p:nvSpPr>
        <p:spPr>
          <a:xfrm>
            <a:off x="6775938" y="1673360"/>
            <a:ext cx="1602154" cy="1895231"/>
          </a:xfrm>
          <a:custGeom>
            <a:avLst/>
            <a:gdLst>
              <a:gd name="connsiteX0" fmla="*/ 0 w 1602154"/>
              <a:gd name="connsiteY0" fmla="*/ 488462 h 1895231"/>
              <a:gd name="connsiteX1" fmla="*/ 19539 w 1602154"/>
              <a:gd name="connsiteY1" fmla="*/ 1387231 h 1895231"/>
              <a:gd name="connsiteX2" fmla="*/ 214924 w 1602154"/>
              <a:gd name="connsiteY2" fmla="*/ 1895231 h 1895231"/>
              <a:gd name="connsiteX3" fmla="*/ 849924 w 1602154"/>
              <a:gd name="connsiteY3" fmla="*/ 1807308 h 1895231"/>
              <a:gd name="connsiteX4" fmla="*/ 1289539 w 1602154"/>
              <a:gd name="connsiteY4" fmla="*/ 1553308 h 1895231"/>
              <a:gd name="connsiteX5" fmla="*/ 1602154 w 1602154"/>
              <a:gd name="connsiteY5" fmla="*/ 898770 h 1895231"/>
              <a:gd name="connsiteX6" fmla="*/ 1309077 w 1602154"/>
              <a:gd name="connsiteY6" fmla="*/ 97693 h 1895231"/>
              <a:gd name="connsiteX7" fmla="*/ 703385 w 1602154"/>
              <a:gd name="connsiteY7" fmla="*/ 0 h 1895231"/>
              <a:gd name="connsiteX8" fmla="*/ 0 w 1602154"/>
              <a:gd name="connsiteY8" fmla="*/ 488462 h 189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2154" h="1895231">
                <a:moveTo>
                  <a:pt x="0" y="488462"/>
                </a:moveTo>
                <a:lnTo>
                  <a:pt x="19539" y="1387231"/>
                </a:lnTo>
                <a:lnTo>
                  <a:pt x="214924" y="1895231"/>
                </a:lnTo>
                <a:lnTo>
                  <a:pt x="849924" y="1807308"/>
                </a:lnTo>
                <a:lnTo>
                  <a:pt x="1289539" y="1553308"/>
                </a:lnTo>
                <a:lnTo>
                  <a:pt x="1602154" y="898770"/>
                </a:lnTo>
                <a:lnTo>
                  <a:pt x="1309077" y="97693"/>
                </a:lnTo>
                <a:lnTo>
                  <a:pt x="703385" y="0"/>
                </a:lnTo>
                <a:lnTo>
                  <a:pt x="0" y="488462"/>
                </a:lnTo>
                <a:close/>
              </a:path>
            </a:pathLst>
          </a:custGeom>
          <a:solidFill>
            <a:srgbClr val="3366FF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9" name="Straight Connector 78"/>
          <p:cNvCxnSpPr/>
          <p:nvPr/>
        </p:nvCxnSpPr>
        <p:spPr bwMode="auto">
          <a:xfrm flipV="1">
            <a:off x="7010400" y="3500695"/>
            <a:ext cx="609600" cy="762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610600" cy="781050"/>
          </a:xfrm>
        </p:spPr>
        <p:txBody>
          <a:bodyPr/>
          <a:lstStyle/>
          <a:p>
            <a:r>
              <a:rPr lang="en-US" dirty="0" smtClean="0"/>
              <a:t>Structure of Intersecting Convex Polygons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Sickle shapes define the</a:t>
            </a:r>
            <a:br>
              <a:rPr lang="en-US" dirty="0" smtClean="0"/>
            </a:br>
            <a:r>
              <a:rPr lang="en-US" dirty="0" smtClean="0"/>
              <a:t>boundary of the intersection</a:t>
            </a:r>
          </a:p>
          <a:p>
            <a:pPr lvl="1"/>
            <a:r>
              <a:rPr lang="en-US" dirty="0" smtClean="0"/>
              <a:t>Shaded region is intersection</a:t>
            </a:r>
          </a:p>
          <a:p>
            <a:pPr lvl="1"/>
            <a:r>
              <a:rPr lang="en-US" dirty="0" smtClean="0"/>
              <a:t>Consider walking counter-</a:t>
            </a:r>
            <a:br>
              <a:rPr lang="en-US" dirty="0" smtClean="0"/>
            </a:br>
            <a:r>
              <a:rPr lang="en-US" dirty="0" smtClean="0"/>
              <a:t>clockwise around P</a:t>
            </a:r>
          </a:p>
          <a:p>
            <a:pPr lvl="2"/>
            <a:r>
              <a:rPr lang="en-US" dirty="0" smtClean="0"/>
              <a:t>Sometimes edge is outside</a:t>
            </a:r>
          </a:p>
          <a:p>
            <a:pPr lvl="2"/>
            <a:r>
              <a:rPr lang="en-US" dirty="0" smtClean="0"/>
              <a:t>Sometimes edge is inside and part of intersection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2281495"/>
            <a:ext cx="392476" cy="427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 flipV="1">
            <a:off x="6477000" y="2412728"/>
            <a:ext cx="541421" cy="116416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7620000" y="3043495"/>
            <a:ext cx="914400" cy="457202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8534400" y="1883562"/>
            <a:ext cx="76200" cy="115993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6934200" y="1519495"/>
            <a:ext cx="332468" cy="231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Q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 flipV="1">
            <a:off x="6781800" y="1214695"/>
            <a:ext cx="609600" cy="4572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H="1" flipV="1">
            <a:off x="7391400" y="1214695"/>
            <a:ext cx="533400" cy="228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6781800" y="1671895"/>
            <a:ext cx="0" cy="2133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6781800" y="3805495"/>
            <a:ext cx="6858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7467600" y="3576895"/>
            <a:ext cx="457200" cy="228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7924800" y="2586295"/>
            <a:ext cx="457200" cy="990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71" idx="0"/>
          </p:cNvCxnSpPr>
          <p:nvPr/>
        </p:nvCxnSpPr>
        <p:spPr bwMode="auto">
          <a:xfrm flipH="1" flipV="1">
            <a:off x="7924800" y="1443295"/>
            <a:ext cx="457200" cy="10668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Oval 68"/>
          <p:cNvSpPr/>
          <p:nvPr/>
        </p:nvSpPr>
        <p:spPr bwMode="auto">
          <a:xfrm>
            <a:off x="6934200" y="3500695"/>
            <a:ext cx="152400" cy="152400"/>
          </a:xfrm>
          <a:prstGeom prst="ellipse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543800" y="3424495"/>
            <a:ext cx="152400" cy="152400"/>
          </a:xfrm>
          <a:prstGeom prst="ellipse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8305800" y="2510095"/>
            <a:ext cx="152400" cy="152400"/>
          </a:xfrm>
          <a:prstGeom prst="ellipse">
            <a:avLst/>
          </a:prstGeom>
          <a:solidFill>
            <a:srgbClr val="BFBFB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6477000" y="1671895"/>
            <a:ext cx="974558" cy="74083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7451558" y="1671895"/>
            <a:ext cx="1159042" cy="228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8001000" y="1701202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705600" y="2091971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391400" y="1595695"/>
            <a:ext cx="152400" cy="152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05600" y="2967295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010769" y="3149002"/>
            <a:ext cx="152400" cy="152400"/>
          </a:xfrm>
          <a:prstGeom prst="ellipse">
            <a:avLst/>
          </a:prstGeom>
          <a:solidFill>
            <a:srgbClr val="333399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6781800" y="1595695"/>
            <a:ext cx="0" cy="22098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6781800" y="3805495"/>
            <a:ext cx="685800" cy="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 flipV="1">
            <a:off x="7391400" y="3576895"/>
            <a:ext cx="533400" cy="2286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endCxn id="71" idx="4"/>
          </p:cNvCxnSpPr>
          <p:nvPr/>
        </p:nvCxnSpPr>
        <p:spPr bwMode="auto">
          <a:xfrm flipV="1">
            <a:off x="7848600" y="2662495"/>
            <a:ext cx="533400" cy="9144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>
            <a:stCxn id="71" idx="4"/>
          </p:cNvCxnSpPr>
          <p:nvPr/>
        </p:nvCxnSpPr>
        <p:spPr bwMode="auto">
          <a:xfrm flipH="1" flipV="1">
            <a:off x="7924800" y="1367095"/>
            <a:ext cx="457200" cy="12954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Straight Arrow Connector 108"/>
          <p:cNvCxnSpPr/>
          <p:nvPr/>
        </p:nvCxnSpPr>
        <p:spPr bwMode="auto">
          <a:xfrm flipH="1" flipV="1">
            <a:off x="7391400" y="1214695"/>
            <a:ext cx="533400" cy="1524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H="1">
            <a:off x="6781800" y="1214695"/>
            <a:ext cx="609600" cy="457200"/>
          </a:xfrm>
          <a:prstGeom prst="straightConnector1">
            <a:avLst/>
          </a:prstGeom>
          <a:solidFill>
            <a:srgbClr val="0000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4925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Of A 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two arbitrary edges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on </a:t>
            </a: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on </a:t>
            </a:r>
            <a:r>
              <a:rPr lang="en-US" dirty="0" smtClean="0">
                <a:latin typeface="Consolas"/>
                <a:cs typeface="Consolas"/>
              </a:rPr>
              <a:t>Q</a:t>
            </a:r>
          </a:p>
          <a:p>
            <a:r>
              <a:rPr lang="en-US" dirty="0" smtClean="0"/>
              <a:t>Iteratively advance either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to try to find</a:t>
            </a:r>
            <a:br>
              <a:rPr lang="en-US" dirty="0" smtClean="0"/>
            </a:br>
            <a:r>
              <a:rPr lang="en-US" dirty="0" smtClean="0"/>
              <a:t>intersection points</a:t>
            </a:r>
          </a:p>
          <a:p>
            <a:pPr lvl="1"/>
            <a:r>
              <a:rPr lang="en-US" dirty="0" smtClean="0"/>
              <a:t>But how?</a:t>
            </a:r>
          </a:p>
          <a:p>
            <a:r>
              <a:rPr lang="en-US" dirty="0" smtClean="0"/>
              <a:t>Build up computed intersection edge by edge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147846" y="1101502"/>
            <a:ext cx="1900654" cy="2003648"/>
            <a:chOff x="5147846" y="1101502"/>
            <a:chExt cx="1900654" cy="2003648"/>
          </a:xfrm>
        </p:grpSpPr>
        <p:grpSp>
          <p:nvGrpSpPr>
            <p:cNvPr id="37" name="Group 36"/>
            <p:cNvGrpSpPr/>
            <p:nvPr/>
          </p:nvGrpSpPr>
          <p:grpSpPr>
            <a:xfrm>
              <a:off x="5715000" y="1123950"/>
              <a:ext cx="1333500" cy="1981200"/>
              <a:chOff x="5410200" y="1123950"/>
              <a:chExt cx="1333500" cy="1981200"/>
            </a:xfrm>
          </p:grpSpPr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5410200" y="1809750"/>
                <a:ext cx="0" cy="1295400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5943600" y="1123950"/>
                <a:ext cx="800100" cy="990600"/>
              </a:xfrm>
              <a:prstGeom prst="straightConnector1">
                <a:avLst/>
              </a:prstGeom>
              <a:solidFill>
                <a:srgbClr val="000000"/>
              </a:solidFill>
              <a:ln w="762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" name="Rectangle 37"/>
            <p:cNvSpPr/>
            <p:nvPr/>
          </p:nvSpPr>
          <p:spPr>
            <a:xfrm>
              <a:off x="5147846" y="2190750"/>
              <a:ext cx="5231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/>
                  <a:cs typeface="Consolas"/>
                </a:rPr>
                <a:t>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253856" y="1101502"/>
              <a:ext cx="5231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Consolas"/>
                  <a:cs typeface="Consolas"/>
                </a:rPr>
                <a:t>qe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2442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[Two Hour Presentation]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610598" cy="3142472"/>
          </a:xfrm>
        </p:spPr>
        <p:txBody>
          <a:bodyPr/>
          <a:lstStyle/>
          <a:p>
            <a:r>
              <a:rPr lang="en-US" dirty="0" smtClean="0"/>
              <a:t>Polygons are useful geometric shapes</a:t>
            </a:r>
          </a:p>
          <a:p>
            <a:pPr lvl="1"/>
            <a:r>
              <a:rPr lang="en-US" sz="2400" dirty="0" smtClean="0"/>
              <a:t>Investigate properties with application</a:t>
            </a:r>
          </a:p>
          <a:p>
            <a:r>
              <a:rPr lang="en-US" dirty="0" smtClean="0"/>
              <a:t>Detect when two polygons intersect</a:t>
            </a:r>
          </a:p>
          <a:p>
            <a:pPr lvl="1"/>
            <a:r>
              <a:rPr lang="en-US" sz="2400" dirty="0" smtClean="0"/>
              <a:t>Brute-force algorithm does not compute actual intersection </a:t>
            </a:r>
            <a:endParaRPr lang="en-US" sz="2400" dirty="0"/>
          </a:p>
          <a:p>
            <a:r>
              <a:rPr lang="en-US" dirty="0" smtClean="0"/>
              <a:t>Intersection of convex polygons</a:t>
            </a:r>
          </a:p>
          <a:p>
            <a:pPr lvl="1"/>
            <a:r>
              <a:rPr lang="en-US" dirty="0" smtClean="0"/>
              <a:t>Common subtype of 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99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</a:t>
            </a:r>
          </a:p>
          <a:p>
            <a:pPr lvl="1"/>
            <a:r>
              <a:rPr lang="en-US" dirty="0" smtClean="0"/>
              <a:t>Edge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</a:t>
            </a:r>
            <a:r>
              <a:rPr lang="en-US" i="1" dirty="0" smtClean="0"/>
              <a:t>aims at</a:t>
            </a:r>
            <a:r>
              <a:rPr lang="en-US" dirty="0" smtClean="0"/>
              <a:t>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doesn’t </a:t>
            </a:r>
            <a:r>
              <a:rPr lang="en-US" i="1" dirty="0" smtClean="0"/>
              <a:t>aim at</a:t>
            </a:r>
            <a:r>
              <a:rPr lang="en-US" dirty="0" smtClean="0"/>
              <a:t>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qe.next</a:t>
            </a:r>
            <a:r>
              <a:rPr lang="en-US" dirty="0" smtClean="0"/>
              <a:t> might yet intersect with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endParaRPr lang="en-US" dirty="0" smtClean="0"/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qe</a:t>
            </a:r>
            <a:endParaRPr lang="en-US" b="1" dirty="0" smtClean="0">
              <a:latin typeface="Consolas"/>
              <a:cs typeface="Consola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15000" y="1123950"/>
            <a:ext cx="1333500" cy="1981200"/>
            <a:chOff x="5410200" y="1123950"/>
            <a:chExt cx="1333500" cy="198120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5410200" y="1809750"/>
              <a:ext cx="0" cy="12954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5943600" y="1123950"/>
              <a:ext cx="800100" cy="9906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5" name="Rectangle 44"/>
          <p:cNvSpPr/>
          <p:nvPr/>
        </p:nvSpPr>
        <p:spPr>
          <a:xfrm>
            <a:off x="5147846" y="2190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3856" y="1101502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74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 smtClean="0"/>
              <a:t>Case 2:</a:t>
            </a:r>
          </a:p>
          <a:p>
            <a:pPr lvl="1"/>
            <a:r>
              <a:rPr lang="en-US" dirty="0" smtClean="0"/>
              <a:t>Neither</a:t>
            </a:r>
            <a:r>
              <a:rPr lang="en-US" dirty="0" smtClean="0">
                <a:latin typeface="Arial (body)"/>
                <a:cs typeface="Arial (body)"/>
              </a:rPr>
              <a:t> edge aims at each </a:t>
            </a:r>
            <a:br>
              <a:rPr lang="en-US" dirty="0" smtClean="0">
                <a:latin typeface="Arial (body)"/>
                <a:cs typeface="Arial (body)"/>
              </a:rPr>
            </a:br>
            <a:r>
              <a:rPr lang="en-US" dirty="0" smtClean="0">
                <a:latin typeface="Arial (body)"/>
                <a:cs typeface="Arial (body)"/>
              </a:rPr>
              <a:t>other</a:t>
            </a: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smtClean="0"/>
              <a:t>Advance the one “outside” which (for now) is determined by the orientation of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pe</a:t>
            </a:r>
            <a:r>
              <a:rPr lang="en-US" b="1" dirty="0" smtClean="0"/>
              <a:t> </a:t>
            </a:r>
            <a:r>
              <a:rPr lang="en-US" dirty="0" smtClean="0"/>
              <a:t>since it is outside relative to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 smtClean="0">
              <a:latin typeface="Consolas"/>
              <a:cs typeface="Consolas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15000" y="1809750"/>
            <a:ext cx="1981200" cy="1295400"/>
            <a:chOff x="5410200" y="1809750"/>
            <a:chExt cx="1981200" cy="129540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5410200" y="1809750"/>
              <a:ext cx="0" cy="12954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5943600" y="2114550"/>
              <a:ext cx="14478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5" name="Rectangle 44"/>
          <p:cNvSpPr/>
          <p:nvPr/>
        </p:nvSpPr>
        <p:spPr>
          <a:xfrm>
            <a:off x="5147846" y="2190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61080" y="1571033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28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 smtClean="0"/>
              <a:t>Case 3:</a:t>
            </a:r>
          </a:p>
          <a:p>
            <a:pPr lvl="1"/>
            <a:r>
              <a:rPr lang="en-US" dirty="0"/>
              <a:t>Edge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</a:t>
            </a:r>
            <a:r>
              <a:rPr lang="en-US" i="1" dirty="0" smtClean="0"/>
              <a:t>aims at</a:t>
            </a:r>
            <a:r>
              <a:rPr lang="en-US" dirty="0" smtClean="0"/>
              <a:t>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doesn’t </a:t>
            </a:r>
            <a:r>
              <a:rPr lang="en-US" i="1" dirty="0" smtClean="0"/>
              <a:t>aim at</a:t>
            </a:r>
            <a:r>
              <a:rPr lang="en-US" dirty="0" smtClean="0"/>
              <a:t>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Observation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pe.next</a:t>
            </a:r>
            <a:r>
              <a:rPr lang="en-US" dirty="0" smtClean="0"/>
              <a:t> might yet intersect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>
              <a:latin typeface="Arial (body)"/>
              <a:cs typeface="Arial (body)"/>
            </a:endParaRPr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pe</a:t>
            </a:r>
            <a:endParaRPr lang="en-US" dirty="0" smtClean="0">
              <a:latin typeface="Consolas"/>
              <a:cs typeface="Consola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638800" y="2114550"/>
            <a:ext cx="2057400" cy="990600"/>
            <a:chOff x="5334000" y="2114550"/>
            <a:chExt cx="2057400" cy="9906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5334000" y="3105150"/>
              <a:ext cx="12954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5943600" y="2114550"/>
              <a:ext cx="14478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6334900" y="24955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61080" y="1571033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529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 smtClean="0"/>
              <a:t>Intersection:</a:t>
            </a:r>
          </a:p>
          <a:p>
            <a:pPr lvl="1"/>
            <a:r>
              <a:rPr lang="en-US" dirty="0" smtClean="0"/>
              <a:t>Identify first point in </a:t>
            </a:r>
            <a:br>
              <a:rPr lang="en-US" dirty="0" smtClean="0"/>
            </a:br>
            <a:r>
              <a:rPr lang="en-US" dirty="0" smtClean="0"/>
              <a:t>intersection polygon</a:t>
            </a:r>
          </a:p>
          <a:p>
            <a:pPr lvl="1"/>
            <a:r>
              <a:rPr lang="en-US" dirty="0" smtClean="0"/>
              <a:t>P is now “inside”</a:t>
            </a:r>
          </a:p>
          <a:p>
            <a:pPr lvl="1"/>
            <a:r>
              <a:rPr lang="en-US" dirty="0" smtClean="0"/>
              <a:t>Neither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aims at each other</a:t>
            </a:r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qe</a:t>
            </a:r>
            <a:r>
              <a:rPr lang="en-US" dirty="0" smtClean="0"/>
              <a:t> since it is outside relative to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Intersection polygon has single point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248400" y="1801866"/>
            <a:ext cx="1447800" cy="1303284"/>
            <a:chOff x="5943600" y="1801866"/>
            <a:chExt cx="1447800" cy="1303284"/>
          </a:xfrm>
        </p:grpSpPr>
        <p:cxnSp>
          <p:nvCxnSpPr>
            <p:cNvPr id="42" name="Straight Arrow Connector 41"/>
            <p:cNvCxnSpPr>
              <a:endCxn id="45" idx="1"/>
            </p:cNvCxnSpPr>
            <p:nvPr/>
          </p:nvCxnSpPr>
          <p:spPr bwMode="auto">
            <a:xfrm flipV="1">
              <a:off x="6629400" y="1801866"/>
              <a:ext cx="26880" cy="1303284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5943600" y="2114550"/>
              <a:ext cx="14478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6334900" y="24955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61080" y="1571033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33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 smtClean="0"/>
              <a:t>Case 3:</a:t>
            </a:r>
          </a:p>
          <a:p>
            <a:pPr lvl="1"/>
            <a:r>
              <a:rPr lang="en-US" dirty="0"/>
              <a:t>Edge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/>
              <a:t> </a:t>
            </a:r>
            <a:r>
              <a:rPr lang="en-US" i="1" dirty="0"/>
              <a:t>aims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qe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nsolas"/>
                <a:cs typeface="Consolas"/>
              </a:rPr>
              <a:t>qe</a:t>
            </a:r>
            <a:r>
              <a:rPr lang="en-US" dirty="0"/>
              <a:t> doesn’t </a:t>
            </a:r>
            <a:r>
              <a:rPr lang="en-US" i="1" dirty="0"/>
              <a:t>aim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Observation: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pe.next</a:t>
            </a:r>
            <a:r>
              <a:rPr lang="en-US" dirty="0"/>
              <a:t> might yet intersect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 smtClean="0"/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pe</a:t>
            </a:r>
            <a:r>
              <a:rPr lang="en-US" b="1" dirty="0" smtClean="0">
                <a:latin typeface="Arial (body)"/>
                <a:cs typeface="Arial (body)"/>
              </a:rPr>
              <a:t> and </a:t>
            </a:r>
            <a:r>
              <a:rPr lang="en-US" u="sng" dirty="0" smtClean="0">
                <a:latin typeface="Arial (body)"/>
                <a:cs typeface="Arial (body)"/>
              </a:rPr>
              <a:t>add </a:t>
            </a:r>
            <a:r>
              <a:rPr lang="en-US" u="sng" dirty="0" err="1" smtClean="0">
                <a:latin typeface="Consolas"/>
                <a:cs typeface="Consolas"/>
              </a:rPr>
              <a:t>pe.tail</a:t>
            </a:r>
            <a:r>
              <a:rPr lang="en-US" u="sng" dirty="0" smtClean="0">
                <a:latin typeface="Arial (body)"/>
                <a:cs typeface="Arial (body)"/>
              </a:rPr>
              <a:t> to intersection</a:t>
            </a:r>
            <a:r>
              <a:rPr lang="en-US" dirty="0" smtClean="0">
                <a:latin typeface="Arial (body)"/>
                <a:cs typeface="Arial (body)"/>
              </a:rPr>
              <a:t> as 2</a:t>
            </a:r>
            <a:r>
              <a:rPr lang="en-US" baseline="30000" dirty="0" smtClean="0">
                <a:latin typeface="Arial (body)"/>
                <a:cs typeface="Arial (body)"/>
              </a:rPr>
              <a:t>nd</a:t>
            </a:r>
            <a:r>
              <a:rPr lang="en-US" dirty="0" smtClean="0">
                <a:latin typeface="Arial (body)"/>
                <a:cs typeface="Arial (body)"/>
              </a:rPr>
              <a:t> point since P is “inside”</a:t>
            </a:r>
            <a:endParaRPr lang="en-US" u="sng" dirty="0" smtClean="0">
              <a:latin typeface="Arial (body)"/>
              <a:cs typeface="Arial (body)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34200" y="1047750"/>
            <a:ext cx="762000" cy="2057400"/>
            <a:chOff x="6629400" y="1047750"/>
            <a:chExt cx="762000" cy="20574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V="1">
              <a:off x="6629400" y="1801866"/>
              <a:ext cx="26880" cy="1303284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6705600" y="1047750"/>
              <a:ext cx="685800" cy="10668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6334900" y="24955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047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07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/>
              <a:t>Case 2:</a:t>
            </a:r>
          </a:p>
          <a:p>
            <a:pPr lvl="1"/>
            <a:r>
              <a:rPr lang="en-US" dirty="0"/>
              <a:t>Neither</a:t>
            </a:r>
            <a:r>
              <a:rPr lang="en-US" dirty="0">
                <a:latin typeface="Arial (body)"/>
                <a:cs typeface="Arial (body)"/>
              </a:rPr>
              <a:t> edge aims at each </a:t>
            </a:r>
            <a:br>
              <a:rPr lang="en-US" dirty="0">
                <a:latin typeface="Arial (body)"/>
                <a:cs typeface="Arial (body)"/>
              </a:rPr>
            </a:br>
            <a:r>
              <a:rPr lang="en-US" dirty="0">
                <a:latin typeface="Arial (body)"/>
                <a:cs typeface="Arial (body)"/>
              </a:rPr>
              <a:t>other</a:t>
            </a:r>
          </a:p>
          <a:p>
            <a:r>
              <a:rPr lang="en-US" dirty="0" smtClean="0"/>
              <a:t>Observation: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qe</a:t>
            </a:r>
            <a:r>
              <a:rPr lang="en-US" dirty="0" smtClean="0">
                <a:latin typeface="Arial (body)"/>
                <a:cs typeface="Arial (body)"/>
              </a:rPr>
              <a:t> is outside and </a:t>
            </a:r>
            <a:r>
              <a:rPr lang="en-US" dirty="0" err="1" smtClean="0">
                <a:latin typeface="Consolas"/>
                <a:cs typeface="Consolas"/>
              </a:rPr>
              <a:t>qe.next</a:t>
            </a:r>
            <a:r>
              <a:rPr lang="en-US" dirty="0" smtClean="0">
                <a:latin typeface="Arial (body)"/>
                <a:cs typeface="Arial (body)"/>
              </a:rPr>
              <a:t> might intersect </a:t>
            </a:r>
            <a:r>
              <a:rPr lang="en-US" dirty="0" err="1" smtClean="0">
                <a:latin typeface="Consolas"/>
                <a:cs typeface="Consolas"/>
              </a:rPr>
              <a:t>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qe</a:t>
            </a:r>
            <a:endParaRPr lang="en-US" u="sng" dirty="0" smtClean="0">
              <a:latin typeface="Arial (body)"/>
              <a:cs typeface="Arial (body)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715000" y="1047750"/>
            <a:ext cx="1981200" cy="1066800"/>
            <a:chOff x="5410200" y="1047750"/>
            <a:chExt cx="1981200" cy="10668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H="1">
              <a:off x="5410200" y="1809750"/>
              <a:ext cx="12192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 flipV="1">
              <a:off x="6705600" y="1047750"/>
              <a:ext cx="685800" cy="10668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Rectangle 43"/>
          <p:cNvSpPr/>
          <p:nvPr/>
        </p:nvSpPr>
        <p:spPr>
          <a:xfrm>
            <a:off x="5486400" y="12763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1047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61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 smtClean="0"/>
              <a:t>Intersection:</a:t>
            </a:r>
            <a:endParaRPr lang="en-US" dirty="0"/>
          </a:p>
          <a:p>
            <a:pPr lvl="1"/>
            <a:r>
              <a:rPr lang="en-US" dirty="0" smtClean="0"/>
              <a:t>Add intersection as 3</a:t>
            </a:r>
            <a:r>
              <a:rPr lang="en-US" baseline="30000" dirty="0" smtClean="0"/>
              <a:t>rd</a:t>
            </a:r>
            <a:r>
              <a:rPr lang="en-US" dirty="0" smtClean="0"/>
              <a:t> point</a:t>
            </a:r>
            <a:br>
              <a:rPr lang="en-US" dirty="0" smtClean="0"/>
            </a:br>
            <a:r>
              <a:rPr lang="en-US" dirty="0" smtClean="0"/>
              <a:t>in intersection polygon</a:t>
            </a:r>
            <a:endParaRPr lang="en-US" dirty="0"/>
          </a:p>
          <a:p>
            <a:pPr lvl="1"/>
            <a:r>
              <a:rPr lang="en-US" dirty="0" smtClean="0">
                <a:latin typeface="Arial (body)"/>
                <a:cs typeface="Arial (body)"/>
              </a:rPr>
              <a:t>Q is now “inside”</a:t>
            </a:r>
            <a:endParaRPr lang="en-US" dirty="0">
              <a:latin typeface="Arial (body)"/>
              <a:cs typeface="Arial (body)"/>
            </a:endParaRPr>
          </a:p>
          <a:p>
            <a:r>
              <a:rPr lang="en-US" dirty="0" smtClean="0"/>
              <a:t>Observation: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>
                <a:latin typeface="Arial (body)"/>
                <a:cs typeface="Arial (body)"/>
              </a:rPr>
              <a:t> is outside and </a:t>
            </a:r>
            <a:r>
              <a:rPr lang="en-US" dirty="0" err="1" smtClean="0">
                <a:latin typeface="Consolas"/>
                <a:cs typeface="Consolas"/>
              </a:rPr>
              <a:t>pe.next</a:t>
            </a:r>
            <a:r>
              <a:rPr lang="en-US" dirty="0" smtClean="0">
                <a:latin typeface="Arial (body)"/>
                <a:cs typeface="Arial (body)"/>
              </a:rPr>
              <a:t> might intersect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pe</a:t>
            </a:r>
            <a:endParaRPr lang="en-US" u="sng" dirty="0" smtClean="0">
              <a:latin typeface="Arial (body)"/>
              <a:cs typeface="Arial (body)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715000" y="1123950"/>
            <a:ext cx="1295400" cy="990600"/>
            <a:chOff x="5410200" y="1123950"/>
            <a:chExt cx="1295400" cy="9906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H="1">
              <a:off x="5410200" y="1809750"/>
              <a:ext cx="12192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5943600" y="1123950"/>
              <a:ext cx="762000" cy="9906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4600" y="1047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88470" y="1684226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86400" y="12763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20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/>
              <a:t>Case 1:</a:t>
            </a:r>
          </a:p>
          <a:p>
            <a:pPr lvl="1"/>
            <a:r>
              <a:rPr lang="en-US" dirty="0"/>
              <a:t>Edge </a:t>
            </a:r>
            <a:r>
              <a:rPr lang="en-US" dirty="0" err="1">
                <a:latin typeface="Consolas"/>
                <a:cs typeface="Consolas"/>
              </a:rPr>
              <a:t>qe</a:t>
            </a:r>
            <a:r>
              <a:rPr lang="en-US" dirty="0"/>
              <a:t> </a:t>
            </a:r>
            <a:r>
              <a:rPr lang="en-US" i="1" dirty="0"/>
              <a:t>aims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/>
              <a:t> doesn’t </a:t>
            </a:r>
            <a:r>
              <a:rPr lang="en-US" i="1" dirty="0"/>
              <a:t>aim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qe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Observation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qe.next</a:t>
            </a:r>
            <a:r>
              <a:rPr lang="en-US" dirty="0"/>
              <a:t> might yet intersect with </a:t>
            </a:r>
            <a:r>
              <a:rPr lang="en-US" dirty="0" err="1">
                <a:latin typeface="Consolas"/>
                <a:cs typeface="Consolas"/>
              </a:rPr>
              <a:t>pe</a:t>
            </a:r>
            <a:endParaRPr lang="en-US" dirty="0"/>
          </a:p>
          <a:p>
            <a:r>
              <a:rPr lang="en-US" dirty="0" smtClean="0"/>
              <a:t>Result: </a:t>
            </a:r>
            <a:r>
              <a:rPr lang="en-US" b="1" dirty="0" smtClean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qe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>
                <a:latin typeface="Arial (body)"/>
                <a:cs typeface="Arial (body)"/>
              </a:rPr>
              <a:t>and </a:t>
            </a:r>
            <a:r>
              <a:rPr lang="en-US" u="sng" dirty="0">
                <a:latin typeface="Arial (body)"/>
                <a:cs typeface="Arial (body)"/>
              </a:rPr>
              <a:t>add </a:t>
            </a:r>
            <a:r>
              <a:rPr lang="en-US" u="sng" dirty="0" err="1" smtClean="0">
                <a:latin typeface="Consolas"/>
                <a:cs typeface="Consolas"/>
              </a:rPr>
              <a:t>qe.tail</a:t>
            </a:r>
            <a:r>
              <a:rPr lang="en-US" u="sng" dirty="0" smtClean="0">
                <a:latin typeface="Arial (body)"/>
                <a:cs typeface="Arial (body)"/>
              </a:rPr>
              <a:t> </a:t>
            </a:r>
            <a:r>
              <a:rPr lang="en-US" u="sng" dirty="0">
                <a:latin typeface="Arial (body)"/>
                <a:cs typeface="Arial (body)"/>
              </a:rPr>
              <a:t>to intersection</a:t>
            </a:r>
            <a:r>
              <a:rPr lang="en-US" dirty="0">
                <a:latin typeface="Arial (body)"/>
                <a:cs typeface="Arial (body)"/>
              </a:rPr>
              <a:t> as </a:t>
            </a:r>
            <a:r>
              <a:rPr lang="en-US" dirty="0" smtClean="0">
                <a:latin typeface="Arial (body)"/>
                <a:cs typeface="Arial (body)"/>
              </a:rPr>
              <a:t>4</a:t>
            </a:r>
            <a:r>
              <a:rPr lang="en-US" baseline="30000" dirty="0" smtClean="0">
                <a:latin typeface="Arial (body)"/>
                <a:cs typeface="Arial (body)"/>
              </a:rPr>
              <a:t>th</a:t>
            </a:r>
            <a:r>
              <a:rPr lang="en-US" dirty="0" smtClean="0">
                <a:latin typeface="Arial (body)"/>
                <a:cs typeface="Arial (body)"/>
              </a:rPr>
              <a:t> </a:t>
            </a:r>
            <a:r>
              <a:rPr lang="en-US" dirty="0">
                <a:latin typeface="Arial (body)"/>
                <a:cs typeface="Arial (body)"/>
              </a:rPr>
              <a:t>point since </a:t>
            </a:r>
            <a:r>
              <a:rPr lang="en-US" dirty="0" smtClean="0">
                <a:latin typeface="Arial (body)"/>
                <a:cs typeface="Arial (body)"/>
              </a:rPr>
              <a:t>Q </a:t>
            </a:r>
            <a:r>
              <a:rPr lang="en-US" dirty="0">
                <a:latin typeface="Arial (body)"/>
                <a:cs typeface="Arial (body)"/>
              </a:rPr>
              <a:t>is “inside”</a:t>
            </a:r>
            <a:endParaRPr lang="en-US" u="sng" dirty="0">
              <a:latin typeface="Arial (body)"/>
              <a:cs typeface="Arial (body)"/>
            </a:endParaRPr>
          </a:p>
          <a:p>
            <a:endParaRPr lang="en-US" u="sng" dirty="0" smtClean="0">
              <a:latin typeface="Arial (body)"/>
              <a:cs typeface="Arial (body)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638800" y="1123950"/>
            <a:ext cx="1371600" cy="1981200"/>
            <a:chOff x="5334000" y="1123950"/>
            <a:chExt cx="1371600" cy="19812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5334000" y="1809750"/>
              <a:ext cx="0" cy="12954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5943600" y="1123950"/>
              <a:ext cx="762000" cy="9906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4600" y="1047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88470" y="1684226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26479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609600" y="1581150"/>
            <a:ext cx="4419600" cy="2286000"/>
          </a:xfrm>
          <a:prstGeom prst="cloud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You might notice we are back where we started. Why aren’t we done?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63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458200" cy="781050"/>
          </a:xfrm>
        </p:spPr>
        <p:txBody>
          <a:bodyPr/>
          <a:lstStyle/>
          <a:p>
            <a:r>
              <a:rPr lang="en-US" dirty="0" smtClean="0"/>
              <a:t>Aside: When Does Algorithm Terminate?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458197" cy="3142472"/>
          </a:xfrm>
        </p:spPr>
        <p:txBody>
          <a:bodyPr/>
          <a:lstStyle/>
          <a:p>
            <a:r>
              <a:rPr lang="en-US" dirty="0" smtClean="0"/>
              <a:t>The intersection of two convex polygons is going to be a polygon</a:t>
            </a:r>
          </a:p>
          <a:p>
            <a:pPr lvl="1"/>
            <a:r>
              <a:rPr lang="en-US" dirty="0" smtClean="0"/>
              <a:t>Which means it is a closed loop</a:t>
            </a:r>
          </a:p>
          <a:p>
            <a:r>
              <a:rPr lang="en-US" dirty="0" smtClean="0"/>
              <a:t>We have to repeatedly iterate through P and Q until we compute the 1</a:t>
            </a:r>
            <a:r>
              <a:rPr lang="en-US" baseline="30000" dirty="0" smtClean="0"/>
              <a:t>st</a:t>
            </a:r>
            <a:r>
              <a:rPr lang="en-US" dirty="0" smtClean="0"/>
              <a:t> intersection point again</a:t>
            </a:r>
          </a:p>
          <a:p>
            <a:pPr lvl="1"/>
            <a:r>
              <a:rPr lang="en-US" dirty="0" smtClean="0"/>
              <a:t>This might require up to two passes around P and Q but no more. We thus iterate up to 2 * (M + N)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289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/>
              <a:t>Case 2:</a:t>
            </a:r>
          </a:p>
          <a:p>
            <a:pPr lvl="1"/>
            <a:r>
              <a:rPr lang="en-US" dirty="0"/>
              <a:t>Neither</a:t>
            </a:r>
            <a:r>
              <a:rPr lang="en-US" dirty="0">
                <a:latin typeface="Arial (body)"/>
                <a:cs typeface="Arial (body)"/>
              </a:rPr>
              <a:t> edge aims at each </a:t>
            </a:r>
            <a:br>
              <a:rPr lang="en-US" dirty="0">
                <a:latin typeface="Arial (body)"/>
                <a:cs typeface="Arial (body)"/>
              </a:rPr>
            </a:br>
            <a:r>
              <a:rPr lang="en-US" dirty="0">
                <a:latin typeface="Arial (body)"/>
                <a:cs typeface="Arial (body)"/>
              </a:rPr>
              <a:t>other</a:t>
            </a:r>
          </a:p>
          <a:p>
            <a:r>
              <a:rPr lang="en-US" dirty="0"/>
              <a:t>Observation: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pe</a:t>
            </a:r>
            <a:r>
              <a:rPr lang="en-US" dirty="0" smtClean="0">
                <a:latin typeface="Arial (body)"/>
                <a:cs typeface="Arial (body)"/>
              </a:rPr>
              <a:t> </a:t>
            </a:r>
            <a:r>
              <a:rPr lang="en-US" dirty="0">
                <a:latin typeface="Arial (body)"/>
                <a:cs typeface="Arial (body)"/>
              </a:rPr>
              <a:t>is outside and </a:t>
            </a:r>
            <a:r>
              <a:rPr lang="en-US" dirty="0" err="1" smtClean="0">
                <a:latin typeface="Consolas"/>
                <a:cs typeface="Consolas"/>
              </a:rPr>
              <a:t>pe.next</a:t>
            </a:r>
            <a:r>
              <a:rPr lang="en-US" dirty="0" smtClean="0">
                <a:latin typeface="Arial (body)"/>
                <a:cs typeface="Arial (body)"/>
              </a:rPr>
              <a:t> </a:t>
            </a:r>
            <a:r>
              <a:rPr lang="en-US" dirty="0">
                <a:latin typeface="Arial (body)"/>
                <a:cs typeface="Arial (body)"/>
              </a:rPr>
              <a:t>might intersect </a:t>
            </a:r>
            <a:r>
              <a:rPr lang="en-US" dirty="0" err="1" smtClean="0">
                <a:latin typeface="Consolas"/>
                <a:cs typeface="Consolas"/>
              </a:rPr>
              <a:t>qe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Result: </a:t>
            </a:r>
            <a:r>
              <a:rPr lang="en-US" b="1" dirty="0"/>
              <a:t>advance </a:t>
            </a:r>
            <a:r>
              <a:rPr lang="en-US" b="1" dirty="0" err="1" smtClean="0">
                <a:latin typeface="Consolas"/>
                <a:cs typeface="Consolas"/>
              </a:rPr>
              <a:t>pe</a:t>
            </a:r>
            <a:endParaRPr lang="en-US" u="sng" dirty="0" smtClean="0">
              <a:latin typeface="Arial (body)"/>
              <a:cs typeface="Arial (body)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638800" y="1809750"/>
            <a:ext cx="2057400" cy="1295400"/>
            <a:chOff x="5334000" y="1809750"/>
            <a:chExt cx="2057400" cy="12954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5334000" y="1809750"/>
              <a:ext cx="0" cy="12954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6019800" y="2114550"/>
              <a:ext cx="13716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2190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88470" y="1684226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53000" y="26479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72200" y="19621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25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8" cy="3142472"/>
          </a:xfrm>
        </p:spPr>
        <p:txBody>
          <a:bodyPr/>
          <a:lstStyle/>
          <a:p>
            <a:r>
              <a:rPr lang="en-US" dirty="0" smtClean="0"/>
              <a:t>Python 3.4 installation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contains code</a:t>
            </a:r>
          </a:p>
          <a:p>
            <a:pPr lvl="1"/>
            <a:r>
              <a:rPr lang="en-US" sz="2400" dirty="0">
                <a:hlinkClick r:id="rId3"/>
              </a:rPr>
              <a:t>https://github.com/heineman/python-polygon-</a:t>
            </a:r>
            <a:r>
              <a:rPr lang="en-US" sz="2400" dirty="0" smtClean="0">
                <a:hlinkClick r:id="rId3"/>
              </a:rPr>
              <a:t>intersection</a:t>
            </a:r>
            <a:r>
              <a:rPr lang="en-US" sz="2400" dirty="0" smtClean="0"/>
              <a:t> </a:t>
            </a:r>
          </a:p>
          <a:p>
            <a:r>
              <a:rPr lang="en-US" dirty="0" smtClean="0"/>
              <a:t>Assume you have reviewed following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app/app_skeleton.py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app/app_skeleton_animation.py</a:t>
            </a:r>
          </a:p>
        </p:txBody>
      </p:sp>
    </p:spTree>
    <p:extLst>
      <p:ext uri="{BB962C8B-B14F-4D97-AF65-F5344CB8AC3E}">
        <p14:creationId xmlns:p14="http://schemas.microsoft.com/office/powerpoint/2010/main" val="2565051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Five Possible Situations For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/>
              <a:t>Case 3:</a:t>
            </a:r>
          </a:p>
          <a:p>
            <a:pPr lvl="1"/>
            <a:r>
              <a:rPr lang="en-US" dirty="0"/>
              <a:t>Edge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/>
              <a:t> </a:t>
            </a:r>
            <a:r>
              <a:rPr lang="en-US" i="1" dirty="0"/>
              <a:t>aims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qe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nsolas"/>
                <a:cs typeface="Consolas"/>
              </a:rPr>
              <a:t>qe</a:t>
            </a:r>
            <a:r>
              <a:rPr lang="en-US" dirty="0"/>
              <a:t> doesn’t </a:t>
            </a:r>
            <a:r>
              <a:rPr lang="en-US" i="1" dirty="0"/>
              <a:t>aim at</a:t>
            </a:r>
            <a:r>
              <a:rPr lang="en-US" dirty="0"/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Observation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pe.next</a:t>
            </a:r>
            <a:r>
              <a:rPr lang="en-US" dirty="0"/>
              <a:t> might yet intersect </a:t>
            </a:r>
            <a:r>
              <a:rPr lang="en-US" dirty="0" err="1">
                <a:latin typeface="Consolas"/>
                <a:cs typeface="Consolas"/>
              </a:rPr>
              <a:t>qe</a:t>
            </a:r>
            <a:endParaRPr lang="en-US" dirty="0">
              <a:latin typeface="Arial (body)"/>
              <a:cs typeface="Arial (body)"/>
            </a:endParaRPr>
          </a:p>
          <a:p>
            <a:r>
              <a:rPr lang="en-US" dirty="0"/>
              <a:t>Result: </a:t>
            </a:r>
            <a:r>
              <a:rPr lang="en-US" b="1" dirty="0"/>
              <a:t>advance </a:t>
            </a:r>
            <a:r>
              <a:rPr lang="en-US" b="1" dirty="0" err="1">
                <a:latin typeface="Consolas"/>
                <a:cs typeface="Consolas"/>
              </a:rPr>
              <a:t>pe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638800" y="2114550"/>
            <a:ext cx="2057400" cy="990600"/>
            <a:chOff x="5334000" y="2114550"/>
            <a:chExt cx="2057400" cy="9906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5334000" y="3105150"/>
              <a:ext cx="12954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6019800" y="2114550"/>
              <a:ext cx="13716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2190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88470" y="1684226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0800" y="2571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72200" y="19621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30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42900"/>
            <a:ext cx="8382000" cy="781050"/>
          </a:xfrm>
        </p:spPr>
        <p:txBody>
          <a:bodyPr/>
          <a:lstStyle/>
          <a:p>
            <a:r>
              <a:rPr lang="en-US" dirty="0" smtClean="0"/>
              <a:t>Termination Step Reached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762997" cy="3142472"/>
          </a:xfrm>
        </p:spPr>
        <p:txBody>
          <a:bodyPr/>
          <a:lstStyle/>
          <a:p>
            <a:r>
              <a:rPr lang="en-US" dirty="0"/>
              <a:t>Intersection:</a:t>
            </a:r>
          </a:p>
          <a:p>
            <a:pPr lvl="1"/>
            <a:r>
              <a:rPr lang="en-US" dirty="0"/>
              <a:t>Identify </a:t>
            </a:r>
            <a:r>
              <a:rPr lang="en-US" dirty="0" smtClean="0"/>
              <a:t>intersection that is</a:t>
            </a:r>
            <a:br>
              <a:rPr lang="en-US" dirty="0" smtClean="0"/>
            </a:br>
            <a:r>
              <a:rPr lang="en-US" dirty="0" smtClean="0"/>
              <a:t>same as first point</a:t>
            </a:r>
            <a:endParaRPr lang="en-US" dirty="0"/>
          </a:p>
          <a:p>
            <a:pPr lvl="1"/>
            <a:r>
              <a:rPr lang="en-US" dirty="0" smtClean="0"/>
              <a:t>Terminate Algorithm</a:t>
            </a:r>
            <a:endParaRPr lang="en-US" dirty="0"/>
          </a:p>
          <a:p>
            <a:r>
              <a:rPr lang="en-US" dirty="0" smtClean="0"/>
              <a:t>Result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Intersection polygon of four points is computed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681246" y="1809750"/>
            <a:ext cx="0" cy="12954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681246" y="31051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6646" y="1809750"/>
            <a:ext cx="0" cy="137160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681246" y="1809750"/>
            <a:ext cx="12954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6248400" y="1095047"/>
            <a:ext cx="766346" cy="1019503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248400" y="2114550"/>
            <a:ext cx="1447800" cy="0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7014746" y="1095048"/>
            <a:ext cx="681454" cy="1019502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5986046" y="257175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536503" y="1428750"/>
            <a:ext cx="43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324600" y="1733550"/>
            <a:ext cx="1371600" cy="1409700"/>
            <a:chOff x="6019800" y="1733550"/>
            <a:chExt cx="1371600" cy="1409700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V="1">
              <a:off x="6629400" y="1733550"/>
              <a:ext cx="0" cy="140970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6019800" y="2114550"/>
              <a:ext cx="1371600" cy="0"/>
            </a:xfrm>
            <a:prstGeom prst="straightConnector1">
              <a:avLst/>
            </a:prstGeom>
            <a:solidFill>
              <a:srgbClr val="000000"/>
            </a:solidFill>
            <a:ln w="762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7"/>
          <p:cNvSpPr/>
          <p:nvPr/>
        </p:nvSpPr>
        <p:spPr bwMode="auto">
          <a:xfrm>
            <a:off x="6845670" y="1976695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2190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16573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388470" y="1684226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0800" y="25717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72200" y="1962150"/>
            <a:ext cx="228600" cy="2286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18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5715000" y="2780554"/>
            <a:ext cx="1628078" cy="1237785"/>
          </a:xfrm>
          <a:custGeom>
            <a:avLst/>
            <a:gdLst>
              <a:gd name="connsiteX0" fmla="*/ 1483112 w 1628078"/>
              <a:gd name="connsiteY0" fmla="*/ 0 h 1237785"/>
              <a:gd name="connsiteX1" fmla="*/ 1628078 w 1628078"/>
              <a:gd name="connsiteY1" fmla="*/ 524107 h 1237785"/>
              <a:gd name="connsiteX2" fmla="*/ 702527 w 1628078"/>
              <a:gd name="connsiteY2" fmla="*/ 1237785 h 1237785"/>
              <a:gd name="connsiteX3" fmla="*/ 0 w 1628078"/>
              <a:gd name="connsiteY3" fmla="*/ 970156 h 123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078" h="1237785">
                <a:moveTo>
                  <a:pt x="1483112" y="0"/>
                </a:moveTo>
                <a:lnTo>
                  <a:pt x="1628078" y="524107"/>
                </a:lnTo>
                <a:lnTo>
                  <a:pt x="702527" y="1237785"/>
                </a:lnTo>
                <a:lnTo>
                  <a:pt x="0" y="970156"/>
                </a:lnTo>
              </a:path>
            </a:pathLst>
          </a:custGeom>
          <a:solidFill>
            <a:schemeClr val="accent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Observations On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534397" cy="3142472"/>
          </a:xfrm>
        </p:spPr>
        <p:txBody>
          <a:bodyPr/>
          <a:lstStyle/>
          <a:p>
            <a:r>
              <a:rPr lang="en-US" dirty="0" smtClean="0"/>
              <a:t>There are FIVE situations to consider for </a:t>
            </a:r>
            <a:r>
              <a:rPr lang="en-US" dirty="0" err="1" smtClean="0"/>
              <a:t>pe</a:t>
            </a:r>
            <a:r>
              <a:rPr lang="en-US" dirty="0" smtClean="0"/>
              <a:t> &amp; </a:t>
            </a:r>
            <a:r>
              <a:rPr lang="en-US" dirty="0" err="1" smtClean="0"/>
              <a:t>qe</a:t>
            </a:r>
            <a:endParaRPr lang="en-US" dirty="0" smtClean="0"/>
          </a:p>
          <a:p>
            <a:pPr lvl="1"/>
            <a:r>
              <a:rPr lang="en-US" dirty="0" smtClean="0"/>
              <a:t>Only one missed (in example) was where </a:t>
            </a:r>
            <a:r>
              <a:rPr lang="en-US" dirty="0" err="1" smtClean="0"/>
              <a:t>pe</a:t>
            </a:r>
            <a:r>
              <a:rPr lang="en-US" dirty="0" smtClean="0"/>
              <a:t> and </a:t>
            </a:r>
            <a:r>
              <a:rPr lang="en-US" dirty="0" err="1" smtClean="0"/>
              <a:t>qe</a:t>
            </a:r>
            <a:r>
              <a:rPr lang="en-US" dirty="0" smtClean="0"/>
              <a:t> are both aim towards each other</a:t>
            </a:r>
          </a:p>
          <a:p>
            <a:pPr lvl="1"/>
            <a:r>
              <a:rPr lang="en-US" dirty="0" smtClean="0"/>
              <a:t>Handle in same fashion as case</a:t>
            </a:r>
            <a:br>
              <a:rPr lang="en-US" dirty="0" smtClean="0"/>
            </a:br>
            <a:r>
              <a:rPr lang="en-US" dirty="0" smtClean="0"/>
              <a:t>where neither aims at each other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6356195" y="3247228"/>
            <a:ext cx="990600" cy="762000"/>
          </a:xfrm>
          <a:prstGeom prst="straightConnector1">
            <a:avLst/>
          </a:prstGeom>
          <a:solidFill>
            <a:srgbClr val="000000"/>
          </a:solidFill>
          <a:ln w="76200" cap="flat" cmpd="thickThin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6737195" y="366447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/>
                <a:cs typeface="Consolas"/>
              </a:rPr>
              <a:t>pe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393260" y="3304014"/>
            <a:ext cx="1405053" cy="1248936"/>
            <a:chOff x="7631150" y="2875339"/>
            <a:chExt cx="1405053" cy="1248936"/>
          </a:xfrm>
        </p:grpSpPr>
        <p:sp>
          <p:nvSpPr>
            <p:cNvPr id="15" name="Freeform 14"/>
            <p:cNvSpPr/>
            <p:nvPr/>
          </p:nvSpPr>
          <p:spPr bwMode="auto">
            <a:xfrm rot="9720000">
              <a:off x="7631150" y="2875339"/>
              <a:ext cx="1405053" cy="1248936"/>
            </a:xfrm>
            <a:custGeom>
              <a:avLst/>
              <a:gdLst>
                <a:gd name="connsiteX0" fmla="*/ 122663 w 1405053"/>
                <a:gd name="connsiteY0" fmla="*/ 0 h 1248936"/>
                <a:gd name="connsiteX1" fmla="*/ 0 w 1405053"/>
                <a:gd name="connsiteY1" fmla="*/ 546409 h 1248936"/>
                <a:gd name="connsiteX2" fmla="*/ 747131 w 1405053"/>
                <a:gd name="connsiteY2" fmla="*/ 1248936 h 1248936"/>
                <a:gd name="connsiteX3" fmla="*/ 1405053 w 1405053"/>
                <a:gd name="connsiteY3" fmla="*/ 1037063 h 124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5053" h="1248936">
                  <a:moveTo>
                    <a:pt x="122663" y="0"/>
                  </a:moveTo>
                  <a:lnTo>
                    <a:pt x="0" y="546409"/>
                  </a:lnTo>
                  <a:lnTo>
                    <a:pt x="747131" y="1248936"/>
                  </a:lnTo>
                  <a:lnTo>
                    <a:pt x="1405053" y="1037063"/>
                  </a:lnTo>
                </a:path>
              </a:pathLst>
            </a:custGeom>
            <a:solidFill>
              <a:srgbClr val="FFC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 bwMode="auto">
            <a:xfrm flipH="1" flipV="1">
              <a:off x="8001000" y="2876550"/>
              <a:ext cx="1024940" cy="480403"/>
            </a:xfrm>
            <a:prstGeom prst="straightConnector1">
              <a:avLst/>
            </a:prstGeom>
            <a:solidFill>
              <a:srgbClr val="000000"/>
            </a:solidFill>
            <a:ln w="76200" cap="flat" cmpd="thinThick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7" name="Rectangle 16"/>
          <p:cNvSpPr/>
          <p:nvPr/>
        </p:nvSpPr>
        <p:spPr>
          <a:xfrm>
            <a:off x="8229600" y="3105150"/>
            <a:ext cx="523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  <a:cs typeface="Consolas"/>
              </a:rPr>
              <a:t>qe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92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Musn’t</a:t>
            </a:r>
            <a:r>
              <a:rPr lang="en-US" dirty="0" smtClean="0"/>
              <a:t> Forget Original Special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one polygon wholly contains the other?</a:t>
            </a:r>
          </a:p>
          <a:p>
            <a:pPr lvl="1"/>
            <a:r>
              <a:rPr lang="en-US" dirty="0" smtClean="0"/>
              <a:t>Then the 1</a:t>
            </a:r>
            <a:r>
              <a:rPr lang="en-US" baseline="30000" dirty="0" smtClean="0"/>
              <a:t>st</a:t>
            </a:r>
            <a:r>
              <a:rPr lang="en-US" dirty="0" smtClean="0"/>
              <a:t> point in the intersection</a:t>
            </a:r>
            <a:br>
              <a:rPr lang="en-US" dirty="0" smtClean="0"/>
            </a:br>
            <a:r>
              <a:rPr lang="en-US" dirty="0" smtClean="0"/>
              <a:t>polygon is never found!</a:t>
            </a:r>
          </a:p>
          <a:p>
            <a:pPr lvl="1"/>
            <a:r>
              <a:rPr lang="en-US" dirty="0" smtClean="0"/>
              <a:t>Must find a way to </a:t>
            </a:r>
            <a:br>
              <a:rPr lang="en-US" dirty="0" smtClean="0"/>
            </a:br>
            <a:r>
              <a:rPr lang="en-US" dirty="0" smtClean="0"/>
              <a:t>distinguish from two </a:t>
            </a:r>
            <a:br>
              <a:rPr lang="en-US" dirty="0" smtClean="0"/>
            </a:br>
            <a:r>
              <a:rPr lang="en-US" dirty="0" smtClean="0"/>
              <a:t>polygons that simply</a:t>
            </a:r>
            <a:br>
              <a:rPr lang="en-US" dirty="0" smtClean="0"/>
            </a:br>
            <a:r>
              <a:rPr lang="en-US" dirty="0" smtClean="0"/>
              <a:t>don’t intersect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57800" y="2290612"/>
            <a:ext cx="1447800" cy="1371600"/>
            <a:chOff x="3810000" y="2343150"/>
            <a:chExt cx="1447800" cy="1371600"/>
          </a:xfrm>
        </p:grpSpPr>
        <p:sp>
          <p:nvSpPr>
            <p:cNvPr id="7" name="Rectangle 6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" name="Group 13"/>
          <p:cNvGrpSpPr/>
          <p:nvPr/>
        </p:nvGrpSpPr>
        <p:grpSpPr>
          <a:xfrm>
            <a:off x="5638800" y="2747812"/>
            <a:ext cx="838200" cy="546652"/>
            <a:chOff x="6019800" y="2495550"/>
            <a:chExt cx="1752600" cy="1143000"/>
          </a:xfrm>
        </p:grpSpPr>
        <p:sp>
          <p:nvSpPr>
            <p:cNvPr id="15" name="Rectangle 14"/>
            <p:cNvSpPr/>
            <p:nvPr/>
          </p:nvSpPr>
          <p:spPr>
            <a:xfrm>
              <a:off x="7036753" y="2588050"/>
              <a:ext cx="332467" cy="3077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/>
          <p:nvPr/>
        </p:nvGrpSpPr>
        <p:grpSpPr>
          <a:xfrm>
            <a:off x="7767144" y="1893302"/>
            <a:ext cx="645414" cy="555859"/>
            <a:chOff x="3810000" y="2343150"/>
            <a:chExt cx="1447800" cy="1371600"/>
          </a:xfrm>
        </p:grpSpPr>
        <p:sp>
          <p:nvSpPr>
            <p:cNvPr id="21" name="Rectangle 20"/>
            <p:cNvSpPr/>
            <p:nvPr/>
          </p:nvSpPr>
          <p:spPr>
            <a:xfrm>
              <a:off x="4419600" y="2419350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8" name="Group 27"/>
          <p:cNvGrpSpPr/>
          <p:nvPr/>
        </p:nvGrpSpPr>
        <p:grpSpPr>
          <a:xfrm>
            <a:off x="7442679" y="2381836"/>
            <a:ext cx="1409700" cy="990600"/>
            <a:chOff x="6019800" y="2495550"/>
            <a:chExt cx="1752600" cy="1143000"/>
          </a:xfrm>
        </p:grpSpPr>
        <p:sp>
          <p:nvSpPr>
            <p:cNvPr id="29" name="Rectangle 28"/>
            <p:cNvSpPr/>
            <p:nvPr/>
          </p:nvSpPr>
          <p:spPr>
            <a:xfrm>
              <a:off x="7255436" y="2556809"/>
              <a:ext cx="3324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Q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019800" y="2876550"/>
              <a:ext cx="6858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6705600" y="3257550"/>
              <a:ext cx="6858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7391400" y="2495550"/>
              <a:ext cx="381000" cy="762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6019800" y="2495550"/>
              <a:ext cx="1752600" cy="381000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33"/>
          <p:cNvSpPr/>
          <p:nvPr/>
        </p:nvSpPr>
        <p:spPr>
          <a:xfrm>
            <a:off x="5152739" y="3738412"/>
            <a:ext cx="1510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Q wholly </a:t>
            </a:r>
            <a:br>
              <a:rPr lang="en-US" sz="1800" dirty="0" smtClean="0"/>
            </a:br>
            <a:r>
              <a:rPr lang="en-US" sz="1800" dirty="0" smtClean="0"/>
              <a:t>contained in 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337050" y="3471712"/>
            <a:ext cx="1620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P and Q </a:t>
            </a:r>
            <a:br>
              <a:rPr lang="en-US" sz="1800" dirty="0" smtClean="0"/>
            </a:br>
            <a:r>
              <a:rPr lang="en-US" sz="1800" dirty="0" smtClean="0"/>
              <a:t>don’t intersect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14084"/>
      </p:ext>
    </p:extLst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999" y="342900"/>
            <a:ext cx="8471379" cy="781050"/>
          </a:xfrm>
        </p:spPr>
        <p:txBody>
          <a:bodyPr/>
          <a:lstStyle/>
          <a:p>
            <a:r>
              <a:rPr lang="en-US" dirty="0" smtClean="0"/>
              <a:t>Check If Convex Polygon contains 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305797" cy="3142472"/>
          </a:xfrm>
        </p:spPr>
        <p:txBody>
          <a:bodyPr/>
          <a:lstStyle/>
          <a:p>
            <a:r>
              <a:rPr lang="en-US" dirty="0" smtClean="0"/>
              <a:t>If no intersections found then </a:t>
            </a:r>
          </a:p>
          <a:p>
            <a:pPr lvl="1"/>
            <a:r>
              <a:rPr lang="en-US" dirty="0" smtClean="0"/>
              <a:t>Check if P contains any endpoint of Q</a:t>
            </a:r>
          </a:p>
          <a:p>
            <a:pPr lvl="1"/>
            <a:r>
              <a:rPr lang="en-US" dirty="0" smtClean="0"/>
              <a:t>Check if Q contains any endpoint of P</a:t>
            </a:r>
            <a:endParaRPr lang="en-US" dirty="0"/>
          </a:p>
          <a:p>
            <a:r>
              <a:rPr lang="en-US" dirty="0" smtClean="0"/>
              <a:t>Really nifty computation</a:t>
            </a:r>
          </a:p>
          <a:p>
            <a:pPr lvl="1"/>
            <a:r>
              <a:rPr lang="en-US" dirty="0" smtClean="0"/>
              <a:t>Compute sum of interior angles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to </a:t>
            </a:r>
            <a:r>
              <a:rPr lang="en-US" baseline="-25000" dirty="0" smtClean="0">
                <a:sym typeface="Symbol"/>
              </a:rPr>
              <a:t>n</a:t>
            </a:r>
          </a:p>
          <a:p>
            <a:pPr lvl="1"/>
            <a:r>
              <a:rPr lang="en-US" dirty="0" smtClean="0">
                <a:sym typeface="Symbol"/>
              </a:rPr>
              <a:t>If sum = 360 then convex polygon contains point</a:t>
            </a:r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6902191" y="2744372"/>
            <a:ext cx="1174206" cy="1246915"/>
            <a:chOff x="3810000" y="2111574"/>
            <a:chExt cx="1509693" cy="1603176"/>
          </a:xfrm>
        </p:grpSpPr>
        <p:sp>
          <p:nvSpPr>
            <p:cNvPr id="37" name="Rectangle 36"/>
            <p:cNvSpPr/>
            <p:nvPr/>
          </p:nvSpPr>
          <p:spPr>
            <a:xfrm>
              <a:off x="5043506" y="2111574"/>
              <a:ext cx="276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810000" y="2343150"/>
              <a:ext cx="1447800" cy="1371600"/>
              <a:chOff x="3810000" y="2343150"/>
              <a:chExt cx="1447800" cy="1371600"/>
            </a:xfrm>
          </p:grpSpPr>
          <p:cxnSp>
            <p:nvCxnSpPr>
              <p:cNvPr id="39" name="Straight Connector 38"/>
              <p:cNvCxnSpPr/>
              <p:nvPr/>
            </p:nvCxnSpPr>
            <p:spPr bwMode="auto">
              <a:xfrm flipH="1">
                <a:off x="3810000" y="2343150"/>
                <a:ext cx="685800" cy="533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H="1" flipV="1">
                <a:off x="3810000" y="2876550"/>
                <a:ext cx="3810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4191000" y="3333750"/>
                <a:ext cx="990600" cy="3810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5181600" y="2495550"/>
                <a:ext cx="76200" cy="8382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>
                <a:off x="4495800" y="2343150"/>
                <a:ext cx="762000" cy="152400"/>
              </a:xfrm>
              <a:prstGeom prst="line">
                <a:avLst/>
              </a:prstGeom>
              <a:solidFill>
                <a:srgbClr val="000000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6" name="Straight Connector 45"/>
          <p:cNvCxnSpPr/>
          <p:nvPr/>
        </p:nvCxnSpPr>
        <p:spPr bwMode="auto">
          <a:xfrm>
            <a:off x="6902191" y="3339354"/>
            <a:ext cx="626533" cy="146796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7435591" y="2924487"/>
            <a:ext cx="93133" cy="56166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7528724" y="3076887"/>
            <a:ext cx="469900" cy="40926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 flipV="1">
            <a:off x="7215457" y="3486150"/>
            <a:ext cx="313267" cy="50513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7528724" y="3486150"/>
            <a:ext cx="440267" cy="208803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Oval 59"/>
          <p:cNvSpPr/>
          <p:nvPr/>
        </p:nvSpPr>
        <p:spPr bwMode="auto">
          <a:xfrm>
            <a:off x="7474537" y="3420372"/>
            <a:ext cx="101600" cy="101600"/>
          </a:xfrm>
          <a:prstGeom prst="ellipse">
            <a:avLst/>
          </a:prstGeom>
          <a:solidFill>
            <a:srgbClr val="00B0F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98524" y="3194173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ym typeface="Symbol"/>
              </a:rPr>
              <a:t></a:t>
            </a:r>
            <a:r>
              <a:rPr lang="en-US" sz="1200" baseline="-25000" dirty="0" smtClean="0">
                <a:sym typeface="Symbol"/>
              </a:rPr>
              <a:t>1</a:t>
            </a:r>
            <a:endParaRPr lang="en-US" sz="1200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7474537" y="309755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ym typeface="Symbol"/>
              </a:rPr>
              <a:t></a:t>
            </a:r>
            <a:r>
              <a:rPr lang="en-US" sz="1200" baseline="-25000" dirty="0" smtClean="0">
                <a:sym typeface="Symbol"/>
              </a:rPr>
              <a:t>2</a:t>
            </a:r>
            <a:endParaRPr lang="en-US" sz="1200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602412" y="3339354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ym typeface="Symbol"/>
              </a:rPr>
              <a:t></a:t>
            </a:r>
            <a:r>
              <a:rPr lang="en-US" sz="1200" baseline="-25000" dirty="0" smtClean="0">
                <a:sym typeface="Symbol"/>
              </a:rPr>
              <a:t>3</a:t>
            </a:r>
            <a:endParaRPr lang="en-US" sz="1200" baseline="-25000" dirty="0"/>
          </a:p>
        </p:txBody>
      </p:sp>
      <p:sp>
        <p:nvSpPr>
          <p:cNvPr id="64" name="Rectangle 63"/>
          <p:cNvSpPr/>
          <p:nvPr/>
        </p:nvSpPr>
        <p:spPr>
          <a:xfrm>
            <a:off x="7441150" y="3498691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ym typeface="Symbol"/>
              </a:rPr>
              <a:t></a:t>
            </a:r>
            <a:r>
              <a:rPr lang="en-US" sz="1200" baseline="-25000" dirty="0" smtClean="0">
                <a:sym typeface="Symbol"/>
              </a:rPr>
              <a:t>4</a:t>
            </a:r>
            <a:endParaRPr lang="en-US" sz="12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7152013" y="3452051"/>
            <a:ext cx="322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ym typeface="Symbol"/>
              </a:rPr>
              <a:t></a:t>
            </a:r>
            <a:r>
              <a:rPr lang="en-US" sz="1200" baseline="-25000" dirty="0" smtClean="0">
                <a:sym typeface="Symbol"/>
              </a:rPr>
              <a:t>5</a:t>
            </a:r>
            <a:endParaRPr lang="en-US" sz="1200" baseline="-25000" dirty="0"/>
          </a:p>
        </p:txBody>
      </p:sp>
      <p:sp>
        <p:nvSpPr>
          <p:cNvPr id="66" name="Horizontal Scroll 6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poly/convex_intersect.py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2043"/>
      </p:ext>
    </p:extLst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999" y="342900"/>
            <a:ext cx="8471379" cy="781050"/>
          </a:xfrm>
        </p:spPr>
        <p:txBody>
          <a:bodyPr/>
          <a:lstStyle/>
          <a:p>
            <a:r>
              <a:rPr lang="en-US" dirty="0" smtClean="0"/>
              <a:t>Evaluate Performance Of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305797" cy="3142472"/>
          </a:xfrm>
        </p:spPr>
        <p:txBody>
          <a:bodyPr/>
          <a:lstStyle/>
          <a:p>
            <a:r>
              <a:rPr lang="en-US" dirty="0" smtClean="0"/>
              <a:t>Execute and move the </a:t>
            </a:r>
            <a:br>
              <a:rPr lang="en-US" dirty="0" smtClean="0"/>
            </a:br>
            <a:r>
              <a:rPr lang="en-US" dirty="0" smtClean="0"/>
              <a:t>mouse to dynamically </a:t>
            </a:r>
            <a:br>
              <a:rPr lang="en-US" dirty="0" smtClean="0"/>
            </a:br>
            <a:r>
              <a:rPr lang="en-US" dirty="0" smtClean="0"/>
              <a:t>compute the intersection</a:t>
            </a:r>
            <a:br>
              <a:rPr lang="en-US" dirty="0" smtClean="0"/>
            </a:br>
            <a:r>
              <a:rPr lang="en-US" dirty="0" smtClean="0"/>
              <a:t>of the two polygons</a:t>
            </a:r>
          </a:p>
          <a:p>
            <a:pPr lvl="1"/>
            <a:r>
              <a:rPr lang="en-US" dirty="0" smtClean="0"/>
              <a:t>If you observe unexpected</a:t>
            </a:r>
            <a:br>
              <a:rPr lang="en-US" dirty="0" smtClean="0"/>
            </a:br>
            <a:r>
              <a:rPr lang="en-US" dirty="0" smtClean="0"/>
              <a:t>behavior, then you have</a:t>
            </a:r>
            <a:br>
              <a:rPr lang="en-US" dirty="0" smtClean="0"/>
            </a:br>
            <a:r>
              <a:rPr lang="en-US" dirty="0" smtClean="0"/>
              <a:t>uncovered a “special case”</a:t>
            </a:r>
          </a:p>
          <a:p>
            <a:endParaRPr lang="en-US" dirty="0" smtClean="0"/>
          </a:p>
        </p:txBody>
      </p:sp>
      <p:sp>
        <p:nvSpPr>
          <p:cNvPr id="66" name="Horizontal Scroll 6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app/app_move_polygons.py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86" r="59516" b="34775"/>
          <a:stretch/>
        </p:blipFill>
        <p:spPr>
          <a:xfrm>
            <a:off x="5638800" y="1123950"/>
            <a:ext cx="3179233" cy="304996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853206"/>
      </p:ext>
    </p:extLst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Performance: Polygon edges can be cached</a:t>
            </a:r>
          </a:p>
          <a:p>
            <a:pPr lvl="1"/>
            <a:r>
              <a:rPr lang="en-US" dirty="0" smtClean="0"/>
              <a:t>Construct them on demand, but store them until polygon is modified</a:t>
            </a:r>
          </a:p>
          <a:p>
            <a:r>
              <a:rPr lang="en-US" dirty="0" smtClean="0"/>
              <a:t>Robustness: Special Case Analysis</a:t>
            </a:r>
          </a:p>
          <a:p>
            <a:pPr lvl="1"/>
            <a:r>
              <a:rPr lang="en-US" dirty="0" smtClean="0"/>
              <a:t>There are lots of hidden special cases that may prove challenging to resolve</a:t>
            </a:r>
          </a:p>
          <a:p>
            <a:pPr lvl="1"/>
            <a:r>
              <a:rPr lang="en-US" dirty="0" smtClean="0"/>
              <a:t>Floating point errors always an issue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46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Final Thoughts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Intersections between arbitrary line</a:t>
            </a:r>
            <a:br>
              <a:rPr lang="en-US" dirty="0" smtClean="0"/>
            </a:br>
            <a:r>
              <a:rPr lang="en-US" dirty="0" smtClean="0"/>
              <a:t>segments is different problem</a:t>
            </a:r>
            <a:endParaRPr lang="en-US" dirty="0"/>
          </a:p>
          <a:p>
            <a:pPr lvl="1"/>
            <a:r>
              <a:rPr lang="en-US" dirty="0" smtClean="0"/>
              <a:t>Find details in available book</a:t>
            </a:r>
            <a:endParaRPr lang="en-US" dirty="0"/>
          </a:p>
        </p:txBody>
      </p:sp>
      <p:pic>
        <p:nvPicPr>
          <p:cNvPr id="2050" name="Picture 2" descr="http://akamaicovers.oreilly.com/images/0636920032885/ca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5750"/>
            <a:ext cx="1714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2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534398" cy="3142472"/>
          </a:xfrm>
        </p:spPr>
        <p:txBody>
          <a:bodyPr/>
          <a:lstStyle/>
          <a:p>
            <a:r>
              <a:rPr lang="en-US" dirty="0" smtClean="0"/>
              <a:t>A plane figure bounded by finite sequence of straight line segments called </a:t>
            </a:r>
            <a:r>
              <a:rPr lang="en-US" i="1" dirty="0" smtClean="0"/>
              <a:t>edges </a:t>
            </a:r>
            <a:r>
              <a:rPr lang="en-US" dirty="0" smtClean="0"/>
              <a:t>closing in a loop</a:t>
            </a:r>
          </a:p>
          <a:p>
            <a:pPr lvl="1"/>
            <a:r>
              <a:rPr lang="en-US" dirty="0" smtClean="0"/>
              <a:t>Need at least three edges</a:t>
            </a:r>
          </a:p>
          <a:p>
            <a:pPr lvl="1"/>
            <a:r>
              <a:rPr lang="en-US" dirty="0" smtClean="0"/>
              <a:t>Polygon with </a:t>
            </a:r>
            <a:r>
              <a:rPr lang="en-US" i="1" dirty="0" smtClean="0"/>
              <a:t>n</a:t>
            </a:r>
            <a:r>
              <a:rPr lang="en-US" dirty="0" smtClean="0"/>
              <a:t> edges has </a:t>
            </a:r>
            <a:r>
              <a:rPr lang="en-US" i="1" dirty="0" smtClean="0"/>
              <a:t>n</a:t>
            </a:r>
            <a:r>
              <a:rPr lang="en-US" dirty="0" smtClean="0"/>
              <a:t> points</a:t>
            </a:r>
          </a:p>
          <a:p>
            <a:pPr lvl="1"/>
            <a:r>
              <a:rPr lang="en-US" dirty="0" smtClean="0"/>
              <a:t>Points are ordered {p</a:t>
            </a:r>
            <a:r>
              <a:rPr lang="en-US" baseline="-25000" dirty="0" smtClean="0"/>
              <a:t>0</a:t>
            </a:r>
            <a:r>
              <a:rPr lang="en-US" dirty="0" smtClean="0"/>
              <a:t>, 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is-IS" dirty="0" smtClean="0"/>
              <a:t>…, p</a:t>
            </a:r>
            <a:r>
              <a:rPr lang="is-IS" baseline="-25000" dirty="0" smtClean="0"/>
              <a:t>n-1</a:t>
            </a:r>
            <a:r>
              <a:rPr lang="is-IS" dirty="0" smtClean="0"/>
              <a:t>, p</a:t>
            </a:r>
            <a:r>
              <a:rPr lang="is-IS" baseline="-25000" dirty="0" smtClean="0"/>
              <a:t>0</a:t>
            </a:r>
            <a:r>
              <a:rPr lang="is-IS" dirty="0" smtClean="0"/>
              <a:t>}</a:t>
            </a:r>
          </a:p>
          <a:p>
            <a:pPr lvl="1"/>
            <a:r>
              <a:rPr lang="is-IS" dirty="0" smtClean="0"/>
              <a:t>Edges have direction (p</a:t>
            </a:r>
            <a:r>
              <a:rPr lang="is-IS" baseline="-25000" dirty="0" smtClean="0"/>
              <a:t>i</a:t>
            </a:r>
            <a:r>
              <a:rPr lang="is-IS" dirty="0" smtClean="0"/>
              <a:t>, p</a:t>
            </a:r>
            <a:r>
              <a:rPr lang="is-IS" baseline="-25000" dirty="0" smtClean="0"/>
              <a:t>i+1</a:t>
            </a:r>
            <a:r>
              <a:rPr lang="is-IS" dirty="0" smtClean="0"/>
              <a:t>) and </a:t>
            </a:r>
            <a:r>
              <a:rPr lang="is-IS" dirty="0"/>
              <a:t>(</a:t>
            </a:r>
            <a:r>
              <a:rPr lang="is-IS" dirty="0" smtClean="0"/>
              <a:t>p</a:t>
            </a:r>
            <a:r>
              <a:rPr lang="is-IS" baseline="-25000" dirty="0" smtClean="0"/>
              <a:t>n-1</a:t>
            </a:r>
            <a:r>
              <a:rPr lang="is-IS" dirty="0" smtClean="0"/>
              <a:t>, p</a:t>
            </a:r>
            <a:r>
              <a:rPr lang="is-IS" baseline="-25000" dirty="0" smtClean="0"/>
              <a:t>0</a:t>
            </a:r>
            <a:r>
              <a:rPr lang="is-IS" dirty="0" smtClean="0"/>
              <a:t>)</a:t>
            </a:r>
          </a:p>
          <a:p>
            <a:r>
              <a:rPr lang="is-IS" dirty="0" smtClean="0"/>
              <a:t>How to represent a polygon in Python?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085573" y="2309396"/>
            <a:ext cx="1829827" cy="1070715"/>
            <a:chOff x="7162800" y="2385596"/>
            <a:chExt cx="1829827" cy="1070715"/>
          </a:xfrm>
        </p:grpSpPr>
        <p:cxnSp>
          <p:nvCxnSpPr>
            <p:cNvPr id="22" name="Straight Connector 21"/>
            <p:cNvCxnSpPr>
              <a:stCxn id="31" idx="3"/>
              <a:endCxn id="32" idx="0"/>
            </p:cNvCxnSpPr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33" idx="3"/>
              <a:endCxn id="32" idx="6"/>
            </p:cNvCxnSpPr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34" idx="4"/>
              <a:endCxn id="33" idx="7"/>
            </p:cNvCxnSpPr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31" idx="7"/>
              <a:endCxn id="34" idx="2"/>
            </p:cNvCxnSpPr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Oval 30"/>
            <p:cNvSpPr/>
            <p:nvPr/>
          </p:nvSpPr>
          <p:spPr bwMode="auto">
            <a:xfrm>
              <a:off x="7696200" y="2571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372804" y="3087669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77200" y="2952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522884" y="2509296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162800" y="3117757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0</a:t>
              </a:r>
              <a:endParaRPr lang="en-US" sz="1600" baseline="-25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34454" y="3041557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636974" y="2405206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92427" y="2385596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371777" y="2504786"/>
            <a:ext cx="1150080" cy="578373"/>
            <a:chOff x="7449004" y="2585496"/>
            <a:chExt cx="1150080" cy="578373"/>
          </a:xfrm>
        </p:grpSpPr>
        <p:cxnSp>
          <p:nvCxnSpPr>
            <p:cNvPr id="41" name="Straight Connector 40"/>
            <p:cNvCxnSpPr/>
            <p:nvPr/>
          </p:nvCxnSpPr>
          <p:spPr bwMode="auto">
            <a:xfrm flipH="1">
              <a:off x="7449004" y="2701832"/>
              <a:ext cx="269514" cy="3858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7525204" y="3082832"/>
              <a:ext cx="574314" cy="81037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/>
            <p:nvPr/>
          </p:nvCxnSpPr>
          <p:spPr bwMode="auto">
            <a:xfrm flipH="1">
              <a:off x="8207282" y="2661696"/>
              <a:ext cx="391802" cy="3133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7826282" y="2585496"/>
              <a:ext cx="696602" cy="8572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597446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 Representation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534397" cy="3142472"/>
          </a:xfrm>
        </p:spPr>
        <p:txBody>
          <a:bodyPr/>
          <a:lstStyle/>
          <a:p>
            <a:r>
              <a:rPr lang="en-US" dirty="0" smtClean="0"/>
              <a:t>Desired criteria</a:t>
            </a:r>
          </a:p>
          <a:p>
            <a:pPr lvl="1"/>
            <a:r>
              <a:rPr lang="en-US" dirty="0" smtClean="0"/>
              <a:t>Report number of points (and edges)</a:t>
            </a:r>
          </a:p>
          <a:p>
            <a:pPr lvl="1"/>
            <a:r>
              <a:rPr lang="en-US" dirty="0" smtClean="0"/>
              <a:t>Iterate through points in order</a:t>
            </a:r>
          </a:p>
          <a:p>
            <a:pPr lvl="1"/>
            <a:r>
              <a:rPr lang="en-US" dirty="0" smtClean="0"/>
              <a:t>Iterate through edges in order</a:t>
            </a:r>
          </a:p>
          <a:p>
            <a:r>
              <a:rPr lang="en-US" dirty="0" smtClean="0"/>
              <a:t>Representation sub-tasks</a:t>
            </a:r>
          </a:p>
          <a:p>
            <a:pPr lvl="1"/>
            <a:r>
              <a:rPr lang="en-US" dirty="0" smtClean="0"/>
              <a:t>Points in Cartesian space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x,y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 smtClean="0"/>
              <a:t>Edges defined by two points </a:t>
            </a:r>
            <a:r>
              <a:rPr lang="en-US" dirty="0" smtClean="0">
                <a:latin typeface="Consolas"/>
                <a:cs typeface="Consolas"/>
              </a:rPr>
              <a:t>(x1,y1)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latin typeface="Consolas"/>
                <a:cs typeface="Consolas"/>
                <a:sym typeface="Wingdings"/>
              </a:rPr>
              <a:t>(x2,y2)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514350"/>
            <a:ext cx="2246896" cy="227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30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610598" cy="3142472"/>
          </a:xfrm>
        </p:spPr>
        <p:txBody>
          <a:bodyPr/>
          <a:lstStyle/>
          <a:p>
            <a:r>
              <a:rPr lang="en-US" dirty="0" smtClean="0"/>
              <a:t>Avoid using just native types (such as list, tuple)</a:t>
            </a:r>
          </a:p>
          <a:p>
            <a:pPr lvl="1"/>
            <a:r>
              <a:rPr lang="en-US" dirty="0" smtClean="0"/>
              <a:t>You will need to define relevant functional behavior</a:t>
            </a:r>
          </a:p>
          <a:p>
            <a:r>
              <a:rPr lang="en-US" dirty="0" smtClean="0">
                <a:latin typeface="Consolas"/>
                <a:cs typeface="Consolas"/>
              </a:rPr>
              <a:t>Point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Constructor and copy constructor</a:t>
            </a:r>
          </a:p>
          <a:p>
            <a:pPr lvl="1"/>
            <a:r>
              <a:rPr lang="en-US" dirty="0" smtClean="0"/>
              <a:t>Methods to set and get (</a:t>
            </a:r>
            <a:r>
              <a:rPr lang="en-US" dirty="0" err="1" smtClean="0"/>
              <a:t>x,y</a:t>
            </a:r>
            <a:r>
              <a:rPr lang="en-US" dirty="0" smtClean="0"/>
              <a:t>) values</a:t>
            </a:r>
          </a:p>
        </p:txBody>
      </p:sp>
      <p:sp>
        <p:nvSpPr>
          <p:cNvPr id="6" name="Horizontal Scroll 5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point.py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5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2" y="1258078"/>
            <a:ext cx="8077197" cy="3142472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latin typeface="Consolas"/>
                <a:cs typeface="Consolas"/>
              </a:rPr>
              <a:t>Edge</a:t>
            </a:r>
            <a:r>
              <a:rPr lang="en-US" dirty="0" smtClean="0"/>
              <a:t> is defined by two points, </a:t>
            </a:r>
            <a:r>
              <a:rPr lang="en-US" dirty="0" smtClean="0">
                <a:latin typeface="Consolas"/>
                <a:cs typeface="Consolas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nsolas"/>
                <a:cs typeface="Consolas"/>
              </a:rPr>
              <a:t>tail</a:t>
            </a:r>
          </a:p>
          <a:p>
            <a:pPr lvl="1"/>
            <a:r>
              <a:rPr lang="en-US" dirty="0"/>
              <a:t>Constructor </a:t>
            </a:r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to </a:t>
            </a:r>
            <a:r>
              <a:rPr lang="en-US" dirty="0" smtClean="0"/>
              <a:t>get head and tail points.</a:t>
            </a:r>
            <a:endParaRPr lang="en-US" dirty="0"/>
          </a:p>
          <a:p>
            <a:r>
              <a:rPr lang="en-US" dirty="0" smtClean="0">
                <a:cs typeface="Arial"/>
              </a:rPr>
              <a:t>Add concept of </a:t>
            </a:r>
            <a:r>
              <a:rPr lang="en-US" dirty="0" smtClean="0">
                <a:latin typeface="Consolas"/>
                <a:cs typeface="Consolas"/>
              </a:rPr>
              <a:t>next</a:t>
            </a:r>
            <a:r>
              <a:rPr lang="en-US" dirty="0" smtClean="0">
                <a:cs typeface="Arial"/>
              </a:rPr>
              <a:t> edge</a:t>
            </a:r>
          </a:p>
          <a:p>
            <a:pPr lvl="1"/>
            <a:r>
              <a:rPr lang="en-US" dirty="0" smtClean="0">
                <a:cs typeface="Arial"/>
              </a:rPr>
              <a:t>Next edge in sequence of 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edges in polygon</a:t>
            </a:r>
            <a:endParaRPr lang="en-US" dirty="0">
              <a:cs typeface="Arial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Class Definition</a:t>
            </a:r>
            <a:endParaRPr lang="en-US" dirty="0"/>
          </a:p>
        </p:txBody>
      </p:sp>
      <p:cxnSp>
        <p:nvCxnSpPr>
          <p:cNvPr id="6" name="Straight Connector 5"/>
          <p:cNvCxnSpPr>
            <a:stCxn id="11" idx="3"/>
            <a:endCxn id="9" idx="7"/>
          </p:cNvCxnSpPr>
          <p:nvPr/>
        </p:nvCxnSpPr>
        <p:spPr bwMode="auto">
          <a:xfrm flipH="1">
            <a:off x="7292882" y="2854232"/>
            <a:ext cx="730436" cy="120836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 w="lg" len="lg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7086600" y="302895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0</a:t>
            </a:r>
            <a:endParaRPr lang="en-US" sz="16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8001000" y="2800350"/>
            <a:ext cx="355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9" name="Oval 8"/>
          <p:cNvSpPr/>
          <p:nvPr/>
        </p:nvSpPr>
        <p:spPr bwMode="auto">
          <a:xfrm>
            <a:off x="7162800" y="2952750"/>
            <a:ext cx="152400" cy="152400"/>
          </a:xfrm>
          <a:prstGeom prst="ellipse">
            <a:avLst/>
          </a:prstGeom>
          <a:solidFill>
            <a:srgbClr val="3366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8001000" y="2724150"/>
            <a:ext cx="152400" cy="152400"/>
          </a:xfrm>
          <a:prstGeom prst="ellipse">
            <a:avLst/>
          </a:prstGeom>
          <a:solidFill>
            <a:srgbClr val="3366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239000" y="1809750"/>
            <a:ext cx="784318" cy="1143000"/>
            <a:chOff x="7239000" y="1809750"/>
            <a:chExt cx="784318" cy="1143000"/>
          </a:xfrm>
        </p:grpSpPr>
        <p:sp>
          <p:nvSpPr>
            <p:cNvPr id="15" name="Oval 14"/>
            <p:cNvSpPr/>
            <p:nvPr/>
          </p:nvSpPr>
          <p:spPr bwMode="auto">
            <a:xfrm>
              <a:off x="7543800" y="2190750"/>
              <a:ext cx="152400" cy="152400"/>
            </a:xfrm>
            <a:prstGeom prst="ellipse">
              <a:avLst/>
            </a:prstGeom>
            <a:solidFill>
              <a:srgbClr val="3366FF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16" name="Straight Connector 15"/>
            <p:cNvCxnSpPr>
              <a:stCxn id="15" idx="6"/>
              <a:endCxn id="11" idx="1"/>
            </p:cNvCxnSpPr>
            <p:nvPr/>
          </p:nvCxnSpPr>
          <p:spPr bwMode="auto">
            <a:xfrm>
              <a:off x="7696200" y="2266950"/>
              <a:ext cx="327118" cy="479518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/>
            <p:cNvCxnSpPr>
              <a:stCxn id="9" idx="0"/>
              <a:endCxn id="15" idx="3"/>
            </p:cNvCxnSpPr>
            <p:nvPr/>
          </p:nvCxnSpPr>
          <p:spPr bwMode="auto">
            <a:xfrm flipV="1">
              <a:off x="7239000" y="2320832"/>
              <a:ext cx="327118" cy="631918"/>
            </a:xfrm>
            <a:prstGeom prst="line">
              <a:avLst/>
            </a:prstGeom>
            <a:solidFill>
              <a:srgbClr val="00000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ectangle 21"/>
            <p:cNvSpPr/>
            <p:nvPr/>
          </p:nvSpPr>
          <p:spPr>
            <a:xfrm>
              <a:off x="7467600" y="1809750"/>
              <a:ext cx="35565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p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702062" y="2436881"/>
            <a:ext cx="896435" cy="1260047"/>
            <a:chOff x="7702062" y="2436881"/>
            <a:chExt cx="896435" cy="1260047"/>
          </a:xfrm>
        </p:grpSpPr>
        <p:sp>
          <p:nvSpPr>
            <p:cNvPr id="10" name="Freeform 9"/>
            <p:cNvSpPr/>
            <p:nvPr/>
          </p:nvSpPr>
          <p:spPr bwMode="auto">
            <a:xfrm>
              <a:off x="7702062" y="2436881"/>
              <a:ext cx="819739" cy="994100"/>
            </a:xfrm>
            <a:custGeom>
              <a:avLst/>
              <a:gdLst>
                <a:gd name="connsiteX0" fmla="*/ 0 w 819739"/>
                <a:gd name="connsiteY0" fmla="*/ 649219 h 994100"/>
                <a:gd name="connsiteX1" fmla="*/ 580292 w 819739"/>
                <a:gd name="connsiteY1" fmla="*/ 992119 h 994100"/>
                <a:gd name="connsiteX2" fmla="*/ 808892 w 819739"/>
                <a:gd name="connsiteY2" fmla="*/ 754727 h 994100"/>
                <a:gd name="connsiteX3" fmla="*/ 729761 w 819739"/>
                <a:gd name="connsiteY3" fmla="*/ 68927 h 994100"/>
                <a:gd name="connsiteX4" fmla="*/ 272561 w 819739"/>
                <a:gd name="connsiteY4" fmla="*/ 60134 h 9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739" h="994100">
                  <a:moveTo>
                    <a:pt x="0" y="649219"/>
                  </a:moveTo>
                  <a:cubicBezTo>
                    <a:pt x="222738" y="811876"/>
                    <a:pt x="445477" y="974534"/>
                    <a:pt x="580292" y="992119"/>
                  </a:cubicBezTo>
                  <a:cubicBezTo>
                    <a:pt x="715107" y="1009704"/>
                    <a:pt x="783981" y="908592"/>
                    <a:pt x="808892" y="754727"/>
                  </a:cubicBezTo>
                  <a:cubicBezTo>
                    <a:pt x="833804" y="600862"/>
                    <a:pt x="819149" y="184692"/>
                    <a:pt x="729761" y="68927"/>
                  </a:cubicBezTo>
                  <a:cubicBezTo>
                    <a:pt x="640373" y="-46838"/>
                    <a:pt x="456467" y="6648"/>
                    <a:pt x="272561" y="60134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25904" y="3358374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next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74220" y="1734233"/>
            <a:ext cx="1347581" cy="718821"/>
            <a:chOff x="7174220" y="1734233"/>
            <a:chExt cx="1347581" cy="718821"/>
          </a:xfrm>
        </p:grpSpPr>
        <p:sp>
          <p:nvSpPr>
            <p:cNvPr id="13" name="Freeform 12"/>
            <p:cNvSpPr/>
            <p:nvPr/>
          </p:nvSpPr>
          <p:spPr bwMode="auto">
            <a:xfrm>
              <a:off x="7174220" y="1734233"/>
              <a:ext cx="859018" cy="718821"/>
            </a:xfrm>
            <a:custGeom>
              <a:avLst/>
              <a:gdLst>
                <a:gd name="connsiteX0" fmla="*/ 738857 w 859018"/>
                <a:gd name="connsiteY0" fmla="*/ 657275 h 718821"/>
                <a:gd name="connsiteX1" fmla="*/ 853157 w 859018"/>
                <a:gd name="connsiteY1" fmla="*/ 516598 h 718821"/>
                <a:gd name="connsiteX2" fmla="*/ 782818 w 859018"/>
                <a:gd name="connsiteY2" fmla="*/ 59398 h 718821"/>
                <a:gd name="connsiteX3" fmla="*/ 290449 w 859018"/>
                <a:gd name="connsiteY3" fmla="*/ 50605 h 718821"/>
                <a:gd name="connsiteX4" fmla="*/ 303 w 859018"/>
                <a:gd name="connsiteY4" fmla="*/ 472636 h 718821"/>
                <a:gd name="connsiteX5" fmla="*/ 246488 w 859018"/>
                <a:gd name="connsiteY5" fmla="*/ 718821 h 71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018" h="718821">
                  <a:moveTo>
                    <a:pt x="738857" y="657275"/>
                  </a:moveTo>
                  <a:cubicBezTo>
                    <a:pt x="792343" y="636759"/>
                    <a:pt x="845830" y="616244"/>
                    <a:pt x="853157" y="516598"/>
                  </a:cubicBezTo>
                  <a:cubicBezTo>
                    <a:pt x="860484" y="416952"/>
                    <a:pt x="876603" y="137064"/>
                    <a:pt x="782818" y="59398"/>
                  </a:cubicBezTo>
                  <a:cubicBezTo>
                    <a:pt x="689033" y="-18268"/>
                    <a:pt x="420868" y="-18268"/>
                    <a:pt x="290449" y="50605"/>
                  </a:cubicBezTo>
                  <a:cubicBezTo>
                    <a:pt x="160030" y="119478"/>
                    <a:pt x="7630" y="361267"/>
                    <a:pt x="303" y="472636"/>
                  </a:cubicBezTo>
                  <a:cubicBezTo>
                    <a:pt x="-7024" y="584005"/>
                    <a:pt x="119732" y="651413"/>
                    <a:pt x="246488" y="718821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49208" y="1734233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next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85956" y="2579004"/>
            <a:ext cx="1328054" cy="912674"/>
            <a:chOff x="6285956" y="2579004"/>
            <a:chExt cx="1328054" cy="912674"/>
          </a:xfrm>
        </p:grpSpPr>
        <p:sp>
          <p:nvSpPr>
            <p:cNvPr id="14" name="Freeform 13"/>
            <p:cNvSpPr/>
            <p:nvPr/>
          </p:nvSpPr>
          <p:spPr bwMode="auto">
            <a:xfrm>
              <a:off x="6858549" y="2579004"/>
              <a:ext cx="755461" cy="912674"/>
            </a:xfrm>
            <a:custGeom>
              <a:avLst/>
              <a:gdLst>
                <a:gd name="connsiteX0" fmla="*/ 483028 w 755461"/>
                <a:gd name="connsiteY0" fmla="*/ 14727 h 912674"/>
                <a:gd name="connsiteX1" fmla="*/ 52205 w 755461"/>
                <a:gd name="connsiteY1" fmla="*/ 85065 h 912674"/>
                <a:gd name="connsiteX2" fmla="*/ 43413 w 755461"/>
                <a:gd name="connsiteY2" fmla="*/ 665358 h 912674"/>
                <a:gd name="connsiteX3" fmla="*/ 377520 w 755461"/>
                <a:gd name="connsiteY3" fmla="*/ 885165 h 912674"/>
                <a:gd name="connsiteX4" fmla="*/ 729213 w 755461"/>
                <a:gd name="connsiteY4" fmla="*/ 867581 h 912674"/>
                <a:gd name="connsiteX5" fmla="*/ 702836 w 755461"/>
                <a:gd name="connsiteY5" fmla="*/ 507096 h 91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5461" h="912674">
                  <a:moveTo>
                    <a:pt x="483028" y="14727"/>
                  </a:moveTo>
                  <a:cubicBezTo>
                    <a:pt x="304251" y="-4323"/>
                    <a:pt x="125474" y="-23373"/>
                    <a:pt x="52205" y="85065"/>
                  </a:cubicBezTo>
                  <a:cubicBezTo>
                    <a:pt x="-21064" y="193503"/>
                    <a:pt x="-10806" y="532008"/>
                    <a:pt x="43413" y="665358"/>
                  </a:cubicBezTo>
                  <a:cubicBezTo>
                    <a:pt x="97632" y="798708"/>
                    <a:pt x="263220" y="851461"/>
                    <a:pt x="377520" y="885165"/>
                  </a:cubicBezTo>
                  <a:cubicBezTo>
                    <a:pt x="491820" y="918869"/>
                    <a:pt x="674994" y="930592"/>
                    <a:pt x="729213" y="867581"/>
                  </a:cubicBezTo>
                  <a:cubicBezTo>
                    <a:pt x="783432" y="804570"/>
                    <a:pt x="743134" y="655833"/>
                    <a:pt x="702836" y="507096"/>
                  </a:cubicBezTo>
                </a:path>
              </a:pathLst>
            </a:cu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85956" y="2870351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</a:rPr>
                <a:t>next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854260" y="2554873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head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30422" y="2385596"/>
            <a:ext cx="445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tail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Horizontal Scroll 26"/>
          <p:cNvSpPr/>
          <p:nvPr/>
        </p:nvSpPr>
        <p:spPr bwMode="auto">
          <a:xfrm>
            <a:off x="6305550" y="4468761"/>
            <a:ext cx="2667000" cy="323081"/>
          </a:xfrm>
          <a:prstGeom prst="horizontalScroll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poly/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edge.py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99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F8BB0-BD02-C448-86F9-DA06E0C30FA2}" type="datetime1">
              <a:rPr lang="en-US" smtClean="0"/>
              <a:t>8/18/17</a:t>
            </a:fld>
            <a:r>
              <a:rPr lang="en-US" smtClean="0"/>
              <a:t>    •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719A78-D033-394D-953C-001DB3EE9D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and Edge Class Definitions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646694"/>
            <a:ext cx="3810000" cy="3416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dirty="0" err="1">
                <a:latin typeface="Consolas"/>
                <a:cs typeface="Consolas"/>
              </a:rPr>
              <a:t>def</a:t>
            </a:r>
            <a:r>
              <a:rPr lang="en-US" sz="1200" dirty="0">
                <a:latin typeface="Consolas"/>
                <a:cs typeface="Consolas"/>
              </a:rPr>
              <a:t> __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__(self, head, tail):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if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head == tail: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dirty="0" smtClean="0">
                <a:latin typeface="Consolas"/>
                <a:cs typeface="Consolas"/>
              </a:rPr>
              <a:t>raise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ValueError</a:t>
            </a:r>
            <a:r>
              <a:rPr lang="en-US" sz="1200" dirty="0" smtClean="0">
                <a:latin typeface="Consolas"/>
                <a:cs typeface="Consolas"/>
              </a:rPr>
              <a:t>("..."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self</a:t>
            </a:r>
            <a:r>
              <a:rPr lang="en-US" sz="1200" dirty="0" err="1">
                <a:latin typeface="Consolas"/>
                <a:cs typeface="Consolas"/>
              </a:rPr>
              <a:t>._head</a:t>
            </a:r>
            <a:r>
              <a:rPr lang="en-US" sz="1200" dirty="0">
                <a:latin typeface="Consolas"/>
                <a:cs typeface="Consolas"/>
              </a:rPr>
              <a:t> = head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self</a:t>
            </a:r>
            <a:r>
              <a:rPr lang="en-US" sz="1200" dirty="0" err="1">
                <a:latin typeface="Consolas"/>
                <a:cs typeface="Consolas"/>
              </a:rPr>
              <a:t>._tail</a:t>
            </a:r>
            <a:r>
              <a:rPr lang="en-US" sz="1200" dirty="0">
                <a:latin typeface="Consolas"/>
                <a:cs typeface="Consolas"/>
              </a:rPr>
              <a:t> = tail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._</a:t>
            </a:r>
            <a:r>
              <a:rPr lang="de-DE" sz="1200" dirty="0" err="1">
                <a:latin typeface="Consolas"/>
                <a:cs typeface="Consolas"/>
              </a:rPr>
              <a:t>next</a:t>
            </a:r>
            <a:r>
              <a:rPr lang="de-DE" sz="1200" dirty="0">
                <a:latin typeface="Consolas"/>
                <a:cs typeface="Consolas"/>
              </a:rPr>
              <a:t> = </a:t>
            </a:r>
            <a:r>
              <a:rPr lang="de-DE" sz="1200" b="1" dirty="0">
                <a:latin typeface="Consolas"/>
                <a:cs typeface="Consolas"/>
              </a:rPr>
              <a:t>None</a:t>
            </a:r>
          </a:p>
          <a:p>
            <a:pPr algn="l"/>
            <a:endParaRPr lang="en-US" sz="1200" b="1" dirty="0" smtClean="0">
              <a:latin typeface="Consolas"/>
              <a:cs typeface="Consolas"/>
            </a:endParaRPr>
          </a:p>
          <a:p>
            <a:pPr algn="l"/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head(self):</a:t>
            </a: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self._head</a:t>
            </a:r>
            <a:endParaRPr lang="en-US" sz="1200" dirty="0">
              <a:latin typeface="Consolas"/>
              <a:cs typeface="Consolas"/>
            </a:endParaRP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tail(self):</a:t>
            </a: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</a:t>
            </a:r>
            <a:r>
              <a:rPr lang="en-US" sz="1200" dirty="0" err="1" smtClean="0">
                <a:latin typeface="Consolas"/>
                <a:cs typeface="Consolas"/>
              </a:rPr>
              <a:t>_tail</a:t>
            </a:r>
            <a:endParaRPr lang="en-US" sz="1200" dirty="0" smtClean="0">
              <a:latin typeface="Consolas"/>
              <a:cs typeface="Consolas"/>
            </a:endParaRPr>
          </a:p>
          <a:p>
            <a:pPr algn="l"/>
            <a:endParaRPr lang="en-US" sz="1200" b="1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/>
            <a:r>
              <a:rPr lang="de-DE" sz="1200" b="1" dirty="0" err="1">
                <a:latin typeface="Consolas"/>
                <a:cs typeface="Consolas"/>
              </a:rPr>
              <a:t>def</a:t>
            </a:r>
            <a:r>
              <a:rPr lang="de-DE" sz="1200" b="1" dirty="0">
                <a:latin typeface="Consolas"/>
                <a:cs typeface="Consolas"/>
              </a:rPr>
              <a:t> </a:t>
            </a:r>
            <a:r>
              <a:rPr lang="de-DE" sz="1200" dirty="0" err="1">
                <a:latin typeface="Consolas"/>
                <a:cs typeface="Consolas"/>
              </a:rPr>
              <a:t>setNext</a:t>
            </a:r>
            <a:r>
              <a:rPr lang="de-DE" sz="1200" dirty="0">
                <a:latin typeface="Consolas"/>
                <a:cs typeface="Consolas"/>
              </a:rPr>
              <a:t>(</a:t>
            </a:r>
            <a:r>
              <a:rPr lang="de-DE" sz="1200" dirty="0" err="1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, </a:t>
            </a:r>
            <a:r>
              <a:rPr lang="de-DE" sz="1200" dirty="0" err="1">
                <a:latin typeface="Consolas"/>
                <a:cs typeface="Consolas"/>
              </a:rPr>
              <a:t>e</a:t>
            </a:r>
            <a:r>
              <a:rPr lang="de-DE" sz="1200" dirty="0">
                <a:latin typeface="Consolas"/>
                <a:cs typeface="Consolas"/>
              </a:rPr>
              <a:t>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._</a:t>
            </a:r>
            <a:r>
              <a:rPr lang="de-DE" sz="1200" dirty="0" err="1">
                <a:latin typeface="Consolas"/>
                <a:cs typeface="Consolas"/>
              </a:rPr>
              <a:t>next</a:t>
            </a:r>
            <a:r>
              <a:rPr lang="de-DE" sz="1200" dirty="0">
                <a:latin typeface="Consolas"/>
                <a:cs typeface="Consolas"/>
              </a:rPr>
              <a:t> = </a:t>
            </a:r>
            <a:r>
              <a:rPr lang="de-DE" sz="1200" dirty="0" err="1">
                <a:latin typeface="Consolas"/>
                <a:cs typeface="Consolas"/>
              </a:rPr>
              <a:t>e</a:t>
            </a:r>
            <a:endParaRPr lang="de-DE" sz="1200" dirty="0">
              <a:latin typeface="Consolas"/>
              <a:cs typeface="Consolas"/>
            </a:endParaRPr>
          </a:p>
          <a:p>
            <a:pPr algn="l"/>
            <a:endParaRPr lang="de-DE" sz="1200" b="1" dirty="0">
              <a:solidFill>
                <a:schemeClr val="bg2">
                  <a:lumMod val="50000"/>
                </a:schemeClr>
              </a:solidFill>
              <a:latin typeface="Consolas"/>
              <a:cs typeface="Consolas"/>
            </a:endParaRPr>
          </a:p>
          <a:p>
            <a:pPr algn="l"/>
            <a:r>
              <a:rPr lang="de-DE" sz="1200" b="1" dirty="0" smtClean="0">
                <a:latin typeface="Consolas"/>
                <a:cs typeface="Consolas"/>
              </a:rPr>
              <a:t>d</a:t>
            </a:r>
            <a:r>
              <a:rPr lang="en-US" sz="1200" b="1" dirty="0" err="1" smtClean="0">
                <a:latin typeface="Consolas"/>
                <a:cs typeface="Consolas"/>
              </a:rPr>
              <a:t>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next(self)</a:t>
            </a:r>
            <a:r>
              <a:rPr lang="en-US" sz="1200" dirty="0" smtClean="0">
                <a:latin typeface="Consolas"/>
                <a:cs typeface="Consolas"/>
              </a:rPr>
              <a:t>:</a:t>
            </a:r>
          </a:p>
          <a:p>
            <a:pPr algn="l"/>
            <a:r>
              <a:rPr lang="en-US" sz="1200" b="1" dirty="0" smtClean="0">
                <a:latin typeface="Consolas"/>
                <a:cs typeface="Consolas"/>
              </a:rPr>
              <a:t>  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</a:t>
            </a:r>
            <a:r>
              <a:rPr lang="en-US" sz="1200" dirty="0" err="1" smtClean="0">
                <a:latin typeface="Consolas"/>
                <a:cs typeface="Consolas"/>
              </a:rPr>
              <a:t>_next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15200" y="1338917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Edge</a:t>
            </a:r>
            <a:r>
              <a:rPr lang="en-US" sz="1400" dirty="0" smtClean="0">
                <a:solidFill>
                  <a:schemeClr val="bg1"/>
                </a:solidFill>
              </a:rPr>
              <a:t> class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660327"/>
            <a:ext cx="3810000" cy="3046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__</a:t>
            </a:r>
            <a:r>
              <a:rPr lang="en-US" sz="1200" dirty="0" err="1">
                <a:latin typeface="Consolas"/>
                <a:cs typeface="Consolas"/>
              </a:rPr>
              <a:t>init</a:t>
            </a:r>
            <a:r>
              <a:rPr lang="en-US" sz="1200" dirty="0">
                <a:latin typeface="Consolas"/>
                <a:cs typeface="Consolas"/>
              </a:rPr>
              <a:t>__(self, x, </a:t>
            </a:r>
            <a:r>
              <a:rPr lang="en-US" sz="1200" dirty="0" smtClean="0">
                <a:latin typeface="Consolas"/>
                <a:cs typeface="Consolas"/>
              </a:rPr>
              <a:t>y):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._x = x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._</a:t>
            </a:r>
            <a:r>
              <a:rPr lang="de-DE" sz="1200" dirty="0" err="1">
                <a:latin typeface="Consolas"/>
                <a:cs typeface="Consolas"/>
              </a:rPr>
              <a:t>y</a:t>
            </a:r>
            <a:r>
              <a:rPr lang="de-DE" sz="1200" dirty="0">
                <a:latin typeface="Consolas"/>
                <a:cs typeface="Consolas"/>
              </a:rPr>
              <a:t> = </a:t>
            </a:r>
            <a:r>
              <a:rPr lang="de-DE" sz="1200" dirty="0" err="1">
                <a:latin typeface="Consolas"/>
                <a:cs typeface="Consolas"/>
              </a:rPr>
              <a:t>y</a:t>
            </a:r>
            <a:endParaRPr lang="de-DE" sz="1200" dirty="0">
              <a:latin typeface="Consolas"/>
              <a:cs typeface="Consolas"/>
            </a:endParaRPr>
          </a:p>
          <a:p>
            <a:pPr algn="l"/>
            <a:endParaRPr lang="de-DE" sz="1200" dirty="0">
              <a:latin typeface="Consolas"/>
              <a:cs typeface="Consolas"/>
            </a:endParaRPr>
          </a:p>
          <a:p>
            <a:pPr algn="l"/>
            <a:r>
              <a:rPr lang="de-DE" sz="1200" b="1" dirty="0" err="1" smtClean="0">
                <a:latin typeface="Consolas"/>
                <a:cs typeface="Consolas"/>
              </a:rPr>
              <a:t>def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 err="1">
                <a:latin typeface="Consolas"/>
                <a:cs typeface="Consolas"/>
              </a:rPr>
              <a:t>copy</a:t>
            </a:r>
            <a:r>
              <a:rPr lang="de-DE" sz="1200" dirty="0">
                <a:latin typeface="Consolas"/>
                <a:cs typeface="Consolas"/>
              </a:rPr>
              <a:t>(</a:t>
            </a:r>
            <a:r>
              <a:rPr lang="de-DE" sz="1200" dirty="0" err="1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Point(</a:t>
            </a:r>
            <a:r>
              <a:rPr lang="en-US" sz="1200" dirty="0" err="1">
                <a:latin typeface="Consolas"/>
                <a:cs typeface="Consolas"/>
              </a:rPr>
              <a:t>self._x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self._y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de-DE" sz="1200" b="1" dirty="0" err="1" smtClean="0">
                <a:latin typeface="Consolas"/>
                <a:cs typeface="Consolas"/>
              </a:rPr>
              <a:t>def</a:t>
            </a:r>
            <a:r>
              <a:rPr lang="de-DE" sz="1200" dirty="0" smtClean="0">
                <a:latin typeface="Consolas"/>
                <a:cs typeface="Consolas"/>
              </a:rPr>
              <a:t> </a:t>
            </a:r>
            <a:r>
              <a:rPr lang="de-DE" sz="1200" dirty="0">
                <a:latin typeface="Consolas"/>
                <a:cs typeface="Consolas"/>
              </a:rPr>
              <a:t>x(</a:t>
            </a:r>
            <a:r>
              <a:rPr lang="de-DE" sz="1200" dirty="0" err="1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self._x</a:t>
            </a:r>
            <a:endParaRPr lang="en-US" sz="1200" dirty="0">
              <a:latin typeface="Consolas"/>
              <a:cs typeface="Consolas"/>
            </a:endParaRP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tr-TR" sz="1200" b="1" dirty="0" smtClean="0">
                <a:latin typeface="Consolas"/>
                <a:cs typeface="Consolas"/>
              </a:rPr>
              <a:t>def</a:t>
            </a:r>
            <a:r>
              <a:rPr lang="tr-TR" sz="1200" dirty="0" smtClean="0">
                <a:latin typeface="Consolas"/>
                <a:cs typeface="Consolas"/>
              </a:rPr>
              <a:t> </a:t>
            </a:r>
            <a:r>
              <a:rPr lang="tr-TR" sz="1200" dirty="0">
                <a:latin typeface="Consolas"/>
                <a:cs typeface="Consolas"/>
              </a:rPr>
              <a:t>y(self):</a:t>
            </a:r>
          </a:p>
          <a:p>
            <a:pPr algn="l"/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b="1" dirty="0" smtClean="0">
                <a:latin typeface="Consolas"/>
                <a:cs typeface="Consolas"/>
              </a:rPr>
              <a:t>return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self._y</a:t>
            </a:r>
            <a:endParaRPr lang="en-US" sz="1200" dirty="0">
              <a:latin typeface="Consolas"/>
              <a:cs typeface="Consolas"/>
            </a:endParaRPr>
          </a:p>
          <a:p>
            <a:pPr algn="l"/>
            <a:endParaRPr lang="en-US" sz="1200" dirty="0">
              <a:latin typeface="Consolas"/>
              <a:cs typeface="Consolas"/>
            </a:endParaRPr>
          </a:p>
          <a:p>
            <a:pPr algn="l"/>
            <a:r>
              <a:rPr lang="en-US" sz="1200" b="1" dirty="0" err="1" smtClean="0">
                <a:latin typeface="Consolas"/>
                <a:cs typeface="Consolas"/>
              </a:rPr>
              <a:t>def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set(self, x, y):</a:t>
            </a:r>
          </a:p>
          <a:p>
            <a:pPr algn="l"/>
            <a:r>
              <a:rPr lang="de-DE" sz="1200" dirty="0" smtClean="0">
                <a:latin typeface="Consolas"/>
                <a:cs typeface="Consolas"/>
              </a:rPr>
              <a:t> 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>
                <a:latin typeface="Consolas"/>
                <a:cs typeface="Consolas"/>
              </a:rPr>
              <a:t>._x = </a:t>
            </a:r>
            <a:r>
              <a:rPr lang="de-DE" sz="1200" dirty="0" smtClean="0">
                <a:latin typeface="Consolas"/>
                <a:cs typeface="Consolas"/>
              </a:rPr>
              <a:t>x</a:t>
            </a:r>
          </a:p>
          <a:p>
            <a:pPr algn="l"/>
            <a:r>
              <a:rPr lang="de-DE" sz="1200" dirty="0">
                <a:latin typeface="Consolas"/>
                <a:cs typeface="Consolas"/>
              </a:rPr>
              <a:t> </a:t>
            </a:r>
            <a:r>
              <a:rPr lang="de-DE" sz="1200" dirty="0" smtClean="0">
                <a:latin typeface="Consolas"/>
                <a:cs typeface="Consolas"/>
              </a:rPr>
              <a:t>  </a:t>
            </a:r>
            <a:r>
              <a:rPr lang="de-DE" sz="1200" dirty="0" err="1" smtClean="0">
                <a:latin typeface="Consolas"/>
                <a:cs typeface="Consolas"/>
              </a:rPr>
              <a:t>self</a:t>
            </a:r>
            <a:r>
              <a:rPr lang="de-DE" sz="1200" dirty="0" smtClean="0">
                <a:latin typeface="Consolas"/>
                <a:cs typeface="Consolas"/>
              </a:rPr>
              <a:t>._</a:t>
            </a:r>
            <a:r>
              <a:rPr lang="de-DE" sz="1200" dirty="0" err="1" smtClean="0">
                <a:latin typeface="Consolas"/>
                <a:cs typeface="Consolas"/>
              </a:rPr>
              <a:t>y</a:t>
            </a:r>
            <a:r>
              <a:rPr lang="de-DE" sz="1200" dirty="0" smtClean="0">
                <a:latin typeface="Consolas"/>
                <a:cs typeface="Consolas"/>
              </a:rPr>
              <a:t> = </a:t>
            </a:r>
            <a:r>
              <a:rPr lang="de-DE" sz="1200" dirty="0" err="1" smtClean="0">
                <a:latin typeface="Consolas"/>
                <a:cs typeface="Consolas"/>
              </a:rPr>
              <a:t>y</a:t>
            </a:r>
            <a:endParaRPr lang="de-DE" sz="1200" dirty="0">
              <a:latin typeface="Consolas"/>
              <a:cs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1352550"/>
            <a:ext cx="1524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/>
                <a:cs typeface="Consolas"/>
              </a:rPr>
              <a:t>Point</a:t>
            </a:r>
            <a:r>
              <a:rPr lang="en-US" sz="1400" dirty="0" smtClean="0">
                <a:solidFill>
                  <a:schemeClr val="bg1"/>
                </a:solidFill>
              </a:rPr>
              <a:t> class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12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ld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- Presenter &amp; Date">
  <a:themeElements>
    <a:clrScheme name="O'Reilly Red">
      <a:dk1>
        <a:srgbClr val="BA012D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 &amp; Bullets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ckBG 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with Quote 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with Body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with Graphic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lank 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lank black">
  <a:themeElements>
    <a:clrScheme name="">
      <a:dk1>
        <a:srgbClr val="000000"/>
      </a:dk1>
      <a:lt1>
        <a:srgbClr val="B9002D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D9AAAD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7832</TotalTime>
  <Pages>0</Pages>
  <Words>2052</Words>
  <Characters>0</Characters>
  <Application>Microsoft Macintosh PowerPoint</Application>
  <PresentationFormat>On-screen Show (16:9)</PresentationFormat>
  <Lines>0</Lines>
  <Paragraphs>586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Hold Slide</vt:lpstr>
      <vt:lpstr>Title Slide - Presenter &amp; Date</vt:lpstr>
      <vt:lpstr>Title &amp; Bullets</vt:lpstr>
      <vt:lpstr>BlackBG Title &amp; Bullets</vt:lpstr>
      <vt:lpstr>TItle with Quote Master</vt:lpstr>
      <vt:lpstr>Title with Body Copy</vt:lpstr>
      <vt:lpstr>Title with Graphics</vt:lpstr>
      <vt:lpstr>1_Blank white</vt:lpstr>
      <vt:lpstr>1_Blank black</vt:lpstr>
      <vt:lpstr>PowerPoint Presentation</vt:lpstr>
      <vt:lpstr>Exploring Algorithms in Python: Working with Polygons  George Heineman</vt:lpstr>
      <vt:lpstr>Outline [Two Hour Presentation]</vt:lpstr>
      <vt:lpstr>Presentation Requirements</vt:lpstr>
      <vt:lpstr>Polygon</vt:lpstr>
      <vt:lpstr>Polygon Representation</vt:lpstr>
      <vt:lpstr>Class Definitions</vt:lpstr>
      <vt:lpstr>Edge Class Definition</vt:lpstr>
      <vt:lpstr>Point and Edge Class Definitions</vt:lpstr>
      <vt:lpstr>Polygon Class</vt:lpstr>
      <vt:lpstr>Polygon Class</vt:lpstr>
      <vt:lpstr>First Polygon Application</vt:lpstr>
      <vt:lpstr>Experiment With Polygons</vt:lpstr>
      <vt:lpstr>Check Simple Property</vt:lpstr>
      <vt:lpstr>Utility Methods</vt:lpstr>
      <vt:lpstr>Proper Orientation For Polygons</vt:lpstr>
      <vt:lpstr>Standard Form Yields Convex Detection</vt:lpstr>
      <vt:lpstr>ComputeAngleSign method</vt:lpstr>
      <vt:lpstr>Floating Point Helper Method</vt:lpstr>
      <vt:lpstr>Inside of Polygon in Standard Form</vt:lpstr>
      <vt:lpstr>Detecting Polygon Intersection</vt:lpstr>
      <vt:lpstr>Intersection Detection</vt:lpstr>
      <vt:lpstr>Convex Polygon Intersection</vt:lpstr>
      <vt:lpstr>Aside: How To Create Convex Polygons</vt:lpstr>
      <vt:lpstr>Ready For Convex Polygon Intersection</vt:lpstr>
      <vt:lpstr>Review Convex Polygon Intersections </vt:lpstr>
      <vt:lpstr>Investigate Partial Intersection </vt:lpstr>
      <vt:lpstr>Structure of Intersecting Convex Polygons </vt:lpstr>
      <vt:lpstr>Sketch Of A Solution</vt:lpstr>
      <vt:lpstr>Five Possible Situations For pe and qe</vt:lpstr>
      <vt:lpstr>Five Possible Situations For pe and qe</vt:lpstr>
      <vt:lpstr>Five Possible Situations For pe and qe</vt:lpstr>
      <vt:lpstr>Five Possible Situations For pe and qe</vt:lpstr>
      <vt:lpstr>Five Possible Situations For pe and qe</vt:lpstr>
      <vt:lpstr>Five Possible Situations For pe and qe</vt:lpstr>
      <vt:lpstr>Five Possible Situations For pe and qe</vt:lpstr>
      <vt:lpstr>Five Possible Situations For pe and qe</vt:lpstr>
      <vt:lpstr>Aside: When Does Algorithm Terminate?</vt:lpstr>
      <vt:lpstr>Five Possible Situations For pe and qe</vt:lpstr>
      <vt:lpstr>Five Possible Situations For pe and qe</vt:lpstr>
      <vt:lpstr>Termination Step Reached</vt:lpstr>
      <vt:lpstr>Final Observations On Algorithm</vt:lpstr>
      <vt:lpstr>Musn’t Forget Original Special Cases</vt:lpstr>
      <vt:lpstr>Check If Convex Polygon contains Point</vt:lpstr>
      <vt:lpstr>Evaluate Performance Of Algorithm</vt:lpstr>
      <vt:lpstr>Potential Improvements</vt:lpstr>
      <vt:lpstr>Some 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Sujiken</dc:creator>
  <cp:lastModifiedBy>George Heineman</cp:lastModifiedBy>
  <cp:revision>987</cp:revision>
  <cp:lastPrinted>2016-10-04T21:31:38Z</cp:lastPrinted>
  <dcterms:modified xsi:type="dcterms:W3CDTF">2017-08-18T16:11:24Z</dcterms:modified>
</cp:coreProperties>
</file>