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3"/>
  </p:notesMasterIdLst>
  <p:handoutMasterIdLst>
    <p:handoutMasterId r:id="rId74"/>
  </p:handoutMasterIdLst>
  <p:sldIdLst>
    <p:sldId id="268" r:id="rId2"/>
    <p:sldId id="269" r:id="rId3"/>
    <p:sldId id="340" r:id="rId4"/>
    <p:sldId id="270" r:id="rId5"/>
    <p:sldId id="394" r:id="rId6"/>
    <p:sldId id="395" r:id="rId7"/>
    <p:sldId id="409" r:id="rId8"/>
    <p:sldId id="410" r:id="rId9"/>
    <p:sldId id="411" r:id="rId10"/>
    <p:sldId id="412" r:id="rId11"/>
    <p:sldId id="408" r:id="rId12"/>
    <p:sldId id="413" r:id="rId13"/>
    <p:sldId id="271" r:id="rId14"/>
    <p:sldId id="281" r:id="rId15"/>
    <p:sldId id="419" r:id="rId16"/>
    <p:sldId id="274" r:id="rId17"/>
    <p:sldId id="276" r:id="rId18"/>
    <p:sldId id="277" r:id="rId19"/>
    <p:sldId id="287" r:id="rId20"/>
    <p:sldId id="341" r:id="rId21"/>
    <p:sldId id="342" r:id="rId22"/>
    <p:sldId id="344" r:id="rId23"/>
    <p:sldId id="343" r:id="rId24"/>
    <p:sldId id="345" r:id="rId25"/>
    <p:sldId id="399" r:id="rId26"/>
    <p:sldId id="466" r:id="rId27"/>
    <p:sldId id="415" r:id="rId28"/>
    <p:sldId id="416" r:id="rId29"/>
    <p:sldId id="417" r:id="rId30"/>
    <p:sldId id="407" r:id="rId31"/>
    <p:sldId id="418" r:id="rId32"/>
    <p:sldId id="351" r:id="rId33"/>
    <p:sldId id="353" r:id="rId34"/>
    <p:sldId id="354" r:id="rId35"/>
    <p:sldId id="357" r:id="rId36"/>
    <p:sldId id="434" r:id="rId37"/>
    <p:sldId id="435" r:id="rId38"/>
    <p:sldId id="436" r:id="rId39"/>
    <p:sldId id="446" r:id="rId40"/>
    <p:sldId id="447" r:id="rId41"/>
    <p:sldId id="448" r:id="rId42"/>
    <p:sldId id="449" r:id="rId43"/>
    <p:sldId id="450" r:id="rId44"/>
    <p:sldId id="460" r:id="rId45"/>
    <p:sldId id="461" r:id="rId46"/>
    <p:sldId id="451" r:id="rId47"/>
    <p:sldId id="462" r:id="rId48"/>
    <p:sldId id="452" r:id="rId49"/>
    <p:sldId id="464" r:id="rId50"/>
    <p:sldId id="454" r:id="rId51"/>
    <p:sldId id="455" r:id="rId52"/>
    <p:sldId id="463" r:id="rId53"/>
    <p:sldId id="456" r:id="rId54"/>
    <p:sldId id="457" r:id="rId55"/>
    <p:sldId id="465" r:id="rId56"/>
    <p:sldId id="372" r:id="rId57"/>
    <p:sldId id="383" r:id="rId58"/>
    <p:sldId id="420" r:id="rId59"/>
    <p:sldId id="421" r:id="rId60"/>
    <p:sldId id="384" r:id="rId61"/>
    <p:sldId id="423" r:id="rId62"/>
    <p:sldId id="424" r:id="rId63"/>
    <p:sldId id="425" r:id="rId64"/>
    <p:sldId id="426" r:id="rId65"/>
    <p:sldId id="427" r:id="rId66"/>
    <p:sldId id="428" r:id="rId67"/>
    <p:sldId id="429" r:id="rId68"/>
    <p:sldId id="430" r:id="rId69"/>
    <p:sldId id="431" r:id="rId70"/>
    <p:sldId id="432" r:id="rId71"/>
    <p:sldId id="433" r:id="rId7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19" autoAdjust="0"/>
    <p:restoredTop sz="78947" autoAdjust="0"/>
  </p:normalViewPr>
  <p:slideViewPr>
    <p:cSldViewPr snapToObjects="1">
      <p:cViewPr varScale="1">
        <p:scale>
          <a:sx n="73" d="100"/>
          <a:sy n="73" d="100"/>
        </p:scale>
        <p:origin x="-193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074"/>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CBFCACF0-05B0-44C4-ADCB-D9C74BF03693}" type="datetimeFigureOut">
              <a:rPr lang="en-US"/>
              <a:pPr>
                <a:defRPr/>
              </a:pPr>
              <a:t>4/4/2016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74F9C65F-C450-4992-8C86-044F4869C115}" type="slidenum">
              <a:rPr lang="en-US"/>
              <a:pPr>
                <a:defRPr/>
              </a:pPr>
              <a:t>‹#›</a:t>
            </a:fld>
            <a:endParaRPr lang="en-US" dirty="0"/>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CD6032E2-F48A-4C4A-9264-9F8EACE66C2B}" type="datetimeFigureOut">
              <a:rPr lang="en-US"/>
              <a:pPr>
                <a:defRPr/>
              </a:pPr>
              <a:t>4/4/2016</a:t>
            </a:fld>
            <a:endParaRPr lang="en-IE"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E"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E"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F9F4F0F-20CE-4F93-93E1-BD841B9E7579}" type="slidenum">
              <a:rPr lang="en-IE"/>
              <a:pPr>
                <a:defRPr/>
              </a:pPr>
              <a:t>‹#›</a:t>
            </a:fld>
            <a:endParaRPr lang="en-IE" dirty="0"/>
          </a:p>
        </p:txBody>
      </p:sp>
    </p:spTree>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37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29439AC-701E-4413-8217-6D2ACD4F3C08}" type="slidenum">
              <a:rPr lang="en-IE" smtClean="0"/>
              <a:pPr fontAlgn="base">
                <a:spcBef>
                  <a:spcPct val="0"/>
                </a:spcBef>
                <a:spcAft>
                  <a:spcPct val="0"/>
                </a:spcAft>
                <a:defRPr/>
              </a:pPr>
              <a:t>1</a:t>
            </a:fld>
            <a:endParaRPr lang="en-IE" smtClean="0"/>
          </a:p>
        </p:txBody>
      </p:sp>
      <p:sp>
        <p:nvSpPr>
          <p:cNvPr id="73733" name="Header Placeholder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en-IE"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p:spPr>
      </p:sp>
      <p:sp>
        <p:nvSpPr>
          <p:cNvPr id="921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Accumulator: stores the result of the last processing step of the ALU.</a:t>
            </a:r>
          </a:p>
          <a:p>
            <a:pPr eaLnBrk="1" hangingPunct="1">
              <a:spcBef>
                <a:spcPct val="0"/>
              </a:spcBef>
            </a:pPr>
            <a:endParaRPr lang="en-US" smtClean="0"/>
          </a:p>
          <a:p>
            <a:pPr eaLnBrk="1" hangingPunct="1">
              <a:spcBef>
                <a:spcPct val="0"/>
              </a:spcBef>
            </a:pPr>
            <a:r>
              <a:rPr lang="en-US" smtClean="0"/>
              <a:t>Instruction register: holds the instruction while it is being executed.</a:t>
            </a:r>
          </a:p>
          <a:p>
            <a:pPr eaLnBrk="1" hangingPunct="1">
              <a:spcBef>
                <a:spcPct val="0"/>
              </a:spcBef>
            </a:pPr>
            <a:endParaRPr lang="en-US" smtClean="0"/>
          </a:p>
          <a:p>
            <a:pPr eaLnBrk="1" hangingPunct="1">
              <a:spcBef>
                <a:spcPct val="0"/>
              </a:spcBef>
            </a:pPr>
            <a:r>
              <a:rPr lang="en-US" smtClean="0"/>
              <a:t>Address register: holds the location of the next piece of data.</a:t>
            </a:r>
          </a:p>
          <a:p>
            <a:pPr eaLnBrk="1" hangingPunct="1">
              <a:spcBef>
                <a:spcPct val="0"/>
              </a:spcBef>
            </a:pPr>
            <a:endParaRPr lang="en-US" smtClean="0"/>
          </a:p>
          <a:p>
            <a:pPr eaLnBrk="1" hangingPunct="1">
              <a:spcBef>
                <a:spcPct val="0"/>
              </a:spcBef>
            </a:pPr>
            <a:r>
              <a:rPr lang="en-US" smtClean="0"/>
              <a:t>Storage register: holds the information on its way to and from the main memory.</a:t>
            </a:r>
          </a:p>
          <a:p>
            <a:pPr eaLnBrk="1" hangingPunct="1">
              <a:spcBef>
                <a:spcPct val="0"/>
              </a:spcBef>
            </a:pPr>
            <a:endParaRPr lang="en-US" smtClean="0"/>
          </a:p>
          <a:p>
            <a:pPr eaLnBrk="1" hangingPunct="1">
              <a:spcBef>
                <a:spcPct val="0"/>
              </a:spcBef>
            </a:pPr>
            <a:r>
              <a:rPr lang="en-US" smtClean="0"/>
              <a:t>Program counter: holds the address of the next instruction to e executed.</a:t>
            </a:r>
          </a:p>
          <a:p>
            <a:pPr eaLnBrk="1" hangingPunct="1">
              <a:spcBef>
                <a:spcPct val="0"/>
              </a:spcBef>
            </a:pPr>
            <a:endParaRPr lang="en-US" smtClean="0"/>
          </a:p>
          <a:p>
            <a:pPr eaLnBrk="1" hangingPunct="1">
              <a:spcBef>
                <a:spcPct val="0"/>
              </a:spcBef>
            </a:pPr>
            <a:r>
              <a:rPr lang="en-US" smtClean="0"/>
              <a:t>Input/output register: communicates with the input/output devices.xecution of instructions and the intermediate results.</a:t>
            </a:r>
            <a:endParaRPr lang="en-IE" i="1" smtClean="0"/>
          </a:p>
          <a:p>
            <a:pPr eaLnBrk="1" hangingPunct="1">
              <a:spcBef>
                <a:spcPct val="0"/>
              </a:spcBef>
            </a:pPr>
            <a:endParaRPr lang="en-IE" i="1" smtClean="0"/>
          </a:p>
        </p:txBody>
      </p:sp>
      <p:sp>
        <p:nvSpPr>
          <p:cNvPr id="829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D8AD43-DA7C-4BC8-AF4F-0A51F3C346FB}" type="slidenum">
              <a:rPr lang="en-IE" smtClean="0"/>
              <a:pPr fontAlgn="base">
                <a:spcBef>
                  <a:spcPct val="0"/>
                </a:spcBef>
                <a:spcAft>
                  <a:spcPct val="0"/>
                </a:spcAft>
                <a:defRPr/>
              </a:pPr>
              <a:t>17</a:t>
            </a:fld>
            <a:endParaRPr lang="en-IE" smtClean="0"/>
          </a:p>
        </p:txBody>
      </p:sp>
      <p:sp>
        <p:nvSpPr>
          <p:cNvPr id="82949" name="Header Placeholder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en-IE"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p:spPr>
      </p:sp>
      <p:sp>
        <p:nvSpPr>
          <p:cNvPr id="931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At any one time, there are many processes in the system,</a:t>
            </a:r>
          </a:p>
          <a:p>
            <a:pPr eaLnBrk="1" hangingPunct="1">
              <a:spcBef>
                <a:spcPct val="0"/>
              </a:spcBef>
            </a:pPr>
            <a:r>
              <a:rPr lang="en-US" smtClean="0"/>
              <a:t>each in its own particular state</a:t>
            </a:r>
            <a:endParaRPr lang="en-IE" i="1" smtClean="0"/>
          </a:p>
          <a:p>
            <a:pPr eaLnBrk="1" hangingPunct="1">
              <a:spcBef>
                <a:spcPct val="0"/>
              </a:spcBef>
            </a:pPr>
            <a:endParaRPr lang="en-IE" i="1" smtClean="0"/>
          </a:p>
          <a:p>
            <a:pPr marL="0" lvl="1" eaLnBrk="1" hangingPunct="1">
              <a:spcBef>
                <a:spcPct val="0"/>
              </a:spcBef>
            </a:pPr>
            <a:r>
              <a:rPr lang="en-US" sz="2400" smtClean="0"/>
              <a:t>which typically contains temporary data such as subroutine parameter, return address, and temporary variables.</a:t>
            </a:r>
          </a:p>
          <a:p>
            <a:pPr eaLnBrk="1" hangingPunct="1">
              <a:spcBef>
                <a:spcPct val="0"/>
              </a:spcBef>
            </a:pPr>
            <a:endParaRPr lang="en-IE" i="1" smtClean="0"/>
          </a:p>
        </p:txBody>
      </p:sp>
      <p:sp>
        <p:nvSpPr>
          <p:cNvPr id="839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D00F626-F2D8-4534-ADFC-D88884116374}" type="slidenum">
              <a:rPr lang="en-IE" smtClean="0"/>
              <a:pPr fontAlgn="base">
                <a:spcBef>
                  <a:spcPct val="0"/>
                </a:spcBef>
                <a:spcAft>
                  <a:spcPct val="0"/>
                </a:spcAft>
                <a:defRPr/>
              </a:pPr>
              <a:t>18</a:t>
            </a:fld>
            <a:endParaRPr lang="en-IE" smtClean="0"/>
          </a:p>
        </p:txBody>
      </p:sp>
      <p:sp>
        <p:nvSpPr>
          <p:cNvPr id="83973" name="Header Placeholder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en-IE"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p:spPr>
      </p:sp>
      <p:sp>
        <p:nvSpPr>
          <p:cNvPr id="942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IE" sz="2800" smtClean="0"/>
              <a:t>Context switch time is pure overhead</a:t>
            </a:r>
          </a:p>
          <a:p>
            <a:pPr lvl="1" eaLnBrk="1" hangingPunct="1">
              <a:spcBef>
                <a:spcPct val="0"/>
              </a:spcBef>
            </a:pPr>
            <a:r>
              <a:rPr lang="en-IE" sz="2600" smtClean="0"/>
              <a:t>A performance bottleneck, so </a:t>
            </a:r>
            <a:r>
              <a:rPr lang="en-IE" sz="2600" b="1" smtClean="0"/>
              <a:t>threads</a:t>
            </a:r>
            <a:r>
              <a:rPr lang="en-IE" sz="2600" smtClean="0"/>
              <a:t> are being used to avoid it</a:t>
            </a:r>
            <a:endParaRPr lang="en-US" sz="2600" i="1" smtClean="0"/>
          </a:p>
          <a:p>
            <a:pPr eaLnBrk="1" hangingPunct="1">
              <a:spcBef>
                <a:spcPct val="0"/>
              </a:spcBef>
            </a:pPr>
            <a:endParaRPr lang="en-IE" i="1" smtClean="0"/>
          </a:p>
          <a:p>
            <a:pPr eaLnBrk="1" hangingPunct="1">
              <a:spcBef>
                <a:spcPct val="0"/>
              </a:spcBef>
            </a:pPr>
            <a:r>
              <a:rPr lang="en-US" smtClean="0"/>
              <a:t>Threads</a:t>
            </a:r>
          </a:p>
          <a:p>
            <a:pPr eaLnBrk="1" hangingPunct="1">
              <a:spcBef>
                <a:spcPct val="0"/>
              </a:spcBef>
            </a:pPr>
            <a:r>
              <a:rPr lang="en-US" smtClean="0"/>
              <a:t>– One way of reducing context switch times</a:t>
            </a:r>
          </a:p>
          <a:p>
            <a:pPr eaLnBrk="1" hangingPunct="1">
              <a:spcBef>
                <a:spcPct val="0"/>
              </a:spcBef>
            </a:pPr>
            <a:r>
              <a:rPr lang="en-US" smtClean="0"/>
              <a:t>– Also known as </a:t>
            </a:r>
            <a:r>
              <a:rPr lang="en-US" i="1" smtClean="0"/>
              <a:t>lightweight processes</a:t>
            </a:r>
          </a:p>
          <a:p>
            <a:pPr eaLnBrk="1" hangingPunct="1">
              <a:spcBef>
                <a:spcPct val="0"/>
              </a:spcBef>
            </a:pPr>
            <a:r>
              <a:rPr lang="en-US" smtClean="0"/>
              <a:t>– Shorter context switch time than </a:t>
            </a:r>
            <a:r>
              <a:rPr lang="en-US" i="1" smtClean="0"/>
              <a:t>heavyweight processes</a:t>
            </a:r>
            <a:endParaRPr lang="en-IE" i="1" smtClean="0"/>
          </a:p>
        </p:txBody>
      </p:sp>
      <p:sp>
        <p:nvSpPr>
          <p:cNvPr id="849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C0CA9DA-728E-4E7A-998E-3D79D9B31390}" type="slidenum">
              <a:rPr lang="en-IE" smtClean="0"/>
              <a:pPr fontAlgn="base">
                <a:spcBef>
                  <a:spcPct val="0"/>
                </a:spcBef>
                <a:spcAft>
                  <a:spcPct val="0"/>
                </a:spcAft>
                <a:defRPr/>
              </a:pPr>
              <a:t>19</a:t>
            </a:fld>
            <a:endParaRPr lang="en-IE" smtClean="0"/>
          </a:p>
        </p:txBody>
      </p:sp>
      <p:sp>
        <p:nvSpPr>
          <p:cNvPr id="84997" name="Header Placeholder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en-IE"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p:spPr>
      </p:sp>
      <p:sp>
        <p:nvSpPr>
          <p:cNvPr id="952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34E8DC7-9212-4E6D-9D30-8213F466A725}" type="slidenum">
              <a:rPr lang="en-IE" smtClean="0"/>
              <a:pPr fontAlgn="base">
                <a:spcBef>
                  <a:spcPct val="0"/>
                </a:spcBef>
                <a:spcAft>
                  <a:spcPct val="0"/>
                </a:spcAft>
                <a:defRPr/>
              </a:pPr>
              <a:t>20</a:t>
            </a:fld>
            <a:endParaRPr lang="en-IE" smtClean="0"/>
          </a:p>
        </p:txBody>
      </p:sp>
      <p:sp>
        <p:nvSpPr>
          <p:cNvPr id="86021" name="Header Placeholder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en-IE"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p:spPr>
      </p:sp>
      <p:sp>
        <p:nvSpPr>
          <p:cNvPr id="962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E" i="1" smtClean="0"/>
          </a:p>
        </p:txBody>
      </p:sp>
      <p:sp>
        <p:nvSpPr>
          <p:cNvPr id="870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C377449-FA6A-4FB8-A4C3-AD0ECA708AF3}" type="slidenum">
              <a:rPr lang="en-IE" smtClean="0"/>
              <a:pPr fontAlgn="base">
                <a:spcBef>
                  <a:spcPct val="0"/>
                </a:spcBef>
                <a:spcAft>
                  <a:spcPct val="0"/>
                </a:spcAft>
                <a:defRPr/>
              </a:pPr>
              <a:t>21</a:t>
            </a:fld>
            <a:endParaRPr lang="en-IE" smtClean="0"/>
          </a:p>
        </p:txBody>
      </p:sp>
      <p:sp>
        <p:nvSpPr>
          <p:cNvPr id="87045" name="Header Placeholder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en-IE"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2800" b="1" smtClean="0"/>
              <a:t>Scheduling</a:t>
            </a:r>
            <a:r>
              <a:rPr lang="en-US" sz="2800" smtClean="0"/>
              <a:t> </a:t>
            </a:r>
            <a:r>
              <a:rPr lang="en-IE" sz="3200" smtClean="0"/>
              <a:t>→ </a:t>
            </a:r>
            <a:r>
              <a:rPr lang="en-US" sz="2800" smtClean="0"/>
              <a:t>determining which process should be current at any given time</a:t>
            </a:r>
          </a:p>
          <a:p>
            <a:pPr lvl="1" eaLnBrk="1" hangingPunct="1">
              <a:spcBef>
                <a:spcPct val="0"/>
              </a:spcBef>
            </a:pPr>
            <a:r>
              <a:rPr lang="en-US" sz="2400" smtClean="0"/>
              <a:t>Covered in detail later on</a:t>
            </a:r>
          </a:p>
          <a:p>
            <a:pPr eaLnBrk="1" hangingPunct="1">
              <a:spcBef>
                <a:spcPct val="0"/>
              </a:spcBef>
            </a:pPr>
            <a:endParaRPr lang="en-IE" i="1" smtClean="0"/>
          </a:p>
        </p:txBody>
      </p:sp>
      <p:sp>
        <p:nvSpPr>
          <p:cNvPr id="880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D00405B-A784-4B9F-998F-90468C41765E}" type="slidenum">
              <a:rPr lang="en-IE" smtClean="0"/>
              <a:pPr fontAlgn="base">
                <a:spcBef>
                  <a:spcPct val="0"/>
                </a:spcBef>
                <a:spcAft>
                  <a:spcPct val="0"/>
                </a:spcAft>
                <a:defRPr/>
              </a:pPr>
              <a:t>22</a:t>
            </a:fld>
            <a:endParaRPr lang="en-IE" smtClean="0"/>
          </a:p>
        </p:txBody>
      </p:sp>
      <p:sp>
        <p:nvSpPr>
          <p:cNvPr id="88069" name="Header Placeholder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en-IE"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p:spPr>
      </p:sp>
      <p:sp>
        <p:nvSpPr>
          <p:cNvPr id="983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2800" b="1" smtClean="0"/>
              <a:t>Scheduling</a:t>
            </a:r>
            <a:r>
              <a:rPr lang="en-US" sz="2800" smtClean="0"/>
              <a:t> </a:t>
            </a:r>
            <a:r>
              <a:rPr lang="en-IE" sz="3200" smtClean="0"/>
              <a:t>→ </a:t>
            </a:r>
            <a:r>
              <a:rPr lang="en-US" sz="2800" smtClean="0"/>
              <a:t>determining which process should be current at any given time</a:t>
            </a:r>
          </a:p>
          <a:p>
            <a:pPr lvl="1" eaLnBrk="1" hangingPunct="1">
              <a:spcBef>
                <a:spcPct val="0"/>
              </a:spcBef>
            </a:pPr>
            <a:r>
              <a:rPr lang="en-US" sz="2400" smtClean="0"/>
              <a:t>Covered in detail later on</a:t>
            </a:r>
          </a:p>
          <a:p>
            <a:pPr eaLnBrk="1" hangingPunct="1">
              <a:spcBef>
                <a:spcPct val="0"/>
              </a:spcBef>
            </a:pPr>
            <a:endParaRPr lang="en-IE" i="1" smtClean="0"/>
          </a:p>
        </p:txBody>
      </p:sp>
      <p:sp>
        <p:nvSpPr>
          <p:cNvPr id="890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A462188-E3A2-443B-9AEB-C5C4F45AC7DD}" type="slidenum">
              <a:rPr lang="en-IE" smtClean="0"/>
              <a:pPr fontAlgn="base">
                <a:spcBef>
                  <a:spcPct val="0"/>
                </a:spcBef>
                <a:spcAft>
                  <a:spcPct val="0"/>
                </a:spcAft>
                <a:defRPr/>
              </a:pPr>
              <a:t>23</a:t>
            </a:fld>
            <a:endParaRPr lang="en-IE" smtClean="0"/>
          </a:p>
        </p:txBody>
      </p:sp>
      <p:sp>
        <p:nvSpPr>
          <p:cNvPr id="89093" name="Header Placeholder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en-IE"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p:spPr>
      </p:sp>
      <p:sp>
        <p:nvSpPr>
          <p:cNvPr id="993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E" smtClean="0"/>
          </a:p>
          <a:p>
            <a:pPr eaLnBrk="1" hangingPunct="1">
              <a:spcBef>
                <a:spcPct val="0"/>
              </a:spcBef>
            </a:pPr>
            <a:endParaRPr lang="en-IE" i="1" smtClean="0"/>
          </a:p>
          <a:p>
            <a:pPr eaLnBrk="1" hangingPunct="1">
              <a:spcBef>
                <a:spcPct val="0"/>
              </a:spcBef>
            </a:pPr>
            <a:r>
              <a:rPr lang="en-US" sz="2800" smtClean="0"/>
              <a:t>A process is the OS abstraction for execution</a:t>
            </a:r>
          </a:p>
          <a:p>
            <a:pPr lvl="1" eaLnBrk="1" hangingPunct="1">
              <a:spcBef>
                <a:spcPct val="0"/>
              </a:spcBef>
            </a:pPr>
            <a:r>
              <a:rPr lang="en-US" sz="2600" smtClean="0"/>
              <a:t>Requires a set of resources</a:t>
            </a:r>
          </a:p>
          <a:p>
            <a:pPr lvl="1" eaLnBrk="1" hangingPunct="1">
              <a:spcBef>
                <a:spcPct val="0"/>
              </a:spcBef>
            </a:pPr>
            <a:endParaRPr lang="en-US" sz="2600" smtClean="0"/>
          </a:p>
          <a:p>
            <a:pPr eaLnBrk="1" hangingPunct="1">
              <a:spcBef>
                <a:spcPct val="0"/>
              </a:spcBef>
            </a:pPr>
            <a:r>
              <a:rPr lang="en-IE" smtClean="0"/>
              <a:t>A </a:t>
            </a:r>
            <a:r>
              <a:rPr lang="en-IE" b="1" smtClean="0"/>
              <a:t>thread </a:t>
            </a:r>
            <a:r>
              <a:rPr lang="en-IE" smtClean="0"/>
              <a:t>(or light weight process)</a:t>
            </a:r>
            <a:r>
              <a:rPr lang="en-IE" b="1" smtClean="0"/>
              <a:t> </a:t>
            </a:r>
            <a:r>
              <a:rPr lang="en-IE" i="1" smtClean="0"/>
              <a:t>“is a portion of a program that can be run independently of other portions but not meant to exist alone”</a:t>
            </a:r>
            <a:endParaRPr lang="en-IE" smtClean="0"/>
          </a:p>
          <a:p>
            <a:pPr eaLnBrk="1" hangingPunct="1">
              <a:spcBef>
                <a:spcPct val="0"/>
              </a:spcBef>
            </a:pPr>
            <a:endParaRPr lang="en-IE" i="1" smtClean="0"/>
          </a:p>
        </p:txBody>
      </p:sp>
      <p:sp>
        <p:nvSpPr>
          <p:cNvPr id="901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08AE059-DB9D-4B6A-9F35-727906C95590}" type="slidenum">
              <a:rPr lang="en-IE" smtClean="0"/>
              <a:pPr fontAlgn="base">
                <a:spcBef>
                  <a:spcPct val="0"/>
                </a:spcBef>
                <a:spcAft>
                  <a:spcPct val="0"/>
                </a:spcAft>
                <a:defRPr/>
              </a:pPr>
              <a:t>24</a:t>
            </a:fld>
            <a:endParaRPr lang="en-IE" smtClean="0"/>
          </a:p>
        </p:txBody>
      </p:sp>
      <p:sp>
        <p:nvSpPr>
          <p:cNvPr id="90117" name="Header Placeholder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en-IE"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p:spPr>
      </p:sp>
      <p:sp>
        <p:nvSpPr>
          <p:cNvPr id="1003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E" smtClean="0"/>
          </a:p>
        </p:txBody>
      </p:sp>
      <p:sp>
        <p:nvSpPr>
          <p:cNvPr id="962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7106B98-FDFD-4F34-83A6-2925990305F3}" type="slidenum">
              <a:rPr lang="en-IE" smtClean="0"/>
              <a:pPr fontAlgn="base">
                <a:spcBef>
                  <a:spcPct val="0"/>
                </a:spcBef>
                <a:spcAft>
                  <a:spcPct val="0"/>
                </a:spcAft>
                <a:defRPr/>
              </a:pPr>
              <a:t>30</a:t>
            </a:fld>
            <a:endParaRPr lang="en-IE" smtClean="0"/>
          </a:p>
        </p:txBody>
      </p:sp>
      <p:sp>
        <p:nvSpPr>
          <p:cNvPr id="96261" name="Header Placeholder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en-IE"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p:spPr>
      </p:sp>
      <p:sp>
        <p:nvSpPr>
          <p:cNvPr id="1013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IE" smtClean="0"/>
              <a:t>Draw diagram state queues</a:t>
            </a:r>
          </a:p>
        </p:txBody>
      </p:sp>
      <p:sp>
        <p:nvSpPr>
          <p:cNvPr id="952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8DBC7F9-B90D-47C2-BC18-9E8256CE2215}" type="slidenum">
              <a:rPr lang="en-IE" smtClean="0"/>
              <a:pPr fontAlgn="base">
                <a:spcBef>
                  <a:spcPct val="0"/>
                </a:spcBef>
                <a:spcAft>
                  <a:spcPct val="0"/>
                </a:spcAft>
                <a:defRPr/>
              </a:pPr>
              <a:t>31</a:t>
            </a:fld>
            <a:endParaRPr lang="en-IE" smtClean="0"/>
          </a:p>
        </p:txBody>
      </p:sp>
      <p:sp>
        <p:nvSpPr>
          <p:cNvPr id="95237" name="Header Placeholder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en-IE"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47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BC1B084-D6BE-4C9C-8C15-E279D12C7C3A}" type="slidenum">
              <a:rPr lang="en-IE" smtClean="0"/>
              <a:pPr fontAlgn="base">
                <a:spcBef>
                  <a:spcPct val="0"/>
                </a:spcBef>
                <a:spcAft>
                  <a:spcPct val="0"/>
                </a:spcAft>
                <a:defRPr/>
              </a:pPr>
              <a:t>2</a:t>
            </a:fld>
            <a:endParaRPr lang="en-IE" smtClean="0"/>
          </a:p>
        </p:txBody>
      </p:sp>
      <p:sp>
        <p:nvSpPr>
          <p:cNvPr id="74757" name="Header Placeholder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en-IE"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7284"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en-IE" dirty="0" smtClean="0"/>
          </a:p>
        </p:txBody>
      </p:sp>
      <p:sp>
        <p:nvSpPr>
          <p:cNvPr id="97285" name="Slide Number Placeholder 4"/>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458BEE6-3AC1-4BC8-8931-2A8AD57CC987}" type="slidenum">
              <a:rPr lang="en-IE" smtClean="0"/>
              <a:pPr fontAlgn="base">
                <a:spcBef>
                  <a:spcPct val="0"/>
                </a:spcBef>
                <a:spcAft>
                  <a:spcPct val="0"/>
                </a:spcAft>
                <a:defRPr/>
              </a:pPr>
              <a:t>32</a:t>
            </a:fld>
            <a:endParaRPr lang="en-IE"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p:spPr>
      </p:sp>
      <p:sp>
        <p:nvSpPr>
          <p:cNvPr id="1034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IE" smtClean="0"/>
          </a:p>
        </p:txBody>
      </p:sp>
      <p:sp>
        <p:nvSpPr>
          <p:cNvPr id="4" name="Slide Number Placeholder 3"/>
          <p:cNvSpPr>
            <a:spLocks noGrp="1"/>
          </p:cNvSpPr>
          <p:nvPr>
            <p:ph type="sldNum" sz="quarter" idx="5"/>
          </p:nvPr>
        </p:nvSpPr>
        <p:spPr/>
        <p:txBody>
          <a:bodyPr/>
          <a:lstStyle/>
          <a:p>
            <a:pPr>
              <a:defRPr/>
            </a:pPr>
            <a:fld id="{A90555D3-87A5-44EE-9B89-D8EFB522D5B7}" type="slidenum">
              <a:rPr lang="en-IE" smtClean="0"/>
              <a:pPr>
                <a:defRPr/>
              </a:pPr>
              <a:t>39</a:t>
            </a:fld>
            <a:endParaRPr lang="en-IE" dirty="0"/>
          </a:p>
        </p:txBody>
      </p:sp>
      <p:sp>
        <p:nvSpPr>
          <p:cNvPr id="5" name="Header Placeholder 4"/>
          <p:cNvSpPr>
            <a:spLocks noGrp="1"/>
          </p:cNvSpPr>
          <p:nvPr>
            <p:ph type="hdr" sz="quarter"/>
          </p:nvPr>
        </p:nvSpPr>
        <p:spPr/>
        <p:txBody>
          <a:bodyPr/>
          <a:lstStyle/>
          <a:p>
            <a:pPr>
              <a:defRPr/>
            </a:pPr>
            <a:endParaRPr lang="en-IE"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IE" smtClean="0"/>
          </a:p>
        </p:txBody>
      </p:sp>
      <p:sp>
        <p:nvSpPr>
          <p:cNvPr id="4" name="Slide Number Placeholder 3"/>
          <p:cNvSpPr>
            <a:spLocks noGrp="1"/>
          </p:cNvSpPr>
          <p:nvPr>
            <p:ph type="sldNum" sz="quarter" idx="5"/>
          </p:nvPr>
        </p:nvSpPr>
        <p:spPr/>
        <p:txBody>
          <a:bodyPr/>
          <a:lstStyle/>
          <a:p>
            <a:pPr>
              <a:defRPr/>
            </a:pPr>
            <a:fld id="{65406057-EBC2-452E-AA42-BF6BCEE6742D}" type="slidenum">
              <a:rPr lang="en-IE" smtClean="0"/>
              <a:pPr>
                <a:defRPr/>
              </a:pPr>
              <a:t>40</a:t>
            </a:fld>
            <a:endParaRPr lang="en-IE" dirty="0"/>
          </a:p>
        </p:txBody>
      </p:sp>
      <p:sp>
        <p:nvSpPr>
          <p:cNvPr id="5" name="Header Placeholder 4"/>
          <p:cNvSpPr>
            <a:spLocks noGrp="1"/>
          </p:cNvSpPr>
          <p:nvPr>
            <p:ph type="hdr" sz="quarter"/>
          </p:nvPr>
        </p:nvSpPr>
        <p:spPr/>
        <p:txBody>
          <a:bodyPr/>
          <a:lstStyle/>
          <a:p>
            <a:pPr>
              <a:defRPr/>
            </a:pPr>
            <a:endParaRPr lang="en-IE"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IE" smtClean="0"/>
          </a:p>
        </p:txBody>
      </p:sp>
      <p:sp>
        <p:nvSpPr>
          <p:cNvPr id="4" name="Slide Number Placeholder 3"/>
          <p:cNvSpPr>
            <a:spLocks noGrp="1"/>
          </p:cNvSpPr>
          <p:nvPr>
            <p:ph type="sldNum" sz="quarter" idx="5"/>
          </p:nvPr>
        </p:nvSpPr>
        <p:spPr/>
        <p:txBody>
          <a:bodyPr/>
          <a:lstStyle/>
          <a:p>
            <a:pPr>
              <a:defRPr/>
            </a:pPr>
            <a:fld id="{C0389E23-FCB3-4ED0-96D7-0EA67140AAAC}" type="slidenum">
              <a:rPr lang="en-IE" smtClean="0"/>
              <a:pPr>
                <a:defRPr/>
              </a:pPr>
              <a:t>41</a:t>
            </a:fld>
            <a:endParaRPr lang="en-IE" dirty="0"/>
          </a:p>
        </p:txBody>
      </p:sp>
      <p:sp>
        <p:nvSpPr>
          <p:cNvPr id="5" name="Header Placeholder 4"/>
          <p:cNvSpPr>
            <a:spLocks noGrp="1"/>
          </p:cNvSpPr>
          <p:nvPr>
            <p:ph type="hdr" sz="quarter"/>
          </p:nvPr>
        </p:nvSpPr>
        <p:spPr/>
        <p:txBody>
          <a:bodyPr/>
          <a:lstStyle/>
          <a:p>
            <a:pPr>
              <a:defRPr/>
            </a:pPr>
            <a:endParaRPr lang="en-IE"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IE" smtClean="0"/>
          </a:p>
        </p:txBody>
      </p:sp>
      <p:sp>
        <p:nvSpPr>
          <p:cNvPr id="4" name="Slide Number Placeholder 3"/>
          <p:cNvSpPr>
            <a:spLocks noGrp="1"/>
          </p:cNvSpPr>
          <p:nvPr>
            <p:ph type="sldNum" sz="quarter" idx="5"/>
          </p:nvPr>
        </p:nvSpPr>
        <p:spPr/>
        <p:txBody>
          <a:bodyPr/>
          <a:lstStyle/>
          <a:p>
            <a:pPr>
              <a:defRPr/>
            </a:pPr>
            <a:fld id="{877AECAC-E512-4B93-A089-CA219A26EA27}" type="slidenum">
              <a:rPr lang="en-IE" smtClean="0"/>
              <a:pPr>
                <a:defRPr/>
              </a:pPr>
              <a:t>42</a:t>
            </a:fld>
            <a:endParaRPr lang="en-IE" dirty="0"/>
          </a:p>
        </p:txBody>
      </p:sp>
      <p:sp>
        <p:nvSpPr>
          <p:cNvPr id="5" name="Header Placeholder 4"/>
          <p:cNvSpPr>
            <a:spLocks noGrp="1"/>
          </p:cNvSpPr>
          <p:nvPr>
            <p:ph type="hdr" sz="quarter"/>
          </p:nvPr>
        </p:nvSpPr>
        <p:spPr/>
        <p:txBody>
          <a:bodyPr/>
          <a:lstStyle/>
          <a:p>
            <a:pPr>
              <a:defRPr/>
            </a:pPr>
            <a:endParaRPr lang="en-IE"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IE" smtClean="0"/>
          </a:p>
        </p:txBody>
      </p:sp>
      <p:sp>
        <p:nvSpPr>
          <p:cNvPr id="4" name="Slide Number Placeholder 3"/>
          <p:cNvSpPr>
            <a:spLocks noGrp="1"/>
          </p:cNvSpPr>
          <p:nvPr>
            <p:ph type="sldNum" sz="quarter" idx="5"/>
          </p:nvPr>
        </p:nvSpPr>
        <p:spPr/>
        <p:txBody>
          <a:bodyPr/>
          <a:lstStyle/>
          <a:p>
            <a:pPr>
              <a:defRPr/>
            </a:pPr>
            <a:fld id="{D6FB6C7F-3A4A-488E-9B40-495529C94736}" type="slidenum">
              <a:rPr lang="en-IE" smtClean="0"/>
              <a:pPr>
                <a:defRPr/>
              </a:pPr>
              <a:t>43</a:t>
            </a:fld>
            <a:endParaRPr lang="en-IE" dirty="0"/>
          </a:p>
        </p:txBody>
      </p:sp>
      <p:sp>
        <p:nvSpPr>
          <p:cNvPr id="5" name="Header Placeholder 4"/>
          <p:cNvSpPr>
            <a:spLocks noGrp="1"/>
          </p:cNvSpPr>
          <p:nvPr>
            <p:ph type="hdr" sz="quarter"/>
          </p:nvPr>
        </p:nvSpPr>
        <p:spPr/>
        <p:txBody>
          <a:bodyPr/>
          <a:lstStyle/>
          <a:p>
            <a:pPr>
              <a:defRPr/>
            </a:pPr>
            <a:endParaRPr lang="en-IE"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p:spPr>
      </p:sp>
      <p:sp>
        <p:nvSpPr>
          <p:cNvPr id="1085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Doesn’t work in interactive systems because users don’t estimate in advance CPU time required to run their jobs</a:t>
            </a:r>
          </a:p>
        </p:txBody>
      </p:sp>
      <p:sp>
        <p:nvSpPr>
          <p:cNvPr id="4" name="Slide Number Placeholder 3"/>
          <p:cNvSpPr>
            <a:spLocks noGrp="1"/>
          </p:cNvSpPr>
          <p:nvPr>
            <p:ph type="sldNum" sz="quarter" idx="5"/>
          </p:nvPr>
        </p:nvSpPr>
        <p:spPr/>
        <p:txBody>
          <a:bodyPr/>
          <a:lstStyle/>
          <a:p>
            <a:pPr>
              <a:defRPr/>
            </a:pPr>
            <a:fld id="{E5FA23AF-0DF6-4A05-9D57-03A845C054E3}" type="slidenum">
              <a:rPr lang="en-IE" smtClean="0"/>
              <a:pPr>
                <a:defRPr/>
              </a:pPr>
              <a:t>46</a:t>
            </a:fld>
            <a:endParaRPr lang="en-IE" dirty="0"/>
          </a:p>
        </p:txBody>
      </p:sp>
      <p:sp>
        <p:nvSpPr>
          <p:cNvPr id="5" name="Header Placeholder 4"/>
          <p:cNvSpPr>
            <a:spLocks noGrp="1"/>
          </p:cNvSpPr>
          <p:nvPr>
            <p:ph type="hdr" sz="quarter"/>
          </p:nvPr>
        </p:nvSpPr>
        <p:spPr/>
        <p:txBody>
          <a:bodyPr/>
          <a:lstStyle/>
          <a:p>
            <a:pPr>
              <a:defRPr/>
            </a:pPr>
            <a:endParaRPr lang="en-IE"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p:spPr>
      </p:sp>
      <p:sp>
        <p:nvSpPr>
          <p:cNvPr id="1095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IE" smtClean="0"/>
          </a:p>
        </p:txBody>
      </p:sp>
      <p:sp>
        <p:nvSpPr>
          <p:cNvPr id="4" name="Slide Number Placeholder 3"/>
          <p:cNvSpPr>
            <a:spLocks noGrp="1"/>
          </p:cNvSpPr>
          <p:nvPr>
            <p:ph type="sldNum" sz="quarter" idx="5"/>
          </p:nvPr>
        </p:nvSpPr>
        <p:spPr/>
        <p:txBody>
          <a:bodyPr/>
          <a:lstStyle/>
          <a:p>
            <a:pPr>
              <a:defRPr/>
            </a:pPr>
            <a:fld id="{5B8849A9-4AD6-4D2C-8A32-9F428764DCC1}" type="slidenum">
              <a:rPr lang="en-IE" smtClean="0"/>
              <a:pPr>
                <a:defRPr/>
              </a:pPr>
              <a:t>48</a:t>
            </a:fld>
            <a:endParaRPr lang="en-IE" dirty="0"/>
          </a:p>
        </p:txBody>
      </p:sp>
      <p:sp>
        <p:nvSpPr>
          <p:cNvPr id="5" name="Header Placeholder 4"/>
          <p:cNvSpPr>
            <a:spLocks noGrp="1"/>
          </p:cNvSpPr>
          <p:nvPr>
            <p:ph type="hdr" sz="quarter"/>
          </p:nvPr>
        </p:nvSpPr>
        <p:spPr/>
        <p:txBody>
          <a:bodyPr/>
          <a:lstStyle/>
          <a:p>
            <a:pPr>
              <a:defRPr/>
            </a:pPr>
            <a:endParaRPr lang="en-IE"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p:spPr>
      </p:sp>
      <p:sp>
        <p:nvSpPr>
          <p:cNvPr id="1105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IE" smtClean="0"/>
          </a:p>
        </p:txBody>
      </p:sp>
      <p:sp>
        <p:nvSpPr>
          <p:cNvPr id="4" name="Slide Number Placeholder 3"/>
          <p:cNvSpPr>
            <a:spLocks noGrp="1"/>
          </p:cNvSpPr>
          <p:nvPr>
            <p:ph type="sldNum" sz="quarter" idx="5"/>
          </p:nvPr>
        </p:nvSpPr>
        <p:spPr/>
        <p:txBody>
          <a:bodyPr/>
          <a:lstStyle/>
          <a:p>
            <a:pPr>
              <a:defRPr/>
            </a:pPr>
            <a:fld id="{DCA6271B-0D25-4425-870A-F29A1A2C0BBF}" type="slidenum">
              <a:rPr lang="en-IE" smtClean="0"/>
              <a:pPr>
                <a:defRPr/>
              </a:pPr>
              <a:t>50</a:t>
            </a:fld>
            <a:endParaRPr lang="en-IE" dirty="0"/>
          </a:p>
        </p:txBody>
      </p:sp>
      <p:sp>
        <p:nvSpPr>
          <p:cNvPr id="5" name="Header Placeholder 4"/>
          <p:cNvSpPr>
            <a:spLocks noGrp="1"/>
          </p:cNvSpPr>
          <p:nvPr>
            <p:ph type="hdr" sz="quarter"/>
          </p:nvPr>
        </p:nvSpPr>
        <p:spPr/>
        <p:txBody>
          <a:bodyPr/>
          <a:lstStyle/>
          <a:p>
            <a:pPr>
              <a:defRPr/>
            </a:pPr>
            <a:endParaRPr lang="en-IE"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p:spPr>
      </p:sp>
      <p:sp>
        <p:nvSpPr>
          <p:cNvPr id="11161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If CPU cycle was interrupted by I/O request, then info about the job is saved in its PCB &amp; it is linked at end of the appropriate I/O queue</a:t>
            </a:r>
          </a:p>
          <a:p>
            <a:pPr lvl="1"/>
            <a:r>
              <a:rPr lang="en-US" smtClean="0"/>
              <a:t>Later, when I/O request has been satisfied, it is returned to end of READY queue to await allocation of CPU.</a:t>
            </a:r>
          </a:p>
          <a:p>
            <a:endParaRPr lang="en-IE" smtClean="0"/>
          </a:p>
        </p:txBody>
      </p:sp>
      <p:sp>
        <p:nvSpPr>
          <p:cNvPr id="4" name="Slide Number Placeholder 3"/>
          <p:cNvSpPr>
            <a:spLocks noGrp="1"/>
          </p:cNvSpPr>
          <p:nvPr>
            <p:ph type="sldNum" sz="quarter" idx="5"/>
          </p:nvPr>
        </p:nvSpPr>
        <p:spPr/>
        <p:txBody>
          <a:bodyPr/>
          <a:lstStyle/>
          <a:p>
            <a:pPr>
              <a:defRPr/>
            </a:pPr>
            <a:fld id="{B4A9AADE-8D64-4FA1-B943-34546B98FAEB}" type="slidenum">
              <a:rPr lang="en-IE" smtClean="0"/>
              <a:pPr>
                <a:defRPr/>
              </a:pPr>
              <a:t>51</a:t>
            </a:fld>
            <a:endParaRPr lang="en-IE" dirty="0"/>
          </a:p>
        </p:txBody>
      </p:sp>
      <p:sp>
        <p:nvSpPr>
          <p:cNvPr id="5" name="Header Placeholder 4"/>
          <p:cNvSpPr>
            <a:spLocks noGrp="1"/>
          </p:cNvSpPr>
          <p:nvPr>
            <p:ph type="hdr" sz="quarter"/>
          </p:nvPr>
        </p:nvSpPr>
        <p:spPr/>
        <p:txBody>
          <a:bodyPr/>
          <a:lstStyle/>
          <a:p>
            <a:pPr>
              <a:defRPr/>
            </a:pPr>
            <a:endParaRPr lang="en-I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57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4954073-6979-4B57-8255-56B113DD8147}" type="slidenum">
              <a:rPr lang="en-IE" smtClean="0"/>
              <a:pPr fontAlgn="base">
                <a:spcBef>
                  <a:spcPct val="0"/>
                </a:spcBef>
                <a:spcAft>
                  <a:spcPct val="0"/>
                </a:spcAft>
                <a:defRPr/>
              </a:pPr>
              <a:t>3</a:t>
            </a:fld>
            <a:endParaRPr lang="en-IE" smtClean="0"/>
          </a:p>
        </p:txBody>
      </p:sp>
      <p:sp>
        <p:nvSpPr>
          <p:cNvPr id="75781" name="Header Placeholder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en-IE"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IE" smtClean="0"/>
          </a:p>
        </p:txBody>
      </p:sp>
      <p:sp>
        <p:nvSpPr>
          <p:cNvPr id="4" name="Slide Number Placeholder 3"/>
          <p:cNvSpPr>
            <a:spLocks noGrp="1"/>
          </p:cNvSpPr>
          <p:nvPr>
            <p:ph type="sldNum" sz="quarter" idx="5"/>
          </p:nvPr>
        </p:nvSpPr>
        <p:spPr/>
        <p:txBody>
          <a:bodyPr/>
          <a:lstStyle/>
          <a:p>
            <a:pPr>
              <a:defRPr/>
            </a:pPr>
            <a:fld id="{944E93AF-15C8-4E1C-BF1D-4CA737DA3D8C}" type="slidenum">
              <a:rPr lang="en-IE" smtClean="0"/>
              <a:pPr>
                <a:defRPr/>
              </a:pPr>
              <a:t>53</a:t>
            </a:fld>
            <a:endParaRPr lang="en-IE" dirty="0"/>
          </a:p>
        </p:txBody>
      </p:sp>
      <p:sp>
        <p:nvSpPr>
          <p:cNvPr id="5" name="Header Placeholder 4"/>
          <p:cNvSpPr>
            <a:spLocks noGrp="1"/>
          </p:cNvSpPr>
          <p:nvPr>
            <p:ph type="hdr" sz="quarter"/>
          </p:nvPr>
        </p:nvSpPr>
        <p:spPr/>
        <p:txBody>
          <a:bodyPr/>
          <a:lstStyle/>
          <a:p>
            <a:pPr>
              <a:defRPr/>
            </a:pPr>
            <a:endParaRPr lang="en-IE"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p:spPr>
      </p:sp>
      <p:sp>
        <p:nvSpPr>
          <p:cNvPr id="1136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IE" smtClean="0"/>
          </a:p>
        </p:txBody>
      </p:sp>
      <p:sp>
        <p:nvSpPr>
          <p:cNvPr id="4" name="Slide Number Placeholder 3"/>
          <p:cNvSpPr>
            <a:spLocks noGrp="1"/>
          </p:cNvSpPr>
          <p:nvPr>
            <p:ph type="sldNum" sz="quarter" idx="5"/>
          </p:nvPr>
        </p:nvSpPr>
        <p:spPr/>
        <p:txBody>
          <a:bodyPr/>
          <a:lstStyle/>
          <a:p>
            <a:pPr>
              <a:defRPr/>
            </a:pPr>
            <a:fld id="{6D57E672-2E23-473A-AB8F-84A53C657459}" type="slidenum">
              <a:rPr lang="en-IE" smtClean="0"/>
              <a:pPr>
                <a:defRPr/>
              </a:pPr>
              <a:t>54</a:t>
            </a:fld>
            <a:endParaRPr lang="en-IE" dirty="0"/>
          </a:p>
        </p:txBody>
      </p:sp>
      <p:sp>
        <p:nvSpPr>
          <p:cNvPr id="5" name="Header Placeholder 4"/>
          <p:cNvSpPr>
            <a:spLocks noGrp="1"/>
          </p:cNvSpPr>
          <p:nvPr>
            <p:ph type="hdr" sz="quarter"/>
          </p:nvPr>
        </p:nvSpPr>
        <p:spPr/>
        <p:txBody>
          <a:bodyPr/>
          <a:lstStyle/>
          <a:p>
            <a:pPr>
              <a:defRPr/>
            </a:pPr>
            <a:endParaRPr lang="en-I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 system can be viewed as </a:t>
            </a:r>
            <a:r>
              <a:rPr lang="en-US" i="1" smtClean="0"/>
              <a:t>“a collection of processes”</a:t>
            </a:r>
          </a:p>
          <a:p>
            <a:pPr eaLnBrk="1" hangingPunct="1">
              <a:spcBef>
                <a:spcPct val="0"/>
              </a:spcBef>
            </a:pPr>
            <a:endParaRPr lang="en-IE" i="1" smtClean="0"/>
          </a:p>
        </p:txBody>
      </p:sp>
      <p:sp>
        <p:nvSpPr>
          <p:cNvPr id="768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ACA22BC-FDD6-443C-ACE9-C0522B6D1E71}" type="slidenum">
              <a:rPr lang="en-IE" smtClean="0"/>
              <a:pPr fontAlgn="base">
                <a:spcBef>
                  <a:spcPct val="0"/>
                </a:spcBef>
                <a:spcAft>
                  <a:spcPct val="0"/>
                </a:spcAft>
                <a:defRPr/>
              </a:pPr>
              <a:t>4</a:t>
            </a:fld>
            <a:endParaRPr lang="en-IE" smtClean="0"/>
          </a:p>
        </p:txBody>
      </p:sp>
      <p:sp>
        <p:nvSpPr>
          <p:cNvPr id="76805" name="Header Placeholder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en-IE"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870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b="1" smtClean="0">
              <a:cs typeface="Times New Roman" pitchFamily="18" charset="0"/>
            </a:endParaRPr>
          </a:p>
          <a:p>
            <a:pPr eaLnBrk="1" hangingPunct="1">
              <a:spcBef>
                <a:spcPct val="0"/>
              </a:spcBef>
            </a:pPr>
            <a:r>
              <a:rPr lang="en-US" b="1" smtClean="0">
                <a:cs typeface="Times New Roman" pitchFamily="18" charset="0"/>
              </a:rPr>
              <a:t>Processor ( CPU, central processing unit)</a:t>
            </a:r>
            <a:r>
              <a:rPr lang="en-US" smtClean="0">
                <a:cs typeface="Times New Roman" pitchFamily="18" charset="0"/>
              </a:rPr>
              <a:t> –part of machine that performs calculations and executes programs.</a:t>
            </a:r>
            <a:endParaRPr lang="en-IE" smtClean="0"/>
          </a:p>
          <a:p>
            <a:pPr eaLnBrk="1" hangingPunct="1">
              <a:spcBef>
                <a:spcPct val="0"/>
              </a:spcBef>
            </a:pPr>
            <a:endParaRPr lang="en-IE" smtClean="0"/>
          </a:p>
          <a:p>
            <a:pPr eaLnBrk="1" hangingPunct="1">
              <a:spcBef>
                <a:spcPct val="0"/>
              </a:spcBef>
            </a:pPr>
            <a:r>
              <a:rPr lang="en-IE" smtClean="0"/>
              <a:t>Strictly speaking a processor can only do one job at a time – pesudo parallelism – the appearance of multi processes at once</a:t>
            </a:r>
          </a:p>
          <a:p>
            <a:pPr eaLnBrk="1" hangingPunct="1">
              <a:spcBef>
                <a:spcPct val="0"/>
              </a:spcBef>
            </a:pPr>
            <a:endParaRPr lang="en-IE" i="1" smtClean="0"/>
          </a:p>
        </p:txBody>
      </p:sp>
      <p:sp>
        <p:nvSpPr>
          <p:cNvPr id="778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3BA6316-4F11-4D42-8DB1-464B6F61B789}" type="slidenum">
              <a:rPr lang="en-IE" smtClean="0"/>
              <a:pPr fontAlgn="base">
                <a:spcBef>
                  <a:spcPct val="0"/>
                </a:spcBef>
                <a:spcAft>
                  <a:spcPct val="0"/>
                </a:spcAft>
                <a:defRPr/>
              </a:pPr>
              <a:t>11</a:t>
            </a:fld>
            <a:endParaRPr lang="en-IE" smtClean="0"/>
          </a:p>
        </p:txBody>
      </p:sp>
      <p:sp>
        <p:nvSpPr>
          <p:cNvPr id="77829" name="Header Placeholder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en-IE"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E" i="1" smtClean="0"/>
          </a:p>
        </p:txBody>
      </p:sp>
      <p:sp>
        <p:nvSpPr>
          <p:cNvPr id="788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3BBB1A5-F2C4-4B5F-97A2-9924DB4C7D63}" type="slidenum">
              <a:rPr lang="en-IE" smtClean="0"/>
              <a:pPr fontAlgn="base">
                <a:spcBef>
                  <a:spcPct val="0"/>
                </a:spcBef>
                <a:spcAft>
                  <a:spcPct val="0"/>
                </a:spcAft>
                <a:defRPr/>
              </a:pPr>
              <a:t>12</a:t>
            </a:fld>
            <a:endParaRPr lang="en-IE" smtClean="0"/>
          </a:p>
        </p:txBody>
      </p:sp>
      <p:sp>
        <p:nvSpPr>
          <p:cNvPr id="78853" name="Header Placeholder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en-IE"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 central processing unit contains a number of memory locations which are individually addressable and reserved for specific purpose. </a:t>
            </a:r>
          </a:p>
          <a:p>
            <a:pPr eaLnBrk="1" hangingPunct="1">
              <a:spcBef>
                <a:spcPct val="0"/>
              </a:spcBef>
            </a:pPr>
            <a:r>
              <a:rPr lang="en-US" smtClean="0"/>
              <a:t>These memory locations are called registers. </a:t>
            </a:r>
          </a:p>
          <a:p>
            <a:pPr eaLnBrk="1" hangingPunct="1">
              <a:spcBef>
                <a:spcPct val="0"/>
              </a:spcBef>
            </a:pPr>
            <a:r>
              <a:rPr lang="en-US" smtClean="0"/>
              <a:t>Some of theses registers are accessible to the programmer while some others are for the exclusive use of CPU. </a:t>
            </a:r>
          </a:p>
          <a:p>
            <a:pPr eaLnBrk="1" hangingPunct="1">
              <a:spcBef>
                <a:spcPct val="0"/>
              </a:spcBef>
            </a:pPr>
            <a:endParaRPr lang="en-US" smtClean="0"/>
          </a:p>
          <a:p>
            <a:pPr eaLnBrk="1" hangingPunct="1">
              <a:spcBef>
                <a:spcPct val="0"/>
              </a:spcBef>
            </a:pPr>
            <a:endParaRPr lang="en-IE" i="1" smtClean="0"/>
          </a:p>
        </p:txBody>
      </p:sp>
      <p:sp>
        <p:nvSpPr>
          <p:cNvPr id="798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71D0638-A51B-4BC6-BCAC-EB8F0299A6A3}" type="slidenum">
              <a:rPr lang="en-IE" smtClean="0"/>
              <a:pPr fontAlgn="base">
                <a:spcBef>
                  <a:spcPct val="0"/>
                </a:spcBef>
                <a:spcAft>
                  <a:spcPct val="0"/>
                </a:spcAft>
                <a:defRPr/>
              </a:pPr>
              <a:t>13</a:t>
            </a:fld>
            <a:endParaRPr lang="en-IE" smtClean="0"/>
          </a:p>
        </p:txBody>
      </p:sp>
      <p:sp>
        <p:nvSpPr>
          <p:cNvPr id="79877" name="Header Placeholder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en-IE"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E" smtClean="0"/>
          </a:p>
          <a:p>
            <a:pPr eaLnBrk="1" hangingPunct="1">
              <a:spcBef>
                <a:spcPct val="0"/>
              </a:spcBef>
            </a:pPr>
            <a:r>
              <a:rPr lang="en-US" smtClean="0">
                <a:cs typeface="Times New Roman" pitchFamily="18" charset="0"/>
              </a:rPr>
              <a:t>One processor or CPU, shared by several jobs or processes is multi programming</a:t>
            </a:r>
          </a:p>
          <a:p>
            <a:pPr eaLnBrk="1" hangingPunct="1">
              <a:spcBef>
                <a:spcPct val="0"/>
              </a:spcBef>
            </a:pPr>
            <a:endParaRPr lang="en-US" smtClean="0">
              <a:cs typeface="Times New Roman" pitchFamily="18" charset="0"/>
            </a:endParaRPr>
          </a:p>
          <a:p>
            <a:pPr eaLnBrk="1" hangingPunct="1">
              <a:spcBef>
                <a:spcPct val="0"/>
              </a:spcBef>
            </a:pPr>
            <a:r>
              <a:rPr lang="en-US" smtClean="0">
                <a:cs typeface="Times New Roman" pitchFamily="18" charset="0"/>
              </a:rPr>
              <a:t>Multiprogramming requires that the processor be “allocated” to each job or to each process for a period of time and “deallocated” at an appropriate moment. </a:t>
            </a:r>
          </a:p>
        </p:txBody>
      </p:sp>
      <p:sp>
        <p:nvSpPr>
          <p:cNvPr id="809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6E0AAA0-5D1C-4614-86AC-284B7365C73E}" type="slidenum">
              <a:rPr lang="en-IE" smtClean="0"/>
              <a:pPr fontAlgn="base">
                <a:spcBef>
                  <a:spcPct val="0"/>
                </a:spcBef>
                <a:spcAft>
                  <a:spcPct val="0"/>
                </a:spcAft>
                <a:defRPr/>
              </a:pPr>
              <a:t>14</a:t>
            </a:fld>
            <a:endParaRPr lang="en-IE" smtClean="0"/>
          </a:p>
        </p:txBody>
      </p:sp>
      <p:sp>
        <p:nvSpPr>
          <p:cNvPr id="80901" name="Header Placeholder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en-IE"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p:spPr>
      </p:sp>
      <p:sp>
        <p:nvSpPr>
          <p:cNvPr id="911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i="1" smtClean="0"/>
              <a:t>values of the CPU registers (relevant only when the process is not running; when it is running, these values change constantly)</a:t>
            </a:r>
            <a:endParaRPr lang="en-IE" i="1" smtClean="0"/>
          </a:p>
        </p:txBody>
      </p:sp>
      <p:sp>
        <p:nvSpPr>
          <p:cNvPr id="819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5E331BB-E1B8-4BC3-9C77-758CB40C50C9}" type="slidenum">
              <a:rPr lang="en-IE" smtClean="0"/>
              <a:pPr fontAlgn="base">
                <a:spcBef>
                  <a:spcPct val="0"/>
                </a:spcBef>
                <a:spcAft>
                  <a:spcPct val="0"/>
                </a:spcAft>
                <a:defRPr/>
              </a:pPr>
              <a:t>16</a:t>
            </a:fld>
            <a:endParaRPr lang="en-IE" smtClean="0"/>
          </a:p>
        </p:txBody>
      </p:sp>
      <p:sp>
        <p:nvSpPr>
          <p:cNvPr id="81925" name="Header Placeholder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en-IE"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en-US" smtClean="0"/>
              <a:t>Click to edit Master title style</a:t>
            </a:r>
            <a:endParaRPr/>
          </a:p>
        </p:txBody>
      </p:sp>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2231873-B248-474D-9B89-70C57E7BD663}"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rtlCol="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274320" rIns="274320" bIns="274320" rtlCol="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1150BBD-C382-4AEC-801C-88DDA4FA902A}"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ormAutofit/>
          </a:bodyPr>
          <a:lstStyle>
            <a:lvl1pPr marL="0" indent="0" algn="l" defTabSz="914400" rtl="0" eaLnBrk="1" latinLnBrk="0" hangingPunct="1">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9" name="Picture Placeholder 8"/>
          <p:cNvSpPr>
            <a:spLocks noGrp="1"/>
          </p:cNvSpPr>
          <p:nvPr>
            <p:ph type="pic" sz="quarter" idx="13"/>
          </p:nvPr>
        </p:nvSpPr>
        <p:spPr>
          <a:xfrm>
            <a:off x="927100" y="1129553"/>
            <a:ext cx="7988300" cy="2980944"/>
          </a:xfrm>
        </p:spPr>
        <p:txBody>
          <a:bodyPr rtlCol="0">
            <a:normAutofit/>
          </a:bodyPr>
          <a:lstStyle>
            <a:lvl1pPr marL="0" indent="0">
              <a:buNone/>
              <a:defRPr sz="1800"/>
            </a:lvl1pPr>
          </a:lstStyle>
          <a:p>
            <a:pPr lvl="0"/>
            <a:r>
              <a:rPr lang="en-US" noProof="0" dirty="0" smtClean="0"/>
              <a:t>Click icon to add picture</a:t>
            </a:r>
            <a:endParaRPr noProof="0"/>
          </a:p>
        </p:txBody>
      </p:sp>
      <p:sp>
        <p:nvSpPr>
          <p:cNvPr id="5" name="Date Placeholder 3"/>
          <p:cNvSpPr>
            <a:spLocks noGrp="1"/>
          </p:cNvSpPr>
          <p:nvPr>
            <p:ph type="dt" sz="half" idx="14"/>
          </p:nvPr>
        </p:nvSpPr>
        <p:spPr/>
        <p:txBody>
          <a:bodyPr/>
          <a:lstStyle>
            <a:lvl1pPr>
              <a:defRPr/>
            </a:lvl1pPr>
          </a:lstStyle>
          <a:p>
            <a:pPr>
              <a:defRPr/>
            </a:pPr>
            <a:endParaRPr lang="en-US"/>
          </a:p>
        </p:txBody>
      </p:sp>
      <p:sp>
        <p:nvSpPr>
          <p:cNvPr id="6" name="Footer Placeholder 4"/>
          <p:cNvSpPr>
            <a:spLocks noGrp="1"/>
          </p:cNvSpPr>
          <p:nvPr>
            <p:ph type="ftr" sz="quarter" idx="15"/>
          </p:nvPr>
        </p:nvSpPr>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ormAutofit/>
          </a:bodyPr>
          <a:lstStyle>
            <a:lvl1pPr marL="0" indent="0" algn="l" defTabSz="914400" rtl="0" eaLnBrk="1" latinLnBrk="0" hangingPunct="1">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9" name="Picture Placeholder 8"/>
          <p:cNvSpPr>
            <a:spLocks noGrp="1"/>
          </p:cNvSpPr>
          <p:nvPr>
            <p:ph type="pic" sz="quarter" idx="13"/>
          </p:nvPr>
        </p:nvSpPr>
        <p:spPr>
          <a:xfrm>
            <a:off x="927100" y="1129553"/>
            <a:ext cx="3986784" cy="2980944"/>
          </a:xfrm>
        </p:spPr>
        <p:txBody>
          <a:bodyPr rtlCol="0">
            <a:normAutofit/>
          </a:bodyPr>
          <a:lstStyle>
            <a:lvl1pPr marL="0" indent="0">
              <a:buNone/>
              <a:defRPr sz="1800"/>
            </a:lvl1pPr>
          </a:lstStyle>
          <a:p>
            <a:pPr lvl="0"/>
            <a:r>
              <a:rPr lang="en-US" noProof="0" dirty="0" smtClean="0"/>
              <a:t>Click icon to add picture</a:t>
            </a:r>
            <a:endParaRPr noProof="0"/>
          </a:p>
        </p:txBody>
      </p:sp>
      <p:sp>
        <p:nvSpPr>
          <p:cNvPr id="7" name="Picture Placeholder 8"/>
          <p:cNvSpPr>
            <a:spLocks noGrp="1"/>
          </p:cNvSpPr>
          <p:nvPr>
            <p:ph type="pic" sz="quarter" idx="14"/>
          </p:nvPr>
        </p:nvSpPr>
        <p:spPr>
          <a:xfrm>
            <a:off x="4928616" y="1129553"/>
            <a:ext cx="3986784" cy="2980944"/>
          </a:xfrm>
        </p:spPr>
        <p:txBody>
          <a:bodyPr rtlCol="0">
            <a:normAutofit/>
          </a:bodyPr>
          <a:lstStyle>
            <a:lvl1pPr marL="0" indent="0">
              <a:buNone/>
              <a:defRPr sz="1800"/>
            </a:lvl1pPr>
          </a:lstStyle>
          <a:p>
            <a:pPr lvl="0"/>
            <a:r>
              <a:rPr lang="en-US" noProof="0" dirty="0" smtClean="0"/>
              <a:t>Click icon to add picture</a:t>
            </a:r>
            <a:endParaRPr noProof="0"/>
          </a:p>
        </p:txBody>
      </p:sp>
      <p:sp>
        <p:nvSpPr>
          <p:cNvPr id="6" name="Date Placeholder 3"/>
          <p:cNvSpPr>
            <a:spLocks noGrp="1"/>
          </p:cNvSpPr>
          <p:nvPr>
            <p:ph type="dt" sz="half" idx="15"/>
          </p:nvPr>
        </p:nvSpPr>
        <p:spPr/>
        <p:txBody>
          <a:bodyPr/>
          <a:lstStyle>
            <a:lvl1pPr>
              <a:defRPr/>
            </a:lvl1pPr>
          </a:lstStyle>
          <a:p>
            <a:pPr>
              <a:defRPr/>
            </a:pPr>
            <a:endParaRPr lang="en-US"/>
          </a:p>
        </p:txBody>
      </p:sp>
      <p:sp>
        <p:nvSpPr>
          <p:cNvPr id="8" name="Footer Placeholder 4"/>
          <p:cNvSpPr>
            <a:spLocks noGrp="1"/>
          </p:cNvSpPr>
          <p:nvPr>
            <p:ph type="ftr" sz="quarter" idx="16"/>
          </p:nvPr>
        </p:nvSpPr>
        <p:spPr/>
        <p:txBody>
          <a:bodyPr/>
          <a:lstStyle>
            <a:lvl1pPr>
              <a:defRPr/>
            </a:lvl1pPr>
          </a:lstStyle>
          <a:p>
            <a:pPr>
              <a:defRPr/>
            </a:pP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ormAutofit/>
          </a:bodyPr>
          <a:lstStyle>
            <a:lvl1pPr marL="0" indent="0" algn="l" defTabSz="914400" rtl="0" eaLnBrk="1" latinLnBrk="0" hangingPunct="1">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9" name="Picture Placeholder 8"/>
          <p:cNvSpPr>
            <a:spLocks noGrp="1"/>
          </p:cNvSpPr>
          <p:nvPr>
            <p:ph type="pic" sz="quarter" idx="13"/>
          </p:nvPr>
        </p:nvSpPr>
        <p:spPr>
          <a:xfrm>
            <a:off x="927100" y="1129553"/>
            <a:ext cx="6601968" cy="2980944"/>
          </a:xfrm>
        </p:spPr>
        <p:txBody>
          <a:bodyPr rtlCol="0">
            <a:normAutofit/>
          </a:bodyPr>
          <a:lstStyle>
            <a:lvl1pPr marL="0" indent="0">
              <a:buNone/>
              <a:defRPr sz="1800"/>
            </a:lvl1pPr>
          </a:lstStyle>
          <a:p>
            <a:pPr lvl="0"/>
            <a:r>
              <a:rPr lang="en-US" noProof="0" dirty="0" smtClean="0"/>
              <a:t>Click icon to add picture</a:t>
            </a:r>
            <a:endParaRPr noProof="0"/>
          </a:p>
        </p:txBody>
      </p:sp>
      <p:sp>
        <p:nvSpPr>
          <p:cNvPr id="7" name="Picture Placeholder 8"/>
          <p:cNvSpPr>
            <a:spLocks noGrp="1"/>
          </p:cNvSpPr>
          <p:nvPr>
            <p:ph type="pic" sz="quarter" idx="14"/>
          </p:nvPr>
        </p:nvSpPr>
        <p:spPr>
          <a:xfrm>
            <a:off x="7543800" y="1129553"/>
            <a:ext cx="1371600" cy="1481328"/>
          </a:xfrm>
        </p:spPr>
        <p:txBody>
          <a:bodyPr rtlCol="0">
            <a:normAutofit/>
          </a:bodyPr>
          <a:lstStyle>
            <a:lvl1pPr marL="0" indent="0">
              <a:buNone/>
              <a:defRPr sz="1800"/>
            </a:lvl1pPr>
          </a:lstStyle>
          <a:p>
            <a:pPr lvl="0"/>
            <a:r>
              <a:rPr lang="en-US" noProof="0" dirty="0" smtClean="0"/>
              <a:t>Click icon to add picture</a:t>
            </a:r>
            <a:endParaRPr noProof="0"/>
          </a:p>
        </p:txBody>
      </p:sp>
      <p:sp>
        <p:nvSpPr>
          <p:cNvPr id="8" name="Picture Placeholder 8"/>
          <p:cNvSpPr>
            <a:spLocks noGrp="1"/>
          </p:cNvSpPr>
          <p:nvPr>
            <p:ph type="pic" sz="quarter" idx="15"/>
          </p:nvPr>
        </p:nvSpPr>
        <p:spPr>
          <a:xfrm>
            <a:off x="7543800" y="2629169"/>
            <a:ext cx="1371600" cy="1481328"/>
          </a:xfrm>
        </p:spPr>
        <p:txBody>
          <a:bodyPr rtlCol="0">
            <a:normAutofit/>
          </a:bodyPr>
          <a:lstStyle>
            <a:lvl1pPr marL="0" indent="0">
              <a:buNone/>
              <a:defRPr sz="1800"/>
            </a:lvl1pPr>
          </a:lstStyle>
          <a:p>
            <a:pPr lvl="0"/>
            <a:r>
              <a:rPr lang="en-US" noProof="0" dirty="0" smtClean="0"/>
              <a:t>Click icon to add picture</a:t>
            </a:r>
            <a:endParaRPr noProof="0"/>
          </a:p>
        </p:txBody>
      </p:sp>
      <p:sp>
        <p:nvSpPr>
          <p:cNvPr id="10" name="Date Placeholder 3"/>
          <p:cNvSpPr>
            <a:spLocks noGrp="1"/>
          </p:cNvSpPr>
          <p:nvPr>
            <p:ph type="dt" sz="half" idx="16"/>
          </p:nvPr>
        </p:nvSpPr>
        <p:spPr/>
        <p:txBody>
          <a:bodyPr/>
          <a:lstStyle>
            <a:lvl1pPr>
              <a:defRPr/>
            </a:lvl1pPr>
          </a:lstStyle>
          <a:p>
            <a:pPr>
              <a:defRPr/>
            </a:pPr>
            <a:endParaRPr lang="en-US"/>
          </a:p>
        </p:txBody>
      </p:sp>
      <p:sp>
        <p:nvSpPr>
          <p:cNvPr id="11" name="Footer Placeholder 4"/>
          <p:cNvSpPr>
            <a:spLocks noGrp="1"/>
          </p:cNvSpPr>
          <p:nvPr>
            <p:ph type="ftr" sz="quarter" idx="17"/>
          </p:nvPr>
        </p:nvSpPr>
        <p:spPr/>
        <p:txBody>
          <a:bodyPr/>
          <a:lstStyle>
            <a:lvl1pPr>
              <a:defRPr/>
            </a:lvl1pPr>
          </a:lstStyle>
          <a:p>
            <a:pPr>
              <a:defRPr/>
            </a:pP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26109D1-AACD-4FCD-9B7E-957F8B4CC60D}" type="slidenum">
              <a:rPr lang="en-US"/>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B1E7B1A-CF08-417D-B73E-181752600E08}"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77800"/>
            <a:ext cx="9144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61925" y="1524000"/>
            <a:ext cx="4292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06925" y="1524000"/>
            <a:ext cx="4294188"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06925" y="3886200"/>
            <a:ext cx="4294188"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685800" y="6172200"/>
            <a:ext cx="1905000" cy="457200"/>
          </a:xfrm>
        </p:spPr>
        <p:txBody>
          <a:bodyPr/>
          <a:lstStyle>
            <a:lvl1pPr>
              <a:defRPr/>
            </a:lvl1pPr>
          </a:lstStyle>
          <a:p>
            <a:pPr>
              <a:defRPr/>
            </a:pPr>
            <a:endParaRPr lang="en-US"/>
          </a:p>
        </p:txBody>
      </p:sp>
      <p:sp>
        <p:nvSpPr>
          <p:cNvPr id="7" name="Footer Placeholder 6"/>
          <p:cNvSpPr>
            <a:spLocks noGrp="1"/>
          </p:cNvSpPr>
          <p:nvPr>
            <p:ph type="ftr" sz="quarter" idx="11"/>
          </p:nvPr>
        </p:nvSpPr>
        <p:spPr>
          <a:xfrm>
            <a:off x="276225" y="6478588"/>
            <a:ext cx="4097338" cy="379412"/>
          </a:xfrm>
        </p:spPr>
        <p:txBody>
          <a:bodyPr/>
          <a:lstStyle>
            <a:lvl1pPr>
              <a:defRPr/>
            </a:lvl1pPr>
          </a:lstStyle>
          <a:p>
            <a:pPr>
              <a:defRPr/>
            </a:pPr>
            <a:endParaRPr lang="en-US"/>
          </a:p>
        </p:txBody>
      </p:sp>
      <p:sp>
        <p:nvSpPr>
          <p:cNvPr id="8" name="Slide Number Placeholder 7"/>
          <p:cNvSpPr>
            <a:spLocks noGrp="1"/>
          </p:cNvSpPr>
          <p:nvPr>
            <p:ph type="sldNum" sz="quarter" idx="12"/>
          </p:nvPr>
        </p:nvSpPr>
        <p:spPr>
          <a:xfrm>
            <a:off x="6853238" y="6400800"/>
            <a:ext cx="1905000" cy="457200"/>
          </a:xfrm>
        </p:spPr>
        <p:txBody>
          <a:bodyPr/>
          <a:lstStyle>
            <a:lvl1pPr>
              <a:defRPr/>
            </a:lvl1pPr>
          </a:lstStyle>
          <a:p>
            <a:pPr>
              <a:defRPr/>
            </a:pPr>
            <a:r>
              <a:rPr lang="en-US"/>
              <a:t>Slide </a:t>
            </a:r>
            <a:fld id="{201FE48E-2B9A-4FA2-9CC1-D18973758A1E}"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172200"/>
            <a:ext cx="1905000" cy="45720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449263" y="6553200"/>
            <a:ext cx="4554537" cy="304800"/>
          </a:xfrm>
        </p:spPr>
        <p:txBody>
          <a:bodyPr/>
          <a:lstStyle>
            <a:lvl1pPr>
              <a:defRPr/>
            </a:lvl1pPr>
          </a:lstStyle>
          <a:p>
            <a:pPr>
              <a:defRPr/>
            </a:pPr>
            <a:r>
              <a:rPr lang="en-US"/>
              <a:t>Threads</a:t>
            </a:r>
          </a:p>
        </p:txBody>
      </p:sp>
      <p:sp>
        <p:nvSpPr>
          <p:cNvPr id="7" name="Slide Number Placeholder 6"/>
          <p:cNvSpPr>
            <a:spLocks noGrp="1"/>
          </p:cNvSpPr>
          <p:nvPr>
            <p:ph type="sldNum" sz="quarter" idx="12"/>
          </p:nvPr>
        </p:nvSpPr>
        <p:spPr>
          <a:xfrm>
            <a:off x="6842125" y="6591300"/>
            <a:ext cx="1905000" cy="266700"/>
          </a:xfrm>
        </p:spPr>
        <p:txBody>
          <a:bodyPr/>
          <a:lstStyle>
            <a:lvl1pPr>
              <a:defRPr/>
            </a:lvl1pPr>
          </a:lstStyle>
          <a:p>
            <a:pPr>
              <a:defRPr/>
            </a:pPr>
            <a:r>
              <a:rPr lang="en-US"/>
              <a:t>Slide </a:t>
            </a:r>
            <a:fld id="{B02AC354-9314-4A2C-9FF6-3950BB7B05F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E20C855-690A-4B96-9D24-9ACCA4BBFB9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9" name="Picture Placeholder 8"/>
          <p:cNvSpPr>
            <a:spLocks noGrp="1"/>
          </p:cNvSpPr>
          <p:nvPr>
            <p:ph type="pic" sz="quarter" idx="13"/>
          </p:nvPr>
        </p:nvSpPr>
        <p:spPr>
          <a:xfrm>
            <a:off x="927100" y="1129553"/>
            <a:ext cx="7988300" cy="3886200"/>
          </a:xfrm>
        </p:spPr>
        <p:txBody>
          <a:bodyPr rtlCol="0">
            <a:normAutofit/>
          </a:bodyPr>
          <a:lstStyle>
            <a:lvl1pPr marL="0" indent="0">
              <a:buNone/>
              <a:defRPr sz="1800"/>
            </a:lvl1pPr>
          </a:lstStyle>
          <a:p>
            <a:pPr lvl="0"/>
            <a:r>
              <a:rPr lang="en-US" noProof="0" dirty="0" smtClean="0"/>
              <a:t>Click icon to add picture</a:t>
            </a:r>
            <a:endParaRPr noProof="0"/>
          </a:p>
        </p:txBody>
      </p:sp>
      <p:sp>
        <p:nvSpPr>
          <p:cNvPr id="5" name="Date Placeholder 3"/>
          <p:cNvSpPr>
            <a:spLocks noGrp="1"/>
          </p:cNvSpPr>
          <p:nvPr>
            <p:ph type="dt" sz="half" idx="14"/>
          </p:nvPr>
        </p:nvSpPr>
        <p:spPr/>
        <p:txBody>
          <a:bodyPr/>
          <a:lstStyle>
            <a:lvl1pPr>
              <a:defRPr/>
            </a:lvl1pPr>
          </a:lstStyle>
          <a:p>
            <a:pPr>
              <a:defRPr/>
            </a:pPr>
            <a:endParaRPr lang="en-US"/>
          </a:p>
        </p:txBody>
      </p:sp>
      <p:sp>
        <p:nvSpPr>
          <p:cNvPr id="6" name="Footer Placeholder 4"/>
          <p:cNvSpPr>
            <a:spLocks noGrp="1"/>
          </p:cNvSpPr>
          <p:nvPr>
            <p:ph type="ftr" sz="quarter" idx="15"/>
          </p:nvPr>
        </p:nvSpPr>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rtlCol="0" anchor="b">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ctr">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4B2EFED-8A86-4B55-BC9F-0994851887FE}"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E3CBA8E-F9EC-44EA-9F2B-10668C4246AF}"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p:nvCxnSpPr>
        <p:spPr>
          <a:xfrm>
            <a:off x="1211263" y="2905125"/>
            <a:ext cx="338455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238750" y="2905125"/>
            <a:ext cx="3382963"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211263" y="2905125"/>
            <a:ext cx="338455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238750" y="2905125"/>
            <a:ext cx="3382963"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211263" y="2905125"/>
            <a:ext cx="338455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750" y="2905125"/>
            <a:ext cx="3382963"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Date Placeholder 6"/>
          <p:cNvSpPr>
            <a:spLocks noGrp="1"/>
          </p:cNvSpPr>
          <p:nvPr>
            <p:ph type="dt" sz="half" idx="10"/>
          </p:nvPr>
        </p:nvSpPr>
        <p:spPr/>
        <p:txBody>
          <a:bodyPr/>
          <a:lstStyle>
            <a:lvl1pPr>
              <a:defRPr/>
            </a:lvl1pPr>
          </a:lstStyle>
          <a:p>
            <a:pPr>
              <a:defRPr/>
            </a:pPr>
            <a:endParaRPr lang="en-US"/>
          </a:p>
        </p:txBody>
      </p:sp>
      <p:sp>
        <p:nvSpPr>
          <p:cNvPr id="14" name="Footer Placeholder 7"/>
          <p:cNvSpPr>
            <a:spLocks noGrp="1"/>
          </p:cNvSpPr>
          <p:nvPr>
            <p:ph type="ftr" sz="quarter" idx="11"/>
          </p:nvPr>
        </p:nvSpPr>
        <p:spPr/>
        <p:txBody>
          <a:bodyPr/>
          <a:lstStyle>
            <a:lvl1pPr>
              <a:defRPr/>
            </a:lvl1pPr>
          </a:lstStyle>
          <a:p>
            <a:pPr>
              <a:defRPr/>
            </a:pPr>
            <a:endParaRPr lang="en-US"/>
          </a:p>
        </p:txBody>
      </p:sp>
      <p:sp>
        <p:nvSpPr>
          <p:cNvPr id="15" name="Slide Number Placeholder 8"/>
          <p:cNvSpPr>
            <a:spLocks noGrp="1"/>
          </p:cNvSpPr>
          <p:nvPr>
            <p:ph type="sldNum" sz="quarter" idx="12"/>
          </p:nvPr>
        </p:nvSpPr>
        <p:spPr/>
        <p:txBody>
          <a:bodyPr/>
          <a:lstStyle>
            <a:lvl1pPr>
              <a:defRPr/>
            </a:lvl1pPr>
          </a:lstStyle>
          <a:p>
            <a:pPr>
              <a:defRPr/>
            </a:pPr>
            <a:fld id="{5D5A8EA8-AE55-4B80-BF20-FC7E2B9CBF85}"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D10C277-D343-4F50-9B7D-566A5F40491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5DCB20E-B97D-4605-81C2-292DAB1AF384}"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rtlCol="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274320" rIns="274320" bIns="274320" rtlCol="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32ECBCE-B3DD-4BA6-B600-98DAD7ABD5C3}"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0" y="1123950"/>
            <a:ext cx="8913813" cy="914400"/>
          </a:xfrm>
          <a:prstGeom prst="rect">
            <a:avLst/>
          </a:prstGeom>
          <a:solidFill>
            <a:schemeClr val="tx2"/>
          </a:solidFill>
          <a:ln w="9525">
            <a:noFill/>
            <a:miter lim="800000"/>
            <a:headEnd/>
            <a:tailEnd/>
          </a:ln>
        </p:spPr>
        <p:txBody>
          <a:bodyPr vert="horz" wrap="square" lIns="1188720" tIns="45720" rIns="27432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1114425" y="2595563"/>
            <a:ext cx="7610475" cy="3670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6580188" y="188913"/>
            <a:ext cx="2133600" cy="365125"/>
          </a:xfrm>
          <a:prstGeom prst="rect">
            <a:avLst/>
          </a:prstGeom>
        </p:spPr>
        <p:txBody>
          <a:bodyPr vert="horz" lIns="91440" tIns="45720" rIns="91440" bIns="45720" rtlCol="0" anchor="ctr"/>
          <a:lstStyle>
            <a:lvl1pPr algn="r" fontAlgn="auto">
              <a:spcBef>
                <a:spcPts val="0"/>
              </a:spcBef>
              <a:spcAft>
                <a:spcPts val="0"/>
              </a:spcAft>
              <a:defRPr sz="1000">
                <a:solidFill>
                  <a:schemeClr val="tx1">
                    <a:lumMod val="65000"/>
                    <a:lumOff val="35000"/>
                  </a:schemeClr>
                </a:solidFill>
                <a:latin typeface="+mn-lt"/>
              </a:defRPr>
            </a:lvl1pPr>
          </a:lstStyle>
          <a:p>
            <a:pPr>
              <a:defRPr/>
            </a:pPr>
            <a:endParaRPr lang="en-US"/>
          </a:p>
        </p:txBody>
      </p:sp>
      <p:sp>
        <p:nvSpPr>
          <p:cNvPr id="5" name="Footer Placeholder 4"/>
          <p:cNvSpPr>
            <a:spLocks noGrp="1"/>
          </p:cNvSpPr>
          <p:nvPr>
            <p:ph type="ftr" sz="quarter" idx="3"/>
          </p:nvPr>
        </p:nvSpPr>
        <p:spPr>
          <a:xfrm>
            <a:off x="1120775" y="188913"/>
            <a:ext cx="2895600" cy="365125"/>
          </a:xfrm>
          <a:prstGeom prst="rect">
            <a:avLst/>
          </a:prstGeom>
        </p:spPr>
        <p:txBody>
          <a:bodyPr vert="horz" lIns="91440" tIns="45720" rIns="91440" bIns="45720" rtlCol="0" anchor="ctr"/>
          <a:lstStyle>
            <a:lvl1pPr algn="l" fontAlgn="auto">
              <a:spcBef>
                <a:spcPts val="0"/>
              </a:spcBef>
              <a:spcAft>
                <a:spcPts val="0"/>
              </a:spcAft>
              <a:defRPr sz="1000">
                <a:solidFill>
                  <a:schemeClr val="tx1">
                    <a:lumMod val="65000"/>
                    <a:lumOff val="3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8789988" y="6569075"/>
            <a:ext cx="457200" cy="365125"/>
          </a:xfrm>
          <a:prstGeom prst="rect">
            <a:avLst/>
          </a:prstGeom>
        </p:spPr>
        <p:txBody>
          <a:bodyPr vert="horz" lIns="91440" tIns="45720" rIns="91440" bIns="45720" rtlCol="0" anchor="ctr"/>
          <a:lstStyle>
            <a:lvl1pPr algn="ctr" fontAlgn="auto">
              <a:spcBef>
                <a:spcPts val="0"/>
              </a:spcBef>
              <a:spcAft>
                <a:spcPts val="0"/>
              </a:spcAft>
              <a:defRPr sz="800">
                <a:solidFill>
                  <a:schemeClr val="tx1">
                    <a:lumMod val="65000"/>
                    <a:lumOff val="35000"/>
                  </a:schemeClr>
                </a:solidFill>
                <a:latin typeface="+mn-lt"/>
              </a:defRPr>
            </a:lvl1pPr>
          </a:lstStyle>
          <a:p>
            <a:pPr>
              <a:defRPr/>
            </a:pPr>
            <a:fld id="{558A89DA-2C2B-442A-B9C7-9114F166FFEF}" type="slidenum">
              <a:rPr lang="en-US"/>
              <a:pPr>
                <a:defRPr/>
              </a:pPr>
              <a:t>‹#›</a:t>
            </a:fld>
            <a:endParaRPr lang="en-US" dirty="0"/>
          </a:p>
        </p:txBody>
      </p:sp>
      <p:sp>
        <p:nvSpPr>
          <p:cNvPr id="7" name="Rectangle 6"/>
          <p:cNvSpPr/>
          <p:nvPr/>
        </p:nvSpPr>
        <p:spPr>
          <a:xfrm>
            <a:off x="914400" y="0"/>
            <a:ext cx="7999413" cy="182563"/>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8" name="Rectangle 7"/>
          <p:cNvSpPr/>
          <p:nvPr/>
        </p:nvSpPr>
        <p:spPr>
          <a:xfrm>
            <a:off x="914400" y="6675438"/>
            <a:ext cx="7999413" cy="182562"/>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47" r:id="rId3"/>
    <p:sldLayoutId id="2147483939" r:id="rId4"/>
    <p:sldLayoutId id="2147483940" r:id="rId5"/>
    <p:sldLayoutId id="2147483948" r:id="rId6"/>
    <p:sldLayoutId id="2147483941" r:id="rId7"/>
    <p:sldLayoutId id="2147483942" r:id="rId8"/>
    <p:sldLayoutId id="2147483943" r:id="rId9"/>
    <p:sldLayoutId id="2147483944" r:id="rId10"/>
    <p:sldLayoutId id="2147483949" r:id="rId11"/>
    <p:sldLayoutId id="2147483950" r:id="rId12"/>
    <p:sldLayoutId id="2147483951" r:id="rId13"/>
    <p:sldLayoutId id="2147483945" r:id="rId14"/>
    <p:sldLayoutId id="2147483946" r:id="rId15"/>
    <p:sldLayoutId id="2147483952" r:id="rId16"/>
    <p:sldLayoutId id="2147483953" r:id="rId17"/>
  </p:sldLayoutIdLst>
  <p:hf hdr="0"/>
  <p:txStyles>
    <p:titleStyle>
      <a:lvl1pPr algn="l" rtl="0" eaLnBrk="0" fontAlgn="base" hangingPunct="0">
        <a:spcBef>
          <a:spcPct val="0"/>
        </a:spcBef>
        <a:spcAft>
          <a:spcPct val="0"/>
        </a:spcAft>
        <a:defRPr sz="3600" kern="12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Century Gothic" pitchFamily="34" charset="0"/>
        </a:defRPr>
      </a:lvl2pPr>
      <a:lvl3pPr algn="l" rtl="0" eaLnBrk="0" fontAlgn="base" hangingPunct="0">
        <a:spcBef>
          <a:spcPct val="0"/>
        </a:spcBef>
        <a:spcAft>
          <a:spcPct val="0"/>
        </a:spcAft>
        <a:defRPr sz="3600">
          <a:solidFill>
            <a:schemeClr val="bg1"/>
          </a:solidFill>
          <a:latin typeface="Century Gothic" pitchFamily="34" charset="0"/>
        </a:defRPr>
      </a:lvl3pPr>
      <a:lvl4pPr algn="l" rtl="0" eaLnBrk="0" fontAlgn="base" hangingPunct="0">
        <a:spcBef>
          <a:spcPct val="0"/>
        </a:spcBef>
        <a:spcAft>
          <a:spcPct val="0"/>
        </a:spcAft>
        <a:defRPr sz="3600">
          <a:solidFill>
            <a:schemeClr val="bg1"/>
          </a:solidFill>
          <a:latin typeface="Century Gothic" pitchFamily="34" charset="0"/>
        </a:defRPr>
      </a:lvl4pPr>
      <a:lvl5pPr algn="l" rtl="0" eaLnBrk="0" fontAlgn="base" hangingPunct="0">
        <a:spcBef>
          <a:spcPct val="0"/>
        </a:spcBef>
        <a:spcAft>
          <a:spcPct val="0"/>
        </a:spcAft>
        <a:defRPr sz="3600">
          <a:solidFill>
            <a:schemeClr val="bg1"/>
          </a:solidFill>
          <a:latin typeface="Century Gothic" pitchFamily="34" charset="0"/>
        </a:defRPr>
      </a:lvl5pPr>
      <a:lvl6pPr marL="457200" algn="l" rtl="0" fontAlgn="base">
        <a:spcBef>
          <a:spcPct val="0"/>
        </a:spcBef>
        <a:spcAft>
          <a:spcPct val="0"/>
        </a:spcAft>
        <a:defRPr sz="3600">
          <a:solidFill>
            <a:schemeClr val="bg1"/>
          </a:solidFill>
          <a:latin typeface="Century Gothic" pitchFamily="34" charset="0"/>
        </a:defRPr>
      </a:lvl6pPr>
      <a:lvl7pPr marL="914400" algn="l" rtl="0" fontAlgn="base">
        <a:spcBef>
          <a:spcPct val="0"/>
        </a:spcBef>
        <a:spcAft>
          <a:spcPct val="0"/>
        </a:spcAft>
        <a:defRPr sz="3600">
          <a:solidFill>
            <a:schemeClr val="bg1"/>
          </a:solidFill>
          <a:latin typeface="Century Gothic" pitchFamily="34" charset="0"/>
        </a:defRPr>
      </a:lvl7pPr>
      <a:lvl8pPr marL="1371600" algn="l" rtl="0" fontAlgn="base">
        <a:spcBef>
          <a:spcPct val="0"/>
        </a:spcBef>
        <a:spcAft>
          <a:spcPct val="0"/>
        </a:spcAft>
        <a:defRPr sz="3600">
          <a:solidFill>
            <a:schemeClr val="bg1"/>
          </a:solidFill>
          <a:latin typeface="Century Gothic" pitchFamily="34" charset="0"/>
        </a:defRPr>
      </a:lvl8pPr>
      <a:lvl9pPr marL="1828800" algn="l" rtl="0" fontAlgn="base">
        <a:spcBef>
          <a:spcPct val="0"/>
        </a:spcBef>
        <a:spcAft>
          <a:spcPct val="0"/>
        </a:spcAft>
        <a:defRPr sz="3600">
          <a:solidFill>
            <a:schemeClr val="bg1"/>
          </a:solidFill>
          <a:latin typeface="Century Gothic" pitchFamily="34" charset="0"/>
        </a:defRPr>
      </a:lvl9pPr>
    </p:titleStyle>
    <p:bodyStyle>
      <a:lvl1pPr marL="342900" indent="-342900" algn="l" rtl="0" eaLnBrk="0" fontAlgn="base" hangingPunct="0">
        <a:spcBef>
          <a:spcPts val="2000"/>
        </a:spcBef>
        <a:spcAft>
          <a:spcPct val="0"/>
        </a:spcAft>
        <a:buClr>
          <a:schemeClr val="accent1"/>
        </a:buClr>
        <a:buFont typeface="Wingdings 2" pitchFamily="18" charset="2"/>
        <a:buChar char=""/>
        <a:defRPr sz="2000" kern="1200">
          <a:solidFill>
            <a:srgbClr val="595959"/>
          </a:solidFill>
          <a:latin typeface="+mn-lt"/>
          <a:ea typeface="+mn-ea"/>
          <a:cs typeface="+mn-cs"/>
        </a:defRPr>
      </a:lvl1pPr>
      <a:lvl2pPr marL="685800" indent="-336550" algn="l" rtl="0" eaLnBrk="0" fontAlgn="base" hangingPunct="0">
        <a:spcBef>
          <a:spcPts val="600"/>
        </a:spcBef>
        <a:spcAft>
          <a:spcPct val="0"/>
        </a:spcAft>
        <a:buClr>
          <a:srgbClr val="51640B"/>
        </a:buClr>
        <a:buFont typeface="Wingdings 2" pitchFamily="18" charset="2"/>
        <a:buChar char=""/>
        <a:defRPr sz="2800" kern="1200">
          <a:solidFill>
            <a:srgbClr val="595959"/>
          </a:solidFill>
          <a:latin typeface="+mn-lt"/>
          <a:ea typeface="+mn-ea"/>
          <a:cs typeface="+mn-cs"/>
        </a:defRPr>
      </a:lvl2pPr>
      <a:lvl3pPr marL="1035050" indent="-349250" algn="l" rtl="0" eaLnBrk="0" fontAlgn="base" hangingPunct="0">
        <a:spcBef>
          <a:spcPts val="600"/>
        </a:spcBef>
        <a:spcAft>
          <a:spcPct val="0"/>
        </a:spcAft>
        <a:buClr>
          <a:schemeClr val="accent1"/>
        </a:buClr>
        <a:buFont typeface="Wingdings 2" pitchFamily="18" charset="2"/>
        <a:buChar char=""/>
        <a:defRPr sz="2400" kern="1200">
          <a:solidFill>
            <a:srgbClr val="595959"/>
          </a:solidFill>
          <a:latin typeface="+mn-lt"/>
          <a:ea typeface="+mn-ea"/>
          <a:cs typeface="+mn-cs"/>
        </a:defRPr>
      </a:lvl3pPr>
      <a:lvl4pPr marL="1371600" indent="-336550" algn="l" rtl="0" eaLnBrk="0" fontAlgn="base" hangingPunct="0">
        <a:spcBef>
          <a:spcPts val="600"/>
        </a:spcBef>
        <a:spcAft>
          <a:spcPct val="0"/>
        </a:spcAft>
        <a:buClr>
          <a:srgbClr val="51640B"/>
        </a:buClr>
        <a:buFont typeface="Wingdings 2" pitchFamily="18" charset="2"/>
        <a:buChar char=""/>
        <a:defRPr sz="2000" kern="1200">
          <a:solidFill>
            <a:srgbClr val="595959"/>
          </a:solidFill>
          <a:latin typeface="+mn-lt"/>
          <a:ea typeface="+mn-ea"/>
          <a:cs typeface="+mn-cs"/>
        </a:defRPr>
      </a:lvl4pPr>
      <a:lvl5pPr marL="1720850" indent="-349250" algn="l" rtl="0" eaLnBrk="0" fontAlgn="base" hangingPunct="0">
        <a:spcBef>
          <a:spcPts val="600"/>
        </a:spcBef>
        <a:spcAft>
          <a:spcPct val="0"/>
        </a:spcAft>
        <a:buClr>
          <a:schemeClr val="accent1"/>
        </a:buClr>
        <a:buFont typeface="Wingdings 2" pitchFamily="18" charset="2"/>
        <a:buChar char=""/>
        <a:defRPr sz="2000" kern="1200">
          <a:solidFill>
            <a:srgbClr val="59595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ctrTitle"/>
          </p:nvPr>
        </p:nvSpPr>
        <p:spPr>
          <a:xfrm>
            <a:off x="0" y="2157413"/>
            <a:ext cx="8915400" cy="877887"/>
          </a:xfrm>
        </p:spPr>
        <p:txBody>
          <a:bodyPr/>
          <a:lstStyle/>
          <a:p>
            <a:pPr eaLnBrk="1" hangingPunct="1"/>
            <a:r>
              <a:rPr lang="en-US" sz="4800" smtClean="0"/>
              <a:t>Operating Systems</a:t>
            </a:r>
          </a:p>
        </p:txBody>
      </p:sp>
      <p:sp>
        <p:nvSpPr>
          <p:cNvPr id="3" name="Subtitle 2"/>
          <p:cNvSpPr>
            <a:spLocks noGrp="1"/>
          </p:cNvSpPr>
          <p:nvPr>
            <p:ph type="subTitle" idx="1"/>
          </p:nvPr>
        </p:nvSpPr>
        <p:spPr>
          <a:xfrm>
            <a:off x="914400" y="3035300"/>
            <a:ext cx="8001000" cy="3822700"/>
          </a:xfrm>
        </p:spPr>
        <p:txBody>
          <a:bodyPr/>
          <a:lstStyle/>
          <a:p>
            <a:pPr fontAlgn="auto">
              <a:spcAft>
                <a:spcPts val="0"/>
              </a:spcAft>
              <a:defRPr/>
            </a:pPr>
            <a:endParaRPr lang="en-IE" sz="2800" dirty="0" smtClean="0"/>
          </a:p>
          <a:p>
            <a:pPr fontAlgn="auto">
              <a:spcAft>
                <a:spcPts val="0"/>
              </a:spcAft>
              <a:defRPr/>
            </a:pPr>
            <a:r>
              <a:rPr lang="en-IE" sz="3600" dirty="0" smtClean="0"/>
              <a:t>Process &amp;</a:t>
            </a:r>
            <a:br>
              <a:rPr lang="en-IE" sz="3600" dirty="0" smtClean="0"/>
            </a:br>
            <a:r>
              <a:rPr lang="en-IE" sz="3600" dirty="0" smtClean="0"/>
              <a:t>Processor Management</a:t>
            </a:r>
          </a:p>
        </p:txBody>
      </p:sp>
      <p:sp>
        <p:nvSpPr>
          <p:cNvPr id="7" name="Slide Number Placeholder 6"/>
          <p:cNvSpPr>
            <a:spLocks noGrp="1"/>
          </p:cNvSpPr>
          <p:nvPr>
            <p:ph type="sldNum" sz="quarter" idx="12"/>
          </p:nvPr>
        </p:nvSpPr>
        <p:spPr/>
        <p:txBody>
          <a:bodyPr/>
          <a:lstStyle/>
          <a:p>
            <a:pPr>
              <a:defRPr/>
            </a:pPr>
            <a:fld id="{5D7E2731-ED4A-4251-886F-92C6070B1964}" type="slidenum">
              <a:rPr lang="en-US"/>
              <a:pPr>
                <a:defRPr/>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88913" y="692150"/>
            <a:ext cx="8913813" cy="865188"/>
          </a:xfrm>
        </p:spPr>
        <p:txBody>
          <a:bodyPr/>
          <a:lstStyle/>
          <a:p>
            <a:r>
              <a:rPr lang="en-US" smtClean="0"/>
              <a:t>Process termination</a:t>
            </a:r>
          </a:p>
        </p:txBody>
      </p:sp>
      <p:sp>
        <p:nvSpPr>
          <p:cNvPr id="19459" name="Content Placeholder 2"/>
          <p:cNvSpPr>
            <a:spLocks noGrp="1"/>
          </p:cNvSpPr>
          <p:nvPr>
            <p:ph idx="1"/>
          </p:nvPr>
        </p:nvSpPr>
        <p:spPr>
          <a:xfrm>
            <a:off x="1114425" y="2133600"/>
            <a:ext cx="7610475" cy="4132263"/>
          </a:xfrm>
        </p:spPr>
        <p:txBody>
          <a:bodyPr/>
          <a:lstStyle/>
          <a:p>
            <a:r>
              <a:rPr lang="en-US" b="1" smtClean="0"/>
              <a:t>Fatal Error</a:t>
            </a:r>
            <a:r>
              <a:rPr lang="en-US" smtClean="0"/>
              <a:t>    An error caused by process due to a bug in program for example, executing an illegal instruction, referring non-existing memory or dividing by zero. </a:t>
            </a:r>
          </a:p>
          <a:p>
            <a:r>
              <a:rPr lang="en-US" b="1" smtClean="0"/>
              <a:t>Killed by another Process</a:t>
            </a:r>
            <a:r>
              <a:rPr lang="en-US" smtClean="0"/>
              <a:t>    A process executes a system call telling the Operating Systems to terminate some other process. In UNIX, this call is kill. In some systems when a process  is killed, all processes it created are killed as well (UNIX does not work this way).</a:t>
            </a:r>
          </a:p>
        </p:txBody>
      </p:sp>
      <p:sp>
        <p:nvSpPr>
          <p:cNvPr id="6" name="Slide Number Placeholder 5"/>
          <p:cNvSpPr>
            <a:spLocks noGrp="1"/>
          </p:cNvSpPr>
          <p:nvPr>
            <p:ph type="sldNum" sz="quarter" idx="12"/>
          </p:nvPr>
        </p:nvSpPr>
        <p:spPr/>
        <p:txBody>
          <a:bodyPr/>
          <a:lstStyle/>
          <a:p>
            <a:pPr>
              <a:defRPr/>
            </a:pPr>
            <a:fld id="{006D08A3-B209-4B56-B680-F012AD83DCD6}" type="slidenum">
              <a:rPr lang="en-US" smtClean="0"/>
              <a:pPr>
                <a:defRPr/>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z="4800" smtClean="0"/>
              <a:t>Process, The OS &amp; CPU</a:t>
            </a:r>
          </a:p>
        </p:txBody>
      </p:sp>
      <p:sp>
        <p:nvSpPr>
          <p:cNvPr id="3" name="Content Placeholder 2"/>
          <p:cNvSpPr>
            <a:spLocks noGrp="1"/>
          </p:cNvSpPr>
          <p:nvPr>
            <p:ph idx="1"/>
          </p:nvPr>
        </p:nvSpPr>
        <p:spPr>
          <a:xfrm>
            <a:off x="928688" y="2071688"/>
            <a:ext cx="8215312" cy="4572000"/>
          </a:xfrm>
        </p:spPr>
        <p:txBody>
          <a:bodyPr rtlCol="0">
            <a:normAutofit fontScale="92500"/>
          </a:bodyPr>
          <a:lstStyle/>
          <a:p>
            <a:pPr eaLnBrk="1" fontAlgn="auto" hangingPunct="1">
              <a:spcAft>
                <a:spcPts val="0"/>
              </a:spcAft>
              <a:defRPr/>
            </a:pPr>
            <a:r>
              <a:rPr lang="en-IE" sz="2600" dirty="0" smtClean="0">
                <a:solidFill>
                  <a:schemeClr val="tx1">
                    <a:lumMod val="65000"/>
                    <a:lumOff val="35000"/>
                  </a:schemeClr>
                </a:solidFill>
              </a:rPr>
              <a:t>The notion of a process enables an OS the ability to perform multiple actions at the same time</a:t>
            </a:r>
          </a:p>
          <a:p>
            <a:pPr lvl="1" eaLnBrk="1" fontAlgn="auto" hangingPunct="1">
              <a:spcAft>
                <a:spcPts val="0"/>
              </a:spcAft>
              <a:buClr>
                <a:schemeClr val="accent1">
                  <a:lumMod val="50000"/>
                </a:schemeClr>
              </a:buClr>
              <a:defRPr/>
            </a:pPr>
            <a:r>
              <a:rPr lang="en-IE" sz="2600" dirty="0" smtClean="0">
                <a:solidFill>
                  <a:schemeClr val="tx1">
                    <a:lumMod val="65000"/>
                    <a:lumOff val="35000"/>
                  </a:schemeClr>
                </a:solidFill>
              </a:rPr>
              <a:t>In parallel or </a:t>
            </a:r>
            <a:r>
              <a:rPr lang="en-IE" sz="2600" b="1" dirty="0" smtClean="0">
                <a:solidFill>
                  <a:schemeClr val="tx1">
                    <a:lumMod val="65000"/>
                    <a:lumOff val="35000"/>
                  </a:schemeClr>
                </a:solidFill>
              </a:rPr>
              <a:t>concurrently</a:t>
            </a:r>
          </a:p>
          <a:p>
            <a:pPr eaLnBrk="1" fontAlgn="auto" hangingPunct="1">
              <a:spcAft>
                <a:spcPts val="0"/>
              </a:spcAft>
              <a:defRPr/>
            </a:pPr>
            <a:r>
              <a:rPr lang="en-US" sz="2600" dirty="0" smtClean="0">
                <a:solidFill>
                  <a:schemeClr val="tx1">
                    <a:lumMod val="65000"/>
                    <a:lumOff val="35000"/>
                  </a:schemeClr>
                </a:solidFill>
              </a:rPr>
              <a:t>In the simplest case there is only one process to manage</a:t>
            </a:r>
          </a:p>
          <a:p>
            <a:pPr lvl="1" eaLnBrk="1" fontAlgn="auto" hangingPunct="1">
              <a:spcAft>
                <a:spcPts val="0"/>
              </a:spcAft>
              <a:buClr>
                <a:schemeClr val="accent1">
                  <a:lumMod val="50000"/>
                </a:schemeClr>
              </a:buClr>
              <a:defRPr/>
            </a:pPr>
            <a:r>
              <a:rPr lang="en-US" sz="2600" dirty="0" smtClean="0">
                <a:solidFill>
                  <a:schemeClr val="tx1">
                    <a:lumMod val="65000"/>
                    <a:lumOff val="35000"/>
                  </a:schemeClr>
                </a:solidFill>
              </a:rPr>
              <a:t>The interesting case arises when there are many processes competing for system resources</a:t>
            </a:r>
          </a:p>
          <a:p>
            <a:pPr eaLnBrk="1" fontAlgn="auto" hangingPunct="1">
              <a:spcAft>
                <a:spcPts val="0"/>
              </a:spcAft>
              <a:defRPr/>
            </a:pPr>
            <a:r>
              <a:rPr lang="en-US" sz="2600" dirty="0" smtClean="0">
                <a:solidFill>
                  <a:schemeClr val="tx1">
                    <a:lumMod val="65000"/>
                    <a:lumOff val="35000"/>
                  </a:schemeClr>
                </a:solidFill>
              </a:rPr>
              <a:t>On a system with multiple CPU's there can be more than one current process - but at most one per CPU</a:t>
            </a:r>
          </a:p>
          <a:p>
            <a:pPr lvl="1" eaLnBrk="1" fontAlgn="auto" hangingPunct="1">
              <a:spcAft>
                <a:spcPts val="0"/>
              </a:spcAft>
              <a:buClr>
                <a:schemeClr val="accent1">
                  <a:lumMod val="50000"/>
                </a:schemeClr>
              </a:buClr>
              <a:defRPr/>
            </a:pPr>
            <a:r>
              <a:rPr lang="en-US" sz="2600" dirty="0" smtClean="0">
                <a:solidFill>
                  <a:schemeClr val="tx1">
                    <a:lumMod val="65000"/>
                    <a:lumOff val="35000"/>
                  </a:schemeClr>
                </a:solidFill>
              </a:rPr>
              <a:t>Processor, CPU, Core </a:t>
            </a:r>
            <a:r>
              <a:rPr lang="en-IE" sz="2600" dirty="0" smtClean="0">
                <a:solidFill>
                  <a:schemeClr val="tx1">
                    <a:lumMod val="65000"/>
                    <a:lumOff val="35000"/>
                  </a:schemeClr>
                </a:solidFill>
              </a:rPr>
              <a:t>→</a:t>
            </a:r>
            <a:r>
              <a:rPr lang="en-US" sz="2600" dirty="0" smtClean="0">
                <a:solidFill>
                  <a:schemeClr val="tx1">
                    <a:lumMod val="65000"/>
                    <a:lumOff val="35000"/>
                  </a:schemeClr>
                </a:solidFill>
              </a:rPr>
              <a:t> all interchangeable</a:t>
            </a:r>
          </a:p>
          <a:p>
            <a:pPr eaLnBrk="1" fontAlgn="auto" hangingPunct="1">
              <a:spcAft>
                <a:spcPts val="0"/>
              </a:spcAft>
              <a:defRPr/>
            </a:pPr>
            <a:endParaRPr lang="en-IE" sz="2800" dirty="0" smtClean="0">
              <a:solidFill>
                <a:schemeClr val="tx1">
                  <a:lumMod val="65000"/>
                  <a:lumOff val="35000"/>
                </a:schemeClr>
              </a:solidFill>
            </a:endParaRPr>
          </a:p>
        </p:txBody>
      </p:sp>
      <p:sp>
        <p:nvSpPr>
          <p:cNvPr id="7" name="Title 5"/>
          <p:cNvSpPr txBox="1">
            <a:spLocks/>
          </p:cNvSpPr>
          <p:nvPr/>
        </p:nvSpPr>
        <p:spPr>
          <a:xfrm rot="16200000">
            <a:off x="-2409825" y="3533775"/>
            <a:ext cx="5734050" cy="914400"/>
          </a:xfrm>
          <a:prstGeom prst="rect">
            <a:avLst/>
          </a:prstGeom>
          <a:solidFill>
            <a:schemeClr val="bg2">
              <a:lumMod val="40000"/>
              <a:lumOff val="60000"/>
            </a:schemeClr>
          </a:solidFill>
        </p:spPr>
        <p:txBody>
          <a:bodyPr lIns="1188720" rIns="274320" anchor="ctr">
            <a:normAutofit/>
          </a:bodyPr>
          <a:lstStyle/>
          <a:p>
            <a:pPr defTabSz="914400" fontAlgn="auto">
              <a:spcAft>
                <a:spcPts val="0"/>
              </a:spcAft>
              <a:defRPr/>
            </a:pPr>
            <a:r>
              <a:rPr lang="en-US" sz="3200">
                <a:solidFill>
                  <a:schemeClr val="accent1">
                    <a:lumMod val="50000"/>
                  </a:schemeClr>
                </a:solidFill>
                <a:latin typeface="+mj-lt"/>
                <a:ea typeface="+mj-ea"/>
                <a:cs typeface="+mj-cs"/>
              </a:rPr>
              <a:t>Operating Systems   </a:t>
            </a:r>
            <a:endParaRPr lang="en-US" sz="3200" dirty="0">
              <a:solidFill>
                <a:schemeClr val="accent1">
                  <a:lumMod val="50000"/>
                </a:schemeClr>
              </a:solidFill>
              <a:latin typeface="+mj-lt"/>
              <a:ea typeface="+mj-ea"/>
              <a:cs typeface="+mj-cs"/>
            </a:endParaRPr>
          </a:p>
        </p:txBody>
      </p:sp>
      <p:sp>
        <p:nvSpPr>
          <p:cNvPr id="8" name="Slide Number Placeholder 7"/>
          <p:cNvSpPr>
            <a:spLocks noGrp="1"/>
          </p:cNvSpPr>
          <p:nvPr>
            <p:ph type="sldNum" sz="quarter" idx="12"/>
          </p:nvPr>
        </p:nvSpPr>
        <p:spPr/>
        <p:txBody>
          <a:bodyPr/>
          <a:lstStyle/>
          <a:p>
            <a:pPr>
              <a:defRPr/>
            </a:pPr>
            <a:fld id="{2B52860B-04D7-40BE-BFC9-B45D583F3176}" type="slidenum">
              <a:rPr lang="en-US"/>
              <a:pPr>
                <a:defRPr/>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z="4800" smtClean="0"/>
              <a:t>Process Components</a:t>
            </a:r>
          </a:p>
        </p:txBody>
      </p:sp>
      <p:sp>
        <p:nvSpPr>
          <p:cNvPr id="3" name="Content Placeholder 2"/>
          <p:cNvSpPr>
            <a:spLocks noGrp="1"/>
          </p:cNvSpPr>
          <p:nvPr>
            <p:ph idx="1"/>
          </p:nvPr>
        </p:nvSpPr>
        <p:spPr>
          <a:xfrm>
            <a:off x="928688" y="2071688"/>
            <a:ext cx="8215312" cy="4572000"/>
          </a:xfrm>
        </p:spPr>
        <p:txBody>
          <a:bodyPr rtlCol="0">
            <a:normAutofit fontScale="92500" lnSpcReduction="20000"/>
          </a:bodyPr>
          <a:lstStyle/>
          <a:p>
            <a:pPr eaLnBrk="1" fontAlgn="auto" hangingPunct="1">
              <a:spcAft>
                <a:spcPts val="0"/>
              </a:spcAft>
              <a:defRPr/>
            </a:pPr>
            <a:r>
              <a:rPr lang="en-US" sz="2800" b="1" dirty="0" smtClean="0">
                <a:solidFill>
                  <a:schemeClr val="tx1">
                    <a:lumMod val="65000"/>
                    <a:lumOff val="35000"/>
                  </a:schemeClr>
                </a:solidFill>
              </a:rPr>
              <a:t>Address Space</a:t>
            </a:r>
          </a:p>
          <a:p>
            <a:pPr lvl="1" eaLnBrk="1" fontAlgn="auto" hangingPunct="1">
              <a:spcAft>
                <a:spcPts val="0"/>
              </a:spcAft>
              <a:buClr>
                <a:schemeClr val="accent1">
                  <a:lumMod val="50000"/>
                </a:schemeClr>
              </a:buClr>
              <a:defRPr/>
            </a:pPr>
            <a:r>
              <a:rPr lang="en-US" dirty="0" smtClean="0">
                <a:solidFill>
                  <a:schemeClr val="tx1">
                    <a:lumMod val="65000"/>
                    <a:lumOff val="35000"/>
                  </a:schemeClr>
                </a:solidFill>
              </a:rPr>
              <a:t>The code for the executing program</a:t>
            </a:r>
          </a:p>
          <a:p>
            <a:pPr lvl="1" eaLnBrk="1" fontAlgn="auto" hangingPunct="1">
              <a:spcAft>
                <a:spcPts val="0"/>
              </a:spcAft>
              <a:buClr>
                <a:schemeClr val="accent1">
                  <a:lumMod val="50000"/>
                </a:schemeClr>
              </a:buClr>
              <a:defRPr/>
            </a:pPr>
            <a:r>
              <a:rPr lang="en-US" dirty="0" smtClean="0">
                <a:solidFill>
                  <a:schemeClr val="tx1">
                    <a:lumMod val="65000"/>
                    <a:lumOff val="35000"/>
                  </a:schemeClr>
                </a:solidFill>
              </a:rPr>
              <a:t>The data for the executing program</a:t>
            </a:r>
          </a:p>
          <a:p>
            <a:pPr lvl="1" eaLnBrk="1" fontAlgn="auto" hangingPunct="1">
              <a:spcAft>
                <a:spcPts val="0"/>
              </a:spcAft>
              <a:buClr>
                <a:schemeClr val="accent1">
                  <a:lumMod val="50000"/>
                </a:schemeClr>
              </a:buClr>
              <a:defRPr/>
            </a:pPr>
            <a:r>
              <a:rPr lang="en-US" dirty="0" smtClean="0">
                <a:solidFill>
                  <a:schemeClr val="tx1">
                    <a:lumMod val="65000"/>
                    <a:lumOff val="35000"/>
                  </a:schemeClr>
                </a:solidFill>
              </a:rPr>
              <a:t>A process stack </a:t>
            </a:r>
            <a:r>
              <a:rPr lang="en-US" b="1" dirty="0" smtClean="0">
                <a:solidFill>
                  <a:schemeClr val="tx1">
                    <a:lumMod val="65000"/>
                    <a:lumOff val="35000"/>
                  </a:schemeClr>
                </a:solidFill>
              </a:rPr>
              <a:t>(SP) </a:t>
            </a:r>
            <a:r>
              <a:rPr lang="en-US" dirty="0" smtClean="0">
                <a:solidFill>
                  <a:schemeClr val="tx1">
                    <a:lumMod val="65000"/>
                    <a:lumOff val="35000"/>
                  </a:schemeClr>
                </a:solidFill>
              </a:rPr>
              <a:t>encapsulating the state of procedure calls</a:t>
            </a:r>
          </a:p>
          <a:p>
            <a:pPr eaLnBrk="1" fontAlgn="auto" hangingPunct="1">
              <a:spcAft>
                <a:spcPts val="0"/>
              </a:spcAft>
              <a:defRPr/>
            </a:pPr>
            <a:r>
              <a:rPr lang="en-US" sz="2800" dirty="0" smtClean="0">
                <a:solidFill>
                  <a:schemeClr val="tx1">
                    <a:lumMod val="65000"/>
                    <a:lumOff val="35000"/>
                  </a:schemeClr>
                </a:solidFill>
              </a:rPr>
              <a:t>The program counter </a:t>
            </a:r>
            <a:r>
              <a:rPr lang="en-US" sz="2800" b="1" dirty="0" smtClean="0">
                <a:solidFill>
                  <a:schemeClr val="tx1">
                    <a:lumMod val="65000"/>
                    <a:lumOff val="35000"/>
                  </a:schemeClr>
                </a:solidFill>
              </a:rPr>
              <a:t>(PC) </a:t>
            </a:r>
            <a:r>
              <a:rPr lang="en-US" sz="2800" dirty="0" smtClean="0">
                <a:solidFill>
                  <a:schemeClr val="tx1">
                    <a:lumMod val="65000"/>
                    <a:lumOff val="35000"/>
                  </a:schemeClr>
                </a:solidFill>
              </a:rPr>
              <a:t>indicating the next instruction</a:t>
            </a:r>
          </a:p>
          <a:p>
            <a:pPr eaLnBrk="1" fontAlgn="auto" hangingPunct="1">
              <a:spcAft>
                <a:spcPts val="0"/>
              </a:spcAft>
              <a:defRPr/>
            </a:pPr>
            <a:r>
              <a:rPr lang="en-US" sz="2800" dirty="0" smtClean="0">
                <a:solidFill>
                  <a:schemeClr val="tx1">
                    <a:lumMod val="65000"/>
                    <a:lumOff val="35000"/>
                  </a:schemeClr>
                </a:solidFill>
              </a:rPr>
              <a:t>A set of operating system resources </a:t>
            </a:r>
          </a:p>
          <a:p>
            <a:pPr lvl="1" eaLnBrk="1" fontAlgn="auto" hangingPunct="1">
              <a:spcAft>
                <a:spcPts val="0"/>
              </a:spcAft>
              <a:buClr>
                <a:schemeClr val="accent1">
                  <a:lumMod val="50000"/>
                </a:schemeClr>
              </a:buClr>
              <a:defRPr/>
            </a:pPr>
            <a:r>
              <a:rPr lang="en-US" dirty="0" smtClean="0">
                <a:solidFill>
                  <a:schemeClr val="tx1">
                    <a:lumMod val="65000"/>
                    <a:lumOff val="35000"/>
                  </a:schemeClr>
                </a:solidFill>
              </a:rPr>
              <a:t>(e.g. open files, network connections)</a:t>
            </a:r>
          </a:p>
          <a:p>
            <a:pPr eaLnBrk="1" fontAlgn="auto" hangingPunct="1">
              <a:spcAft>
                <a:spcPts val="0"/>
              </a:spcAft>
              <a:defRPr/>
            </a:pPr>
            <a:r>
              <a:rPr lang="en-US" sz="2800" dirty="0" smtClean="0">
                <a:solidFill>
                  <a:schemeClr val="tx1">
                    <a:lumMod val="65000"/>
                    <a:lumOff val="35000"/>
                  </a:schemeClr>
                </a:solidFill>
              </a:rPr>
              <a:t>Process named using its Process ID </a:t>
            </a:r>
            <a:r>
              <a:rPr lang="en-US" sz="2800" b="1" dirty="0" smtClean="0">
                <a:solidFill>
                  <a:schemeClr val="tx1">
                    <a:lumMod val="65000"/>
                    <a:lumOff val="35000"/>
                  </a:schemeClr>
                </a:solidFill>
              </a:rPr>
              <a:t>(PID)</a:t>
            </a:r>
          </a:p>
          <a:p>
            <a:pPr eaLnBrk="1" fontAlgn="auto" hangingPunct="1">
              <a:spcAft>
                <a:spcPts val="0"/>
              </a:spcAft>
              <a:defRPr/>
            </a:pPr>
            <a:endParaRPr lang="en-US" sz="2800" i="1" dirty="0">
              <a:solidFill>
                <a:schemeClr val="tx1">
                  <a:lumMod val="65000"/>
                  <a:lumOff val="35000"/>
                </a:schemeClr>
              </a:solidFill>
            </a:endParaRPr>
          </a:p>
        </p:txBody>
      </p:sp>
      <p:sp>
        <p:nvSpPr>
          <p:cNvPr id="7" name="Title 5"/>
          <p:cNvSpPr txBox="1">
            <a:spLocks/>
          </p:cNvSpPr>
          <p:nvPr/>
        </p:nvSpPr>
        <p:spPr>
          <a:xfrm rot="16200000">
            <a:off x="-2409825" y="3533775"/>
            <a:ext cx="5734050" cy="914400"/>
          </a:xfrm>
          <a:prstGeom prst="rect">
            <a:avLst/>
          </a:prstGeom>
          <a:solidFill>
            <a:schemeClr val="bg2">
              <a:lumMod val="40000"/>
              <a:lumOff val="60000"/>
            </a:schemeClr>
          </a:solidFill>
        </p:spPr>
        <p:txBody>
          <a:bodyPr lIns="1188720" rIns="274320" anchor="ctr">
            <a:normAutofit/>
          </a:bodyPr>
          <a:lstStyle/>
          <a:p>
            <a:pPr defTabSz="914400" fontAlgn="auto">
              <a:spcAft>
                <a:spcPts val="0"/>
              </a:spcAft>
              <a:defRPr/>
            </a:pPr>
            <a:r>
              <a:rPr lang="en-US" sz="3200">
                <a:solidFill>
                  <a:schemeClr val="accent1">
                    <a:lumMod val="50000"/>
                  </a:schemeClr>
                </a:solidFill>
                <a:latin typeface="+mj-lt"/>
                <a:ea typeface="+mj-ea"/>
                <a:cs typeface="+mj-cs"/>
              </a:rPr>
              <a:t>Operating Systems   </a:t>
            </a:r>
            <a:endParaRPr lang="en-US" sz="3200" dirty="0">
              <a:solidFill>
                <a:schemeClr val="accent1">
                  <a:lumMod val="50000"/>
                </a:schemeClr>
              </a:solidFill>
              <a:latin typeface="+mj-lt"/>
              <a:ea typeface="+mj-ea"/>
              <a:cs typeface="+mj-cs"/>
            </a:endParaRPr>
          </a:p>
        </p:txBody>
      </p:sp>
      <p:sp>
        <p:nvSpPr>
          <p:cNvPr id="8" name="Slide Number Placeholder 7"/>
          <p:cNvSpPr>
            <a:spLocks noGrp="1"/>
          </p:cNvSpPr>
          <p:nvPr>
            <p:ph type="sldNum" sz="quarter" idx="12"/>
          </p:nvPr>
        </p:nvSpPr>
        <p:spPr/>
        <p:txBody>
          <a:bodyPr/>
          <a:lstStyle/>
          <a:p>
            <a:pPr>
              <a:defRPr/>
            </a:pPr>
            <a:fld id="{2713CC9C-7366-45F0-8BB3-69655D625674}" type="slidenum">
              <a:rPr lang="en-US"/>
              <a:pPr>
                <a:defRPr/>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0" y="549275"/>
            <a:ext cx="8913813" cy="1150938"/>
          </a:xfrm>
        </p:spPr>
        <p:txBody>
          <a:bodyPr/>
          <a:lstStyle/>
          <a:p>
            <a:pPr eaLnBrk="1" hangingPunct="1"/>
            <a:r>
              <a:rPr lang="en-US" sz="4800" smtClean="0"/>
              <a:t>Process Address Space</a:t>
            </a:r>
          </a:p>
        </p:txBody>
      </p:sp>
      <p:sp>
        <p:nvSpPr>
          <p:cNvPr id="22531" name="Content Placeholder 2"/>
          <p:cNvSpPr>
            <a:spLocks noGrp="1"/>
          </p:cNvSpPr>
          <p:nvPr>
            <p:ph idx="1"/>
          </p:nvPr>
        </p:nvSpPr>
        <p:spPr>
          <a:xfrm>
            <a:off x="928688" y="2071688"/>
            <a:ext cx="6072187" cy="4572000"/>
          </a:xfrm>
        </p:spPr>
        <p:txBody>
          <a:bodyPr/>
          <a:lstStyle/>
          <a:p>
            <a:pPr eaLnBrk="1" hangingPunct="1"/>
            <a:r>
              <a:rPr lang="en-IE" sz="2400" smtClean="0"/>
              <a:t>A process is an entity, each has its own </a:t>
            </a:r>
            <a:r>
              <a:rPr lang="en-IE" sz="2400" b="1" smtClean="0"/>
              <a:t>Process Address Space </a:t>
            </a:r>
            <a:r>
              <a:rPr lang="en-IE" sz="2400" smtClean="0"/>
              <a:t>containing</a:t>
            </a:r>
          </a:p>
          <a:p>
            <a:pPr lvl="1" eaLnBrk="1" hangingPunct="1"/>
            <a:r>
              <a:rPr lang="en-IE" sz="2400" smtClean="0"/>
              <a:t>Text Region → portion of address space where actual program instructions reside</a:t>
            </a:r>
          </a:p>
          <a:p>
            <a:pPr lvl="1" eaLnBrk="1" hangingPunct="1"/>
            <a:r>
              <a:rPr lang="en-IE" sz="2400" smtClean="0"/>
              <a:t>Data Region → stores all data variables upon which the programs instructions operate</a:t>
            </a:r>
          </a:p>
          <a:p>
            <a:pPr lvl="1" eaLnBrk="1" hangingPunct="1"/>
            <a:r>
              <a:rPr lang="en-IE" sz="2400" smtClean="0"/>
              <a:t>Process Stack →</a:t>
            </a:r>
            <a:r>
              <a:rPr lang="en-US" sz="2400" smtClean="0"/>
              <a:t> contains temporary data such as subroutine parameter, return address, and temporary variables. </a:t>
            </a:r>
          </a:p>
        </p:txBody>
      </p:sp>
      <p:sp>
        <p:nvSpPr>
          <p:cNvPr id="7" name="Title 5"/>
          <p:cNvSpPr txBox="1">
            <a:spLocks/>
          </p:cNvSpPr>
          <p:nvPr/>
        </p:nvSpPr>
        <p:spPr>
          <a:xfrm rot="16200000">
            <a:off x="-2409825" y="3533775"/>
            <a:ext cx="5734050" cy="914400"/>
          </a:xfrm>
          <a:prstGeom prst="rect">
            <a:avLst/>
          </a:prstGeom>
          <a:solidFill>
            <a:schemeClr val="bg2">
              <a:lumMod val="40000"/>
              <a:lumOff val="60000"/>
            </a:schemeClr>
          </a:solidFill>
        </p:spPr>
        <p:txBody>
          <a:bodyPr lIns="1188720" rIns="274320" anchor="ctr">
            <a:normAutofit/>
          </a:bodyPr>
          <a:lstStyle/>
          <a:p>
            <a:pPr defTabSz="914400" fontAlgn="auto">
              <a:spcAft>
                <a:spcPts val="0"/>
              </a:spcAft>
              <a:defRPr/>
            </a:pPr>
            <a:r>
              <a:rPr lang="en-US" sz="3200">
                <a:solidFill>
                  <a:schemeClr val="accent1">
                    <a:lumMod val="50000"/>
                  </a:schemeClr>
                </a:solidFill>
                <a:latin typeface="+mj-lt"/>
                <a:ea typeface="+mj-ea"/>
                <a:cs typeface="+mj-cs"/>
              </a:rPr>
              <a:t>Operating Systems   </a:t>
            </a:r>
            <a:endParaRPr lang="en-US" sz="3200" dirty="0">
              <a:solidFill>
                <a:schemeClr val="accent1">
                  <a:lumMod val="50000"/>
                </a:schemeClr>
              </a:solidFill>
              <a:latin typeface="+mj-lt"/>
              <a:ea typeface="+mj-ea"/>
              <a:cs typeface="+mj-cs"/>
            </a:endParaRPr>
          </a:p>
        </p:txBody>
      </p:sp>
      <p:pic>
        <p:nvPicPr>
          <p:cNvPr id="22533" name="Picture 7" descr="P Address Space.bmp"/>
          <p:cNvPicPr>
            <a:picLocks noChangeAspect="1"/>
          </p:cNvPicPr>
          <p:nvPr/>
        </p:nvPicPr>
        <p:blipFill>
          <a:blip r:embed="rId3"/>
          <a:srcRect/>
          <a:stretch>
            <a:fillRect/>
          </a:stretch>
        </p:blipFill>
        <p:spPr bwMode="auto">
          <a:xfrm>
            <a:off x="6786563" y="2857500"/>
            <a:ext cx="2143125" cy="2668588"/>
          </a:xfrm>
          <a:prstGeom prst="rect">
            <a:avLst/>
          </a:prstGeom>
          <a:noFill/>
          <a:ln w="9525">
            <a:solidFill>
              <a:schemeClr val="tx2"/>
            </a:solidFill>
            <a:miter lim="800000"/>
            <a:headEnd/>
            <a:tailEnd/>
          </a:ln>
        </p:spPr>
      </p:pic>
      <p:sp>
        <p:nvSpPr>
          <p:cNvPr id="9" name="TextBox 8"/>
          <p:cNvSpPr txBox="1"/>
          <p:nvPr/>
        </p:nvSpPr>
        <p:spPr>
          <a:xfrm>
            <a:off x="6786563" y="5572125"/>
            <a:ext cx="2143125" cy="307975"/>
          </a:xfrm>
          <a:prstGeom prst="rect">
            <a:avLst/>
          </a:prstGeom>
          <a:solidFill>
            <a:schemeClr val="bg2">
              <a:lumMod val="40000"/>
              <a:lumOff val="60000"/>
            </a:schemeClr>
          </a:solidFill>
        </p:spPr>
        <p:txBody>
          <a:bodyPr>
            <a:spAutoFit/>
          </a:bodyPr>
          <a:lstStyle/>
          <a:p>
            <a:pPr algn="ctr" fontAlgn="auto">
              <a:spcBef>
                <a:spcPts val="0"/>
              </a:spcBef>
              <a:spcAft>
                <a:spcPts val="0"/>
              </a:spcAft>
              <a:defRPr/>
            </a:pPr>
            <a:r>
              <a:rPr lang="en-US" sz="1400" b="1" dirty="0">
                <a:solidFill>
                  <a:schemeClr val="accent1">
                    <a:lumMod val="50000"/>
                  </a:schemeClr>
                </a:solidFill>
                <a:latin typeface="+mn-lt"/>
              </a:rPr>
              <a:t>Fig 3.1 – Program view</a:t>
            </a:r>
          </a:p>
        </p:txBody>
      </p:sp>
      <p:sp>
        <p:nvSpPr>
          <p:cNvPr id="10" name="Slide Number Placeholder 9"/>
          <p:cNvSpPr>
            <a:spLocks noGrp="1"/>
          </p:cNvSpPr>
          <p:nvPr>
            <p:ph type="sldNum" sz="quarter" idx="12"/>
          </p:nvPr>
        </p:nvSpPr>
        <p:spPr/>
        <p:txBody>
          <a:bodyPr/>
          <a:lstStyle/>
          <a:p>
            <a:pPr>
              <a:defRPr/>
            </a:pPr>
            <a:fld id="{A47D7C7C-5E98-4FD5-B4EB-F0F83E547E79}" type="slidenum">
              <a:rPr lang="en-US"/>
              <a:pPr>
                <a:defRPr/>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0" y="333375"/>
            <a:ext cx="8913813" cy="1223963"/>
          </a:xfrm>
        </p:spPr>
        <p:txBody>
          <a:bodyPr/>
          <a:lstStyle/>
          <a:p>
            <a:pPr eaLnBrk="1" hangingPunct="1"/>
            <a:r>
              <a:rPr lang="en-US" sz="4800" smtClean="0"/>
              <a:t>Multiprogramming</a:t>
            </a:r>
          </a:p>
        </p:txBody>
      </p:sp>
      <p:sp>
        <p:nvSpPr>
          <p:cNvPr id="3" name="Content Placeholder 2"/>
          <p:cNvSpPr>
            <a:spLocks noGrp="1"/>
          </p:cNvSpPr>
          <p:nvPr>
            <p:ph idx="1"/>
          </p:nvPr>
        </p:nvSpPr>
        <p:spPr>
          <a:xfrm>
            <a:off x="928688" y="2143125"/>
            <a:ext cx="8215312" cy="4572000"/>
          </a:xfrm>
        </p:spPr>
        <p:txBody>
          <a:bodyPr rtlCol="0">
            <a:normAutofit fontScale="70000" lnSpcReduction="20000"/>
          </a:bodyPr>
          <a:lstStyle/>
          <a:p>
            <a:pPr eaLnBrk="1" fontAlgn="auto" hangingPunct="1">
              <a:spcAft>
                <a:spcPts val="0"/>
              </a:spcAft>
              <a:defRPr/>
            </a:pPr>
            <a:r>
              <a:rPr lang="en-US" sz="3400" dirty="0" smtClean="0">
                <a:solidFill>
                  <a:schemeClr val="tx1">
                    <a:lumMod val="65000"/>
                    <a:lumOff val="35000"/>
                  </a:schemeClr>
                </a:solidFill>
              </a:rPr>
              <a:t>Conceptually each process has its own virtual CPU</a:t>
            </a:r>
          </a:p>
          <a:p>
            <a:pPr lvl="1" eaLnBrk="1" fontAlgn="auto" hangingPunct="1">
              <a:spcAft>
                <a:spcPts val="0"/>
              </a:spcAft>
              <a:buClr>
                <a:schemeClr val="accent1">
                  <a:lumMod val="50000"/>
                </a:schemeClr>
              </a:buClr>
              <a:defRPr/>
            </a:pPr>
            <a:r>
              <a:rPr lang="en-US" sz="3400" dirty="0" smtClean="0">
                <a:solidFill>
                  <a:schemeClr val="tx1">
                    <a:lumMod val="65000"/>
                    <a:lumOff val="35000"/>
                  </a:schemeClr>
                </a:solidFill>
              </a:rPr>
              <a:t>In reality the processor switches back and forth from process to process</a:t>
            </a:r>
          </a:p>
          <a:p>
            <a:pPr lvl="1" eaLnBrk="1" fontAlgn="auto" hangingPunct="1">
              <a:spcAft>
                <a:spcPts val="0"/>
              </a:spcAft>
              <a:buClr>
                <a:schemeClr val="accent1">
                  <a:lumMod val="50000"/>
                </a:schemeClr>
              </a:buClr>
              <a:defRPr/>
            </a:pPr>
            <a:r>
              <a:rPr lang="en-US" sz="3400" dirty="0" smtClean="0">
                <a:solidFill>
                  <a:schemeClr val="tx1">
                    <a:lumMod val="65000"/>
                    <a:lumOff val="35000"/>
                  </a:schemeClr>
                </a:solidFill>
              </a:rPr>
              <a:t>This is called </a:t>
            </a:r>
            <a:r>
              <a:rPr lang="en-US" sz="3400" b="1" dirty="0" smtClean="0">
                <a:solidFill>
                  <a:schemeClr val="tx1">
                    <a:lumMod val="65000"/>
                    <a:lumOff val="35000"/>
                  </a:schemeClr>
                </a:solidFill>
              </a:rPr>
              <a:t>multiprogramming</a:t>
            </a:r>
          </a:p>
          <a:p>
            <a:pPr eaLnBrk="1" fontAlgn="auto" hangingPunct="1">
              <a:spcAft>
                <a:spcPts val="0"/>
              </a:spcAft>
              <a:defRPr/>
            </a:pPr>
            <a:r>
              <a:rPr lang="en-IE" sz="3400" dirty="0" smtClean="0">
                <a:solidFill>
                  <a:schemeClr val="tx1">
                    <a:lumMod val="65000"/>
                    <a:lumOff val="35000"/>
                  </a:schemeClr>
                </a:solidFill>
              </a:rPr>
              <a:t>Strictly speaking a processor can only do one job at a time</a:t>
            </a:r>
          </a:p>
          <a:p>
            <a:pPr lvl="1" eaLnBrk="1" fontAlgn="auto" hangingPunct="1">
              <a:spcAft>
                <a:spcPts val="0"/>
              </a:spcAft>
              <a:buClr>
                <a:schemeClr val="accent1">
                  <a:lumMod val="50000"/>
                </a:schemeClr>
              </a:buClr>
              <a:defRPr/>
            </a:pPr>
            <a:r>
              <a:rPr lang="en-IE" sz="3400" dirty="0" smtClean="0">
                <a:solidFill>
                  <a:schemeClr val="tx1">
                    <a:lumMod val="65000"/>
                    <a:lumOff val="35000"/>
                  </a:schemeClr>
                </a:solidFill>
              </a:rPr>
              <a:t>Pseudo-parallelism → the appearance of multi processes at once</a:t>
            </a:r>
          </a:p>
          <a:p>
            <a:pPr eaLnBrk="1" fontAlgn="auto" hangingPunct="1">
              <a:spcAft>
                <a:spcPts val="0"/>
              </a:spcAft>
              <a:defRPr/>
            </a:pPr>
            <a:r>
              <a:rPr lang="en-US" sz="3400" dirty="0" smtClean="0">
                <a:solidFill>
                  <a:schemeClr val="tx1">
                    <a:lumMod val="65000"/>
                    <a:lumOff val="35000"/>
                  </a:schemeClr>
                </a:solidFill>
              </a:rPr>
              <a:t>To manage the various processes, the OS maintains a set of data structures </a:t>
            </a:r>
          </a:p>
          <a:p>
            <a:pPr lvl="1" eaLnBrk="1" fontAlgn="auto" hangingPunct="1">
              <a:spcAft>
                <a:spcPts val="0"/>
              </a:spcAft>
              <a:buClr>
                <a:schemeClr val="accent1">
                  <a:lumMod val="50000"/>
                </a:schemeClr>
              </a:buClr>
              <a:defRPr/>
            </a:pPr>
            <a:r>
              <a:rPr lang="en-US" sz="3400" dirty="0" smtClean="0">
                <a:solidFill>
                  <a:schemeClr val="tx1">
                    <a:lumMod val="65000"/>
                    <a:lumOff val="35000"/>
                  </a:schemeClr>
                </a:solidFill>
              </a:rPr>
              <a:t>Called Process Control Blocks (</a:t>
            </a:r>
            <a:r>
              <a:rPr lang="en-US" sz="3400" b="1" dirty="0" smtClean="0">
                <a:solidFill>
                  <a:schemeClr val="tx1">
                    <a:lumMod val="65000"/>
                    <a:lumOff val="35000"/>
                  </a:schemeClr>
                </a:solidFill>
              </a:rPr>
              <a:t>PCB</a:t>
            </a:r>
            <a:r>
              <a:rPr lang="en-US" sz="3400" dirty="0" smtClean="0">
                <a:solidFill>
                  <a:schemeClr val="tx1">
                    <a:lumMod val="65000"/>
                    <a:lumOff val="35000"/>
                  </a:schemeClr>
                </a:solidFill>
              </a:rPr>
              <a:t>)</a:t>
            </a:r>
            <a:endParaRPr lang="en-US" sz="3400" b="1" dirty="0" smtClean="0">
              <a:solidFill>
                <a:schemeClr val="tx1">
                  <a:lumMod val="65000"/>
                  <a:lumOff val="35000"/>
                </a:schemeClr>
              </a:solidFill>
            </a:endParaRPr>
          </a:p>
          <a:p>
            <a:pPr lvl="1" eaLnBrk="1" fontAlgn="auto" hangingPunct="1">
              <a:spcAft>
                <a:spcPts val="0"/>
              </a:spcAft>
              <a:buClr>
                <a:schemeClr val="accent1">
                  <a:lumMod val="50000"/>
                </a:schemeClr>
              </a:buClr>
              <a:defRPr/>
            </a:pPr>
            <a:endParaRPr lang="en-US" sz="2600" dirty="0" smtClean="0">
              <a:solidFill>
                <a:schemeClr val="tx1">
                  <a:lumMod val="65000"/>
                  <a:lumOff val="35000"/>
                </a:schemeClr>
              </a:solidFill>
            </a:endParaRPr>
          </a:p>
        </p:txBody>
      </p:sp>
      <p:sp>
        <p:nvSpPr>
          <p:cNvPr id="7" name="Title 5"/>
          <p:cNvSpPr txBox="1">
            <a:spLocks/>
          </p:cNvSpPr>
          <p:nvPr/>
        </p:nvSpPr>
        <p:spPr>
          <a:xfrm rot="16200000">
            <a:off x="-2107406" y="3679032"/>
            <a:ext cx="5157787" cy="914400"/>
          </a:xfrm>
          <a:prstGeom prst="rect">
            <a:avLst/>
          </a:prstGeom>
          <a:solidFill>
            <a:schemeClr val="bg2">
              <a:lumMod val="40000"/>
              <a:lumOff val="60000"/>
            </a:schemeClr>
          </a:solidFill>
        </p:spPr>
        <p:txBody>
          <a:bodyPr lIns="1188720" rIns="274320" anchor="ctr">
            <a:normAutofit/>
          </a:bodyPr>
          <a:lstStyle/>
          <a:p>
            <a:pPr defTabSz="914400" fontAlgn="auto">
              <a:spcAft>
                <a:spcPts val="0"/>
              </a:spcAft>
              <a:defRPr/>
            </a:pPr>
            <a:r>
              <a:rPr lang="en-US" sz="3200">
                <a:solidFill>
                  <a:schemeClr val="accent1">
                    <a:lumMod val="50000"/>
                  </a:schemeClr>
                </a:solidFill>
                <a:latin typeface="+mj-lt"/>
                <a:ea typeface="+mj-ea"/>
                <a:cs typeface="+mj-cs"/>
              </a:rPr>
              <a:t>Operating Systems   </a:t>
            </a:r>
            <a:endParaRPr lang="en-US" sz="3200" dirty="0">
              <a:solidFill>
                <a:schemeClr val="accent1">
                  <a:lumMod val="50000"/>
                </a:schemeClr>
              </a:solidFill>
              <a:latin typeface="+mj-lt"/>
              <a:ea typeface="+mj-ea"/>
              <a:cs typeface="+mj-cs"/>
            </a:endParaRPr>
          </a:p>
        </p:txBody>
      </p:sp>
      <p:sp>
        <p:nvSpPr>
          <p:cNvPr id="8" name="Slide Number Placeholder 7"/>
          <p:cNvSpPr>
            <a:spLocks noGrp="1"/>
          </p:cNvSpPr>
          <p:nvPr>
            <p:ph type="sldNum" sz="quarter" idx="12"/>
          </p:nvPr>
        </p:nvSpPr>
        <p:spPr/>
        <p:txBody>
          <a:bodyPr/>
          <a:lstStyle/>
          <a:p>
            <a:pPr>
              <a:defRPr/>
            </a:pPr>
            <a:fld id="{297376E8-5D8E-4B0C-94CE-BB8C396C9581}" type="slidenum">
              <a:rPr lang="en-US"/>
              <a:pPr>
                <a:defRPr/>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0" y="260350"/>
            <a:ext cx="8913813" cy="1223963"/>
          </a:xfrm>
        </p:spPr>
        <p:txBody>
          <a:bodyPr/>
          <a:lstStyle/>
          <a:p>
            <a:r>
              <a:rPr lang="en-US" smtClean="0"/>
              <a:t>Process Control Block</a:t>
            </a:r>
          </a:p>
        </p:txBody>
      </p:sp>
      <p:sp>
        <p:nvSpPr>
          <p:cNvPr id="24579" name="Content Placeholder 2"/>
          <p:cNvSpPr>
            <a:spLocks noGrp="1"/>
          </p:cNvSpPr>
          <p:nvPr>
            <p:ph idx="1"/>
          </p:nvPr>
        </p:nvSpPr>
        <p:spPr>
          <a:xfrm>
            <a:off x="1114425" y="1773238"/>
            <a:ext cx="7610475" cy="4492625"/>
          </a:xfrm>
        </p:spPr>
        <p:txBody>
          <a:bodyPr/>
          <a:lstStyle/>
          <a:p>
            <a:r>
              <a:rPr lang="en-US" smtClean="0"/>
              <a:t>process in an operating system is represented by a data structure known as a process control block (PCB) or process descriptor. </a:t>
            </a:r>
          </a:p>
          <a:p>
            <a:r>
              <a:rPr lang="en-US" smtClean="0"/>
              <a:t>The PCB is a certain store that allows the operating systems to locate key information about a process. Thus, the PCB is the data structure that defines a process to the operating systems</a:t>
            </a:r>
          </a:p>
        </p:txBody>
      </p:sp>
      <p:sp>
        <p:nvSpPr>
          <p:cNvPr id="6" name="Slide Number Placeholder 5"/>
          <p:cNvSpPr>
            <a:spLocks noGrp="1"/>
          </p:cNvSpPr>
          <p:nvPr>
            <p:ph type="sldNum" sz="quarter" idx="12"/>
          </p:nvPr>
        </p:nvSpPr>
        <p:spPr/>
        <p:txBody>
          <a:bodyPr/>
          <a:lstStyle/>
          <a:p>
            <a:pPr>
              <a:defRPr/>
            </a:pPr>
            <a:fld id="{A3AC1DAE-A9D6-4848-875C-AC5CBE81129F}" type="slidenum">
              <a:rPr lang="en-US" smtClean="0"/>
              <a:pPr>
                <a:defRPr/>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0" y="333375"/>
            <a:ext cx="8913813" cy="1295400"/>
          </a:xfrm>
        </p:spPr>
        <p:txBody>
          <a:bodyPr/>
          <a:lstStyle/>
          <a:p>
            <a:pPr eaLnBrk="1" hangingPunct="1"/>
            <a:r>
              <a:rPr lang="en-US" sz="4800" smtClean="0"/>
              <a:t>Process Control Block</a:t>
            </a:r>
          </a:p>
        </p:txBody>
      </p:sp>
      <p:sp>
        <p:nvSpPr>
          <p:cNvPr id="25603" name="Content Placeholder 2"/>
          <p:cNvSpPr>
            <a:spLocks noGrp="1"/>
          </p:cNvSpPr>
          <p:nvPr>
            <p:ph idx="1"/>
          </p:nvPr>
        </p:nvSpPr>
        <p:spPr>
          <a:xfrm>
            <a:off x="928688" y="2071688"/>
            <a:ext cx="4545012" cy="4572000"/>
          </a:xfrm>
        </p:spPr>
        <p:txBody>
          <a:bodyPr/>
          <a:lstStyle/>
          <a:p>
            <a:pPr eaLnBrk="1" hangingPunct="1"/>
            <a:r>
              <a:rPr lang="en-US" sz="2800" smtClean="0"/>
              <a:t>How the OS represents a process</a:t>
            </a:r>
          </a:p>
          <a:p>
            <a:pPr lvl="1" eaLnBrk="1" hangingPunct="1"/>
            <a:r>
              <a:rPr lang="en-US" sz="2400" smtClean="0"/>
              <a:t>As a new process starts the OS starts a new data structure called a </a:t>
            </a:r>
            <a:r>
              <a:rPr lang="en-US" sz="2400" b="1" smtClean="0"/>
              <a:t>PCB</a:t>
            </a:r>
          </a:p>
          <a:p>
            <a:pPr lvl="1" eaLnBrk="1" hangingPunct="1"/>
            <a:r>
              <a:rPr lang="en-US" sz="2400" smtClean="0"/>
              <a:t>A record of all the information about a process</a:t>
            </a:r>
          </a:p>
          <a:p>
            <a:pPr eaLnBrk="1" hangingPunct="1"/>
            <a:r>
              <a:rPr lang="en-US" sz="2800" smtClean="0"/>
              <a:t>One PCB per process</a:t>
            </a:r>
          </a:p>
          <a:p>
            <a:pPr eaLnBrk="1" hangingPunct="1"/>
            <a:endParaRPr lang="en-US" sz="2600" smtClean="0"/>
          </a:p>
          <a:p>
            <a:pPr lvl="1" eaLnBrk="1" hangingPunct="1">
              <a:buFont typeface="Wingdings 2" pitchFamily="18" charset="2"/>
              <a:buNone/>
            </a:pPr>
            <a:endParaRPr lang="en-US" sz="2600" smtClean="0"/>
          </a:p>
          <a:p>
            <a:pPr eaLnBrk="1" hangingPunct="1"/>
            <a:endParaRPr lang="en-IE" sz="2600" smtClean="0"/>
          </a:p>
        </p:txBody>
      </p:sp>
      <p:sp>
        <p:nvSpPr>
          <p:cNvPr id="7" name="Title 5"/>
          <p:cNvSpPr txBox="1">
            <a:spLocks/>
          </p:cNvSpPr>
          <p:nvPr/>
        </p:nvSpPr>
        <p:spPr>
          <a:xfrm rot="16200000">
            <a:off x="-2157413" y="3786188"/>
            <a:ext cx="5229225" cy="914400"/>
          </a:xfrm>
          <a:prstGeom prst="rect">
            <a:avLst/>
          </a:prstGeom>
          <a:solidFill>
            <a:schemeClr val="bg2">
              <a:lumMod val="40000"/>
              <a:lumOff val="60000"/>
            </a:schemeClr>
          </a:solidFill>
        </p:spPr>
        <p:txBody>
          <a:bodyPr lIns="1188720" rIns="274320" anchor="ctr">
            <a:normAutofit/>
          </a:bodyPr>
          <a:lstStyle/>
          <a:p>
            <a:pPr defTabSz="914400" fontAlgn="auto">
              <a:spcAft>
                <a:spcPts val="0"/>
              </a:spcAft>
              <a:defRPr/>
            </a:pPr>
            <a:r>
              <a:rPr lang="en-US" sz="3200" dirty="0">
                <a:solidFill>
                  <a:schemeClr val="accent1">
                    <a:lumMod val="50000"/>
                  </a:schemeClr>
                </a:solidFill>
                <a:latin typeface="+mj-lt"/>
                <a:ea typeface="+mj-ea"/>
                <a:cs typeface="+mj-cs"/>
              </a:rPr>
              <a:t>Operating Systems   </a:t>
            </a:r>
          </a:p>
        </p:txBody>
      </p:sp>
      <p:pic>
        <p:nvPicPr>
          <p:cNvPr id="25605" name="Picture 7" descr="PCB.gif"/>
          <p:cNvPicPr>
            <a:picLocks noChangeAspect="1"/>
          </p:cNvPicPr>
          <p:nvPr/>
        </p:nvPicPr>
        <p:blipFill>
          <a:blip r:embed="rId3"/>
          <a:srcRect/>
          <a:stretch>
            <a:fillRect/>
          </a:stretch>
        </p:blipFill>
        <p:spPr bwMode="auto">
          <a:xfrm>
            <a:off x="5476875" y="2428875"/>
            <a:ext cx="3595688" cy="3714750"/>
          </a:xfrm>
          <a:prstGeom prst="rect">
            <a:avLst/>
          </a:prstGeom>
          <a:noFill/>
          <a:ln w="9525">
            <a:noFill/>
            <a:miter lim="800000"/>
            <a:headEnd/>
            <a:tailEnd/>
          </a:ln>
        </p:spPr>
      </p:pic>
      <p:sp>
        <p:nvSpPr>
          <p:cNvPr id="9" name="TextBox 8"/>
          <p:cNvSpPr txBox="1"/>
          <p:nvPr/>
        </p:nvSpPr>
        <p:spPr>
          <a:xfrm>
            <a:off x="5857875" y="6192838"/>
            <a:ext cx="2855913" cy="307975"/>
          </a:xfrm>
          <a:prstGeom prst="rect">
            <a:avLst/>
          </a:prstGeom>
          <a:solidFill>
            <a:schemeClr val="bg2">
              <a:lumMod val="40000"/>
              <a:lumOff val="60000"/>
            </a:schemeClr>
          </a:solidFill>
        </p:spPr>
        <p:txBody>
          <a:bodyPr>
            <a:spAutoFit/>
          </a:bodyPr>
          <a:lstStyle/>
          <a:p>
            <a:pPr algn="ctr" fontAlgn="auto">
              <a:spcBef>
                <a:spcPts val="0"/>
              </a:spcBef>
              <a:spcAft>
                <a:spcPts val="0"/>
              </a:spcAft>
              <a:defRPr/>
            </a:pPr>
            <a:r>
              <a:rPr lang="en-US" sz="1400" b="1" dirty="0">
                <a:solidFill>
                  <a:schemeClr val="accent1">
                    <a:lumMod val="50000"/>
                  </a:schemeClr>
                </a:solidFill>
                <a:latin typeface="+mn-lt"/>
              </a:rPr>
              <a:t>Fig 3.2 – Process Control Block</a:t>
            </a:r>
          </a:p>
        </p:txBody>
      </p:sp>
      <p:sp>
        <p:nvSpPr>
          <p:cNvPr id="10" name="Slide Number Placeholder 9"/>
          <p:cNvSpPr>
            <a:spLocks noGrp="1"/>
          </p:cNvSpPr>
          <p:nvPr>
            <p:ph type="sldNum" sz="quarter" idx="12"/>
          </p:nvPr>
        </p:nvSpPr>
        <p:spPr/>
        <p:txBody>
          <a:bodyPr/>
          <a:lstStyle/>
          <a:p>
            <a:pPr>
              <a:defRPr/>
            </a:pPr>
            <a:fld id="{3845D5D6-C501-4EC3-BC6E-DC0134CB5C9B}" type="slidenum">
              <a:rPr lang="en-US"/>
              <a:pPr>
                <a:defRPr/>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0" y="260350"/>
            <a:ext cx="8913813" cy="1223963"/>
          </a:xfrm>
        </p:spPr>
        <p:txBody>
          <a:bodyPr/>
          <a:lstStyle/>
          <a:p>
            <a:pPr eaLnBrk="1" hangingPunct="1"/>
            <a:r>
              <a:rPr lang="en-US" sz="4800" smtClean="0"/>
              <a:t>Process Control Block</a:t>
            </a:r>
          </a:p>
        </p:txBody>
      </p:sp>
      <p:sp>
        <p:nvSpPr>
          <p:cNvPr id="3" name="Content Placeholder 2"/>
          <p:cNvSpPr>
            <a:spLocks noGrp="1"/>
          </p:cNvSpPr>
          <p:nvPr>
            <p:ph idx="1"/>
          </p:nvPr>
        </p:nvSpPr>
        <p:spPr>
          <a:xfrm>
            <a:off x="928688" y="1484313"/>
            <a:ext cx="8215312" cy="5159375"/>
          </a:xfrm>
        </p:spPr>
        <p:txBody>
          <a:bodyPr rtlCol="0">
            <a:normAutofit fontScale="85000" lnSpcReduction="20000"/>
          </a:bodyPr>
          <a:lstStyle/>
          <a:p>
            <a:pPr eaLnBrk="1" fontAlgn="auto" hangingPunct="1">
              <a:spcAft>
                <a:spcPts val="0"/>
              </a:spcAft>
              <a:buFont typeface="Wingdings 2" pitchFamily="18" charset="2"/>
              <a:buNone/>
              <a:defRPr/>
            </a:pPr>
            <a:r>
              <a:rPr lang="en-US" sz="2600" dirty="0" smtClean="0">
                <a:solidFill>
                  <a:schemeClr val="tx1">
                    <a:lumMod val="65000"/>
                    <a:lumOff val="35000"/>
                  </a:schemeClr>
                </a:solidFill>
              </a:rPr>
              <a:t>The PCB contains the following:</a:t>
            </a:r>
          </a:p>
          <a:p>
            <a:pPr eaLnBrk="1" fontAlgn="auto" hangingPunct="1">
              <a:spcAft>
                <a:spcPts val="0"/>
              </a:spcAft>
              <a:defRPr/>
            </a:pPr>
            <a:r>
              <a:rPr lang="en-US" sz="2600" dirty="0" smtClean="0">
                <a:solidFill>
                  <a:schemeClr val="tx1">
                    <a:lumMod val="65000"/>
                    <a:lumOff val="35000"/>
                  </a:schemeClr>
                </a:solidFill>
              </a:rPr>
              <a:t>Pointer </a:t>
            </a:r>
            <a:r>
              <a:rPr lang="en-IE" sz="2600" dirty="0" smtClean="0">
                <a:solidFill>
                  <a:schemeClr val="tx1">
                    <a:lumMod val="65000"/>
                    <a:lumOff val="35000"/>
                  </a:schemeClr>
                </a:solidFill>
              </a:rPr>
              <a:t>→ To parent or child process</a:t>
            </a:r>
            <a:endParaRPr lang="en-US" sz="2600" dirty="0" smtClean="0">
              <a:solidFill>
                <a:schemeClr val="tx1">
                  <a:lumMod val="65000"/>
                  <a:lumOff val="35000"/>
                </a:schemeClr>
              </a:solidFill>
            </a:endParaRPr>
          </a:p>
          <a:p>
            <a:pPr eaLnBrk="1" fontAlgn="auto" hangingPunct="1">
              <a:spcAft>
                <a:spcPts val="0"/>
              </a:spcAft>
              <a:defRPr/>
            </a:pPr>
            <a:r>
              <a:rPr lang="en-US" sz="2600" dirty="0" smtClean="0">
                <a:solidFill>
                  <a:schemeClr val="tx1">
                    <a:lumMod val="65000"/>
                    <a:lumOff val="35000"/>
                  </a:schemeClr>
                </a:solidFill>
              </a:rPr>
              <a:t>Process State </a:t>
            </a:r>
            <a:r>
              <a:rPr lang="en-IE" sz="2600" dirty="0" smtClean="0">
                <a:solidFill>
                  <a:schemeClr val="tx1">
                    <a:lumMod val="65000"/>
                    <a:lumOff val="35000"/>
                  </a:schemeClr>
                </a:solidFill>
              </a:rPr>
              <a:t>→ Status (new, ready, running)</a:t>
            </a:r>
            <a:endParaRPr lang="en-US" sz="2600" dirty="0" smtClean="0">
              <a:solidFill>
                <a:schemeClr val="tx1">
                  <a:lumMod val="65000"/>
                  <a:lumOff val="35000"/>
                </a:schemeClr>
              </a:solidFill>
            </a:endParaRPr>
          </a:p>
          <a:p>
            <a:pPr eaLnBrk="1" fontAlgn="auto" hangingPunct="1">
              <a:spcAft>
                <a:spcPts val="0"/>
              </a:spcAft>
              <a:defRPr/>
            </a:pPr>
            <a:r>
              <a:rPr lang="en-US" sz="2600" dirty="0" smtClean="0">
                <a:solidFill>
                  <a:schemeClr val="tx1">
                    <a:lumMod val="65000"/>
                    <a:lumOff val="35000"/>
                  </a:schemeClr>
                </a:solidFill>
              </a:rPr>
              <a:t>Process Number </a:t>
            </a:r>
            <a:r>
              <a:rPr lang="en-IE" sz="2600" dirty="0" smtClean="0">
                <a:solidFill>
                  <a:schemeClr val="tx1">
                    <a:lumMod val="65000"/>
                    <a:lumOff val="35000"/>
                  </a:schemeClr>
                </a:solidFill>
              </a:rPr>
              <a:t>→</a:t>
            </a:r>
            <a:r>
              <a:rPr lang="en-US" sz="2600" dirty="0" smtClean="0">
                <a:solidFill>
                  <a:schemeClr val="tx1">
                    <a:lumMod val="65000"/>
                    <a:lumOff val="35000"/>
                  </a:schemeClr>
                </a:solidFill>
              </a:rPr>
              <a:t> PID, Unique identifier</a:t>
            </a:r>
          </a:p>
          <a:p>
            <a:pPr eaLnBrk="1" fontAlgn="auto" hangingPunct="1">
              <a:spcAft>
                <a:spcPts val="0"/>
              </a:spcAft>
              <a:defRPr/>
            </a:pPr>
            <a:r>
              <a:rPr lang="en-US" sz="2600" dirty="0" smtClean="0">
                <a:solidFill>
                  <a:schemeClr val="tx1">
                    <a:lumMod val="65000"/>
                    <a:lumOff val="35000"/>
                  </a:schemeClr>
                </a:solidFill>
              </a:rPr>
              <a:t>Program Counter</a:t>
            </a:r>
          </a:p>
          <a:p>
            <a:pPr lvl="1" eaLnBrk="1" fontAlgn="auto" hangingPunct="1">
              <a:spcAft>
                <a:spcPts val="0"/>
              </a:spcAft>
              <a:buClr>
                <a:schemeClr val="accent1">
                  <a:lumMod val="50000"/>
                </a:schemeClr>
              </a:buClr>
              <a:defRPr/>
            </a:pPr>
            <a:r>
              <a:rPr lang="en-IE" sz="2400" dirty="0" smtClean="0">
                <a:solidFill>
                  <a:schemeClr val="tx1">
                    <a:lumMod val="65000"/>
                    <a:lumOff val="35000"/>
                  </a:schemeClr>
                </a:solidFill>
              </a:rPr>
              <a:t>Address of the next instruction to be executed</a:t>
            </a:r>
          </a:p>
          <a:p>
            <a:pPr lvl="1" eaLnBrk="1" fontAlgn="auto" hangingPunct="1">
              <a:spcAft>
                <a:spcPts val="0"/>
              </a:spcAft>
              <a:buClr>
                <a:schemeClr val="accent1">
                  <a:lumMod val="50000"/>
                </a:schemeClr>
              </a:buClr>
              <a:defRPr/>
            </a:pPr>
            <a:r>
              <a:rPr lang="en-IE" sz="2400" dirty="0" smtClean="0">
                <a:solidFill>
                  <a:schemeClr val="tx1">
                    <a:lumMod val="65000"/>
                    <a:lumOff val="35000"/>
                  </a:schemeClr>
                </a:solidFill>
              </a:rPr>
              <a:t>The processor it is running on</a:t>
            </a:r>
            <a:endParaRPr lang="en-US" sz="2400" dirty="0" smtClean="0">
              <a:solidFill>
                <a:schemeClr val="tx1">
                  <a:lumMod val="65000"/>
                  <a:lumOff val="35000"/>
                </a:schemeClr>
              </a:solidFill>
            </a:endParaRPr>
          </a:p>
          <a:p>
            <a:pPr eaLnBrk="1" fontAlgn="auto" hangingPunct="1">
              <a:spcAft>
                <a:spcPts val="0"/>
              </a:spcAft>
              <a:defRPr/>
            </a:pPr>
            <a:r>
              <a:rPr lang="en-US" sz="2600" dirty="0" smtClean="0">
                <a:solidFill>
                  <a:schemeClr val="tx1">
                    <a:lumMod val="65000"/>
                    <a:lumOff val="35000"/>
                  </a:schemeClr>
                </a:solidFill>
              </a:rPr>
              <a:t>CPU Registers &amp; CPU Scheduling Info</a:t>
            </a:r>
          </a:p>
          <a:p>
            <a:pPr lvl="1" eaLnBrk="1" fontAlgn="auto" hangingPunct="1">
              <a:spcAft>
                <a:spcPts val="0"/>
              </a:spcAft>
              <a:buClr>
                <a:schemeClr val="accent1">
                  <a:lumMod val="50000"/>
                </a:schemeClr>
              </a:buClr>
              <a:defRPr/>
            </a:pPr>
            <a:r>
              <a:rPr lang="en-IE" sz="2600" dirty="0" smtClean="0">
                <a:solidFill>
                  <a:schemeClr val="tx1">
                    <a:lumMod val="65000"/>
                    <a:lumOff val="35000"/>
                  </a:schemeClr>
                </a:solidFill>
              </a:rPr>
              <a:t>Accumulators, index registers, stack pointers</a:t>
            </a:r>
          </a:p>
          <a:p>
            <a:pPr lvl="1" eaLnBrk="1" fontAlgn="auto" hangingPunct="1">
              <a:spcAft>
                <a:spcPts val="0"/>
              </a:spcAft>
              <a:buClr>
                <a:schemeClr val="accent1">
                  <a:lumMod val="50000"/>
                </a:schemeClr>
              </a:buClr>
              <a:defRPr/>
            </a:pPr>
            <a:r>
              <a:rPr lang="en-IE" sz="2600" dirty="0" smtClean="0">
                <a:solidFill>
                  <a:schemeClr val="tx1">
                    <a:lumMod val="65000"/>
                    <a:lumOff val="35000"/>
                  </a:schemeClr>
                </a:solidFill>
              </a:rPr>
              <a:t>Process priority, scheduling queues</a:t>
            </a:r>
            <a:endParaRPr lang="en-US" sz="2400" dirty="0" smtClean="0">
              <a:solidFill>
                <a:schemeClr val="tx1">
                  <a:lumMod val="65000"/>
                  <a:lumOff val="35000"/>
                </a:schemeClr>
              </a:solidFill>
            </a:endParaRPr>
          </a:p>
          <a:p>
            <a:pPr eaLnBrk="1" fontAlgn="auto" hangingPunct="1">
              <a:spcAft>
                <a:spcPts val="0"/>
              </a:spcAft>
              <a:defRPr/>
            </a:pPr>
            <a:r>
              <a:rPr lang="en-US" sz="2600" dirty="0" smtClean="0">
                <a:solidFill>
                  <a:schemeClr val="tx1">
                    <a:lumMod val="65000"/>
                    <a:lumOff val="35000"/>
                  </a:schemeClr>
                </a:solidFill>
              </a:rPr>
              <a:t>Memory Limits</a:t>
            </a:r>
            <a:r>
              <a:rPr lang="en-IE" sz="2800" dirty="0" smtClean="0">
                <a:solidFill>
                  <a:schemeClr val="tx1">
                    <a:lumMod val="65000"/>
                    <a:lumOff val="35000"/>
                  </a:schemeClr>
                </a:solidFill>
              </a:rPr>
              <a:t> → </a:t>
            </a:r>
            <a:r>
              <a:rPr lang="en-IE" sz="2600" dirty="0" smtClean="0">
                <a:solidFill>
                  <a:schemeClr val="tx1">
                    <a:lumMod val="65000"/>
                    <a:lumOff val="35000"/>
                  </a:schemeClr>
                </a:solidFill>
              </a:rPr>
              <a:t>Memory storage information </a:t>
            </a:r>
            <a:endParaRPr lang="en-US" sz="2200" dirty="0" smtClean="0">
              <a:solidFill>
                <a:schemeClr val="tx1">
                  <a:lumMod val="65000"/>
                  <a:lumOff val="35000"/>
                </a:schemeClr>
              </a:solidFill>
            </a:endParaRPr>
          </a:p>
          <a:p>
            <a:pPr eaLnBrk="1" fontAlgn="auto" hangingPunct="1">
              <a:spcAft>
                <a:spcPts val="0"/>
              </a:spcAft>
              <a:defRPr/>
            </a:pPr>
            <a:endParaRPr lang="en-US" sz="2800" i="1" dirty="0" smtClean="0">
              <a:solidFill>
                <a:schemeClr val="tx1">
                  <a:lumMod val="65000"/>
                  <a:lumOff val="35000"/>
                </a:schemeClr>
              </a:solidFill>
            </a:endParaRPr>
          </a:p>
          <a:p>
            <a:pPr eaLnBrk="1" fontAlgn="auto" hangingPunct="1">
              <a:spcAft>
                <a:spcPts val="0"/>
              </a:spcAft>
              <a:defRPr/>
            </a:pPr>
            <a:endParaRPr lang="en-US" sz="2800" i="1" dirty="0">
              <a:solidFill>
                <a:schemeClr val="tx1">
                  <a:lumMod val="65000"/>
                  <a:lumOff val="35000"/>
                </a:schemeClr>
              </a:solidFill>
            </a:endParaRPr>
          </a:p>
        </p:txBody>
      </p:sp>
      <p:sp>
        <p:nvSpPr>
          <p:cNvPr id="7" name="Title 5"/>
          <p:cNvSpPr txBox="1">
            <a:spLocks/>
          </p:cNvSpPr>
          <p:nvPr/>
        </p:nvSpPr>
        <p:spPr>
          <a:xfrm rot="16200000">
            <a:off x="-2229644" y="3713957"/>
            <a:ext cx="5373687" cy="914400"/>
          </a:xfrm>
          <a:prstGeom prst="rect">
            <a:avLst/>
          </a:prstGeom>
          <a:solidFill>
            <a:schemeClr val="bg2">
              <a:lumMod val="40000"/>
              <a:lumOff val="60000"/>
            </a:schemeClr>
          </a:solidFill>
        </p:spPr>
        <p:txBody>
          <a:bodyPr lIns="1188720" rIns="274320" anchor="ctr">
            <a:normAutofit/>
          </a:bodyPr>
          <a:lstStyle/>
          <a:p>
            <a:pPr defTabSz="914400" fontAlgn="auto">
              <a:spcAft>
                <a:spcPts val="0"/>
              </a:spcAft>
              <a:defRPr/>
            </a:pPr>
            <a:r>
              <a:rPr lang="en-US" sz="3200">
                <a:solidFill>
                  <a:schemeClr val="accent1">
                    <a:lumMod val="50000"/>
                  </a:schemeClr>
                </a:solidFill>
                <a:latin typeface="+mj-lt"/>
                <a:ea typeface="+mj-ea"/>
                <a:cs typeface="+mj-cs"/>
              </a:rPr>
              <a:t>Operating Systems   </a:t>
            </a:r>
            <a:endParaRPr lang="en-US" sz="3200" dirty="0">
              <a:solidFill>
                <a:schemeClr val="accent1">
                  <a:lumMod val="50000"/>
                </a:schemeClr>
              </a:solidFill>
              <a:latin typeface="+mj-lt"/>
              <a:ea typeface="+mj-ea"/>
              <a:cs typeface="+mj-cs"/>
            </a:endParaRPr>
          </a:p>
        </p:txBody>
      </p:sp>
      <p:sp>
        <p:nvSpPr>
          <p:cNvPr id="8" name="Slide Number Placeholder 7"/>
          <p:cNvSpPr>
            <a:spLocks noGrp="1"/>
          </p:cNvSpPr>
          <p:nvPr>
            <p:ph type="sldNum" sz="quarter" idx="12"/>
          </p:nvPr>
        </p:nvSpPr>
        <p:spPr/>
        <p:txBody>
          <a:bodyPr/>
          <a:lstStyle/>
          <a:p>
            <a:pPr>
              <a:defRPr/>
            </a:pPr>
            <a:fld id="{093588BC-D879-4E34-A0D7-B81359ED154B}" type="slidenum">
              <a:rPr lang="en-US"/>
              <a:pPr>
                <a:defRPr/>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0" y="260350"/>
            <a:ext cx="8913813" cy="1368425"/>
          </a:xfrm>
        </p:spPr>
        <p:txBody>
          <a:bodyPr/>
          <a:lstStyle/>
          <a:p>
            <a:pPr eaLnBrk="1" hangingPunct="1"/>
            <a:r>
              <a:rPr lang="en-US" sz="4800" smtClean="0"/>
              <a:t>PCB &amp; Context Switches</a:t>
            </a:r>
          </a:p>
        </p:txBody>
      </p:sp>
      <p:sp>
        <p:nvSpPr>
          <p:cNvPr id="27651" name="Content Placeholder 2"/>
          <p:cNvSpPr>
            <a:spLocks noGrp="1"/>
          </p:cNvSpPr>
          <p:nvPr>
            <p:ph idx="1"/>
          </p:nvPr>
        </p:nvSpPr>
        <p:spPr>
          <a:xfrm>
            <a:off x="928688" y="1628775"/>
            <a:ext cx="7985125" cy="5014913"/>
          </a:xfrm>
        </p:spPr>
        <p:txBody>
          <a:bodyPr/>
          <a:lstStyle/>
          <a:p>
            <a:pPr eaLnBrk="1" hangingPunct="1"/>
            <a:r>
              <a:rPr lang="en-US" sz="2600" smtClean="0"/>
              <a:t>The PCB also is where the OS keeps all of a processes hardware execution state when the process is not running</a:t>
            </a:r>
          </a:p>
          <a:p>
            <a:pPr lvl="1" eaLnBrk="1" hangingPunct="1"/>
            <a:r>
              <a:rPr lang="en-US" sz="2400" smtClean="0"/>
              <a:t>Program Counter (PC)</a:t>
            </a:r>
          </a:p>
          <a:p>
            <a:pPr lvl="1" eaLnBrk="1" hangingPunct="1"/>
            <a:r>
              <a:rPr lang="en-US" sz="2400" smtClean="0"/>
              <a:t>The Process Stack (SP) </a:t>
            </a:r>
          </a:p>
          <a:p>
            <a:pPr lvl="1" eaLnBrk="1" hangingPunct="1"/>
            <a:r>
              <a:rPr lang="en-US" sz="2400" smtClean="0"/>
              <a:t>Values of the CPU registers</a:t>
            </a:r>
          </a:p>
          <a:p>
            <a:pPr eaLnBrk="1" hangingPunct="1"/>
            <a:r>
              <a:rPr lang="en-US" sz="2600" smtClean="0"/>
              <a:t>This state is everything that is needed to restore the hardware to the same configuration it was in when the process was switched out of the hardware</a:t>
            </a:r>
            <a:endParaRPr lang="en-US" sz="2600" i="1" smtClean="0"/>
          </a:p>
        </p:txBody>
      </p:sp>
      <p:sp>
        <p:nvSpPr>
          <p:cNvPr id="7" name="Title 5"/>
          <p:cNvSpPr txBox="1">
            <a:spLocks/>
          </p:cNvSpPr>
          <p:nvPr/>
        </p:nvSpPr>
        <p:spPr>
          <a:xfrm rot="16200000">
            <a:off x="-2157413" y="3786188"/>
            <a:ext cx="5229225" cy="914400"/>
          </a:xfrm>
          <a:prstGeom prst="rect">
            <a:avLst/>
          </a:prstGeom>
          <a:solidFill>
            <a:schemeClr val="bg2">
              <a:lumMod val="40000"/>
              <a:lumOff val="60000"/>
            </a:schemeClr>
          </a:solidFill>
        </p:spPr>
        <p:txBody>
          <a:bodyPr lIns="1188720" rIns="274320" anchor="ctr">
            <a:normAutofit/>
          </a:bodyPr>
          <a:lstStyle/>
          <a:p>
            <a:pPr defTabSz="914400" fontAlgn="auto">
              <a:spcAft>
                <a:spcPts val="0"/>
              </a:spcAft>
              <a:defRPr/>
            </a:pPr>
            <a:r>
              <a:rPr lang="en-US" sz="3200">
                <a:solidFill>
                  <a:schemeClr val="accent1">
                    <a:lumMod val="50000"/>
                  </a:schemeClr>
                </a:solidFill>
                <a:latin typeface="+mj-lt"/>
                <a:ea typeface="+mj-ea"/>
                <a:cs typeface="+mj-cs"/>
              </a:rPr>
              <a:t>Operating Systems   </a:t>
            </a:r>
            <a:endParaRPr lang="en-US" sz="3200" dirty="0">
              <a:solidFill>
                <a:schemeClr val="accent1">
                  <a:lumMod val="50000"/>
                </a:schemeClr>
              </a:solidFill>
              <a:latin typeface="+mj-lt"/>
              <a:ea typeface="+mj-ea"/>
              <a:cs typeface="+mj-cs"/>
            </a:endParaRPr>
          </a:p>
        </p:txBody>
      </p:sp>
      <p:sp>
        <p:nvSpPr>
          <p:cNvPr id="8" name="Slide Number Placeholder 7"/>
          <p:cNvSpPr>
            <a:spLocks noGrp="1"/>
          </p:cNvSpPr>
          <p:nvPr>
            <p:ph type="sldNum" sz="quarter" idx="12"/>
          </p:nvPr>
        </p:nvSpPr>
        <p:spPr/>
        <p:txBody>
          <a:bodyPr/>
          <a:lstStyle/>
          <a:p>
            <a:pPr>
              <a:defRPr/>
            </a:pPr>
            <a:fld id="{092E3C01-85FC-48BE-B874-872E093A4614}" type="slidenum">
              <a:rPr lang="en-US"/>
              <a:pPr>
                <a:defRPr/>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0" y="260350"/>
            <a:ext cx="8913813" cy="1081088"/>
          </a:xfrm>
        </p:spPr>
        <p:txBody>
          <a:bodyPr/>
          <a:lstStyle/>
          <a:p>
            <a:pPr eaLnBrk="1" hangingPunct="1"/>
            <a:r>
              <a:rPr lang="en-US" sz="4800" smtClean="0"/>
              <a:t>Context Switch</a:t>
            </a:r>
          </a:p>
        </p:txBody>
      </p:sp>
      <p:sp>
        <p:nvSpPr>
          <p:cNvPr id="28675" name="Content Placeholder 2"/>
          <p:cNvSpPr>
            <a:spLocks noGrp="1"/>
          </p:cNvSpPr>
          <p:nvPr>
            <p:ph idx="1"/>
          </p:nvPr>
        </p:nvSpPr>
        <p:spPr>
          <a:xfrm>
            <a:off x="928688" y="1557338"/>
            <a:ext cx="8215312" cy="5086350"/>
          </a:xfrm>
        </p:spPr>
        <p:txBody>
          <a:bodyPr/>
          <a:lstStyle/>
          <a:p>
            <a:pPr eaLnBrk="1" hangingPunct="1"/>
            <a:r>
              <a:rPr lang="en-IE" sz="2600" smtClean="0"/>
              <a:t>A </a:t>
            </a:r>
            <a:r>
              <a:rPr lang="en-IE" sz="2600" b="1" smtClean="0"/>
              <a:t>Context Switch </a:t>
            </a:r>
            <a:r>
              <a:rPr lang="en-IE" sz="2600" smtClean="0"/>
              <a:t>occurs when the OS </a:t>
            </a:r>
            <a:r>
              <a:rPr lang="en-IE" sz="2600" i="1" smtClean="0"/>
              <a:t>“switchs the CPU to another process, saving the state of the old process and loading the saved state for the new process”</a:t>
            </a:r>
          </a:p>
        </p:txBody>
      </p:sp>
      <p:sp>
        <p:nvSpPr>
          <p:cNvPr id="7" name="Title 5"/>
          <p:cNvSpPr txBox="1">
            <a:spLocks/>
          </p:cNvSpPr>
          <p:nvPr/>
        </p:nvSpPr>
        <p:spPr>
          <a:xfrm rot="16200000">
            <a:off x="-2301081" y="3642519"/>
            <a:ext cx="5516562" cy="914400"/>
          </a:xfrm>
          <a:prstGeom prst="rect">
            <a:avLst/>
          </a:prstGeom>
          <a:solidFill>
            <a:schemeClr val="bg2">
              <a:lumMod val="40000"/>
              <a:lumOff val="60000"/>
            </a:schemeClr>
          </a:solidFill>
        </p:spPr>
        <p:txBody>
          <a:bodyPr lIns="1188720" rIns="274320" anchor="ctr">
            <a:normAutofit/>
          </a:bodyPr>
          <a:lstStyle/>
          <a:p>
            <a:pPr defTabSz="914400" fontAlgn="auto">
              <a:spcAft>
                <a:spcPts val="0"/>
              </a:spcAft>
              <a:defRPr/>
            </a:pPr>
            <a:r>
              <a:rPr lang="en-US" sz="3200">
                <a:solidFill>
                  <a:schemeClr val="accent1">
                    <a:lumMod val="50000"/>
                  </a:schemeClr>
                </a:solidFill>
                <a:latin typeface="+mj-lt"/>
                <a:ea typeface="+mj-ea"/>
                <a:cs typeface="+mj-cs"/>
              </a:rPr>
              <a:t>Operating Systems   </a:t>
            </a:r>
            <a:endParaRPr lang="en-US" sz="3200" dirty="0">
              <a:solidFill>
                <a:schemeClr val="accent1">
                  <a:lumMod val="50000"/>
                </a:schemeClr>
              </a:solidFill>
              <a:latin typeface="+mj-lt"/>
              <a:ea typeface="+mj-ea"/>
              <a:cs typeface="+mj-cs"/>
            </a:endParaRPr>
          </a:p>
        </p:txBody>
      </p:sp>
      <p:pic>
        <p:nvPicPr>
          <p:cNvPr id="28677" name="Picture 7" descr="Context Switch.jpg"/>
          <p:cNvPicPr>
            <a:picLocks noChangeAspect="1"/>
          </p:cNvPicPr>
          <p:nvPr/>
        </p:nvPicPr>
        <p:blipFill>
          <a:blip r:embed="rId3"/>
          <a:srcRect/>
          <a:stretch>
            <a:fillRect/>
          </a:stretch>
        </p:blipFill>
        <p:spPr bwMode="auto">
          <a:xfrm>
            <a:off x="1828800" y="3357563"/>
            <a:ext cx="6029325" cy="3071812"/>
          </a:xfrm>
          <a:prstGeom prst="rect">
            <a:avLst/>
          </a:prstGeom>
          <a:noFill/>
          <a:ln w="9525">
            <a:solidFill>
              <a:schemeClr val="tx2"/>
            </a:solidFill>
            <a:miter lim="800000"/>
            <a:headEnd/>
            <a:tailEnd/>
          </a:ln>
        </p:spPr>
      </p:pic>
      <p:sp>
        <p:nvSpPr>
          <p:cNvPr id="9" name="TextBox 8"/>
          <p:cNvSpPr txBox="1"/>
          <p:nvPr/>
        </p:nvSpPr>
        <p:spPr>
          <a:xfrm>
            <a:off x="3429000" y="6500813"/>
            <a:ext cx="2786063" cy="338137"/>
          </a:xfrm>
          <a:prstGeom prst="rect">
            <a:avLst/>
          </a:prstGeom>
          <a:solidFill>
            <a:schemeClr val="bg2">
              <a:lumMod val="40000"/>
              <a:lumOff val="60000"/>
            </a:schemeClr>
          </a:solidFill>
        </p:spPr>
        <p:txBody>
          <a:bodyPr>
            <a:spAutoFit/>
          </a:bodyPr>
          <a:lstStyle/>
          <a:p>
            <a:pPr algn="ctr" fontAlgn="auto">
              <a:spcBef>
                <a:spcPts val="0"/>
              </a:spcBef>
              <a:spcAft>
                <a:spcPts val="0"/>
              </a:spcAft>
              <a:defRPr/>
            </a:pPr>
            <a:r>
              <a:rPr lang="en-US" sz="1600" dirty="0">
                <a:solidFill>
                  <a:schemeClr val="accent1">
                    <a:lumMod val="50000"/>
                  </a:schemeClr>
                </a:solidFill>
                <a:latin typeface="+mn-lt"/>
              </a:rPr>
              <a:t>Fig 3.3 – Context Switch</a:t>
            </a:r>
          </a:p>
        </p:txBody>
      </p:sp>
      <p:sp>
        <p:nvSpPr>
          <p:cNvPr id="10" name="Slide Number Placeholder 9"/>
          <p:cNvSpPr>
            <a:spLocks noGrp="1"/>
          </p:cNvSpPr>
          <p:nvPr>
            <p:ph type="sldNum" sz="quarter" idx="12"/>
          </p:nvPr>
        </p:nvSpPr>
        <p:spPr/>
        <p:txBody>
          <a:bodyPr/>
          <a:lstStyle/>
          <a:p>
            <a:pPr>
              <a:defRPr/>
            </a:pPr>
            <a:fld id="{776389F1-D75E-4B29-B56D-0C5A64758DCA}" type="slidenum">
              <a:rPr lang="en-US"/>
              <a:pPr>
                <a:defRPr/>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z="4800" smtClean="0"/>
              <a:t>Topics Covered</a:t>
            </a:r>
          </a:p>
        </p:txBody>
      </p:sp>
      <p:sp>
        <p:nvSpPr>
          <p:cNvPr id="11267" name="Content Placeholder 2"/>
          <p:cNvSpPr>
            <a:spLocks noGrp="1"/>
          </p:cNvSpPr>
          <p:nvPr>
            <p:ph idx="1"/>
          </p:nvPr>
        </p:nvSpPr>
        <p:spPr>
          <a:xfrm>
            <a:off x="928688" y="2071688"/>
            <a:ext cx="7985125" cy="4572000"/>
          </a:xfrm>
        </p:spPr>
        <p:txBody>
          <a:bodyPr/>
          <a:lstStyle/>
          <a:p>
            <a:pPr eaLnBrk="1" hangingPunct="1"/>
            <a:r>
              <a:rPr lang="en-US" sz="3200" smtClean="0"/>
              <a:t>The Process Concept</a:t>
            </a:r>
          </a:p>
          <a:p>
            <a:pPr eaLnBrk="1" hangingPunct="1"/>
            <a:r>
              <a:rPr lang="en-US" sz="3200" smtClean="0"/>
              <a:t>Lifecycle of a Process</a:t>
            </a:r>
          </a:p>
          <a:p>
            <a:pPr eaLnBrk="1" hangingPunct="1"/>
            <a:r>
              <a:rPr lang="en-US" sz="3200" smtClean="0"/>
              <a:t>Process Scheduling Policies</a:t>
            </a:r>
          </a:p>
          <a:p>
            <a:pPr eaLnBrk="1" hangingPunct="1"/>
            <a:r>
              <a:rPr lang="en-US" sz="3200" smtClean="0"/>
              <a:t>Deadlocks</a:t>
            </a:r>
          </a:p>
          <a:p>
            <a:pPr eaLnBrk="1" hangingPunct="1"/>
            <a:r>
              <a:rPr lang="en-US" sz="3200" smtClean="0"/>
              <a:t>Threads &amp; Concurrency</a:t>
            </a:r>
          </a:p>
          <a:p>
            <a:pPr eaLnBrk="1" hangingPunct="1">
              <a:buFont typeface="Wingdings 2" pitchFamily="18" charset="2"/>
              <a:buNone/>
            </a:pPr>
            <a:endParaRPr lang="en-US" sz="3200" smtClean="0"/>
          </a:p>
        </p:txBody>
      </p:sp>
      <p:sp>
        <p:nvSpPr>
          <p:cNvPr id="7" name="Title 5"/>
          <p:cNvSpPr txBox="1">
            <a:spLocks/>
          </p:cNvSpPr>
          <p:nvPr/>
        </p:nvSpPr>
        <p:spPr>
          <a:xfrm rot="16200000">
            <a:off x="-2409825" y="3533775"/>
            <a:ext cx="5734050" cy="914400"/>
          </a:xfrm>
          <a:prstGeom prst="rect">
            <a:avLst/>
          </a:prstGeom>
          <a:solidFill>
            <a:schemeClr val="bg2">
              <a:lumMod val="40000"/>
              <a:lumOff val="60000"/>
            </a:schemeClr>
          </a:solidFill>
        </p:spPr>
        <p:txBody>
          <a:bodyPr lIns="1188720" rIns="274320" anchor="ctr">
            <a:normAutofit/>
          </a:bodyPr>
          <a:lstStyle/>
          <a:p>
            <a:pPr defTabSz="914400" fontAlgn="auto">
              <a:spcAft>
                <a:spcPts val="0"/>
              </a:spcAft>
              <a:defRPr/>
            </a:pPr>
            <a:r>
              <a:rPr lang="en-US" sz="3200">
                <a:solidFill>
                  <a:schemeClr val="accent1">
                    <a:lumMod val="50000"/>
                  </a:schemeClr>
                </a:solidFill>
                <a:latin typeface="+mj-lt"/>
                <a:ea typeface="+mj-ea"/>
                <a:cs typeface="+mj-cs"/>
              </a:rPr>
              <a:t>Operating Systems   </a:t>
            </a:r>
            <a:endParaRPr lang="en-US" sz="3200" dirty="0">
              <a:solidFill>
                <a:schemeClr val="accent1">
                  <a:lumMod val="50000"/>
                </a:schemeClr>
              </a:solidFill>
              <a:latin typeface="+mj-lt"/>
              <a:ea typeface="+mj-ea"/>
              <a:cs typeface="+mj-cs"/>
            </a:endParaRPr>
          </a:p>
        </p:txBody>
      </p:sp>
      <p:sp>
        <p:nvSpPr>
          <p:cNvPr id="8" name="Slide Number Placeholder 7"/>
          <p:cNvSpPr>
            <a:spLocks noGrp="1"/>
          </p:cNvSpPr>
          <p:nvPr>
            <p:ph type="sldNum" sz="quarter" idx="12"/>
          </p:nvPr>
        </p:nvSpPr>
        <p:spPr/>
        <p:txBody>
          <a:bodyPr/>
          <a:lstStyle/>
          <a:p>
            <a:pPr>
              <a:defRPr/>
            </a:pPr>
            <a:fld id="{D559554A-81F7-4684-8698-F2E318CFE2D5}" type="slidenum">
              <a:rPr lang="en-US"/>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0" y="3200400"/>
            <a:ext cx="8915400" cy="2286000"/>
          </a:xfrm>
        </p:spPr>
        <p:txBody>
          <a:bodyPr/>
          <a:lstStyle/>
          <a:p>
            <a:r>
              <a:rPr lang="en-US" sz="4800" smtClean="0"/>
              <a:t>Life Cycle of a Process</a:t>
            </a:r>
          </a:p>
        </p:txBody>
      </p:sp>
      <p:sp>
        <p:nvSpPr>
          <p:cNvPr id="7" name="Text Placeholder 6"/>
          <p:cNvSpPr>
            <a:spLocks noGrp="1"/>
          </p:cNvSpPr>
          <p:nvPr>
            <p:ph type="body" idx="1"/>
          </p:nvPr>
        </p:nvSpPr>
        <p:spPr>
          <a:xfrm>
            <a:off x="914400" y="5484813"/>
            <a:ext cx="8001000" cy="776287"/>
          </a:xfrm>
        </p:spPr>
        <p:txBody>
          <a:bodyPr/>
          <a:lstStyle/>
          <a:p>
            <a:pPr fontAlgn="auto">
              <a:spcAft>
                <a:spcPts val="0"/>
              </a:spcAft>
              <a:defRPr/>
            </a:pPr>
            <a:endParaRPr lang="en-IE"/>
          </a:p>
        </p:txBody>
      </p:sp>
      <p:sp>
        <p:nvSpPr>
          <p:cNvPr id="8" name="Title 5"/>
          <p:cNvSpPr txBox="1">
            <a:spLocks/>
          </p:cNvSpPr>
          <p:nvPr/>
        </p:nvSpPr>
        <p:spPr>
          <a:xfrm rot="16200000">
            <a:off x="-2409825" y="3533775"/>
            <a:ext cx="5734050" cy="914400"/>
          </a:xfrm>
          <a:prstGeom prst="rect">
            <a:avLst/>
          </a:prstGeom>
          <a:solidFill>
            <a:schemeClr val="bg2">
              <a:lumMod val="40000"/>
              <a:lumOff val="60000"/>
            </a:schemeClr>
          </a:solidFill>
        </p:spPr>
        <p:txBody>
          <a:bodyPr lIns="1188720" rIns="274320" anchor="ctr">
            <a:normAutofit/>
          </a:bodyPr>
          <a:lstStyle/>
          <a:p>
            <a:pPr defTabSz="914400" fontAlgn="auto">
              <a:spcAft>
                <a:spcPts val="0"/>
              </a:spcAft>
              <a:defRPr/>
            </a:pPr>
            <a:r>
              <a:rPr lang="en-US" sz="3200">
                <a:solidFill>
                  <a:schemeClr val="accent1">
                    <a:lumMod val="50000"/>
                  </a:schemeClr>
                </a:solidFill>
                <a:latin typeface="+mj-lt"/>
                <a:ea typeface="+mj-ea"/>
                <a:cs typeface="+mj-cs"/>
              </a:rPr>
              <a:t>Operating Systems   </a:t>
            </a:r>
            <a:endParaRPr lang="en-US" sz="3200" dirty="0">
              <a:solidFill>
                <a:schemeClr val="accent1">
                  <a:lumMod val="50000"/>
                </a:schemeClr>
              </a:solidFill>
              <a:latin typeface="+mj-lt"/>
              <a:ea typeface="+mj-ea"/>
              <a:cs typeface="+mj-cs"/>
            </a:endParaRPr>
          </a:p>
        </p:txBody>
      </p:sp>
      <p:sp>
        <p:nvSpPr>
          <p:cNvPr id="9" name="Slide Number Placeholder 8"/>
          <p:cNvSpPr>
            <a:spLocks noGrp="1"/>
          </p:cNvSpPr>
          <p:nvPr>
            <p:ph type="sldNum" sz="quarter" idx="12"/>
          </p:nvPr>
        </p:nvSpPr>
        <p:spPr/>
        <p:txBody>
          <a:bodyPr/>
          <a:lstStyle/>
          <a:p>
            <a:pPr>
              <a:defRPr/>
            </a:pPr>
            <a:fld id="{16D32265-187B-4393-BE92-B6F6EF89FD4A}" type="slidenum">
              <a:rPr lang="en-US"/>
              <a:pPr>
                <a:defRPr/>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0" y="260350"/>
            <a:ext cx="8913813" cy="1152525"/>
          </a:xfrm>
        </p:spPr>
        <p:txBody>
          <a:bodyPr/>
          <a:lstStyle/>
          <a:p>
            <a:pPr eaLnBrk="1" hangingPunct="1"/>
            <a:r>
              <a:rPr lang="en-US" sz="4800" smtClean="0"/>
              <a:t>Process Manager &amp; CPU</a:t>
            </a:r>
          </a:p>
        </p:txBody>
      </p:sp>
      <p:sp>
        <p:nvSpPr>
          <p:cNvPr id="30723" name="Content Placeholder 2"/>
          <p:cNvSpPr>
            <a:spLocks noGrp="1"/>
          </p:cNvSpPr>
          <p:nvPr>
            <p:ph idx="1"/>
          </p:nvPr>
        </p:nvSpPr>
        <p:spPr>
          <a:xfrm>
            <a:off x="928688" y="1412875"/>
            <a:ext cx="8215312" cy="5230813"/>
          </a:xfrm>
        </p:spPr>
        <p:txBody>
          <a:bodyPr/>
          <a:lstStyle/>
          <a:p>
            <a:pPr eaLnBrk="1" hangingPunct="1">
              <a:lnSpc>
                <a:spcPct val="90000"/>
              </a:lnSpc>
            </a:pPr>
            <a:r>
              <a:rPr lang="en-US" sz="2400" smtClean="0">
                <a:cs typeface="Times New Roman" pitchFamily="18" charset="0"/>
              </a:rPr>
              <a:t>Process Manager performs job scheduling, process scheduling and interrupt management</a:t>
            </a:r>
          </a:p>
          <a:p>
            <a:pPr eaLnBrk="1" hangingPunct="1">
              <a:lnSpc>
                <a:spcPct val="90000"/>
              </a:lnSpc>
            </a:pPr>
            <a:r>
              <a:rPr lang="en-US" sz="2400" smtClean="0">
                <a:cs typeface="Times New Roman" pitchFamily="18" charset="0"/>
              </a:rPr>
              <a:t>In </a:t>
            </a:r>
            <a:r>
              <a:rPr lang="en-US" sz="2400" b="1" smtClean="0">
                <a:cs typeface="Times New Roman" pitchFamily="18" charset="0"/>
              </a:rPr>
              <a:t>single-user systems</a:t>
            </a:r>
            <a:r>
              <a:rPr lang="en-US" sz="2400" smtClean="0">
                <a:cs typeface="Times New Roman" pitchFamily="18" charset="0"/>
              </a:rPr>
              <a:t>, processor is busy only when user is executing a job, at all other times it is idle </a:t>
            </a:r>
          </a:p>
          <a:p>
            <a:pPr lvl="1" eaLnBrk="1" hangingPunct="1">
              <a:lnSpc>
                <a:spcPct val="90000"/>
              </a:lnSpc>
            </a:pPr>
            <a:r>
              <a:rPr lang="en-US" sz="2400" smtClean="0">
                <a:cs typeface="Times New Roman" pitchFamily="18" charset="0"/>
              </a:rPr>
              <a:t>Processor management is simple</a:t>
            </a:r>
          </a:p>
          <a:p>
            <a:pPr eaLnBrk="1" hangingPunct="1">
              <a:lnSpc>
                <a:spcPct val="90000"/>
              </a:lnSpc>
            </a:pPr>
            <a:r>
              <a:rPr lang="en-US" sz="2400" smtClean="0">
                <a:cs typeface="Times New Roman" pitchFamily="18" charset="0"/>
              </a:rPr>
              <a:t>In </a:t>
            </a:r>
            <a:r>
              <a:rPr lang="en-US" sz="2400" b="1" smtClean="0">
                <a:cs typeface="Times New Roman" pitchFamily="18" charset="0"/>
              </a:rPr>
              <a:t>multiprogramming environment</a:t>
            </a:r>
            <a:r>
              <a:rPr lang="en-US" sz="2400" smtClean="0">
                <a:cs typeface="Times New Roman" pitchFamily="18" charset="0"/>
              </a:rPr>
              <a:t>, processor must be allocated to each job in a fair and efficient manner</a:t>
            </a:r>
          </a:p>
          <a:p>
            <a:pPr lvl="1" eaLnBrk="1" hangingPunct="1">
              <a:lnSpc>
                <a:spcPct val="90000"/>
              </a:lnSpc>
            </a:pPr>
            <a:r>
              <a:rPr lang="en-US" sz="2400" smtClean="0">
                <a:cs typeface="Times New Roman" pitchFamily="18" charset="0"/>
              </a:rPr>
              <a:t>Requires scheduling policy and a scheduling algorithm – covered later on</a:t>
            </a:r>
            <a:endParaRPr lang="en-IE" sz="2400" smtClean="0"/>
          </a:p>
        </p:txBody>
      </p:sp>
      <p:sp>
        <p:nvSpPr>
          <p:cNvPr id="7" name="Title 5"/>
          <p:cNvSpPr txBox="1">
            <a:spLocks/>
          </p:cNvSpPr>
          <p:nvPr/>
        </p:nvSpPr>
        <p:spPr>
          <a:xfrm rot="16200000">
            <a:off x="-2265363" y="3678238"/>
            <a:ext cx="5445125" cy="914400"/>
          </a:xfrm>
          <a:prstGeom prst="rect">
            <a:avLst/>
          </a:prstGeom>
          <a:solidFill>
            <a:schemeClr val="bg2">
              <a:lumMod val="40000"/>
              <a:lumOff val="60000"/>
            </a:schemeClr>
          </a:solidFill>
        </p:spPr>
        <p:txBody>
          <a:bodyPr lIns="1188720" rIns="274320" anchor="ctr">
            <a:normAutofit/>
          </a:bodyPr>
          <a:lstStyle/>
          <a:p>
            <a:pPr defTabSz="914400" fontAlgn="auto">
              <a:spcAft>
                <a:spcPts val="0"/>
              </a:spcAft>
              <a:defRPr/>
            </a:pPr>
            <a:r>
              <a:rPr lang="en-US" sz="3200">
                <a:solidFill>
                  <a:schemeClr val="accent1">
                    <a:lumMod val="50000"/>
                  </a:schemeClr>
                </a:solidFill>
                <a:latin typeface="+mj-lt"/>
                <a:ea typeface="+mj-ea"/>
                <a:cs typeface="+mj-cs"/>
              </a:rPr>
              <a:t>Operating Systems   </a:t>
            </a:r>
            <a:endParaRPr lang="en-US" sz="3200" dirty="0">
              <a:solidFill>
                <a:schemeClr val="accent1">
                  <a:lumMod val="50000"/>
                </a:schemeClr>
              </a:solidFill>
              <a:latin typeface="+mj-lt"/>
              <a:ea typeface="+mj-ea"/>
              <a:cs typeface="+mj-cs"/>
            </a:endParaRPr>
          </a:p>
        </p:txBody>
      </p:sp>
      <p:sp>
        <p:nvSpPr>
          <p:cNvPr id="8" name="Slide Number Placeholder 7"/>
          <p:cNvSpPr>
            <a:spLocks noGrp="1"/>
          </p:cNvSpPr>
          <p:nvPr>
            <p:ph type="sldNum" sz="quarter" idx="12"/>
          </p:nvPr>
        </p:nvSpPr>
        <p:spPr/>
        <p:txBody>
          <a:bodyPr/>
          <a:lstStyle/>
          <a:p>
            <a:pPr>
              <a:defRPr/>
            </a:pPr>
            <a:fld id="{041629AD-FBEA-4CCA-8B13-205930FCCB08}" type="slidenum">
              <a:rPr lang="en-US"/>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0" y="260350"/>
            <a:ext cx="8913813" cy="1152525"/>
          </a:xfrm>
        </p:spPr>
        <p:txBody>
          <a:bodyPr/>
          <a:lstStyle/>
          <a:p>
            <a:pPr eaLnBrk="1" hangingPunct="1"/>
            <a:r>
              <a:rPr lang="en-US" sz="4800" smtClean="0"/>
              <a:t>Job v Process Scheduling</a:t>
            </a:r>
          </a:p>
        </p:txBody>
      </p:sp>
      <p:sp>
        <p:nvSpPr>
          <p:cNvPr id="31747" name="Content Placeholder 2"/>
          <p:cNvSpPr>
            <a:spLocks noGrp="1"/>
          </p:cNvSpPr>
          <p:nvPr>
            <p:ph idx="1"/>
          </p:nvPr>
        </p:nvSpPr>
        <p:spPr>
          <a:xfrm>
            <a:off x="928688" y="2071688"/>
            <a:ext cx="8215312" cy="4572000"/>
          </a:xfrm>
        </p:spPr>
        <p:txBody>
          <a:bodyPr/>
          <a:lstStyle/>
          <a:p>
            <a:pPr eaLnBrk="1" hangingPunct="1"/>
            <a:endParaRPr lang="en-US" sz="2800" smtClean="0"/>
          </a:p>
          <a:p>
            <a:pPr lvl="1" eaLnBrk="1" hangingPunct="1"/>
            <a:endParaRPr lang="en-US" sz="2600" smtClean="0"/>
          </a:p>
        </p:txBody>
      </p:sp>
      <p:sp>
        <p:nvSpPr>
          <p:cNvPr id="7" name="Title 5"/>
          <p:cNvSpPr txBox="1">
            <a:spLocks/>
          </p:cNvSpPr>
          <p:nvPr/>
        </p:nvSpPr>
        <p:spPr>
          <a:xfrm rot="16200000">
            <a:off x="-2265363" y="3678238"/>
            <a:ext cx="5445125" cy="914400"/>
          </a:xfrm>
          <a:prstGeom prst="rect">
            <a:avLst/>
          </a:prstGeom>
          <a:solidFill>
            <a:schemeClr val="bg2">
              <a:lumMod val="40000"/>
              <a:lumOff val="60000"/>
            </a:schemeClr>
          </a:solidFill>
        </p:spPr>
        <p:txBody>
          <a:bodyPr lIns="1188720" rIns="274320" anchor="ctr">
            <a:normAutofit/>
          </a:bodyPr>
          <a:lstStyle/>
          <a:p>
            <a:pPr defTabSz="914400" fontAlgn="auto">
              <a:spcAft>
                <a:spcPts val="0"/>
              </a:spcAft>
              <a:defRPr/>
            </a:pPr>
            <a:r>
              <a:rPr lang="en-US" sz="3200">
                <a:solidFill>
                  <a:schemeClr val="accent1">
                    <a:lumMod val="50000"/>
                  </a:schemeClr>
                </a:solidFill>
                <a:latin typeface="+mj-lt"/>
                <a:ea typeface="+mj-ea"/>
                <a:cs typeface="+mj-cs"/>
              </a:rPr>
              <a:t>Operating Systems   </a:t>
            </a:r>
            <a:endParaRPr lang="en-US" sz="3200" dirty="0">
              <a:solidFill>
                <a:schemeClr val="accent1">
                  <a:lumMod val="50000"/>
                </a:schemeClr>
              </a:solidFill>
              <a:latin typeface="+mj-lt"/>
              <a:ea typeface="+mj-ea"/>
              <a:cs typeface="+mj-cs"/>
            </a:endParaRPr>
          </a:p>
        </p:txBody>
      </p:sp>
      <p:sp>
        <p:nvSpPr>
          <p:cNvPr id="9" name="Content Placeholder 2"/>
          <p:cNvSpPr txBox="1">
            <a:spLocks/>
          </p:cNvSpPr>
          <p:nvPr/>
        </p:nvSpPr>
        <p:spPr>
          <a:xfrm>
            <a:off x="928688" y="1628775"/>
            <a:ext cx="8215312" cy="5014913"/>
          </a:xfrm>
          <a:prstGeom prst="rect">
            <a:avLst/>
          </a:prstGeom>
        </p:spPr>
        <p:txBody>
          <a:bodyPr>
            <a:normAutofit/>
          </a:bodyPr>
          <a:lstStyle/>
          <a:p>
            <a:pPr marL="342900" indent="-342900" defTabSz="914400" fontAlgn="auto">
              <a:spcBef>
                <a:spcPts val="2000"/>
              </a:spcBef>
              <a:spcAft>
                <a:spcPts val="0"/>
              </a:spcAft>
              <a:buClr>
                <a:schemeClr val="accent1"/>
              </a:buClr>
              <a:buFont typeface="Wingdings 2" pitchFamily="18" charset="2"/>
              <a:buChar char=""/>
              <a:defRPr/>
            </a:pPr>
            <a:r>
              <a:rPr lang="en-US" sz="2400" dirty="0">
                <a:solidFill>
                  <a:schemeClr val="tx1">
                    <a:lumMod val="65000"/>
                    <a:lumOff val="35000"/>
                  </a:schemeClr>
                </a:solidFill>
                <a:latin typeface="+mn-lt"/>
              </a:rPr>
              <a:t>Processor Manager is a composite of two sub-managers</a:t>
            </a:r>
          </a:p>
          <a:p>
            <a:pPr marL="342900" indent="-342900" defTabSz="914400" fontAlgn="auto">
              <a:spcBef>
                <a:spcPts val="2000"/>
              </a:spcBef>
              <a:spcAft>
                <a:spcPts val="0"/>
              </a:spcAft>
              <a:buClr>
                <a:schemeClr val="accent1"/>
              </a:buClr>
              <a:buFont typeface="Wingdings 2" pitchFamily="18" charset="2"/>
              <a:buChar char=""/>
              <a:defRPr/>
            </a:pPr>
            <a:r>
              <a:rPr lang="en-US" sz="2400" b="1" dirty="0">
                <a:solidFill>
                  <a:schemeClr val="tx1">
                    <a:lumMod val="65000"/>
                    <a:lumOff val="35000"/>
                  </a:schemeClr>
                </a:solidFill>
                <a:latin typeface="+mn-lt"/>
              </a:rPr>
              <a:t>Job Scheduler </a:t>
            </a:r>
            <a:r>
              <a:rPr lang="en-US" sz="2400" dirty="0">
                <a:solidFill>
                  <a:schemeClr val="tx1">
                    <a:lumMod val="65000"/>
                    <a:lumOff val="35000"/>
                  </a:schemeClr>
                </a:solidFill>
                <a:latin typeface="+mn-lt"/>
              </a:rPr>
              <a:t>is a high level scheduler which selects jobs from a queue based on each jobs characteristics</a:t>
            </a:r>
          </a:p>
          <a:p>
            <a:pPr marL="800100" lvl="1" indent="-342900" defTabSz="914400" fontAlgn="auto">
              <a:spcBef>
                <a:spcPts val="2000"/>
              </a:spcBef>
              <a:spcAft>
                <a:spcPts val="0"/>
              </a:spcAft>
              <a:buClr>
                <a:schemeClr val="accent1"/>
              </a:buClr>
              <a:buFont typeface="Wingdings 2" pitchFamily="18" charset="2"/>
              <a:buChar char=""/>
              <a:defRPr/>
            </a:pPr>
            <a:r>
              <a:rPr lang="en-US" sz="2400" dirty="0">
                <a:solidFill>
                  <a:schemeClr val="tx1">
                    <a:lumMod val="65000"/>
                    <a:lumOff val="35000"/>
                  </a:schemeClr>
                </a:solidFill>
                <a:latin typeface="+mn-lt"/>
              </a:rPr>
              <a:t>Goal to put job in sequence to maximize resources</a:t>
            </a:r>
          </a:p>
          <a:p>
            <a:pPr marL="342900" indent="-342900" defTabSz="914400" fontAlgn="auto">
              <a:spcBef>
                <a:spcPts val="2000"/>
              </a:spcBef>
              <a:spcAft>
                <a:spcPts val="0"/>
              </a:spcAft>
              <a:buClr>
                <a:schemeClr val="accent1"/>
              </a:buClr>
              <a:buFont typeface="Wingdings 2" pitchFamily="18" charset="2"/>
              <a:buChar char=""/>
              <a:defRPr/>
            </a:pPr>
            <a:r>
              <a:rPr lang="en-US" sz="2400" b="1" dirty="0">
                <a:solidFill>
                  <a:schemeClr val="tx1">
                    <a:lumMod val="65000"/>
                    <a:lumOff val="35000"/>
                  </a:schemeClr>
                </a:solidFill>
                <a:latin typeface="+mn-lt"/>
              </a:rPr>
              <a:t>Process Scheduler </a:t>
            </a:r>
            <a:r>
              <a:rPr lang="en-US" sz="2400" dirty="0">
                <a:solidFill>
                  <a:schemeClr val="tx1">
                    <a:lumMod val="65000"/>
                    <a:lumOff val="35000"/>
                  </a:schemeClr>
                </a:solidFill>
                <a:latin typeface="+mn-lt"/>
              </a:rPr>
              <a:t>is a low level scheduler that established the order in which processes from the </a:t>
            </a:r>
            <a:r>
              <a:rPr lang="en-US" sz="2400" b="1" dirty="0">
                <a:solidFill>
                  <a:schemeClr val="tx1">
                    <a:lumMod val="65000"/>
                    <a:lumOff val="35000"/>
                  </a:schemeClr>
                </a:solidFill>
                <a:latin typeface="+mn-lt"/>
              </a:rPr>
              <a:t>Ready</a:t>
            </a:r>
            <a:r>
              <a:rPr lang="en-US" sz="2400" dirty="0">
                <a:solidFill>
                  <a:schemeClr val="tx1">
                    <a:lumMod val="65000"/>
                    <a:lumOff val="35000"/>
                  </a:schemeClr>
                </a:solidFill>
                <a:latin typeface="+mn-lt"/>
              </a:rPr>
              <a:t> queue will be served by the CPU</a:t>
            </a:r>
          </a:p>
          <a:p>
            <a:pPr marL="800100" lvl="1" indent="-342900" defTabSz="914400" fontAlgn="auto">
              <a:spcBef>
                <a:spcPts val="2000"/>
              </a:spcBef>
              <a:spcAft>
                <a:spcPts val="0"/>
              </a:spcAft>
              <a:buClr>
                <a:schemeClr val="accent1"/>
              </a:buClr>
              <a:buFont typeface="Wingdings 2" pitchFamily="18" charset="2"/>
              <a:buChar char=""/>
              <a:defRPr/>
            </a:pPr>
            <a:endParaRPr lang="en-US" sz="2400" dirty="0">
              <a:solidFill>
                <a:schemeClr val="tx1">
                  <a:lumMod val="65000"/>
                  <a:lumOff val="35000"/>
                </a:schemeClr>
              </a:solidFill>
              <a:latin typeface="+mn-lt"/>
            </a:endParaRPr>
          </a:p>
        </p:txBody>
      </p:sp>
      <p:sp>
        <p:nvSpPr>
          <p:cNvPr id="10" name="Slide Number Placeholder 9"/>
          <p:cNvSpPr>
            <a:spLocks noGrp="1"/>
          </p:cNvSpPr>
          <p:nvPr>
            <p:ph type="sldNum" sz="quarter" idx="12"/>
          </p:nvPr>
        </p:nvSpPr>
        <p:spPr/>
        <p:txBody>
          <a:bodyPr/>
          <a:lstStyle/>
          <a:p>
            <a:pPr>
              <a:defRPr/>
            </a:pPr>
            <a:fld id="{548CABD1-A007-4F5D-BF60-902C42F8A9F8}" type="slidenum">
              <a:rPr lang="en-US"/>
              <a:pPr>
                <a:defRPr/>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0" y="138113"/>
            <a:ext cx="8913813" cy="914400"/>
          </a:xfrm>
        </p:spPr>
        <p:txBody>
          <a:bodyPr/>
          <a:lstStyle/>
          <a:p>
            <a:pPr eaLnBrk="1" hangingPunct="1"/>
            <a:r>
              <a:rPr lang="en-US" sz="4800" smtClean="0"/>
              <a:t>Scheduling</a:t>
            </a:r>
          </a:p>
        </p:txBody>
      </p:sp>
      <p:sp>
        <p:nvSpPr>
          <p:cNvPr id="3" name="Content Placeholder 2"/>
          <p:cNvSpPr>
            <a:spLocks noGrp="1"/>
          </p:cNvSpPr>
          <p:nvPr>
            <p:ph idx="1"/>
          </p:nvPr>
        </p:nvSpPr>
        <p:spPr>
          <a:xfrm>
            <a:off x="928688" y="1123950"/>
            <a:ext cx="8215312" cy="5519738"/>
          </a:xfrm>
        </p:spPr>
        <p:txBody>
          <a:bodyPr rtlCol="0">
            <a:normAutofit/>
          </a:bodyPr>
          <a:lstStyle/>
          <a:p>
            <a:pPr eaLnBrk="1" fontAlgn="auto" hangingPunct="1">
              <a:spcAft>
                <a:spcPts val="0"/>
              </a:spcAft>
              <a:defRPr/>
            </a:pPr>
            <a:r>
              <a:rPr lang="en-US" sz="2600" dirty="0" smtClean="0">
                <a:solidFill>
                  <a:schemeClr val="tx1">
                    <a:lumMod val="65000"/>
                    <a:lumOff val="35000"/>
                  </a:schemeClr>
                </a:solidFill>
              </a:rPr>
              <a:t>At a given time several processes could be competing for the use of the CPU</a:t>
            </a:r>
          </a:p>
          <a:p>
            <a:pPr lvl="1" eaLnBrk="1" fontAlgn="auto" hangingPunct="1">
              <a:spcAft>
                <a:spcPts val="0"/>
              </a:spcAft>
              <a:buClr>
                <a:schemeClr val="accent1">
                  <a:lumMod val="50000"/>
                </a:schemeClr>
              </a:buClr>
              <a:defRPr/>
            </a:pPr>
            <a:r>
              <a:rPr lang="en-US" sz="2600" dirty="0" smtClean="0">
                <a:solidFill>
                  <a:schemeClr val="tx1">
                    <a:lumMod val="65000"/>
                    <a:lumOff val="35000"/>
                  </a:schemeClr>
                </a:solidFill>
              </a:rPr>
              <a:t>The OS decides the optimum sequence and timing of assigning processes to the CPU</a:t>
            </a:r>
          </a:p>
          <a:p>
            <a:pPr eaLnBrk="1" fontAlgn="auto" hangingPunct="1">
              <a:spcAft>
                <a:spcPts val="0"/>
              </a:spcAft>
              <a:defRPr/>
            </a:pPr>
            <a:r>
              <a:rPr lang="en-US" sz="2600" b="1" dirty="0" smtClean="0">
                <a:solidFill>
                  <a:schemeClr val="tx1">
                    <a:lumMod val="65000"/>
                    <a:lumOff val="35000"/>
                  </a:schemeClr>
                </a:solidFill>
              </a:rPr>
              <a:t>High Level </a:t>
            </a:r>
            <a:r>
              <a:rPr lang="en-IE" sz="2600" dirty="0" smtClean="0">
                <a:solidFill>
                  <a:schemeClr val="tx1">
                    <a:lumMod val="65000"/>
                    <a:lumOff val="35000"/>
                  </a:schemeClr>
                </a:solidFill>
              </a:rPr>
              <a:t>→ decision to admit a ‘Job’ to the system, Long Term </a:t>
            </a:r>
            <a:r>
              <a:rPr lang="en-IE" sz="2600" b="1" dirty="0" smtClean="0">
                <a:solidFill>
                  <a:schemeClr val="tx1">
                    <a:lumMod val="65000"/>
                    <a:lumOff val="35000"/>
                  </a:schemeClr>
                </a:solidFill>
              </a:rPr>
              <a:t>(HLS)</a:t>
            </a:r>
          </a:p>
          <a:p>
            <a:pPr eaLnBrk="1" fontAlgn="auto" hangingPunct="1">
              <a:spcAft>
                <a:spcPts val="0"/>
              </a:spcAft>
              <a:defRPr/>
            </a:pPr>
            <a:r>
              <a:rPr lang="en-IE" sz="2600" b="1" dirty="0" smtClean="0">
                <a:solidFill>
                  <a:schemeClr val="tx1">
                    <a:lumMod val="65000"/>
                    <a:lumOff val="35000"/>
                  </a:schemeClr>
                </a:solidFill>
              </a:rPr>
              <a:t>Medium Level </a:t>
            </a:r>
            <a:r>
              <a:rPr lang="en-IE" sz="2600" dirty="0" smtClean="0">
                <a:solidFill>
                  <a:schemeClr val="tx1">
                    <a:lumMod val="65000"/>
                    <a:lumOff val="35000"/>
                  </a:schemeClr>
                </a:solidFill>
              </a:rPr>
              <a:t>→  decision to temporarily remove or re-introduce a process </a:t>
            </a:r>
            <a:r>
              <a:rPr lang="en-IE" sz="2600" b="1" dirty="0" smtClean="0">
                <a:solidFill>
                  <a:schemeClr val="tx1">
                    <a:lumMod val="65000"/>
                    <a:lumOff val="35000"/>
                  </a:schemeClr>
                </a:solidFill>
              </a:rPr>
              <a:t>(MLS)</a:t>
            </a:r>
          </a:p>
          <a:p>
            <a:pPr eaLnBrk="1" fontAlgn="auto" hangingPunct="1">
              <a:spcAft>
                <a:spcPts val="0"/>
              </a:spcAft>
              <a:defRPr/>
            </a:pPr>
            <a:r>
              <a:rPr lang="en-IE" sz="2600" b="1" dirty="0" smtClean="0">
                <a:solidFill>
                  <a:schemeClr val="tx1">
                    <a:lumMod val="65000"/>
                    <a:lumOff val="35000"/>
                  </a:schemeClr>
                </a:solidFill>
              </a:rPr>
              <a:t>Low Level </a:t>
            </a:r>
            <a:r>
              <a:rPr lang="en-IE" sz="2600" dirty="0" smtClean="0">
                <a:solidFill>
                  <a:schemeClr val="tx1">
                    <a:lumMod val="65000"/>
                    <a:lumOff val="35000"/>
                  </a:schemeClr>
                </a:solidFill>
              </a:rPr>
              <a:t>→ decision of which ready process should be assigned to the CPU for execution </a:t>
            </a:r>
            <a:r>
              <a:rPr lang="en-IE" sz="2600" b="1" dirty="0" smtClean="0">
                <a:solidFill>
                  <a:schemeClr val="tx1">
                    <a:lumMod val="65000"/>
                    <a:lumOff val="35000"/>
                  </a:schemeClr>
                </a:solidFill>
              </a:rPr>
              <a:t>(LLS)</a:t>
            </a:r>
            <a:endParaRPr lang="en-US" sz="2600" b="1" dirty="0" smtClean="0">
              <a:solidFill>
                <a:schemeClr val="tx1">
                  <a:lumMod val="65000"/>
                  <a:lumOff val="35000"/>
                </a:schemeClr>
              </a:solidFill>
            </a:endParaRPr>
          </a:p>
          <a:p>
            <a:pPr lvl="1" eaLnBrk="1" fontAlgn="auto" hangingPunct="1">
              <a:spcAft>
                <a:spcPts val="0"/>
              </a:spcAft>
              <a:buClr>
                <a:schemeClr val="accent1">
                  <a:lumMod val="50000"/>
                </a:schemeClr>
              </a:buClr>
              <a:defRPr/>
            </a:pPr>
            <a:endParaRPr lang="en-US" sz="2600" dirty="0" smtClean="0">
              <a:solidFill>
                <a:schemeClr val="tx1">
                  <a:lumMod val="65000"/>
                  <a:lumOff val="35000"/>
                </a:schemeClr>
              </a:solidFill>
            </a:endParaRPr>
          </a:p>
          <a:p>
            <a:pPr lvl="1" eaLnBrk="1" fontAlgn="auto" hangingPunct="1">
              <a:spcAft>
                <a:spcPts val="0"/>
              </a:spcAft>
              <a:buClr>
                <a:schemeClr val="accent1">
                  <a:lumMod val="50000"/>
                </a:schemeClr>
              </a:buClr>
              <a:defRPr/>
            </a:pPr>
            <a:endParaRPr lang="en-US" sz="2600" dirty="0" smtClean="0">
              <a:solidFill>
                <a:schemeClr val="tx1">
                  <a:lumMod val="65000"/>
                  <a:lumOff val="35000"/>
                </a:schemeClr>
              </a:solidFill>
            </a:endParaRPr>
          </a:p>
        </p:txBody>
      </p:sp>
      <p:sp>
        <p:nvSpPr>
          <p:cNvPr id="7" name="Title 5"/>
          <p:cNvSpPr txBox="1">
            <a:spLocks/>
          </p:cNvSpPr>
          <p:nvPr/>
        </p:nvSpPr>
        <p:spPr>
          <a:xfrm rot="16200000">
            <a:off x="-2409825" y="3533775"/>
            <a:ext cx="5734050" cy="914400"/>
          </a:xfrm>
          <a:prstGeom prst="rect">
            <a:avLst/>
          </a:prstGeom>
          <a:solidFill>
            <a:schemeClr val="bg2">
              <a:lumMod val="40000"/>
              <a:lumOff val="60000"/>
            </a:schemeClr>
          </a:solidFill>
        </p:spPr>
        <p:txBody>
          <a:bodyPr lIns="1188720" rIns="274320" anchor="ctr">
            <a:normAutofit/>
          </a:bodyPr>
          <a:lstStyle/>
          <a:p>
            <a:pPr defTabSz="914400" fontAlgn="auto">
              <a:spcAft>
                <a:spcPts val="0"/>
              </a:spcAft>
              <a:defRPr/>
            </a:pPr>
            <a:r>
              <a:rPr lang="en-US" sz="3200">
                <a:solidFill>
                  <a:schemeClr val="accent1">
                    <a:lumMod val="50000"/>
                  </a:schemeClr>
                </a:solidFill>
                <a:latin typeface="+mj-lt"/>
                <a:ea typeface="+mj-ea"/>
                <a:cs typeface="+mj-cs"/>
              </a:rPr>
              <a:t>Operating Systems   </a:t>
            </a:r>
            <a:endParaRPr lang="en-US" sz="3200" dirty="0">
              <a:solidFill>
                <a:schemeClr val="accent1">
                  <a:lumMod val="50000"/>
                </a:schemeClr>
              </a:solidFill>
              <a:latin typeface="+mj-lt"/>
              <a:ea typeface="+mj-ea"/>
              <a:cs typeface="+mj-cs"/>
            </a:endParaRPr>
          </a:p>
        </p:txBody>
      </p:sp>
      <p:sp>
        <p:nvSpPr>
          <p:cNvPr id="8" name="Slide Number Placeholder 7"/>
          <p:cNvSpPr>
            <a:spLocks noGrp="1"/>
          </p:cNvSpPr>
          <p:nvPr>
            <p:ph type="sldNum" sz="quarter" idx="12"/>
          </p:nvPr>
        </p:nvSpPr>
        <p:spPr/>
        <p:txBody>
          <a:bodyPr/>
          <a:lstStyle/>
          <a:p>
            <a:pPr>
              <a:defRPr/>
            </a:pPr>
            <a:fld id="{6268217D-3023-4405-AFCE-6A227330A753}" type="slidenum">
              <a:rPr lang="en-US"/>
              <a:pPr>
                <a:defRPr/>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0" y="0"/>
            <a:ext cx="8913813" cy="1123950"/>
          </a:xfrm>
        </p:spPr>
        <p:txBody>
          <a:bodyPr/>
          <a:lstStyle/>
          <a:p>
            <a:pPr eaLnBrk="1" hangingPunct="1"/>
            <a:r>
              <a:rPr lang="en-US" sz="4800" smtClean="0"/>
              <a:t>Process States</a:t>
            </a:r>
          </a:p>
        </p:txBody>
      </p:sp>
      <p:sp>
        <p:nvSpPr>
          <p:cNvPr id="33795" name="Content Placeholder 2"/>
          <p:cNvSpPr>
            <a:spLocks noGrp="1"/>
          </p:cNvSpPr>
          <p:nvPr>
            <p:ph idx="1"/>
          </p:nvPr>
        </p:nvSpPr>
        <p:spPr>
          <a:xfrm>
            <a:off x="928688" y="1123950"/>
            <a:ext cx="8215312" cy="5519738"/>
          </a:xfrm>
        </p:spPr>
        <p:txBody>
          <a:bodyPr/>
          <a:lstStyle/>
          <a:p>
            <a:pPr eaLnBrk="1" hangingPunct="1"/>
            <a:r>
              <a:rPr lang="en-US" sz="2400" smtClean="0"/>
              <a:t>OS must ensure that each process receives sufficient amount of CPU time</a:t>
            </a:r>
          </a:p>
          <a:p>
            <a:pPr eaLnBrk="1" hangingPunct="1"/>
            <a:r>
              <a:rPr lang="en-US" sz="2400" smtClean="0"/>
              <a:t>During a process lifecycle it moves through a series of discrete </a:t>
            </a:r>
            <a:r>
              <a:rPr lang="en-US" sz="2400" b="1" smtClean="0"/>
              <a:t>process states</a:t>
            </a:r>
          </a:p>
          <a:p>
            <a:pPr eaLnBrk="1" hangingPunct="1"/>
            <a:r>
              <a:rPr lang="en-US" sz="2400" smtClean="0"/>
              <a:t>The process state consist of everything necessary to resume the process execution if it is somehow put aside temporarily</a:t>
            </a:r>
            <a:endParaRPr lang="en-US" sz="2400" b="1" smtClean="0"/>
          </a:p>
        </p:txBody>
      </p:sp>
      <p:sp>
        <p:nvSpPr>
          <p:cNvPr id="7" name="Title 5"/>
          <p:cNvSpPr txBox="1">
            <a:spLocks/>
          </p:cNvSpPr>
          <p:nvPr/>
        </p:nvSpPr>
        <p:spPr>
          <a:xfrm rot="16200000">
            <a:off x="-2409825" y="3533775"/>
            <a:ext cx="5734050" cy="914400"/>
          </a:xfrm>
          <a:prstGeom prst="rect">
            <a:avLst/>
          </a:prstGeom>
          <a:solidFill>
            <a:schemeClr val="bg2">
              <a:lumMod val="40000"/>
              <a:lumOff val="60000"/>
            </a:schemeClr>
          </a:solidFill>
        </p:spPr>
        <p:txBody>
          <a:bodyPr lIns="1188720" rIns="274320" anchor="ctr">
            <a:normAutofit/>
          </a:bodyPr>
          <a:lstStyle/>
          <a:p>
            <a:pPr defTabSz="914400" fontAlgn="auto">
              <a:spcAft>
                <a:spcPts val="0"/>
              </a:spcAft>
              <a:defRPr/>
            </a:pPr>
            <a:r>
              <a:rPr lang="en-US" sz="3200" dirty="0">
                <a:solidFill>
                  <a:schemeClr val="accent1">
                    <a:lumMod val="50000"/>
                  </a:schemeClr>
                </a:solidFill>
                <a:latin typeface="+mj-lt"/>
                <a:ea typeface="+mj-ea"/>
                <a:cs typeface="+mj-cs"/>
              </a:rPr>
              <a:t>Operating Systems   </a:t>
            </a:r>
          </a:p>
        </p:txBody>
      </p:sp>
      <p:sp>
        <p:nvSpPr>
          <p:cNvPr id="8" name="Slide Number Placeholder 7"/>
          <p:cNvSpPr>
            <a:spLocks noGrp="1"/>
          </p:cNvSpPr>
          <p:nvPr>
            <p:ph type="sldNum" sz="quarter" idx="12"/>
          </p:nvPr>
        </p:nvSpPr>
        <p:spPr/>
        <p:txBody>
          <a:bodyPr/>
          <a:lstStyle/>
          <a:p>
            <a:pPr>
              <a:defRPr/>
            </a:pPr>
            <a:fld id="{97590564-6DDE-43A4-AA35-0B245A738FD4}" type="slidenum">
              <a:rPr lang="en-US"/>
              <a:pPr>
                <a:defRPr/>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a:defRPr/>
            </a:pPr>
            <a:r>
              <a:rPr lang="en-US"/>
              <a:t>Slide </a:t>
            </a:r>
            <a:fld id="{6AA121FC-2F56-4395-A3E8-9A4278A0D908}" type="slidenum">
              <a:rPr lang="en-US"/>
              <a:pPr>
                <a:defRPr/>
              </a:pPr>
              <a:t>25</a:t>
            </a:fld>
            <a:endParaRPr lang="en-US"/>
          </a:p>
        </p:txBody>
      </p:sp>
      <p:sp>
        <p:nvSpPr>
          <p:cNvPr id="34819" name="Rectangle 2"/>
          <p:cNvSpPr>
            <a:spLocks noGrp="1" noChangeArrowheads="1"/>
          </p:cNvSpPr>
          <p:nvPr>
            <p:ph type="title"/>
          </p:nvPr>
        </p:nvSpPr>
        <p:spPr>
          <a:xfrm>
            <a:off x="685800" y="139700"/>
            <a:ext cx="7772400" cy="1143000"/>
          </a:xfrm>
        </p:spPr>
        <p:txBody>
          <a:bodyPr/>
          <a:lstStyle/>
          <a:p>
            <a:pPr eaLnBrk="1" hangingPunct="1"/>
            <a:r>
              <a:rPr lang="en-US" smtClean="0"/>
              <a:t>Process States</a:t>
            </a:r>
          </a:p>
        </p:txBody>
      </p:sp>
      <p:sp>
        <p:nvSpPr>
          <p:cNvPr id="34820" name="Rectangle 3"/>
          <p:cNvSpPr>
            <a:spLocks noGrp="1" noChangeArrowheads="1"/>
          </p:cNvSpPr>
          <p:nvPr>
            <p:ph type="body" sz="half" idx="1"/>
          </p:nvPr>
        </p:nvSpPr>
        <p:spPr>
          <a:xfrm>
            <a:off x="292100" y="1282700"/>
            <a:ext cx="8455025" cy="4738688"/>
          </a:xfrm>
        </p:spPr>
        <p:txBody>
          <a:bodyPr/>
          <a:lstStyle/>
          <a:p>
            <a:pPr eaLnBrk="1" hangingPunct="1"/>
            <a:r>
              <a:rPr lang="en-US" sz="2400" smtClean="0"/>
              <a:t>As a process executes, it changes </a:t>
            </a:r>
            <a:r>
              <a:rPr lang="en-US" sz="2400" i="1" smtClean="0"/>
              <a:t>state</a:t>
            </a:r>
            <a:endParaRPr lang="en-US" sz="2400" smtClean="0"/>
          </a:p>
          <a:p>
            <a:pPr lvl="1" eaLnBrk="1" hangingPunct="1"/>
            <a:r>
              <a:rPr lang="en-US" sz="2000" b="1" smtClean="0"/>
              <a:t>new</a:t>
            </a:r>
            <a:r>
              <a:rPr lang="en-US" sz="2000" smtClean="0"/>
              <a:t>:  The process is being created.</a:t>
            </a:r>
          </a:p>
          <a:p>
            <a:pPr lvl="1" eaLnBrk="1" hangingPunct="1">
              <a:buFont typeface="Wingdings 2" pitchFamily="18" charset="2"/>
              <a:buNone/>
            </a:pPr>
            <a:endParaRPr lang="en-US" sz="2000" smtClean="0"/>
          </a:p>
          <a:p>
            <a:pPr lvl="1" eaLnBrk="1" hangingPunct="1"/>
            <a:r>
              <a:rPr lang="en-US" sz="2000" b="1" smtClean="0"/>
              <a:t>running</a:t>
            </a:r>
            <a:r>
              <a:rPr lang="en-US" sz="2000" smtClean="0"/>
              <a:t>:  Instructions are being executed.</a:t>
            </a:r>
          </a:p>
          <a:p>
            <a:pPr lvl="1" eaLnBrk="1" hangingPunct="1">
              <a:buFont typeface="Wingdings 2" pitchFamily="18" charset="2"/>
              <a:buNone/>
            </a:pPr>
            <a:endParaRPr lang="en-US" sz="2000" smtClean="0"/>
          </a:p>
          <a:p>
            <a:pPr lvl="1" eaLnBrk="1" hangingPunct="1"/>
            <a:r>
              <a:rPr lang="en-US" sz="2000" b="1" smtClean="0"/>
              <a:t>waiting</a:t>
            </a:r>
            <a:r>
              <a:rPr lang="en-US" sz="2000" smtClean="0"/>
              <a:t>:  The process is waiting for some event to occur.</a:t>
            </a:r>
          </a:p>
          <a:p>
            <a:pPr lvl="1" eaLnBrk="1" hangingPunct="1">
              <a:buFont typeface="Wingdings 2" pitchFamily="18" charset="2"/>
              <a:buNone/>
            </a:pPr>
            <a:endParaRPr lang="en-US" sz="2000" smtClean="0"/>
          </a:p>
          <a:p>
            <a:pPr lvl="1" eaLnBrk="1" hangingPunct="1"/>
            <a:r>
              <a:rPr lang="en-US" sz="2000" b="1" smtClean="0"/>
              <a:t>ready</a:t>
            </a:r>
            <a:r>
              <a:rPr lang="en-US" sz="2000" smtClean="0"/>
              <a:t>:  The process is waiting to be assigned to a processor.</a:t>
            </a:r>
          </a:p>
          <a:p>
            <a:pPr lvl="1" eaLnBrk="1" hangingPunct="1"/>
            <a:r>
              <a:rPr lang="en-US" sz="2000" b="1" smtClean="0"/>
              <a:t>terminated</a:t>
            </a:r>
            <a:r>
              <a:rPr lang="en-US" sz="2000" smtClean="0"/>
              <a:t>:  The process has finished execution.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0" y="333375"/>
            <a:ext cx="8913813" cy="1008063"/>
          </a:xfrm>
        </p:spPr>
        <p:txBody>
          <a:bodyPr/>
          <a:lstStyle/>
          <a:p>
            <a:r>
              <a:rPr lang="en-US" smtClean="0"/>
              <a:t>Process States</a:t>
            </a:r>
          </a:p>
        </p:txBody>
      </p:sp>
      <p:sp>
        <p:nvSpPr>
          <p:cNvPr id="6" name="Slide Number Placeholder 5"/>
          <p:cNvSpPr>
            <a:spLocks noGrp="1"/>
          </p:cNvSpPr>
          <p:nvPr>
            <p:ph type="sldNum" sz="quarter" idx="12"/>
          </p:nvPr>
        </p:nvSpPr>
        <p:spPr/>
        <p:txBody>
          <a:bodyPr/>
          <a:lstStyle/>
          <a:p>
            <a:pPr>
              <a:defRPr/>
            </a:pPr>
            <a:fld id="{4442A061-1964-444F-9D76-9DA712590EF8}" type="slidenum">
              <a:rPr lang="en-US" smtClean="0"/>
              <a:pPr>
                <a:defRPr/>
              </a:pPr>
              <a:t>26</a:t>
            </a:fld>
            <a:endParaRPr lang="en-US" dirty="0"/>
          </a:p>
        </p:txBody>
      </p:sp>
      <p:pic>
        <p:nvPicPr>
          <p:cNvPr id="35844" name="Picture 8"/>
          <p:cNvPicPr>
            <a:picLocks noGrp="1" noChangeAspect="1" noChangeArrowheads="1"/>
          </p:cNvPicPr>
          <p:nvPr>
            <p:ph idx="1"/>
          </p:nvPr>
        </p:nvPicPr>
        <p:blipFill>
          <a:blip r:embed="rId2"/>
          <a:srcRect l="566" t="25691" r="592" b="25531"/>
          <a:stretch>
            <a:fillRect/>
          </a:stretch>
        </p:blipFill>
        <p:spPr>
          <a:xfrm>
            <a:off x="1114425" y="1557338"/>
            <a:ext cx="7610475" cy="5011737"/>
          </a:xfrm>
          <a:noFill/>
          <a:ln w="57150" cmpd="thickThin">
            <a:solidFill>
              <a:schemeClr val="tx1"/>
            </a:solid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0" y="260350"/>
            <a:ext cx="8913813" cy="936625"/>
          </a:xfrm>
        </p:spPr>
        <p:txBody>
          <a:bodyPr/>
          <a:lstStyle/>
          <a:p>
            <a:r>
              <a:rPr lang="en-US" b="1" smtClean="0"/>
              <a:t>Process State Transitions</a:t>
            </a:r>
            <a:br>
              <a:rPr lang="en-US" b="1" smtClean="0"/>
            </a:br>
            <a:endParaRPr lang="en-US" smtClean="0"/>
          </a:p>
        </p:txBody>
      </p:sp>
      <p:sp>
        <p:nvSpPr>
          <p:cNvPr id="36867" name="Content Placeholder 2"/>
          <p:cNvSpPr>
            <a:spLocks noGrp="1"/>
          </p:cNvSpPr>
          <p:nvPr>
            <p:ph idx="1"/>
          </p:nvPr>
        </p:nvSpPr>
        <p:spPr>
          <a:xfrm>
            <a:off x="1114425" y="1196975"/>
            <a:ext cx="7610475" cy="5068888"/>
          </a:xfrm>
        </p:spPr>
        <p:txBody>
          <a:bodyPr/>
          <a:lstStyle/>
          <a:p>
            <a:r>
              <a:rPr lang="en-US" b="1" smtClean="0"/>
              <a:t>Transition 1 </a:t>
            </a:r>
            <a:r>
              <a:rPr lang="en-US" smtClean="0"/>
              <a:t>occurs when process discovers that it cannot continue. If running process initiates an I/O operation before its allotted time expires, the running process voluntarily relinquishes the CPU. </a:t>
            </a:r>
            <a:br>
              <a:rPr lang="en-US" smtClean="0"/>
            </a:br>
            <a:r>
              <a:rPr lang="en-US" smtClean="0"/>
              <a:t/>
            </a:r>
            <a:br>
              <a:rPr lang="en-US" smtClean="0"/>
            </a:br>
            <a:r>
              <a:rPr lang="en-US" smtClean="0"/>
              <a:t>This state transition is: </a:t>
            </a:r>
            <a:br>
              <a:rPr lang="en-US" smtClean="0"/>
            </a:br>
            <a:r>
              <a:rPr lang="en-US" smtClean="0"/>
              <a:t/>
            </a:r>
            <a:br>
              <a:rPr lang="en-US" smtClean="0"/>
            </a:br>
            <a:r>
              <a:rPr lang="en-US" smtClean="0"/>
              <a:t>        Block (process-name): Running → Block./waiting </a:t>
            </a:r>
          </a:p>
          <a:p>
            <a:r>
              <a:rPr lang="en-US" b="1" smtClean="0"/>
              <a:t>Transition 2</a:t>
            </a:r>
            <a:r>
              <a:rPr lang="en-US" smtClean="0"/>
              <a:t> occurs when the scheduler decides that the running process has run long enough and it is time to let another process have CPU time.</a:t>
            </a:r>
            <a:br>
              <a:rPr lang="en-US" smtClean="0"/>
            </a:br>
            <a:r>
              <a:rPr lang="en-US" smtClean="0"/>
              <a:t/>
            </a:r>
            <a:br>
              <a:rPr lang="en-US" smtClean="0"/>
            </a:br>
            <a:r>
              <a:rPr lang="en-US" smtClean="0"/>
              <a:t>This state transition is: </a:t>
            </a:r>
            <a:br>
              <a:rPr lang="en-US" smtClean="0"/>
            </a:br>
            <a:r>
              <a:rPr lang="en-US" smtClean="0"/>
              <a:t>    </a:t>
            </a:r>
            <a:br>
              <a:rPr lang="en-US" smtClean="0"/>
            </a:br>
            <a:r>
              <a:rPr lang="en-US" smtClean="0"/>
              <a:t>Time-Run-Out  (process-name): Running → Ready. </a:t>
            </a:r>
            <a:br>
              <a:rPr lang="en-US" smtClean="0"/>
            </a:br>
            <a:endParaRPr lang="en-US" smtClean="0"/>
          </a:p>
          <a:p>
            <a:endParaRPr lang="en-US" smtClean="0"/>
          </a:p>
        </p:txBody>
      </p:sp>
      <p:sp>
        <p:nvSpPr>
          <p:cNvPr id="6" name="Slide Number Placeholder 5"/>
          <p:cNvSpPr>
            <a:spLocks noGrp="1"/>
          </p:cNvSpPr>
          <p:nvPr>
            <p:ph type="sldNum" sz="quarter" idx="12"/>
          </p:nvPr>
        </p:nvSpPr>
        <p:spPr/>
        <p:txBody>
          <a:bodyPr/>
          <a:lstStyle/>
          <a:p>
            <a:pPr>
              <a:defRPr/>
            </a:pPr>
            <a:fld id="{6922E3FE-939E-4C8A-891C-D5251EAEBB5D}" type="slidenum">
              <a:rPr lang="en-US" smtClean="0"/>
              <a:pPr>
                <a:defRPr/>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0" y="260350"/>
            <a:ext cx="8913813" cy="647700"/>
          </a:xfrm>
        </p:spPr>
        <p:txBody>
          <a:bodyPr/>
          <a:lstStyle/>
          <a:p>
            <a:r>
              <a:rPr lang="en-US" smtClean="0"/>
              <a:t>Process Transition States</a:t>
            </a:r>
          </a:p>
        </p:txBody>
      </p:sp>
      <p:sp>
        <p:nvSpPr>
          <p:cNvPr id="37891" name="Content Placeholder 2"/>
          <p:cNvSpPr>
            <a:spLocks noGrp="1"/>
          </p:cNvSpPr>
          <p:nvPr>
            <p:ph idx="1"/>
          </p:nvPr>
        </p:nvSpPr>
        <p:spPr>
          <a:xfrm>
            <a:off x="1114425" y="908050"/>
            <a:ext cx="7610475" cy="5357813"/>
          </a:xfrm>
        </p:spPr>
        <p:txBody>
          <a:bodyPr/>
          <a:lstStyle/>
          <a:p>
            <a:r>
              <a:rPr lang="en-US" b="1" smtClean="0"/>
              <a:t>Transition 3</a:t>
            </a:r>
            <a:r>
              <a:rPr lang="en-US" smtClean="0"/>
              <a:t> occurs when all other processes have had their share and it is time for the first process to run again</a:t>
            </a:r>
            <a:br>
              <a:rPr lang="en-US" smtClean="0"/>
            </a:br>
            <a:r>
              <a:rPr lang="en-US" smtClean="0"/>
              <a:t/>
            </a:r>
            <a:br>
              <a:rPr lang="en-US" smtClean="0"/>
            </a:br>
            <a:r>
              <a:rPr lang="en-US" smtClean="0"/>
              <a:t>This state transition is: </a:t>
            </a:r>
            <a:br>
              <a:rPr lang="en-US" smtClean="0"/>
            </a:br>
            <a:r>
              <a:rPr lang="en-US" smtClean="0"/>
              <a:t/>
            </a:r>
            <a:br>
              <a:rPr lang="en-US" smtClean="0"/>
            </a:br>
            <a:r>
              <a:rPr lang="en-US" smtClean="0"/>
              <a:t>    Dispatch (process-name): Ready → Running. </a:t>
            </a:r>
          </a:p>
          <a:p>
            <a:r>
              <a:rPr lang="en-US" b="1" smtClean="0"/>
              <a:t>Transition 4</a:t>
            </a:r>
            <a:r>
              <a:rPr lang="en-US" smtClean="0"/>
              <a:t> occurs when the external event for which a process was waiting (such as arrival of input) happens.</a:t>
            </a:r>
            <a:br>
              <a:rPr lang="en-US" smtClean="0"/>
            </a:br>
            <a:r>
              <a:rPr lang="en-US" smtClean="0"/>
              <a:t/>
            </a:r>
            <a:br>
              <a:rPr lang="en-US" smtClean="0"/>
            </a:br>
            <a:r>
              <a:rPr lang="en-US" smtClean="0"/>
              <a:t>This state transition is: </a:t>
            </a:r>
            <a:br>
              <a:rPr lang="en-US" smtClean="0"/>
            </a:br>
            <a:r>
              <a:rPr lang="en-US" smtClean="0"/>
              <a:t/>
            </a:r>
            <a:br>
              <a:rPr lang="en-US" smtClean="0"/>
            </a:br>
            <a:r>
              <a:rPr lang="en-US" smtClean="0"/>
              <a:t>    Wakeup (process-name): Blocked → Ready. </a:t>
            </a:r>
          </a:p>
          <a:p>
            <a:r>
              <a:rPr lang="en-US" b="1" smtClean="0"/>
              <a:t>Transition 5</a:t>
            </a:r>
            <a:r>
              <a:rPr lang="en-US" smtClean="0"/>
              <a:t> occurs when the process is created.</a:t>
            </a:r>
            <a:br>
              <a:rPr lang="en-US" smtClean="0"/>
            </a:br>
            <a:r>
              <a:rPr lang="en-US" smtClean="0"/>
              <a:t/>
            </a:r>
            <a:br>
              <a:rPr lang="en-US" smtClean="0"/>
            </a:br>
            <a:r>
              <a:rPr lang="en-US" smtClean="0"/>
              <a:t>This state transition is: </a:t>
            </a:r>
            <a:br>
              <a:rPr lang="en-US" smtClean="0"/>
            </a:br>
            <a:r>
              <a:rPr lang="en-US" smtClean="0"/>
              <a:t/>
            </a:r>
            <a:br>
              <a:rPr lang="en-US" smtClean="0"/>
            </a:br>
            <a:r>
              <a:rPr lang="en-US" smtClean="0"/>
              <a:t>    Admitted (process-name): New → Ready. </a:t>
            </a:r>
            <a:br>
              <a:rPr lang="en-US" smtClean="0"/>
            </a:br>
            <a:r>
              <a:rPr lang="en-US" smtClean="0"/>
              <a:t>  </a:t>
            </a:r>
          </a:p>
          <a:p>
            <a:r>
              <a:rPr lang="en-US" smtClean="0"/>
              <a:t/>
            </a:r>
            <a:br>
              <a:rPr lang="en-US" smtClean="0"/>
            </a:br>
            <a:r>
              <a:rPr lang="en-US" smtClean="0"/>
              <a:t>  </a:t>
            </a:r>
          </a:p>
          <a:p>
            <a:endParaRPr lang="en-US" smtClean="0"/>
          </a:p>
        </p:txBody>
      </p:sp>
      <p:sp>
        <p:nvSpPr>
          <p:cNvPr id="6" name="Slide Number Placeholder 5"/>
          <p:cNvSpPr>
            <a:spLocks noGrp="1"/>
          </p:cNvSpPr>
          <p:nvPr>
            <p:ph type="sldNum" sz="quarter" idx="12"/>
          </p:nvPr>
        </p:nvSpPr>
        <p:spPr/>
        <p:txBody>
          <a:bodyPr/>
          <a:lstStyle/>
          <a:p>
            <a:pPr>
              <a:defRPr/>
            </a:pPr>
            <a:fld id="{B8ADB66F-B5E1-4B05-9DCB-2807BF310B08}" type="slidenum">
              <a:rPr lang="en-US" smtClean="0"/>
              <a:pPr>
                <a:defRPr/>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0" y="333375"/>
            <a:ext cx="8913813" cy="1079500"/>
          </a:xfrm>
        </p:spPr>
        <p:txBody>
          <a:bodyPr/>
          <a:lstStyle/>
          <a:p>
            <a:r>
              <a:rPr lang="en-US" smtClean="0"/>
              <a:t>Process Transition States</a:t>
            </a:r>
          </a:p>
        </p:txBody>
      </p:sp>
      <p:sp>
        <p:nvSpPr>
          <p:cNvPr id="38915" name="Content Placeholder 2"/>
          <p:cNvSpPr>
            <a:spLocks noGrp="1"/>
          </p:cNvSpPr>
          <p:nvPr>
            <p:ph idx="1"/>
          </p:nvPr>
        </p:nvSpPr>
        <p:spPr>
          <a:xfrm>
            <a:off x="1114425" y="1700213"/>
            <a:ext cx="7610475" cy="3529012"/>
          </a:xfrm>
        </p:spPr>
        <p:txBody>
          <a:bodyPr/>
          <a:lstStyle/>
          <a:p>
            <a:r>
              <a:rPr lang="en-US" b="1" smtClean="0"/>
              <a:t>Transition 6</a:t>
            </a:r>
            <a:r>
              <a:rPr lang="en-US" smtClean="0"/>
              <a:t> occurs when the process has finished execution.</a:t>
            </a:r>
            <a:br>
              <a:rPr lang="en-US" smtClean="0"/>
            </a:br>
            <a:r>
              <a:rPr lang="en-US" smtClean="0"/>
              <a:t/>
            </a:r>
            <a:br>
              <a:rPr lang="en-US" smtClean="0"/>
            </a:br>
            <a:r>
              <a:rPr lang="en-US" smtClean="0"/>
              <a:t>This state transition is: </a:t>
            </a:r>
            <a:br>
              <a:rPr lang="en-US" smtClean="0"/>
            </a:br>
            <a:r>
              <a:rPr lang="en-US" smtClean="0"/>
              <a:t/>
            </a:r>
            <a:br>
              <a:rPr lang="en-US" smtClean="0"/>
            </a:br>
            <a:r>
              <a:rPr lang="en-US" smtClean="0"/>
              <a:t>    Exit (process-name): Running → Terminated. </a:t>
            </a:r>
          </a:p>
          <a:p>
            <a:endParaRPr lang="en-US" smtClean="0"/>
          </a:p>
        </p:txBody>
      </p:sp>
      <p:sp>
        <p:nvSpPr>
          <p:cNvPr id="6" name="Slide Number Placeholder 5"/>
          <p:cNvSpPr>
            <a:spLocks noGrp="1"/>
          </p:cNvSpPr>
          <p:nvPr>
            <p:ph type="sldNum" sz="quarter" idx="12"/>
          </p:nvPr>
        </p:nvSpPr>
        <p:spPr/>
        <p:txBody>
          <a:bodyPr/>
          <a:lstStyle/>
          <a:p>
            <a:pPr>
              <a:defRPr/>
            </a:pPr>
            <a:fld id="{967EC5A7-9AEC-460E-84C4-23EF458389B9}" type="slidenum">
              <a:rPr lang="en-US" smtClean="0"/>
              <a:pPr>
                <a:defRPr/>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0" y="3200400"/>
            <a:ext cx="8915400" cy="2286000"/>
          </a:xfrm>
        </p:spPr>
        <p:txBody>
          <a:bodyPr/>
          <a:lstStyle/>
          <a:p>
            <a:r>
              <a:rPr lang="en-US" sz="4800" smtClean="0"/>
              <a:t>The ‘Process’ Concept</a:t>
            </a:r>
          </a:p>
        </p:txBody>
      </p:sp>
      <p:sp>
        <p:nvSpPr>
          <p:cNvPr id="7" name="Text Placeholder 6"/>
          <p:cNvSpPr>
            <a:spLocks noGrp="1"/>
          </p:cNvSpPr>
          <p:nvPr>
            <p:ph type="body" idx="1"/>
          </p:nvPr>
        </p:nvSpPr>
        <p:spPr>
          <a:xfrm>
            <a:off x="914400" y="5484813"/>
            <a:ext cx="8001000" cy="776287"/>
          </a:xfrm>
        </p:spPr>
        <p:txBody>
          <a:bodyPr/>
          <a:lstStyle/>
          <a:p>
            <a:pPr fontAlgn="auto">
              <a:spcAft>
                <a:spcPts val="0"/>
              </a:spcAft>
              <a:defRPr/>
            </a:pPr>
            <a:endParaRPr lang="en-IE" dirty="0"/>
          </a:p>
        </p:txBody>
      </p:sp>
      <p:sp>
        <p:nvSpPr>
          <p:cNvPr id="8" name="Title 5"/>
          <p:cNvSpPr txBox="1">
            <a:spLocks/>
          </p:cNvSpPr>
          <p:nvPr/>
        </p:nvSpPr>
        <p:spPr>
          <a:xfrm rot="16200000">
            <a:off x="-2409825" y="3533775"/>
            <a:ext cx="5734050" cy="914400"/>
          </a:xfrm>
          <a:prstGeom prst="rect">
            <a:avLst/>
          </a:prstGeom>
          <a:solidFill>
            <a:schemeClr val="bg2">
              <a:lumMod val="40000"/>
              <a:lumOff val="60000"/>
            </a:schemeClr>
          </a:solidFill>
        </p:spPr>
        <p:txBody>
          <a:bodyPr lIns="1188720" rIns="274320" anchor="ctr">
            <a:normAutofit/>
          </a:bodyPr>
          <a:lstStyle/>
          <a:p>
            <a:pPr defTabSz="914400" fontAlgn="auto">
              <a:spcAft>
                <a:spcPts val="0"/>
              </a:spcAft>
              <a:defRPr/>
            </a:pPr>
            <a:r>
              <a:rPr lang="en-US" sz="3200">
                <a:solidFill>
                  <a:schemeClr val="accent1">
                    <a:lumMod val="50000"/>
                  </a:schemeClr>
                </a:solidFill>
                <a:latin typeface="+mj-lt"/>
                <a:ea typeface="+mj-ea"/>
                <a:cs typeface="+mj-cs"/>
              </a:rPr>
              <a:t>Operating Systems   </a:t>
            </a:r>
            <a:endParaRPr lang="en-US" sz="3200" dirty="0">
              <a:solidFill>
                <a:schemeClr val="accent1">
                  <a:lumMod val="50000"/>
                </a:schemeClr>
              </a:solidFill>
              <a:latin typeface="+mj-lt"/>
              <a:ea typeface="+mj-ea"/>
              <a:cs typeface="+mj-cs"/>
            </a:endParaRPr>
          </a:p>
        </p:txBody>
      </p:sp>
      <p:sp>
        <p:nvSpPr>
          <p:cNvPr id="9" name="Slide Number Placeholder 8"/>
          <p:cNvSpPr>
            <a:spLocks noGrp="1"/>
          </p:cNvSpPr>
          <p:nvPr>
            <p:ph type="sldNum" sz="quarter" idx="12"/>
          </p:nvPr>
        </p:nvSpPr>
        <p:spPr/>
        <p:txBody>
          <a:bodyPr/>
          <a:lstStyle/>
          <a:p>
            <a:pPr>
              <a:defRPr/>
            </a:pPr>
            <a:fld id="{B6D59845-2EAB-4567-BA31-667E6F92E304}" type="slidenum">
              <a:rPr lang="en-US"/>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0" y="333375"/>
            <a:ext cx="8913813" cy="1079500"/>
          </a:xfrm>
        </p:spPr>
        <p:txBody>
          <a:bodyPr/>
          <a:lstStyle/>
          <a:p>
            <a:pPr eaLnBrk="1" hangingPunct="1"/>
            <a:r>
              <a:rPr lang="en-US" sz="4800" smtClean="0"/>
              <a:t>PCB &amp; State Queues</a:t>
            </a:r>
          </a:p>
        </p:txBody>
      </p:sp>
      <p:sp>
        <p:nvSpPr>
          <p:cNvPr id="3" name="Content Placeholder 2"/>
          <p:cNvSpPr>
            <a:spLocks noGrp="1"/>
          </p:cNvSpPr>
          <p:nvPr>
            <p:ph idx="1"/>
          </p:nvPr>
        </p:nvSpPr>
        <p:spPr>
          <a:xfrm>
            <a:off x="928688" y="1412875"/>
            <a:ext cx="7985125" cy="5230813"/>
          </a:xfrm>
        </p:spPr>
        <p:txBody>
          <a:bodyPr rtlCol="0">
            <a:normAutofit/>
          </a:bodyPr>
          <a:lstStyle/>
          <a:p>
            <a:pPr eaLnBrk="1" fontAlgn="auto" hangingPunct="1">
              <a:spcAft>
                <a:spcPts val="0"/>
              </a:spcAft>
              <a:defRPr/>
            </a:pPr>
            <a:r>
              <a:rPr lang="en-IE" sz="2600" dirty="0" smtClean="0">
                <a:solidFill>
                  <a:schemeClr val="tx1">
                    <a:lumMod val="65000"/>
                    <a:lumOff val="35000"/>
                  </a:schemeClr>
                </a:solidFill>
              </a:rPr>
              <a:t>PCBs are data structures dynamically allocated in OS memory</a:t>
            </a:r>
          </a:p>
          <a:p>
            <a:pPr eaLnBrk="1" fontAlgn="auto" hangingPunct="1">
              <a:spcAft>
                <a:spcPts val="0"/>
              </a:spcAft>
              <a:defRPr/>
            </a:pPr>
            <a:r>
              <a:rPr lang="en-IE" sz="2600" dirty="0" smtClean="0">
                <a:solidFill>
                  <a:schemeClr val="tx1">
                    <a:lumMod val="65000"/>
                    <a:lumOff val="35000"/>
                  </a:schemeClr>
                </a:solidFill>
              </a:rPr>
              <a:t>When a process is created</a:t>
            </a:r>
          </a:p>
          <a:p>
            <a:pPr lvl="1" eaLnBrk="1" fontAlgn="auto" hangingPunct="1">
              <a:spcAft>
                <a:spcPts val="0"/>
              </a:spcAft>
              <a:buClr>
                <a:schemeClr val="accent1">
                  <a:lumMod val="50000"/>
                </a:schemeClr>
              </a:buClr>
              <a:defRPr/>
            </a:pPr>
            <a:r>
              <a:rPr lang="en-IE" sz="2400" dirty="0" smtClean="0">
                <a:solidFill>
                  <a:schemeClr val="tx1">
                    <a:lumMod val="65000"/>
                    <a:lumOff val="35000"/>
                  </a:schemeClr>
                </a:solidFill>
              </a:rPr>
              <a:t>The OS allocates a PCB for it</a:t>
            </a:r>
          </a:p>
          <a:p>
            <a:pPr lvl="1" eaLnBrk="1" fontAlgn="auto" hangingPunct="1">
              <a:spcAft>
                <a:spcPts val="0"/>
              </a:spcAft>
              <a:buClr>
                <a:schemeClr val="accent1">
                  <a:lumMod val="50000"/>
                </a:schemeClr>
              </a:buClr>
              <a:defRPr/>
            </a:pPr>
            <a:r>
              <a:rPr lang="en-IE" sz="2400" dirty="0" smtClean="0">
                <a:solidFill>
                  <a:schemeClr val="tx1">
                    <a:lumMod val="65000"/>
                    <a:lumOff val="35000"/>
                  </a:schemeClr>
                </a:solidFill>
              </a:rPr>
              <a:t>Initializes it &amp;</a:t>
            </a:r>
          </a:p>
          <a:p>
            <a:pPr lvl="1" eaLnBrk="1" fontAlgn="auto" hangingPunct="1">
              <a:spcAft>
                <a:spcPts val="0"/>
              </a:spcAft>
              <a:buClr>
                <a:schemeClr val="accent1">
                  <a:lumMod val="50000"/>
                </a:schemeClr>
              </a:buClr>
              <a:defRPr/>
            </a:pPr>
            <a:r>
              <a:rPr lang="en-IE" sz="2400" dirty="0" smtClean="0">
                <a:solidFill>
                  <a:schemeClr val="tx1">
                    <a:lumMod val="65000"/>
                    <a:lumOff val="35000"/>
                  </a:schemeClr>
                </a:solidFill>
              </a:rPr>
              <a:t>Places it on the </a:t>
            </a:r>
            <a:r>
              <a:rPr lang="en-IE" sz="2400" b="1" dirty="0" smtClean="0">
                <a:solidFill>
                  <a:schemeClr val="tx1">
                    <a:lumMod val="65000"/>
                    <a:lumOff val="35000"/>
                  </a:schemeClr>
                </a:solidFill>
              </a:rPr>
              <a:t>Ready</a:t>
            </a:r>
            <a:r>
              <a:rPr lang="en-IE" sz="2400" dirty="0" smtClean="0">
                <a:solidFill>
                  <a:schemeClr val="tx1">
                    <a:lumMod val="65000"/>
                    <a:lumOff val="35000"/>
                  </a:schemeClr>
                </a:solidFill>
              </a:rPr>
              <a:t> queue</a:t>
            </a:r>
          </a:p>
          <a:p>
            <a:pPr eaLnBrk="1" fontAlgn="auto" hangingPunct="1">
              <a:spcAft>
                <a:spcPts val="0"/>
              </a:spcAft>
              <a:defRPr/>
            </a:pPr>
            <a:r>
              <a:rPr lang="en-IE" sz="2600" dirty="0" smtClean="0">
                <a:solidFill>
                  <a:schemeClr val="tx1">
                    <a:lumMod val="65000"/>
                    <a:lumOff val="35000"/>
                  </a:schemeClr>
                </a:solidFill>
              </a:rPr>
              <a:t>As the process computes, does I/O, etc., its PCB moves from one queue to another</a:t>
            </a:r>
          </a:p>
          <a:p>
            <a:pPr eaLnBrk="1" fontAlgn="auto" hangingPunct="1">
              <a:spcAft>
                <a:spcPts val="0"/>
              </a:spcAft>
              <a:defRPr/>
            </a:pPr>
            <a:r>
              <a:rPr lang="en-IE" sz="2600" dirty="0" smtClean="0">
                <a:solidFill>
                  <a:schemeClr val="tx1">
                    <a:lumMod val="65000"/>
                    <a:lumOff val="35000"/>
                  </a:schemeClr>
                </a:solidFill>
              </a:rPr>
              <a:t>When the process terminates, its PCB is de-allocated</a:t>
            </a:r>
          </a:p>
        </p:txBody>
      </p:sp>
      <p:sp>
        <p:nvSpPr>
          <p:cNvPr id="7" name="Title 5"/>
          <p:cNvSpPr txBox="1">
            <a:spLocks/>
          </p:cNvSpPr>
          <p:nvPr/>
        </p:nvSpPr>
        <p:spPr>
          <a:xfrm rot="16200000">
            <a:off x="-2265363" y="3678238"/>
            <a:ext cx="5445125" cy="914400"/>
          </a:xfrm>
          <a:prstGeom prst="rect">
            <a:avLst/>
          </a:prstGeom>
          <a:solidFill>
            <a:schemeClr val="bg2">
              <a:lumMod val="40000"/>
              <a:lumOff val="60000"/>
            </a:schemeClr>
          </a:solidFill>
        </p:spPr>
        <p:txBody>
          <a:bodyPr lIns="1188720" rIns="274320" anchor="ctr">
            <a:normAutofit/>
          </a:bodyPr>
          <a:lstStyle/>
          <a:p>
            <a:pPr defTabSz="914400" fontAlgn="auto">
              <a:spcAft>
                <a:spcPts val="0"/>
              </a:spcAft>
              <a:defRPr/>
            </a:pPr>
            <a:r>
              <a:rPr lang="en-US" sz="3200">
                <a:solidFill>
                  <a:schemeClr val="accent1">
                    <a:lumMod val="50000"/>
                  </a:schemeClr>
                </a:solidFill>
                <a:latin typeface="+mj-lt"/>
                <a:ea typeface="+mj-ea"/>
                <a:cs typeface="+mj-cs"/>
              </a:rPr>
              <a:t>Operating Systems   </a:t>
            </a:r>
            <a:endParaRPr lang="en-US" sz="3200" dirty="0">
              <a:solidFill>
                <a:schemeClr val="accent1">
                  <a:lumMod val="50000"/>
                </a:schemeClr>
              </a:solidFill>
              <a:latin typeface="+mj-lt"/>
              <a:ea typeface="+mj-ea"/>
              <a:cs typeface="+mj-cs"/>
            </a:endParaRPr>
          </a:p>
        </p:txBody>
      </p:sp>
      <p:sp>
        <p:nvSpPr>
          <p:cNvPr id="8" name="Slide Number Placeholder 7"/>
          <p:cNvSpPr>
            <a:spLocks noGrp="1"/>
          </p:cNvSpPr>
          <p:nvPr>
            <p:ph type="sldNum" sz="quarter" idx="12"/>
          </p:nvPr>
        </p:nvSpPr>
        <p:spPr/>
        <p:txBody>
          <a:bodyPr/>
          <a:lstStyle/>
          <a:p>
            <a:pPr>
              <a:defRPr/>
            </a:pPr>
            <a:fld id="{423CA9E8-2C39-41D4-A878-45EA3C18447B}" type="slidenum">
              <a:rPr lang="en-US"/>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0" y="260350"/>
            <a:ext cx="8913813" cy="863600"/>
          </a:xfrm>
        </p:spPr>
        <p:txBody>
          <a:bodyPr/>
          <a:lstStyle/>
          <a:p>
            <a:pPr eaLnBrk="1" hangingPunct="1"/>
            <a:r>
              <a:rPr lang="en-US" sz="4800" smtClean="0"/>
              <a:t>State Queues</a:t>
            </a:r>
          </a:p>
        </p:txBody>
      </p:sp>
      <p:sp>
        <p:nvSpPr>
          <p:cNvPr id="40963" name="Content Placeholder 2"/>
          <p:cNvSpPr>
            <a:spLocks noGrp="1"/>
          </p:cNvSpPr>
          <p:nvPr>
            <p:ph idx="1"/>
          </p:nvPr>
        </p:nvSpPr>
        <p:spPr>
          <a:xfrm>
            <a:off x="928688" y="1341438"/>
            <a:ext cx="7985125" cy="5302250"/>
          </a:xfrm>
        </p:spPr>
        <p:txBody>
          <a:bodyPr/>
          <a:lstStyle/>
          <a:p>
            <a:pPr eaLnBrk="1" hangingPunct="1"/>
            <a:r>
              <a:rPr lang="en-US" sz="2600" smtClean="0"/>
              <a:t>The OS maintains a collection of queues that represent the state of all processes in the system</a:t>
            </a:r>
          </a:p>
          <a:p>
            <a:pPr lvl="1" eaLnBrk="1" hangingPunct="1"/>
            <a:r>
              <a:rPr lang="en-IE" sz="2600" smtClean="0"/>
              <a:t>Typically, the OS has one queue for each state </a:t>
            </a:r>
            <a:r>
              <a:rPr lang="en-IE" sz="2600" b="1" smtClean="0"/>
              <a:t>Ready</a:t>
            </a:r>
            <a:r>
              <a:rPr lang="en-IE" sz="2600" smtClean="0"/>
              <a:t>, </a:t>
            </a:r>
            <a:r>
              <a:rPr lang="en-IE" sz="2600" b="1" smtClean="0"/>
              <a:t>Blocked</a:t>
            </a:r>
            <a:r>
              <a:rPr lang="en-IE" sz="2600" smtClean="0"/>
              <a:t> etc…</a:t>
            </a:r>
            <a:endParaRPr lang="en-US" sz="2600" smtClean="0"/>
          </a:p>
          <a:p>
            <a:pPr eaLnBrk="1" hangingPunct="1"/>
            <a:r>
              <a:rPr lang="en-US" sz="2600" smtClean="0"/>
              <a:t>Each </a:t>
            </a:r>
            <a:r>
              <a:rPr lang="en-US" sz="2600" b="1" smtClean="0"/>
              <a:t>PCB</a:t>
            </a:r>
            <a:r>
              <a:rPr lang="en-US" sz="2600" smtClean="0"/>
              <a:t> is queued on a state queue according to its current state</a:t>
            </a:r>
          </a:p>
          <a:p>
            <a:pPr eaLnBrk="1" hangingPunct="1"/>
            <a:r>
              <a:rPr lang="en-US" sz="2600" smtClean="0"/>
              <a:t>As a process changes state, its </a:t>
            </a:r>
            <a:r>
              <a:rPr lang="en-US" sz="2600" b="1" smtClean="0"/>
              <a:t>PCB</a:t>
            </a:r>
            <a:r>
              <a:rPr lang="en-US" sz="2600" smtClean="0"/>
              <a:t> is unlinked from one queue and linked into another</a:t>
            </a:r>
          </a:p>
        </p:txBody>
      </p:sp>
      <p:sp>
        <p:nvSpPr>
          <p:cNvPr id="7" name="Title 5"/>
          <p:cNvSpPr txBox="1">
            <a:spLocks/>
          </p:cNvSpPr>
          <p:nvPr/>
        </p:nvSpPr>
        <p:spPr>
          <a:xfrm rot="16200000">
            <a:off x="-2409825" y="3533775"/>
            <a:ext cx="5734050" cy="914400"/>
          </a:xfrm>
          <a:prstGeom prst="rect">
            <a:avLst/>
          </a:prstGeom>
          <a:solidFill>
            <a:schemeClr val="bg2">
              <a:lumMod val="40000"/>
              <a:lumOff val="60000"/>
            </a:schemeClr>
          </a:solidFill>
        </p:spPr>
        <p:txBody>
          <a:bodyPr lIns="1188720" rIns="274320" anchor="ctr">
            <a:normAutofit/>
          </a:bodyPr>
          <a:lstStyle/>
          <a:p>
            <a:pPr defTabSz="914400" fontAlgn="auto">
              <a:spcAft>
                <a:spcPts val="0"/>
              </a:spcAft>
              <a:defRPr/>
            </a:pPr>
            <a:r>
              <a:rPr lang="en-US" sz="3200">
                <a:solidFill>
                  <a:schemeClr val="accent1">
                    <a:lumMod val="50000"/>
                  </a:schemeClr>
                </a:solidFill>
                <a:latin typeface="+mj-lt"/>
                <a:ea typeface="+mj-ea"/>
                <a:cs typeface="+mj-cs"/>
              </a:rPr>
              <a:t>Operating Systems   </a:t>
            </a:r>
            <a:endParaRPr lang="en-US" sz="3200" dirty="0">
              <a:solidFill>
                <a:schemeClr val="accent1">
                  <a:lumMod val="50000"/>
                </a:schemeClr>
              </a:solidFill>
              <a:latin typeface="+mj-lt"/>
              <a:ea typeface="+mj-ea"/>
              <a:cs typeface="+mj-cs"/>
            </a:endParaRPr>
          </a:p>
        </p:txBody>
      </p:sp>
      <p:sp>
        <p:nvSpPr>
          <p:cNvPr id="8" name="Slide Number Placeholder 7"/>
          <p:cNvSpPr>
            <a:spLocks noGrp="1"/>
          </p:cNvSpPr>
          <p:nvPr>
            <p:ph type="sldNum" sz="quarter" idx="12"/>
          </p:nvPr>
        </p:nvSpPr>
        <p:spPr/>
        <p:txBody>
          <a:bodyPr/>
          <a:lstStyle/>
          <a:p>
            <a:pPr>
              <a:defRPr/>
            </a:pPr>
            <a:fld id="{5EB79393-2B33-49BC-B0EB-2CE0D82F9C14}" type="slidenum">
              <a:rPr lang="en-US"/>
              <a:pPr>
                <a:defRPr/>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5"/>
          <p:cNvSpPr txBox="1">
            <a:spLocks/>
          </p:cNvSpPr>
          <p:nvPr/>
        </p:nvSpPr>
        <p:spPr>
          <a:xfrm rot="16200000">
            <a:off x="-2409825" y="3533775"/>
            <a:ext cx="5734050" cy="914400"/>
          </a:xfrm>
          <a:prstGeom prst="rect">
            <a:avLst/>
          </a:prstGeom>
          <a:solidFill>
            <a:schemeClr val="bg2">
              <a:lumMod val="40000"/>
              <a:lumOff val="60000"/>
            </a:schemeClr>
          </a:solidFill>
        </p:spPr>
        <p:txBody>
          <a:bodyPr lIns="1188720" rIns="274320" anchor="ctr">
            <a:normAutofit/>
          </a:bodyPr>
          <a:lstStyle/>
          <a:p>
            <a:pPr defTabSz="914400" fontAlgn="auto">
              <a:spcAft>
                <a:spcPts val="0"/>
              </a:spcAft>
              <a:defRPr/>
            </a:pPr>
            <a:r>
              <a:rPr lang="en-US" sz="3200">
                <a:solidFill>
                  <a:schemeClr val="accent1">
                    <a:lumMod val="50000"/>
                  </a:schemeClr>
                </a:solidFill>
                <a:latin typeface="+mj-lt"/>
                <a:ea typeface="+mj-ea"/>
                <a:cs typeface="+mj-cs"/>
              </a:rPr>
              <a:t>Operating Systems   </a:t>
            </a:r>
            <a:endParaRPr lang="en-US" sz="3200" dirty="0">
              <a:solidFill>
                <a:schemeClr val="accent1">
                  <a:lumMod val="50000"/>
                </a:schemeClr>
              </a:solidFill>
              <a:latin typeface="+mj-lt"/>
              <a:ea typeface="+mj-ea"/>
              <a:cs typeface="+mj-cs"/>
            </a:endParaRPr>
          </a:p>
        </p:txBody>
      </p:sp>
      <p:graphicFrame>
        <p:nvGraphicFramePr>
          <p:cNvPr id="1026" name="Object 2"/>
          <p:cNvGraphicFramePr>
            <a:graphicFrameLocks noChangeAspect="1"/>
          </p:cNvGraphicFramePr>
          <p:nvPr/>
        </p:nvGraphicFramePr>
        <p:xfrm>
          <a:off x="1071563" y="928688"/>
          <a:ext cx="7991475" cy="4000500"/>
        </p:xfrm>
        <a:graphic>
          <a:graphicData uri="http://schemas.openxmlformats.org/presentationml/2006/ole">
            <p:oleObj spid="_x0000_s1026" name="Visio" r:id="rId4" imgW="6757511" imgH="3105203" progId="Visio.Drawing.11">
              <p:embed/>
            </p:oleObj>
          </a:graphicData>
        </a:graphic>
      </p:graphicFrame>
      <p:sp>
        <p:nvSpPr>
          <p:cNvPr id="30" name="Content Placeholder 2"/>
          <p:cNvSpPr txBox="1">
            <a:spLocks/>
          </p:cNvSpPr>
          <p:nvPr/>
        </p:nvSpPr>
        <p:spPr>
          <a:xfrm>
            <a:off x="1071563" y="5000625"/>
            <a:ext cx="7985125" cy="1285875"/>
          </a:xfrm>
          <a:prstGeom prst="rect">
            <a:avLst/>
          </a:prstGeom>
        </p:spPr>
        <p:txBody>
          <a:bodyPr/>
          <a:lstStyle/>
          <a:p>
            <a:pPr marL="342900" indent="-342900" defTabSz="914400" fontAlgn="auto">
              <a:lnSpc>
                <a:spcPct val="120000"/>
              </a:lnSpc>
              <a:spcBef>
                <a:spcPts val="2000"/>
              </a:spcBef>
              <a:spcAft>
                <a:spcPts val="0"/>
              </a:spcAft>
              <a:buClr>
                <a:schemeClr val="accent1"/>
              </a:buClr>
              <a:buFont typeface="Wingdings 2" pitchFamily="18" charset="2"/>
              <a:buChar char=""/>
              <a:defRPr/>
            </a:pPr>
            <a:r>
              <a:rPr lang="en-US" sz="2400" dirty="0">
                <a:solidFill>
                  <a:schemeClr val="tx1">
                    <a:lumMod val="65000"/>
                    <a:lumOff val="35000"/>
                  </a:schemeClr>
                </a:solidFill>
                <a:latin typeface="+mn-lt"/>
              </a:rPr>
              <a:t>Note:  </a:t>
            </a:r>
            <a:r>
              <a:rPr lang="en-US" sz="2000" dirty="0">
                <a:solidFill>
                  <a:schemeClr val="tx1">
                    <a:lumMod val="65000"/>
                    <a:lumOff val="35000"/>
                  </a:schemeClr>
                </a:solidFill>
                <a:latin typeface="+mn-lt"/>
              </a:rPr>
              <a:t>Processes initially go to the </a:t>
            </a:r>
            <a:r>
              <a:rPr lang="en-US" sz="2000" b="1" dirty="0">
                <a:solidFill>
                  <a:schemeClr val="tx1">
                    <a:lumMod val="65000"/>
                    <a:lumOff val="35000"/>
                  </a:schemeClr>
                </a:solidFill>
                <a:latin typeface="+mn-lt"/>
              </a:rPr>
              <a:t>Ready</a:t>
            </a:r>
            <a:r>
              <a:rPr lang="en-US" sz="2000" dirty="0">
                <a:solidFill>
                  <a:schemeClr val="tx1">
                    <a:lumMod val="65000"/>
                    <a:lumOff val="35000"/>
                  </a:schemeClr>
                </a:solidFill>
                <a:latin typeface="+mn-lt"/>
              </a:rPr>
              <a:t> state</a:t>
            </a:r>
            <a:br>
              <a:rPr lang="en-US" sz="2000" dirty="0">
                <a:solidFill>
                  <a:schemeClr val="tx1">
                    <a:lumMod val="65000"/>
                    <a:lumOff val="35000"/>
                  </a:schemeClr>
                </a:solidFill>
                <a:latin typeface="+mn-lt"/>
              </a:rPr>
            </a:br>
            <a:r>
              <a:rPr lang="en-US" sz="2000" dirty="0">
                <a:solidFill>
                  <a:schemeClr val="tx1">
                    <a:lumMod val="65000"/>
                    <a:lumOff val="35000"/>
                  </a:schemeClr>
                </a:solidFill>
                <a:latin typeface="+mn-lt"/>
              </a:rPr>
              <a:t>	      Can only enter </a:t>
            </a:r>
            <a:r>
              <a:rPr lang="en-US" sz="2000" b="1" dirty="0">
                <a:solidFill>
                  <a:schemeClr val="tx1">
                    <a:lumMod val="65000"/>
                    <a:lumOff val="35000"/>
                  </a:schemeClr>
                </a:solidFill>
                <a:latin typeface="+mn-lt"/>
              </a:rPr>
              <a:t>Running</a:t>
            </a:r>
            <a:r>
              <a:rPr lang="en-US" sz="2000" dirty="0">
                <a:solidFill>
                  <a:schemeClr val="tx1">
                    <a:lumMod val="65000"/>
                    <a:lumOff val="35000"/>
                  </a:schemeClr>
                </a:solidFill>
                <a:latin typeface="+mn-lt"/>
              </a:rPr>
              <a:t> via the </a:t>
            </a:r>
            <a:r>
              <a:rPr lang="en-US" sz="2000" b="1" dirty="0">
                <a:solidFill>
                  <a:schemeClr val="tx1">
                    <a:lumMod val="65000"/>
                    <a:lumOff val="35000"/>
                  </a:schemeClr>
                </a:solidFill>
                <a:latin typeface="+mn-lt"/>
              </a:rPr>
              <a:t>Ready</a:t>
            </a:r>
            <a:r>
              <a:rPr lang="en-US" sz="2000" dirty="0">
                <a:solidFill>
                  <a:schemeClr val="tx1">
                    <a:lumMod val="65000"/>
                    <a:lumOff val="35000"/>
                  </a:schemeClr>
                </a:solidFill>
                <a:latin typeface="+mn-lt"/>
              </a:rPr>
              <a:t> state</a:t>
            </a:r>
            <a:br>
              <a:rPr lang="en-US" sz="2000" dirty="0">
                <a:solidFill>
                  <a:schemeClr val="tx1">
                    <a:lumMod val="65000"/>
                    <a:lumOff val="35000"/>
                  </a:schemeClr>
                </a:solidFill>
                <a:latin typeface="+mn-lt"/>
              </a:rPr>
            </a:br>
            <a:r>
              <a:rPr lang="en-US" sz="2000" dirty="0">
                <a:solidFill>
                  <a:schemeClr val="tx1">
                    <a:lumMod val="65000"/>
                    <a:lumOff val="35000"/>
                  </a:schemeClr>
                </a:solidFill>
                <a:latin typeface="+mn-lt"/>
              </a:rPr>
              <a:t>	      Can only leave from the </a:t>
            </a:r>
            <a:r>
              <a:rPr lang="en-US" sz="2000" b="1" dirty="0">
                <a:solidFill>
                  <a:schemeClr val="tx1">
                    <a:lumMod val="65000"/>
                    <a:lumOff val="35000"/>
                  </a:schemeClr>
                </a:solidFill>
                <a:latin typeface="+mn-lt"/>
              </a:rPr>
              <a:t>Running</a:t>
            </a:r>
            <a:r>
              <a:rPr lang="en-US" sz="2000" dirty="0">
                <a:solidFill>
                  <a:schemeClr val="tx1">
                    <a:lumMod val="65000"/>
                    <a:lumOff val="35000"/>
                  </a:schemeClr>
                </a:solidFill>
                <a:latin typeface="+mn-lt"/>
              </a:rPr>
              <a:t> state (normally)</a:t>
            </a:r>
          </a:p>
        </p:txBody>
      </p:sp>
      <p:sp>
        <p:nvSpPr>
          <p:cNvPr id="31" name="TextBox 30"/>
          <p:cNvSpPr txBox="1"/>
          <p:nvPr/>
        </p:nvSpPr>
        <p:spPr>
          <a:xfrm>
            <a:off x="3143250" y="6345238"/>
            <a:ext cx="3214688" cy="369887"/>
          </a:xfrm>
          <a:prstGeom prst="rect">
            <a:avLst/>
          </a:prstGeom>
          <a:solidFill>
            <a:schemeClr val="bg2">
              <a:lumMod val="40000"/>
              <a:lumOff val="60000"/>
            </a:schemeClr>
          </a:solidFill>
        </p:spPr>
        <p:txBody>
          <a:bodyPr>
            <a:spAutoFit/>
          </a:bodyPr>
          <a:lstStyle/>
          <a:p>
            <a:pPr algn="ctr" fontAlgn="auto">
              <a:spcBef>
                <a:spcPts val="0"/>
              </a:spcBef>
              <a:spcAft>
                <a:spcPts val="0"/>
              </a:spcAft>
              <a:defRPr/>
            </a:pPr>
            <a:r>
              <a:rPr lang="en-US" dirty="0">
                <a:solidFill>
                  <a:schemeClr val="accent1">
                    <a:lumMod val="50000"/>
                  </a:schemeClr>
                </a:solidFill>
                <a:latin typeface="+mn-lt"/>
              </a:rPr>
              <a:t>Fig 3.6 – State Queues</a:t>
            </a:r>
          </a:p>
        </p:txBody>
      </p:sp>
      <p:sp>
        <p:nvSpPr>
          <p:cNvPr id="9" name="Slide Number Placeholder 8"/>
          <p:cNvSpPr>
            <a:spLocks noGrp="1"/>
          </p:cNvSpPr>
          <p:nvPr>
            <p:ph type="sldNum" sz="quarter" idx="12"/>
          </p:nvPr>
        </p:nvSpPr>
        <p:spPr/>
        <p:txBody>
          <a:bodyPr/>
          <a:lstStyle/>
          <a:p>
            <a:pPr>
              <a:defRPr/>
            </a:pPr>
            <a:fld id="{DF108450-4F8A-44FD-9E4B-42ADAFB5A6BD}" type="slidenum">
              <a:rPr lang="en-US"/>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a:t>Slide </a:t>
            </a:r>
            <a:fld id="{848C5FB3-786D-48A8-B1EC-04AD96981F8B}" type="slidenum">
              <a:rPr lang="en-US"/>
              <a:pPr>
                <a:defRPr/>
              </a:pPr>
              <a:t>33</a:t>
            </a:fld>
            <a:endParaRPr lang="en-US"/>
          </a:p>
        </p:txBody>
      </p:sp>
      <p:sp>
        <p:nvSpPr>
          <p:cNvPr id="41987" name="Rectangle 2"/>
          <p:cNvSpPr>
            <a:spLocks noGrp="1" noChangeArrowheads="1"/>
          </p:cNvSpPr>
          <p:nvPr>
            <p:ph type="title"/>
          </p:nvPr>
        </p:nvSpPr>
        <p:spPr>
          <a:xfrm>
            <a:off x="685800" y="404813"/>
            <a:ext cx="7772400" cy="1055687"/>
          </a:xfrm>
        </p:spPr>
        <p:txBody>
          <a:bodyPr/>
          <a:lstStyle/>
          <a:p>
            <a:pPr eaLnBrk="1" hangingPunct="1"/>
            <a:r>
              <a:rPr lang="en-US" smtClean="0"/>
              <a:t> CPU Scheduling</a:t>
            </a:r>
          </a:p>
        </p:txBody>
      </p:sp>
      <p:sp>
        <p:nvSpPr>
          <p:cNvPr id="41988" name="Rectangle 3"/>
          <p:cNvSpPr>
            <a:spLocks noGrp="1" noChangeArrowheads="1"/>
          </p:cNvSpPr>
          <p:nvPr>
            <p:ph type="body" idx="1"/>
          </p:nvPr>
        </p:nvSpPr>
        <p:spPr>
          <a:xfrm>
            <a:off x="1562100" y="1773238"/>
            <a:ext cx="7029450" cy="2879725"/>
          </a:xfrm>
        </p:spPr>
        <p:txBody>
          <a:bodyPr/>
          <a:lstStyle/>
          <a:p>
            <a:pPr eaLnBrk="1" hangingPunct="1"/>
            <a:r>
              <a:rPr lang="en-US" smtClean="0"/>
              <a:t>Basic Concepts</a:t>
            </a:r>
          </a:p>
          <a:p>
            <a:pPr eaLnBrk="1" hangingPunct="1"/>
            <a:r>
              <a:rPr lang="en-US" smtClean="0"/>
              <a:t>Scheduling Criteria </a:t>
            </a:r>
          </a:p>
          <a:p>
            <a:pPr eaLnBrk="1" hangingPunct="1"/>
            <a:r>
              <a:rPr lang="en-US" smtClean="0"/>
              <a:t>Scheduling Algorithms</a:t>
            </a:r>
          </a:p>
          <a:p>
            <a:pPr eaLnBrk="1" hangingPunct="1">
              <a:buFont typeface="Wingdings 2" pitchFamily="18" charset="2"/>
              <a:buNone/>
            </a:pPr>
            <a:endParaRPr 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a:t>Slide </a:t>
            </a:r>
            <a:fld id="{743F2F1F-FEE3-49BA-B1D1-D56DA4A2D767}" type="slidenum">
              <a:rPr lang="en-US"/>
              <a:pPr>
                <a:defRPr/>
              </a:pPr>
              <a:t>34</a:t>
            </a:fld>
            <a:endParaRPr lang="en-US"/>
          </a:p>
        </p:txBody>
      </p:sp>
      <p:sp>
        <p:nvSpPr>
          <p:cNvPr id="43011" name="Rectangle 2"/>
          <p:cNvSpPr>
            <a:spLocks noGrp="1" noChangeArrowheads="1"/>
          </p:cNvSpPr>
          <p:nvPr>
            <p:ph type="title"/>
          </p:nvPr>
        </p:nvSpPr>
        <p:spPr>
          <a:xfrm>
            <a:off x="0" y="333375"/>
            <a:ext cx="8724900" cy="647700"/>
          </a:xfrm>
        </p:spPr>
        <p:txBody>
          <a:bodyPr/>
          <a:lstStyle/>
          <a:p>
            <a:pPr eaLnBrk="1" hangingPunct="1"/>
            <a:r>
              <a:rPr lang="en-US" smtClean="0"/>
              <a:t>Basic Concepts</a:t>
            </a:r>
          </a:p>
        </p:txBody>
      </p:sp>
      <p:sp>
        <p:nvSpPr>
          <p:cNvPr id="31747" name="Rectangle 3"/>
          <p:cNvSpPr>
            <a:spLocks noGrp="1" noChangeArrowheads="1"/>
          </p:cNvSpPr>
          <p:nvPr>
            <p:ph type="body" idx="1"/>
          </p:nvPr>
        </p:nvSpPr>
        <p:spPr>
          <a:xfrm>
            <a:off x="1114425" y="981075"/>
            <a:ext cx="7610475" cy="4968875"/>
          </a:xfrm>
        </p:spPr>
        <p:txBody>
          <a:bodyPr rtlCol="0">
            <a:normAutofit fontScale="92500" lnSpcReduction="10000"/>
          </a:bodyPr>
          <a:lstStyle/>
          <a:p>
            <a:pPr eaLnBrk="1" fontAlgn="auto" hangingPunct="1">
              <a:spcAft>
                <a:spcPts val="0"/>
              </a:spcAft>
              <a:defRPr/>
            </a:pPr>
            <a:r>
              <a:rPr lang="en-US" sz="2900" dirty="0" smtClean="0">
                <a:solidFill>
                  <a:schemeClr val="tx1">
                    <a:lumMod val="65000"/>
                    <a:lumOff val="35000"/>
                  </a:schemeClr>
                </a:solidFill>
              </a:rPr>
              <a:t>Processor scheduling/CPU scheduling is the problem of determining when processors should be assigned and to which </a:t>
            </a:r>
            <a:r>
              <a:rPr lang="en-US" sz="2900" smtClean="0">
                <a:solidFill>
                  <a:schemeClr val="tx1">
                    <a:lumMod val="65000"/>
                    <a:lumOff val="35000"/>
                  </a:schemeClr>
                </a:solidFill>
              </a:rPr>
              <a:t>processes </a:t>
            </a:r>
            <a:endParaRPr lang="en-US" sz="2900" dirty="0" smtClean="0">
              <a:solidFill>
                <a:schemeClr val="tx1">
                  <a:lumMod val="65000"/>
                  <a:lumOff val="35000"/>
                </a:schemeClr>
              </a:solidFill>
            </a:endParaRPr>
          </a:p>
          <a:p>
            <a:pPr>
              <a:defRPr/>
            </a:pPr>
            <a:r>
              <a:rPr lang="en-US" sz="2900" dirty="0" smtClean="0">
                <a:solidFill>
                  <a:schemeClr val="tx1">
                    <a:lumMod val="65000"/>
                    <a:lumOff val="35000"/>
                  </a:schemeClr>
                </a:solidFill>
              </a:rPr>
              <a:t>When more than one process is </a:t>
            </a:r>
            <a:r>
              <a:rPr lang="en-US" sz="2900" dirty="0" err="1" smtClean="0">
                <a:solidFill>
                  <a:schemeClr val="tx1">
                    <a:lumMod val="65000"/>
                    <a:lumOff val="35000"/>
                  </a:schemeClr>
                </a:solidFill>
              </a:rPr>
              <a:t>runable</a:t>
            </a:r>
            <a:r>
              <a:rPr lang="en-US" sz="2900" dirty="0" smtClean="0">
                <a:solidFill>
                  <a:schemeClr val="tx1">
                    <a:lumMod val="65000"/>
                    <a:lumOff val="35000"/>
                  </a:schemeClr>
                </a:solidFill>
              </a:rPr>
              <a:t>, the operating system must decide which one first. </a:t>
            </a:r>
          </a:p>
          <a:p>
            <a:pPr>
              <a:defRPr/>
            </a:pPr>
            <a:r>
              <a:rPr lang="en-US" sz="2900" dirty="0" smtClean="0">
                <a:solidFill>
                  <a:schemeClr val="tx1">
                    <a:lumMod val="65000"/>
                    <a:lumOff val="35000"/>
                  </a:schemeClr>
                </a:solidFill>
              </a:rPr>
              <a:t>The part of the operating system concerned with this decision is called the scheduler, and algorithm it uses is called the scheduling algorithm.</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a:t>Slide </a:t>
            </a:r>
            <a:fld id="{E9EECC84-B474-4A67-9174-FA6A69244A41}" type="slidenum">
              <a:rPr lang="en-US"/>
              <a:pPr>
                <a:defRPr/>
              </a:pPr>
              <a:t>35</a:t>
            </a:fld>
            <a:endParaRPr lang="en-US"/>
          </a:p>
        </p:txBody>
      </p:sp>
      <p:sp>
        <p:nvSpPr>
          <p:cNvPr id="44035" name="Rectangle 2"/>
          <p:cNvSpPr>
            <a:spLocks noGrp="1" noChangeArrowheads="1"/>
          </p:cNvSpPr>
          <p:nvPr>
            <p:ph type="title"/>
          </p:nvPr>
        </p:nvSpPr>
        <p:spPr>
          <a:xfrm>
            <a:off x="0" y="260350"/>
            <a:ext cx="8913813" cy="865188"/>
          </a:xfrm>
        </p:spPr>
        <p:txBody>
          <a:bodyPr/>
          <a:lstStyle/>
          <a:p>
            <a:pPr eaLnBrk="1" hangingPunct="1"/>
            <a:r>
              <a:rPr lang="en-US" smtClean="0"/>
              <a:t>CPU Scheduler</a:t>
            </a:r>
          </a:p>
        </p:txBody>
      </p:sp>
      <p:sp>
        <p:nvSpPr>
          <p:cNvPr id="32771" name="Rectangle 3"/>
          <p:cNvSpPr>
            <a:spLocks noGrp="1" noChangeArrowheads="1"/>
          </p:cNvSpPr>
          <p:nvPr>
            <p:ph type="body" idx="1"/>
          </p:nvPr>
        </p:nvSpPr>
        <p:spPr>
          <a:xfrm>
            <a:off x="161925" y="1484313"/>
            <a:ext cx="8739188" cy="4240212"/>
          </a:xfrm>
        </p:spPr>
        <p:txBody>
          <a:bodyPr rtlCol="0">
            <a:normAutofit fontScale="77500" lnSpcReduction="20000"/>
          </a:bodyPr>
          <a:lstStyle/>
          <a:p>
            <a:pPr eaLnBrk="1" fontAlgn="auto" hangingPunct="1">
              <a:lnSpc>
                <a:spcPct val="90000"/>
              </a:lnSpc>
              <a:spcAft>
                <a:spcPts val="0"/>
              </a:spcAft>
              <a:defRPr/>
            </a:pPr>
            <a:r>
              <a:rPr lang="en-US" dirty="0">
                <a:solidFill>
                  <a:schemeClr val="tx1">
                    <a:lumMod val="65000"/>
                    <a:lumOff val="35000"/>
                  </a:schemeClr>
                </a:solidFill>
              </a:rPr>
              <a:t>Selects from among the processes in memory that are ready to execute, and allocates the CPU to one of them.</a:t>
            </a:r>
          </a:p>
          <a:p>
            <a:pPr eaLnBrk="1" fontAlgn="auto" hangingPunct="1">
              <a:lnSpc>
                <a:spcPct val="90000"/>
              </a:lnSpc>
              <a:spcAft>
                <a:spcPts val="0"/>
              </a:spcAft>
              <a:defRPr/>
            </a:pPr>
            <a:r>
              <a:rPr lang="en-US" dirty="0">
                <a:solidFill>
                  <a:schemeClr val="tx1">
                    <a:lumMod val="65000"/>
                    <a:lumOff val="35000"/>
                  </a:schemeClr>
                </a:solidFill>
              </a:rPr>
              <a:t>CPU scheduling decisions may take place when a process:</a:t>
            </a:r>
          </a:p>
          <a:p>
            <a:pPr lvl="1" eaLnBrk="1" fontAlgn="auto" hangingPunct="1">
              <a:lnSpc>
                <a:spcPct val="90000"/>
              </a:lnSpc>
              <a:spcAft>
                <a:spcPts val="0"/>
              </a:spcAft>
              <a:buClr>
                <a:schemeClr val="accent1">
                  <a:lumMod val="50000"/>
                </a:schemeClr>
              </a:buClr>
              <a:buFont typeface="Wingdings" pitchFamily="2" charset="2"/>
              <a:buNone/>
              <a:defRPr/>
            </a:pPr>
            <a:r>
              <a:rPr lang="en-US" sz="2000" dirty="0">
                <a:solidFill>
                  <a:schemeClr val="tx1">
                    <a:lumMod val="65000"/>
                    <a:lumOff val="35000"/>
                  </a:schemeClr>
                </a:solidFill>
              </a:rPr>
              <a:t>1.	Switches from running to waiting state.</a:t>
            </a:r>
          </a:p>
          <a:p>
            <a:pPr lvl="1" eaLnBrk="1" fontAlgn="auto" hangingPunct="1">
              <a:lnSpc>
                <a:spcPct val="90000"/>
              </a:lnSpc>
              <a:spcAft>
                <a:spcPts val="0"/>
              </a:spcAft>
              <a:buClr>
                <a:schemeClr val="accent1">
                  <a:lumMod val="50000"/>
                </a:schemeClr>
              </a:buClr>
              <a:buFont typeface="Wingdings" pitchFamily="2" charset="2"/>
              <a:buNone/>
              <a:defRPr/>
            </a:pPr>
            <a:r>
              <a:rPr lang="en-US" sz="2000" dirty="0">
                <a:solidFill>
                  <a:schemeClr val="tx1">
                    <a:lumMod val="65000"/>
                    <a:lumOff val="35000"/>
                  </a:schemeClr>
                </a:solidFill>
              </a:rPr>
              <a:t>2.	Switches from running to ready state.</a:t>
            </a:r>
          </a:p>
          <a:p>
            <a:pPr lvl="1" eaLnBrk="1" fontAlgn="auto" hangingPunct="1">
              <a:lnSpc>
                <a:spcPct val="90000"/>
              </a:lnSpc>
              <a:spcAft>
                <a:spcPts val="0"/>
              </a:spcAft>
              <a:buClr>
                <a:schemeClr val="accent1">
                  <a:lumMod val="50000"/>
                </a:schemeClr>
              </a:buClr>
              <a:buFont typeface="Wingdings" pitchFamily="2" charset="2"/>
              <a:buNone/>
              <a:defRPr/>
            </a:pPr>
            <a:r>
              <a:rPr lang="en-US" sz="2000" dirty="0">
                <a:solidFill>
                  <a:schemeClr val="tx1">
                    <a:lumMod val="65000"/>
                    <a:lumOff val="35000"/>
                  </a:schemeClr>
                </a:solidFill>
              </a:rPr>
              <a:t>3.	Switches from waiting to ready.</a:t>
            </a:r>
          </a:p>
          <a:p>
            <a:pPr lvl="1" eaLnBrk="1" fontAlgn="auto" hangingPunct="1">
              <a:lnSpc>
                <a:spcPct val="90000"/>
              </a:lnSpc>
              <a:spcAft>
                <a:spcPts val="0"/>
              </a:spcAft>
              <a:buClr>
                <a:schemeClr val="accent1">
                  <a:lumMod val="50000"/>
                </a:schemeClr>
              </a:buClr>
              <a:buFont typeface="Wingdings" pitchFamily="2" charset="2"/>
              <a:buNone/>
              <a:defRPr/>
            </a:pPr>
            <a:r>
              <a:rPr lang="en-US" sz="2000" dirty="0">
                <a:solidFill>
                  <a:schemeClr val="tx1">
                    <a:lumMod val="65000"/>
                    <a:lumOff val="35000"/>
                  </a:schemeClr>
                </a:solidFill>
              </a:rPr>
              <a:t>4.	Terminates.</a:t>
            </a:r>
          </a:p>
          <a:p>
            <a:pPr eaLnBrk="1" fontAlgn="auto" hangingPunct="1">
              <a:lnSpc>
                <a:spcPct val="90000"/>
              </a:lnSpc>
              <a:spcAft>
                <a:spcPts val="0"/>
              </a:spcAft>
              <a:defRPr/>
            </a:pPr>
            <a:r>
              <a:rPr lang="en-US" dirty="0">
                <a:solidFill>
                  <a:schemeClr val="tx1">
                    <a:lumMod val="65000"/>
                    <a:lumOff val="35000"/>
                  </a:schemeClr>
                </a:solidFill>
              </a:rPr>
              <a:t>Scheduling under 1 and 4 is </a:t>
            </a:r>
            <a:r>
              <a:rPr lang="en-US" i="1" dirty="0" err="1">
                <a:solidFill>
                  <a:schemeClr val="tx1">
                    <a:lumMod val="65000"/>
                    <a:lumOff val="35000"/>
                  </a:schemeClr>
                </a:solidFill>
              </a:rPr>
              <a:t>nonpreemptive</a:t>
            </a:r>
            <a:r>
              <a:rPr lang="en-US" dirty="0">
                <a:solidFill>
                  <a:schemeClr val="tx1">
                    <a:lumMod val="65000"/>
                    <a:lumOff val="35000"/>
                  </a:schemeClr>
                </a:solidFill>
              </a:rPr>
              <a:t> – a new process must be selected for execution</a:t>
            </a:r>
          </a:p>
          <a:p>
            <a:pPr lvl="1" eaLnBrk="1" fontAlgn="auto" hangingPunct="1">
              <a:lnSpc>
                <a:spcPct val="90000"/>
              </a:lnSpc>
              <a:spcAft>
                <a:spcPts val="0"/>
              </a:spcAft>
              <a:buClr>
                <a:schemeClr val="accent1">
                  <a:lumMod val="50000"/>
                </a:schemeClr>
              </a:buClr>
              <a:defRPr/>
            </a:pPr>
            <a:r>
              <a:rPr lang="en-US" sz="2000" dirty="0">
                <a:solidFill>
                  <a:schemeClr val="tx1">
                    <a:lumMod val="65000"/>
                    <a:lumOff val="35000"/>
                  </a:schemeClr>
                </a:solidFill>
              </a:rPr>
              <a:t>Once the CPU has been allocated to a process, the process keeps the CPU until it releases the CPU either by terminating or switching to a waiting state</a:t>
            </a:r>
          </a:p>
          <a:p>
            <a:pPr lvl="1" eaLnBrk="1" fontAlgn="auto" hangingPunct="1">
              <a:lnSpc>
                <a:spcPct val="90000"/>
              </a:lnSpc>
              <a:spcAft>
                <a:spcPts val="0"/>
              </a:spcAft>
              <a:buClr>
                <a:schemeClr val="accent1">
                  <a:lumMod val="50000"/>
                </a:schemeClr>
              </a:buClr>
              <a:defRPr/>
            </a:pPr>
            <a:r>
              <a:rPr lang="en-US" sz="2000" dirty="0">
                <a:solidFill>
                  <a:schemeClr val="tx1">
                    <a:lumMod val="65000"/>
                    <a:lumOff val="35000"/>
                  </a:schemeClr>
                </a:solidFill>
              </a:rPr>
              <a:t>Used by  Windows 3.1 and Apple Macintosh</a:t>
            </a:r>
          </a:p>
          <a:p>
            <a:pPr eaLnBrk="1" fontAlgn="auto" hangingPunct="1">
              <a:lnSpc>
                <a:spcPct val="90000"/>
              </a:lnSpc>
              <a:spcAft>
                <a:spcPts val="0"/>
              </a:spcAft>
              <a:defRPr/>
            </a:pPr>
            <a:r>
              <a:rPr lang="en-US" dirty="0">
                <a:solidFill>
                  <a:schemeClr val="tx1">
                    <a:lumMod val="65000"/>
                    <a:lumOff val="35000"/>
                  </a:schemeClr>
                </a:solidFill>
              </a:rPr>
              <a:t>All other scheduling is </a:t>
            </a:r>
            <a:r>
              <a:rPr lang="en-US" i="1" dirty="0">
                <a:solidFill>
                  <a:schemeClr val="tx1">
                    <a:lumMod val="65000"/>
                    <a:lumOff val="35000"/>
                  </a:schemeClr>
                </a:solidFill>
              </a:rPr>
              <a:t>preemptive.</a:t>
            </a:r>
          </a:p>
          <a:p>
            <a:pPr lvl="1" eaLnBrk="1" fontAlgn="auto" hangingPunct="1">
              <a:lnSpc>
                <a:spcPct val="90000"/>
              </a:lnSpc>
              <a:spcAft>
                <a:spcPts val="0"/>
              </a:spcAft>
              <a:buClr>
                <a:schemeClr val="accent1">
                  <a:lumMod val="50000"/>
                </a:schemeClr>
              </a:buClr>
              <a:defRPr/>
            </a:pPr>
            <a:r>
              <a:rPr lang="en-US" sz="2000" dirty="0">
                <a:solidFill>
                  <a:schemeClr val="tx1">
                    <a:lumMod val="65000"/>
                    <a:lumOff val="35000"/>
                  </a:schemeClr>
                </a:solidFill>
              </a:rPr>
              <a:t>Requires mechanisms to coordinate access to shared data</a:t>
            </a:r>
          </a:p>
          <a:p>
            <a:pPr lvl="1" eaLnBrk="1" fontAlgn="auto" hangingPunct="1">
              <a:lnSpc>
                <a:spcPct val="90000"/>
              </a:lnSpc>
              <a:spcAft>
                <a:spcPts val="0"/>
              </a:spcAft>
              <a:buClr>
                <a:schemeClr val="accent1">
                  <a:lumMod val="50000"/>
                </a:schemeClr>
              </a:buClr>
              <a:defRPr/>
            </a:pPr>
            <a:r>
              <a:rPr lang="en-US" sz="2000" dirty="0">
                <a:solidFill>
                  <a:schemeClr val="tx1">
                    <a:lumMod val="65000"/>
                    <a:lumOff val="35000"/>
                  </a:schemeClr>
                </a:solidFill>
              </a:rPr>
              <a:t>Sections of kernel code must be guarded from simultaneous use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0" y="333375"/>
            <a:ext cx="8913813" cy="1150938"/>
          </a:xfrm>
        </p:spPr>
        <p:txBody>
          <a:bodyPr/>
          <a:lstStyle/>
          <a:p>
            <a:r>
              <a:rPr lang="en-US" b="1" smtClean="0"/>
              <a:t>CPU Scheduling: General Goals </a:t>
            </a:r>
            <a:br>
              <a:rPr lang="en-US" b="1" smtClean="0"/>
            </a:br>
            <a:endParaRPr lang="en-US" smtClean="0"/>
          </a:p>
        </p:txBody>
      </p:sp>
      <p:sp>
        <p:nvSpPr>
          <p:cNvPr id="45059" name="Content Placeholder 2"/>
          <p:cNvSpPr>
            <a:spLocks noGrp="1"/>
          </p:cNvSpPr>
          <p:nvPr>
            <p:ph idx="1"/>
          </p:nvPr>
        </p:nvSpPr>
        <p:spPr>
          <a:xfrm>
            <a:off x="1114425" y="1773238"/>
            <a:ext cx="7610475" cy="4492625"/>
          </a:xfrm>
        </p:spPr>
        <p:txBody>
          <a:bodyPr/>
          <a:lstStyle/>
          <a:p>
            <a:r>
              <a:rPr lang="en-US" b="1" smtClean="0"/>
              <a:t>Fairness</a:t>
            </a:r>
            <a:r>
              <a:rPr lang="en-US" smtClean="0"/>
              <a:t>     Fairness is important under all circumstances. A scheduler makes sure that each process gets its fair share of the CPU and no process can suffer indefinite postponement. Note that giving equivalent or equal time is not fair. Think of </a:t>
            </a:r>
            <a:r>
              <a:rPr lang="en-US" i="1" smtClean="0"/>
              <a:t>safety control</a:t>
            </a:r>
            <a:r>
              <a:rPr lang="en-US" smtClean="0"/>
              <a:t> and </a:t>
            </a:r>
            <a:r>
              <a:rPr lang="en-US" i="1" smtClean="0"/>
              <a:t>payroll</a:t>
            </a:r>
            <a:r>
              <a:rPr lang="en-US" smtClean="0"/>
              <a:t> at a nuclear plant.</a:t>
            </a:r>
          </a:p>
          <a:p>
            <a:r>
              <a:rPr lang="en-US" b="1" smtClean="0"/>
              <a:t>Policy Enforcement </a:t>
            </a:r>
            <a:r>
              <a:rPr lang="en-US" smtClean="0"/>
              <a:t>   </a:t>
            </a:r>
            <a:br>
              <a:rPr lang="en-US" smtClean="0"/>
            </a:br>
            <a:r>
              <a:rPr lang="en-US" smtClean="0"/>
              <a:t>        The scheduler has to make sure that system's policy is enforced. For example, if the local policy is safety then the </a:t>
            </a:r>
            <a:r>
              <a:rPr lang="en-US" i="1" smtClean="0"/>
              <a:t>safety control processes</a:t>
            </a:r>
            <a:r>
              <a:rPr lang="en-US" smtClean="0"/>
              <a:t> must be able to run whenever they want to, even if it means delay in </a:t>
            </a:r>
            <a:r>
              <a:rPr lang="en-US" i="1" smtClean="0"/>
              <a:t>payroll processes</a:t>
            </a:r>
            <a:endParaRPr lang="en-US" b="1" smtClean="0"/>
          </a:p>
        </p:txBody>
      </p:sp>
      <p:sp>
        <p:nvSpPr>
          <p:cNvPr id="6" name="Slide Number Placeholder 5"/>
          <p:cNvSpPr>
            <a:spLocks noGrp="1"/>
          </p:cNvSpPr>
          <p:nvPr>
            <p:ph type="sldNum" sz="quarter" idx="12"/>
          </p:nvPr>
        </p:nvSpPr>
        <p:spPr/>
        <p:txBody>
          <a:bodyPr/>
          <a:lstStyle/>
          <a:p>
            <a:pPr>
              <a:defRPr/>
            </a:pPr>
            <a:fld id="{9E4E9E1A-FDC9-4870-B5DC-82316A1A7FCD}" type="slidenum">
              <a:rPr lang="en-US" smtClean="0"/>
              <a:pPr>
                <a:defRPr/>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0" y="333375"/>
            <a:ext cx="8913813" cy="1008063"/>
          </a:xfrm>
        </p:spPr>
        <p:txBody>
          <a:bodyPr/>
          <a:lstStyle/>
          <a:p>
            <a:r>
              <a:rPr lang="en-US" b="1" smtClean="0"/>
              <a:t>CPU Scheduling: General Goals </a:t>
            </a:r>
            <a:br>
              <a:rPr lang="en-US" b="1" smtClean="0"/>
            </a:br>
            <a:endParaRPr lang="en-US" smtClean="0"/>
          </a:p>
        </p:txBody>
      </p:sp>
      <p:sp>
        <p:nvSpPr>
          <p:cNvPr id="46083" name="Content Placeholder 2"/>
          <p:cNvSpPr>
            <a:spLocks noGrp="1"/>
          </p:cNvSpPr>
          <p:nvPr>
            <p:ph idx="1"/>
          </p:nvPr>
        </p:nvSpPr>
        <p:spPr>
          <a:xfrm>
            <a:off x="1114425" y="1341438"/>
            <a:ext cx="7610475" cy="4924425"/>
          </a:xfrm>
        </p:spPr>
        <p:txBody>
          <a:bodyPr/>
          <a:lstStyle/>
          <a:p>
            <a:r>
              <a:rPr lang="en-US" b="1" smtClean="0"/>
              <a:t>Efficiency</a:t>
            </a:r>
            <a:r>
              <a:rPr lang="en-US" smtClean="0"/>
              <a:t>    </a:t>
            </a:r>
            <a:br>
              <a:rPr lang="en-US" smtClean="0"/>
            </a:br>
            <a:r>
              <a:rPr lang="en-US" smtClean="0"/>
              <a:t>        Scheduler should keep the system (or in particular CPU) busy cent percent of the time when possible. If the CPU and all the Input/Output devices can be kept running all the time, more work gets done per second than if some components are idle.</a:t>
            </a:r>
          </a:p>
          <a:p>
            <a:r>
              <a:rPr lang="en-US" b="1" smtClean="0"/>
              <a:t>Response Time </a:t>
            </a:r>
            <a:r>
              <a:rPr lang="en-US" smtClean="0"/>
              <a:t/>
            </a:r>
            <a:br>
              <a:rPr lang="en-US" smtClean="0"/>
            </a:br>
            <a:r>
              <a:rPr lang="en-US" smtClean="0"/>
              <a:t>        A scheduler should minimize the response time for interactive user. </a:t>
            </a:r>
          </a:p>
          <a:p>
            <a:r>
              <a:rPr lang="en-US" b="1" smtClean="0"/>
              <a:t>Turnaround</a:t>
            </a:r>
            <a:r>
              <a:rPr lang="en-US" smtClean="0"/>
              <a:t/>
            </a:r>
            <a:br>
              <a:rPr lang="en-US" smtClean="0"/>
            </a:br>
            <a:r>
              <a:rPr lang="en-US" smtClean="0"/>
              <a:t>        A scheduler should minimize the time batch users must wait for an output.</a:t>
            </a:r>
          </a:p>
          <a:p>
            <a:endParaRPr lang="en-US" smtClean="0"/>
          </a:p>
        </p:txBody>
      </p:sp>
      <p:sp>
        <p:nvSpPr>
          <p:cNvPr id="6" name="Slide Number Placeholder 5"/>
          <p:cNvSpPr>
            <a:spLocks noGrp="1"/>
          </p:cNvSpPr>
          <p:nvPr>
            <p:ph type="sldNum" sz="quarter" idx="12"/>
          </p:nvPr>
        </p:nvSpPr>
        <p:spPr/>
        <p:txBody>
          <a:bodyPr/>
          <a:lstStyle/>
          <a:p>
            <a:pPr>
              <a:defRPr/>
            </a:pPr>
            <a:fld id="{74849793-23BB-45E8-AA3A-DCD4F47763D6}" type="slidenum">
              <a:rPr lang="en-US" smtClean="0"/>
              <a:pPr>
                <a:defRPr/>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0" y="260350"/>
            <a:ext cx="8913813" cy="1081088"/>
          </a:xfrm>
        </p:spPr>
        <p:txBody>
          <a:bodyPr/>
          <a:lstStyle/>
          <a:p>
            <a:r>
              <a:rPr lang="en-US" b="1" smtClean="0"/>
              <a:t>CPU Scheduling: General Goals </a:t>
            </a:r>
            <a:br>
              <a:rPr lang="en-US" b="1" smtClean="0"/>
            </a:br>
            <a:endParaRPr lang="en-US" smtClean="0"/>
          </a:p>
        </p:txBody>
      </p:sp>
      <p:sp>
        <p:nvSpPr>
          <p:cNvPr id="3" name="Content Placeholder 2"/>
          <p:cNvSpPr>
            <a:spLocks noGrp="1"/>
          </p:cNvSpPr>
          <p:nvPr>
            <p:ph idx="1"/>
          </p:nvPr>
        </p:nvSpPr>
        <p:spPr>
          <a:xfrm>
            <a:off x="1114425" y="1628775"/>
            <a:ext cx="7610475" cy="4637088"/>
          </a:xfrm>
        </p:spPr>
        <p:txBody>
          <a:bodyPr/>
          <a:lstStyle/>
          <a:p>
            <a:pPr>
              <a:defRPr/>
            </a:pPr>
            <a:r>
              <a:rPr lang="en-US" b="1" dirty="0" smtClean="0"/>
              <a:t>Throughput</a:t>
            </a:r>
            <a:r>
              <a:rPr lang="en-US" dirty="0" smtClean="0"/>
              <a:t/>
            </a:r>
            <a:br>
              <a:rPr lang="en-US" dirty="0" smtClean="0"/>
            </a:br>
            <a:r>
              <a:rPr lang="en-US" dirty="0" smtClean="0"/>
              <a:t>        A scheduler should maximize the number of jobs processed per unit time. </a:t>
            </a:r>
          </a:p>
          <a:p>
            <a:pPr>
              <a:defRPr/>
            </a:pPr>
            <a:r>
              <a:rPr lang="en-US" b="1" dirty="0" smtClean="0"/>
              <a:t>Waiting time – </a:t>
            </a:r>
            <a:r>
              <a:rPr lang="en-US" dirty="0" smtClean="0">
                <a:solidFill>
                  <a:schemeClr val="tx1">
                    <a:lumMod val="65000"/>
                    <a:lumOff val="35000"/>
                  </a:schemeClr>
                </a:solidFill>
              </a:rPr>
              <a:t>amount of time a process has been waiting in the ready queue</a:t>
            </a:r>
            <a:endParaRPr lang="en-US" dirty="0" smtClean="0"/>
          </a:p>
          <a:p>
            <a:pPr>
              <a:buFont typeface="Wingdings 2" pitchFamily="18" charset="2"/>
              <a:buNone/>
              <a:defRPr/>
            </a:pPr>
            <a:r>
              <a:rPr lang="en-US" dirty="0" smtClean="0"/>
              <a:t>A little thought will show that some of these goals are contradictory. It can be shown  that any scheduling algorithm that favors some class of jobs hurts another class of jobs</a:t>
            </a:r>
            <a:endParaRPr lang="en-US" dirty="0"/>
          </a:p>
        </p:txBody>
      </p:sp>
      <p:sp>
        <p:nvSpPr>
          <p:cNvPr id="6" name="Slide Number Placeholder 5"/>
          <p:cNvSpPr>
            <a:spLocks noGrp="1"/>
          </p:cNvSpPr>
          <p:nvPr>
            <p:ph type="sldNum" sz="quarter" idx="12"/>
          </p:nvPr>
        </p:nvSpPr>
        <p:spPr/>
        <p:txBody>
          <a:bodyPr/>
          <a:lstStyle/>
          <a:p>
            <a:pPr>
              <a:defRPr/>
            </a:pPr>
            <a:fld id="{1AE10716-E4AC-47A4-98AF-2022ADA120CC}" type="slidenum">
              <a:rPr lang="en-US" smtClean="0"/>
              <a:pPr>
                <a:defRPr/>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z="4800" smtClean="0"/>
              <a:t>Criteria for Scheduling</a:t>
            </a:r>
          </a:p>
        </p:txBody>
      </p:sp>
      <p:sp>
        <p:nvSpPr>
          <p:cNvPr id="48131" name="Content Placeholder 2"/>
          <p:cNvSpPr>
            <a:spLocks noGrp="1"/>
          </p:cNvSpPr>
          <p:nvPr>
            <p:ph idx="1"/>
          </p:nvPr>
        </p:nvSpPr>
        <p:spPr>
          <a:xfrm>
            <a:off x="928688" y="2071688"/>
            <a:ext cx="7985125" cy="4429125"/>
          </a:xfrm>
        </p:spPr>
        <p:txBody>
          <a:bodyPr/>
          <a:lstStyle/>
          <a:p>
            <a:r>
              <a:rPr lang="en-US" sz="2600" smtClean="0"/>
              <a:t>Priority assigned to the Job</a:t>
            </a:r>
          </a:p>
          <a:p>
            <a:r>
              <a:rPr lang="en-US" sz="2600" smtClean="0"/>
              <a:t>Class of job</a:t>
            </a:r>
          </a:p>
          <a:p>
            <a:pPr lvl="1"/>
            <a:r>
              <a:rPr lang="en-US" sz="2400" smtClean="0"/>
              <a:t>Batch / online / real-time etc…</a:t>
            </a:r>
          </a:p>
          <a:p>
            <a:r>
              <a:rPr lang="en-US" sz="2600" smtClean="0"/>
              <a:t>Resource requirements</a:t>
            </a:r>
          </a:p>
          <a:p>
            <a:pPr lvl="1"/>
            <a:r>
              <a:rPr lang="en-US" sz="2400" smtClean="0"/>
              <a:t>Time, Memory etc…</a:t>
            </a:r>
          </a:p>
          <a:p>
            <a:r>
              <a:rPr lang="en-US" sz="2600" smtClean="0"/>
              <a:t>I/O or CPU bound</a:t>
            </a:r>
          </a:p>
          <a:p>
            <a:r>
              <a:rPr lang="en-US" sz="2600" smtClean="0"/>
              <a:t>Resources used to date</a:t>
            </a:r>
          </a:p>
          <a:p>
            <a:pPr lvl="1"/>
            <a:r>
              <a:rPr lang="en-US" sz="2400" smtClean="0"/>
              <a:t>Amount of CPU time etc…</a:t>
            </a:r>
          </a:p>
        </p:txBody>
      </p:sp>
      <p:sp>
        <p:nvSpPr>
          <p:cNvPr id="7" name="Title 5"/>
          <p:cNvSpPr txBox="1">
            <a:spLocks/>
          </p:cNvSpPr>
          <p:nvPr/>
        </p:nvSpPr>
        <p:spPr>
          <a:xfrm rot="16200000">
            <a:off x="-2409825" y="3533775"/>
            <a:ext cx="5734050" cy="914400"/>
          </a:xfrm>
          <a:prstGeom prst="rect">
            <a:avLst/>
          </a:prstGeom>
          <a:solidFill>
            <a:schemeClr val="bg2">
              <a:lumMod val="40000"/>
              <a:lumOff val="60000"/>
            </a:schemeClr>
          </a:solidFill>
        </p:spPr>
        <p:txBody>
          <a:bodyPr lIns="1188720" rIns="274320" anchor="ctr">
            <a:normAutofit/>
          </a:bodyPr>
          <a:lstStyle/>
          <a:p>
            <a:pPr defTabSz="914400" fontAlgn="auto">
              <a:spcAft>
                <a:spcPts val="0"/>
              </a:spcAft>
              <a:defRPr/>
            </a:pPr>
            <a:r>
              <a:rPr lang="en-US" sz="3200" dirty="0">
                <a:solidFill>
                  <a:schemeClr val="accent1">
                    <a:lumMod val="50000"/>
                  </a:schemeClr>
                </a:solidFill>
                <a:latin typeface="+mj-lt"/>
                <a:ea typeface="+mj-ea"/>
                <a:cs typeface="+mj-cs"/>
              </a:rPr>
              <a:t>Operating Systems   </a:t>
            </a:r>
          </a:p>
        </p:txBody>
      </p:sp>
      <p:sp>
        <p:nvSpPr>
          <p:cNvPr id="8" name="Slide Number Placeholder 7"/>
          <p:cNvSpPr>
            <a:spLocks noGrp="1"/>
          </p:cNvSpPr>
          <p:nvPr>
            <p:ph type="sldNum" sz="quarter" idx="12"/>
          </p:nvPr>
        </p:nvSpPr>
        <p:spPr/>
        <p:txBody>
          <a:bodyPr/>
          <a:lstStyle/>
          <a:p>
            <a:pPr>
              <a:defRPr/>
            </a:pPr>
            <a:fld id="{8C3D0423-22D7-4FF1-B1AA-98A42C77DBC3}" type="slidenum">
              <a:rPr lang="en-US" smtClean="0"/>
              <a:pPr>
                <a:defRPr/>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z="4800" smtClean="0"/>
              <a:t>Program &amp; Process</a:t>
            </a:r>
          </a:p>
        </p:txBody>
      </p:sp>
      <p:sp>
        <p:nvSpPr>
          <p:cNvPr id="13315" name="Content Placeholder 2"/>
          <p:cNvSpPr>
            <a:spLocks noGrp="1"/>
          </p:cNvSpPr>
          <p:nvPr>
            <p:ph idx="1"/>
          </p:nvPr>
        </p:nvSpPr>
        <p:spPr>
          <a:xfrm>
            <a:off x="928688" y="2071688"/>
            <a:ext cx="8215312" cy="4572000"/>
          </a:xfrm>
        </p:spPr>
        <p:txBody>
          <a:bodyPr/>
          <a:lstStyle/>
          <a:p>
            <a:pPr eaLnBrk="1" hangingPunct="1"/>
            <a:r>
              <a:rPr lang="en-IE" sz="2400" smtClean="0"/>
              <a:t>A </a:t>
            </a:r>
            <a:r>
              <a:rPr lang="en-IE" sz="2400" b="1" smtClean="0"/>
              <a:t>program</a:t>
            </a:r>
            <a:r>
              <a:rPr lang="en-IE" sz="2400" smtClean="0"/>
              <a:t> is </a:t>
            </a:r>
            <a:r>
              <a:rPr lang="en-IE" sz="2400" i="1" smtClean="0"/>
              <a:t>“a static entity with the potential for execution”</a:t>
            </a:r>
          </a:p>
          <a:p>
            <a:pPr lvl="1" eaLnBrk="1" hangingPunct="1"/>
            <a:r>
              <a:rPr lang="en-IE" sz="2400" smtClean="0"/>
              <a:t>A program is </a:t>
            </a:r>
            <a:r>
              <a:rPr lang="en-IE" sz="2400" b="1" smtClean="0"/>
              <a:t>NOT</a:t>
            </a:r>
            <a:r>
              <a:rPr lang="en-IE" sz="2400" smtClean="0"/>
              <a:t> a process</a:t>
            </a:r>
          </a:p>
          <a:p>
            <a:pPr eaLnBrk="1" hangingPunct="1"/>
            <a:r>
              <a:rPr lang="en-IE" sz="2400" smtClean="0"/>
              <a:t>A </a:t>
            </a:r>
            <a:r>
              <a:rPr lang="en-IE" sz="2400" b="1" smtClean="0"/>
              <a:t>process</a:t>
            </a:r>
            <a:r>
              <a:rPr lang="en-IE" sz="2400" smtClean="0"/>
              <a:t> is </a:t>
            </a:r>
            <a:r>
              <a:rPr lang="en-IE" sz="2400" i="1" smtClean="0"/>
              <a:t>“a program in execution”</a:t>
            </a:r>
          </a:p>
          <a:p>
            <a:pPr lvl="1" eaLnBrk="1" hangingPunct="1"/>
            <a:r>
              <a:rPr lang="en-IE" sz="2400" smtClean="0"/>
              <a:t>An active entity</a:t>
            </a:r>
          </a:p>
          <a:p>
            <a:pPr lvl="1" eaLnBrk="1" hangingPunct="1"/>
            <a:r>
              <a:rPr lang="en-IE" sz="2400" smtClean="0"/>
              <a:t>Unit of work in a system</a:t>
            </a:r>
          </a:p>
          <a:p>
            <a:pPr lvl="1" eaLnBrk="1" hangingPunct="1"/>
            <a:r>
              <a:rPr lang="en-IE" sz="2400" smtClean="0"/>
              <a:t>Also called a ‘task’ → single instance</a:t>
            </a:r>
          </a:p>
          <a:p>
            <a:pPr eaLnBrk="1" hangingPunct="1"/>
            <a:r>
              <a:rPr lang="en-IE" sz="2400" smtClean="0"/>
              <a:t>A </a:t>
            </a:r>
            <a:r>
              <a:rPr lang="en-IE" sz="2400" b="1" smtClean="0"/>
              <a:t>thread </a:t>
            </a:r>
            <a:r>
              <a:rPr lang="en-IE" sz="2400" smtClean="0"/>
              <a:t>(or light weight process)</a:t>
            </a:r>
            <a:r>
              <a:rPr lang="en-IE" sz="2400" b="1" smtClean="0"/>
              <a:t> </a:t>
            </a:r>
            <a:r>
              <a:rPr lang="en-IE" sz="2400" i="1" smtClean="0"/>
              <a:t>“is a portion of a program that can be run independently of other portions but not meant to exist alone”</a:t>
            </a:r>
            <a:endParaRPr lang="en-IE" sz="2400" smtClean="0"/>
          </a:p>
        </p:txBody>
      </p:sp>
      <p:sp>
        <p:nvSpPr>
          <p:cNvPr id="7" name="Title 5"/>
          <p:cNvSpPr txBox="1">
            <a:spLocks/>
          </p:cNvSpPr>
          <p:nvPr/>
        </p:nvSpPr>
        <p:spPr>
          <a:xfrm rot="16200000">
            <a:off x="-2409825" y="3533775"/>
            <a:ext cx="5734050" cy="914400"/>
          </a:xfrm>
          <a:prstGeom prst="rect">
            <a:avLst/>
          </a:prstGeom>
          <a:solidFill>
            <a:schemeClr val="bg2">
              <a:lumMod val="40000"/>
              <a:lumOff val="60000"/>
            </a:schemeClr>
          </a:solidFill>
        </p:spPr>
        <p:txBody>
          <a:bodyPr lIns="1188720" rIns="274320" anchor="ctr">
            <a:normAutofit/>
          </a:bodyPr>
          <a:lstStyle/>
          <a:p>
            <a:pPr defTabSz="914400" fontAlgn="auto">
              <a:spcAft>
                <a:spcPts val="0"/>
              </a:spcAft>
              <a:defRPr/>
            </a:pPr>
            <a:r>
              <a:rPr lang="en-US" sz="3200" dirty="0">
                <a:solidFill>
                  <a:schemeClr val="accent1">
                    <a:lumMod val="50000"/>
                  </a:schemeClr>
                </a:solidFill>
                <a:latin typeface="+mj-lt"/>
                <a:ea typeface="+mj-ea"/>
                <a:cs typeface="+mj-cs"/>
              </a:rPr>
              <a:t>Operating Systems   </a:t>
            </a:r>
          </a:p>
        </p:txBody>
      </p:sp>
      <p:sp>
        <p:nvSpPr>
          <p:cNvPr id="8" name="Slide Number Placeholder 7"/>
          <p:cNvSpPr>
            <a:spLocks noGrp="1"/>
          </p:cNvSpPr>
          <p:nvPr>
            <p:ph type="sldNum" sz="quarter" idx="12"/>
          </p:nvPr>
        </p:nvSpPr>
        <p:spPr/>
        <p:txBody>
          <a:bodyPr/>
          <a:lstStyle/>
          <a:p>
            <a:pPr>
              <a:defRPr/>
            </a:pPr>
            <a:fld id="{EA2BA7B2-0017-4D9C-B828-943DCE77DEB7}" type="slidenum">
              <a:rPr lang="en-US"/>
              <a:pPr>
                <a:defRPr/>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sz="4800" smtClean="0"/>
              <a:t>Interrupts</a:t>
            </a:r>
          </a:p>
        </p:txBody>
      </p:sp>
      <p:sp>
        <p:nvSpPr>
          <p:cNvPr id="49155" name="Content Placeholder 2"/>
          <p:cNvSpPr>
            <a:spLocks noGrp="1"/>
          </p:cNvSpPr>
          <p:nvPr>
            <p:ph idx="1"/>
          </p:nvPr>
        </p:nvSpPr>
        <p:spPr>
          <a:xfrm>
            <a:off x="928688" y="2071688"/>
            <a:ext cx="7985125" cy="4429125"/>
          </a:xfrm>
        </p:spPr>
        <p:txBody>
          <a:bodyPr/>
          <a:lstStyle/>
          <a:p>
            <a:r>
              <a:rPr lang="en-US" sz="2400" smtClean="0"/>
              <a:t>There are instances when a job claims CPU for a very long time before issuing an I/O request</a:t>
            </a:r>
          </a:p>
          <a:p>
            <a:pPr lvl="1"/>
            <a:r>
              <a:rPr lang="en-US" sz="2400" smtClean="0"/>
              <a:t>Builds up </a:t>
            </a:r>
            <a:r>
              <a:rPr lang="en-US" sz="2400" b="1" smtClean="0"/>
              <a:t>Ready</a:t>
            </a:r>
            <a:r>
              <a:rPr lang="en-US" sz="2400" smtClean="0"/>
              <a:t> queue &amp; empties I/O queues</a:t>
            </a:r>
          </a:p>
          <a:p>
            <a:pPr lvl="1"/>
            <a:r>
              <a:rPr lang="en-US" sz="2400" smtClean="0"/>
              <a:t>Creates an unacceptable imbalance in the system</a:t>
            </a:r>
          </a:p>
          <a:p>
            <a:r>
              <a:rPr lang="en-US" sz="2400" b="1" smtClean="0"/>
              <a:t>Process Scheduler </a:t>
            </a:r>
            <a:r>
              <a:rPr lang="en-US" sz="2400" smtClean="0"/>
              <a:t>uses a timing mechanism to periodically interrupt running processes when a predetermined slice of time has expired</a:t>
            </a:r>
          </a:p>
          <a:p>
            <a:pPr lvl="1"/>
            <a:r>
              <a:rPr lang="en-US" sz="2400" smtClean="0"/>
              <a:t>Suspends all activity on the currently running job and reschedules it into the </a:t>
            </a:r>
            <a:r>
              <a:rPr lang="en-US" sz="2400" b="1" smtClean="0"/>
              <a:t>Ready</a:t>
            </a:r>
            <a:r>
              <a:rPr lang="en-US" sz="2400" smtClean="0"/>
              <a:t> queue</a:t>
            </a:r>
          </a:p>
        </p:txBody>
      </p:sp>
      <p:sp>
        <p:nvSpPr>
          <p:cNvPr id="7" name="Title 5"/>
          <p:cNvSpPr txBox="1">
            <a:spLocks/>
          </p:cNvSpPr>
          <p:nvPr/>
        </p:nvSpPr>
        <p:spPr>
          <a:xfrm rot="16200000">
            <a:off x="-2409825" y="3533775"/>
            <a:ext cx="5734050" cy="914400"/>
          </a:xfrm>
          <a:prstGeom prst="rect">
            <a:avLst/>
          </a:prstGeom>
          <a:solidFill>
            <a:schemeClr val="bg2">
              <a:lumMod val="40000"/>
              <a:lumOff val="60000"/>
            </a:schemeClr>
          </a:solidFill>
        </p:spPr>
        <p:txBody>
          <a:bodyPr lIns="1188720" rIns="274320" anchor="ctr">
            <a:normAutofit/>
          </a:bodyPr>
          <a:lstStyle/>
          <a:p>
            <a:pPr defTabSz="914400" fontAlgn="auto">
              <a:spcAft>
                <a:spcPts val="0"/>
              </a:spcAft>
              <a:defRPr/>
            </a:pPr>
            <a:r>
              <a:rPr lang="en-US" sz="3200" dirty="0">
                <a:solidFill>
                  <a:schemeClr val="accent1">
                    <a:lumMod val="50000"/>
                  </a:schemeClr>
                </a:solidFill>
                <a:latin typeface="+mj-lt"/>
                <a:ea typeface="+mj-ea"/>
                <a:cs typeface="+mj-cs"/>
              </a:rPr>
              <a:t>Operating Systems   </a:t>
            </a:r>
          </a:p>
        </p:txBody>
      </p:sp>
      <p:sp>
        <p:nvSpPr>
          <p:cNvPr id="8" name="Slide Number Placeholder 7"/>
          <p:cNvSpPr>
            <a:spLocks noGrp="1"/>
          </p:cNvSpPr>
          <p:nvPr>
            <p:ph type="sldNum" sz="quarter" idx="12"/>
          </p:nvPr>
        </p:nvSpPr>
        <p:spPr/>
        <p:txBody>
          <a:bodyPr/>
          <a:lstStyle/>
          <a:p>
            <a:pPr>
              <a:defRPr/>
            </a:pPr>
            <a:fld id="{49FBD276-4243-407A-A706-D510BCD843E2}" type="slidenum">
              <a:rPr lang="en-US" smtClean="0"/>
              <a:pPr>
                <a:defRPr/>
              </a:pPr>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z="4800" smtClean="0"/>
              <a:t>Policy Classification</a:t>
            </a:r>
          </a:p>
        </p:txBody>
      </p:sp>
      <p:sp>
        <p:nvSpPr>
          <p:cNvPr id="3" name="Content Placeholder 2"/>
          <p:cNvSpPr>
            <a:spLocks noGrp="1"/>
          </p:cNvSpPr>
          <p:nvPr>
            <p:ph idx="1"/>
          </p:nvPr>
        </p:nvSpPr>
        <p:spPr>
          <a:xfrm>
            <a:off x="928688" y="2071688"/>
            <a:ext cx="7985125" cy="4429125"/>
          </a:xfrm>
        </p:spPr>
        <p:txBody>
          <a:bodyPr>
            <a:normAutofit lnSpcReduction="10000"/>
          </a:bodyPr>
          <a:lstStyle/>
          <a:p>
            <a:pPr>
              <a:defRPr/>
            </a:pPr>
            <a:r>
              <a:rPr lang="en-US" sz="2400" b="1" dirty="0" smtClean="0"/>
              <a:t>Preemptive scheduling policy</a:t>
            </a:r>
            <a:r>
              <a:rPr lang="en-US" sz="2400" dirty="0" smtClean="0"/>
              <a:t> interrupts processing of a job and transfers the CPU to another job. In this case a process is </a:t>
            </a:r>
            <a:r>
              <a:rPr lang="en-US" sz="2400" dirty="0" err="1" smtClean="0"/>
              <a:t>runnable</a:t>
            </a:r>
            <a:r>
              <a:rPr lang="en-US" sz="2400" dirty="0" smtClean="0"/>
              <a:t> but is taken away from the CPU</a:t>
            </a:r>
          </a:p>
          <a:p>
            <a:pPr>
              <a:defRPr/>
            </a:pPr>
            <a:r>
              <a:rPr lang="en-US" sz="2400" b="1" dirty="0" smtClean="0"/>
              <a:t>Non-preemptive scheduling policy</a:t>
            </a:r>
            <a:r>
              <a:rPr lang="en-US" sz="2400" dirty="0" smtClean="0"/>
              <a:t> functions without external interrupts</a:t>
            </a:r>
          </a:p>
          <a:p>
            <a:pPr lvl="1">
              <a:defRPr/>
            </a:pPr>
            <a:r>
              <a:rPr lang="en-US" sz="2400" dirty="0" smtClean="0"/>
              <a:t>Once a job captures CPU and begins execution, it remains in </a:t>
            </a:r>
            <a:r>
              <a:rPr lang="en-US" sz="2400" b="1" dirty="0" smtClean="0"/>
              <a:t>Running</a:t>
            </a:r>
            <a:r>
              <a:rPr lang="en-US" sz="2400" dirty="0" smtClean="0"/>
              <a:t> state uninterrupted Until it issues an I/O request (natural wait) or until it is finished (exception for infinite loops)</a:t>
            </a:r>
          </a:p>
        </p:txBody>
      </p:sp>
      <p:sp>
        <p:nvSpPr>
          <p:cNvPr id="7" name="Title 5"/>
          <p:cNvSpPr txBox="1">
            <a:spLocks/>
          </p:cNvSpPr>
          <p:nvPr/>
        </p:nvSpPr>
        <p:spPr>
          <a:xfrm rot="16200000">
            <a:off x="-2409825" y="3533775"/>
            <a:ext cx="5734050" cy="914400"/>
          </a:xfrm>
          <a:prstGeom prst="rect">
            <a:avLst/>
          </a:prstGeom>
          <a:solidFill>
            <a:schemeClr val="bg2">
              <a:lumMod val="40000"/>
              <a:lumOff val="60000"/>
            </a:schemeClr>
          </a:solidFill>
        </p:spPr>
        <p:txBody>
          <a:bodyPr lIns="1188720" rIns="274320" anchor="ctr">
            <a:normAutofit/>
          </a:bodyPr>
          <a:lstStyle/>
          <a:p>
            <a:pPr defTabSz="914400" fontAlgn="auto">
              <a:spcAft>
                <a:spcPts val="0"/>
              </a:spcAft>
              <a:defRPr/>
            </a:pPr>
            <a:r>
              <a:rPr lang="en-US" sz="3200" dirty="0">
                <a:solidFill>
                  <a:schemeClr val="accent1">
                    <a:lumMod val="50000"/>
                  </a:schemeClr>
                </a:solidFill>
                <a:latin typeface="+mj-lt"/>
                <a:ea typeface="+mj-ea"/>
                <a:cs typeface="+mj-cs"/>
              </a:rPr>
              <a:t>Operating Systems   </a:t>
            </a:r>
          </a:p>
        </p:txBody>
      </p:sp>
      <p:sp>
        <p:nvSpPr>
          <p:cNvPr id="8" name="Slide Number Placeholder 7"/>
          <p:cNvSpPr>
            <a:spLocks noGrp="1"/>
          </p:cNvSpPr>
          <p:nvPr>
            <p:ph type="sldNum" sz="quarter" idx="12"/>
          </p:nvPr>
        </p:nvSpPr>
        <p:spPr/>
        <p:txBody>
          <a:bodyPr/>
          <a:lstStyle/>
          <a:p>
            <a:pPr>
              <a:defRPr/>
            </a:pPr>
            <a:fld id="{9787A862-7A67-4843-9721-7096EFD4035C}" type="slidenum">
              <a:rPr lang="en-US" smtClean="0"/>
              <a:pPr>
                <a:defRPr/>
              </a:pPr>
              <a:t>41</a:t>
            </a:fld>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0" y="333375"/>
            <a:ext cx="8913813" cy="1079500"/>
          </a:xfrm>
        </p:spPr>
        <p:txBody>
          <a:bodyPr/>
          <a:lstStyle/>
          <a:p>
            <a:r>
              <a:rPr lang="en-US" sz="4800" smtClean="0"/>
              <a:t>Scheduling Policies</a:t>
            </a:r>
          </a:p>
        </p:txBody>
      </p:sp>
      <p:sp>
        <p:nvSpPr>
          <p:cNvPr id="51203" name="Content Placeholder 2"/>
          <p:cNvSpPr>
            <a:spLocks noGrp="1"/>
          </p:cNvSpPr>
          <p:nvPr>
            <p:ph idx="1"/>
          </p:nvPr>
        </p:nvSpPr>
        <p:spPr>
          <a:xfrm>
            <a:off x="928688" y="2071688"/>
            <a:ext cx="7985125" cy="4429125"/>
          </a:xfrm>
        </p:spPr>
        <p:txBody>
          <a:bodyPr/>
          <a:lstStyle/>
          <a:p>
            <a:r>
              <a:rPr lang="en-US" sz="2800" smtClean="0"/>
              <a:t>First Come First Served</a:t>
            </a:r>
          </a:p>
          <a:p>
            <a:r>
              <a:rPr lang="en-US" sz="2800" smtClean="0"/>
              <a:t>Shortest Job First</a:t>
            </a:r>
          </a:p>
          <a:p>
            <a:r>
              <a:rPr lang="en-US" sz="2800" smtClean="0"/>
              <a:t>Shortest Remaining Time First</a:t>
            </a:r>
          </a:p>
          <a:p>
            <a:r>
              <a:rPr lang="en-US" sz="2800" smtClean="0"/>
              <a:t>Round Robin</a:t>
            </a:r>
          </a:p>
          <a:p>
            <a:r>
              <a:rPr lang="en-US" sz="2800" smtClean="0"/>
              <a:t>Priority</a:t>
            </a:r>
          </a:p>
          <a:p>
            <a:r>
              <a:rPr lang="en-US" sz="2800" smtClean="0"/>
              <a:t>Multi Level Feedback Queues</a:t>
            </a:r>
          </a:p>
        </p:txBody>
      </p:sp>
      <p:sp>
        <p:nvSpPr>
          <p:cNvPr id="7" name="Title 5"/>
          <p:cNvSpPr txBox="1">
            <a:spLocks/>
          </p:cNvSpPr>
          <p:nvPr/>
        </p:nvSpPr>
        <p:spPr>
          <a:xfrm rot="16200000">
            <a:off x="-2265363" y="3678238"/>
            <a:ext cx="5445125" cy="914400"/>
          </a:xfrm>
          <a:prstGeom prst="rect">
            <a:avLst/>
          </a:prstGeom>
          <a:solidFill>
            <a:schemeClr val="bg2">
              <a:lumMod val="40000"/>
              <a:lumOff val="60000"/>
            </a:schemeClr>
          </a:solidFill>
        </p:spPr>
        <p:txBody>
          <a:bodyPr lIns="1188720" rIns="274320" anchor="ctr">
            <a:normAutofit/>
          </a:bodyPr>
          <a:lstStyle/>
          <a:p>
            <a:pPr defTabSz="914400" fontAlgn="auto">
              <a:spcAft>
                <a:spcPts val="0"/>
              </a:spcAft>
              <a:defRPr/>
            </a:pPr>
            <a:r>
              <a:rPr lang="en-US" sz="3200" dirty="0">
                <a:solidFill>
                  <a:schemeClr val="accent1">
                    <a:lumMod val="50000"/>
                  </a:schemeClr>
                </a:solidFill>
                <a:latin typeface="+mj-lt"/>
                <a:ea typeface="+mj-ea"/>
                <a:cs typeface="+mj-cs"/>
              </a:rPr>
              <a:t>Operating Systems   </a:t>
            </a:r>
          </a:p>
        </p:txBody>
      </p:sp>
      <p:sp>
        <p:nvSpPr>
          <p:cNvPr id="8" name="Slide Number Placeholder 7"/>
          <p:cNvSpPr>
            <a:spLocks noGrp="1"/>
          </p:cNvSpPr>
          <p:nvPr>
            <p:ph type="sldNum" sz="quarter" idx="12"/>
          </p:nvPr>
        </p:nvSpPr>
        <p:spPr/>
        <p:txBody>
          <a:bodyPr/>
          <a:lstStyle/>
          <a:p>
            <a:pPr>
              <a:defRPr/>
            </a:pPr>
            <a:fld id="{565CB40B-1757-453C-9416-2720F5DE168F}" type="slidenum">
              <a:rPr lang="en-US" smtClean="0"/>
              <a:pPr>
                <a:defRPr/>
              </a:pPr>
              <a:t>42</a:t>
            </a:fld>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0" y="260350"/>
            <a:ext cx="8913813" cy="1152525"/>
          </a:xfrm>
        </p:spPr>
        <p:txBody>
          <a:bodyPr/>
          <a:lstStyle/>
          <a:p>
            <a:r>
              <a:rPr lang="en-US" sz="4800" smtClean="0"/>
              <a:t>First Come First Served</a:t>
            </a:r>
          </a:p>
        </p:txBody>
      </p:sp>
      <p:sp>
        <p:nvSpPr>
          <p:cNvPr id="52227" name="Content Placeholder 2"/>
          <p:cNvSpPr>
            <a:spLocks noGrp="1"/>
          </p:cNvSpPr>
          <p:nvPr>
            <p:ph idx="1"/>
          </p:nvPr>
        </p:nvSpPr>
        <p:spPr>
          <a:xfrm>
            <a:off x="928688" y="2071688"/>
            <a:ext cx="7985125" cy="4429125"/>
          </a:xfrm>
        </p:spPr>
        <p:txBody>
          <a:bodyPr/>
          <a:lstStyle/>
          <a:p>
            <a:r>
              <a:rPr lang="en-US" sz="2600" b="1" smtClean="0"/>
              <a:t>FCFS</a:t>
            </a:r>
          </a:p>
          <a:p>
            <a:r>
              <a:rPr lang="en-US" sz="2600" smtClean="0"/>
              <a:t>Handles jobs according to their arrival time</a:t>
            </a:r>
          </a:p>
          <a:p>
            <a:pPr lvl="1"/>
            <a:r>
              <a:rPr lang="en-US" sz="2600" smtClean="0"/>
              <a:t>The earlier they arrive, the sooner they are served</a:t>
            </a:r>
          </a:p>
          <a:p>
            <a:r>
              <a:rPr lang="en-US" sz="2600" smtClean="0"/>
              <a:t>Simple algorithm to implement uses a FIFO queue</a:t>
            </a:r>
          </a:p>
          <a:p>
            <a:r>
              <a:rPr lang="en-US" sz="2600" smtClean="0"/>
              <a:t>Favors long jobs, can lead to starvation</a:t>
            </a:r>
          </a:p>
          <a:p>
            <a:r>
              <a:rPr lang="en-US" sz="2600" smtClean="0"/>
              <a:t>Non-preemptive</a:t>
            </a:r>
          </a:p>
        </p:txBody>
      </p:sp>
      <p:sp>
        <p:nvSpPr>
          <p:cNvPr id="7" name="Title 5"/>
          <p:cNvSpPr txBox="1">
            <a:spLocks/>
          </p:cNvSpPr>
          <p:nvPr/>
        </p:nvSpPr>
        <p:spPr>
          <a:xfrm rot="16200000">
            <a:off x="-2409825" y="3533775"/>
            <a:ext cx="5734050" cy="914400"/>
          </a:xfrm>
          <a:prstGeom prst="rect">
            <a:avLst/>
          </a:prstGeom>
          <a:solidFill>
            <a:schemeClr val="bg2">
              <a:lumMod val="40000"/>
              <a:lumOff val="60000"/>
            </a:schemeClr>
          </a:solidFill>
        </p:spPr>
        <p:txBody>
          <a:bodyPr lIns="1188720" rIns="274320" anchor="ctr">
            <a:normAutofit/>
          </a:bodyPr>
          <a:lstStyle/>
          <a:p>
            <a:pPr defTabSz="914400" fontAlgn="auto">
              <a:spcAft>
                <a:spcPts val="0"/>
              </a:spcAft>
              <a:defRPr/>
            </a:pPr>
            <a:r>
              <a:rPr lang="en-US" sz="3200" dirty="0">
                <a:solidFill>
                  <a:schemeClr val="accent1">
                    <a:lumMod val="50000"/>
                  </a:schemeClr>
                </a:solidFill>
                <a:latin typeface="+mj-lt"/>
                <a:ea typeface="+mj-ea"/>
                <a:cs typeface="+mj-cs"/>
              </a:rPr>
              <a:t>Operating Systems   </a:t>
            </a:r>
          </a:p>
        </p:txBody>
      </p:sp>
      <p:sp>
        <p:nvSpPr>
          <p:cNvPr id="8" name="Slide Number Placeholder 7"/>
          <p:cNvSpPr>
            <a:spLocks noGrp="1"/>
          </p:cNvSpPr>
          <p:nvPr>
            <p:ph type="sldNum" sz="quarter" idx="12"/>
          </p:nvPr>
        </p:nvSpPr>
        <p:spPr/>
        <p:txBody>
          <a:bodyPr/>
          <a:lstStyle/>
          <a:p>
            <a:pPr>
              <a:defRPr/>
            </a:pPr>
            <a:fld id="{4C0FE912-1047-41AE-91FA-6B0C9359F7F6}" type="slidenum">
              <a:rPr lang="en-US" smtClean="0"/>
              <a:pPr>
                <a:defRPr/>
              </a:pPr>
              <a:t>43</a:t>
            </a:fld>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p:cNvSpPr>
            <a:spLocks noGrp="1"/>
          </p:cNvSpPr>
          <p:nvPr>
            <p:ph type="sldNum" sz="quarter" idx="12"/>
          </p:nvPr>
        </p:nvSpPr>
        <p:spPr/>
        <p:txBody>
          <a:bodyPr/>
          <a:lstStyle/>
          <a:p>
            <a:pPr>
              <a:defRPr/>
            </a:pPr>
            <a:r>
              <a:rPr lang="en-US"/>
              <a:t>Slide </a:t>
            </a:r>
            <a:fld id="{98B92F16-A2FF-434E-AAAC-C824B638509E}" type="slidenum">
              <a:rPr lang="en-US"/>
              <a:pPr>
                <a:defRPr/>
              </a:pPr>
              <a:t>44</a:t>
            </a:fld>
            <a:endParaRPr lang="en-US"/>
          </a:p>
        </p:txBody>
      </p:sp>
      <p:sp>
        <p:nvSpPr>
          <p:cNvPr id="36866" name="Rectangle 2"/>
          <p:cNvSpPr>
            <a:spLocks noGrp="1" noChangeArrowheads="1"/>
          </p:cNvSpPr>
          <p:nvPr>
            <p:ph type="title"/>
          </p:nvPr>
        </p:nvSpPr>
        <p:spPr>
          <a:xfrm>
            <a:off x="0" y="260350"/>
            <a:ext cx="9144000" cy="842963"/>
          </a:xfrm>
        </p:spPr>
        <p:txBody>
          <a:bodyPr rtlCol="0">
            <a:normAutofit fontScale="90000"/>
          </a:bodyPr>
          <a:lstStyle/>
          <a:p>
            <a:pPr eaLnBrk="1" fontAlgn="auto" hangingPunct="1">
              <a:spcAft>
                <a:spcPts val="0"/>
              </a:spcAft>
              <a:defRPr/>
            </a:pPr>
            <a:r>
              <a:rPr lang="en-US" dirty="0"/>
              <a:t>Scheduling Algorithms</a:t>
            </a:r>
            <a:br>
              <a:rPr lang="en-US" dirty="0"/>
            </a:br>
            <a:r>
              <a:rPr lang="en-US" dirty="0"/>
              <a:t>First-Come, First-Served (FCFS)</a:t>
            </a:r>
          </a:p>
        </p:txBody>
      </p:sp>
      <p:sp>
        <p:nvSpPr>
          <p:cNvPr id="36867" name="Rectangle 3"/>
          <p:cNvSpPr>
            <a:spLocks noGrp="1" noChangeArrowheads="1"/>
          </p:cNvSpPr>
          <p:nvPr>
            <p:ph type="body" idx="1"/>
          </p:nvPr>
        </p:nvSpPr>
        <p:spPr>
          <a:xfrm>
            <a:off x="450850" y="1362075"/>
            <a:ext cx="8162925" cy="4114800"/>
          </a:xfrm>
        </p:spPr>
        <p:txBody>
          <a:bodyPr rtlCol="0">
            <a:normAutofit fontScale="85000" lnSpcReduction="20000"/>
          </a:bodyPr>
          <a:lstStyle/>
          <a:p>
            <a:pPr eaLnBrk="1" fontAlgn="auto" hangingPunct="1">
              <a:lnSpc>
                <a:spcPct val="90000"/>
              </a:lnSpc>
              <a:spcAft>
                <a:spcPts val="0"/>
              </a:spcAft>
              <a:buFontTx/>
              <a:buNone/>
              <a:tabLst>
                <a:tab pos="3032125" algn="ctr"/>
                <a:tab pos="4635500" algn="ctr"/>
              </a:tabLst>
              <a:defRPr/>
            </a:pPr>
            <a:r>
              <a:rPr lang="en-US" dirty="0">
                <a:solidFill>
                  <a:schemeClr val="tx1">
                    <a:lumMod val="65000"/>
                    <a:lumOff val="35000"/>
                  </a:schemeClr>
                </a:solidFill>
              </a:rPr>
              <a:t>		</a:t>
            </a:r>
            <a:r>
              <a:rPr lang="en-US" u="sng" dirty="0" smtClean="0">
                <a:solidFill>
                  <a:schemeClr val="tx1">
                    <a:lumMod val="65000"/>
                    <a:lumOff val="35000"/>
                  </a:schemeClr>
                </a:solidFill>
              </a:rPr>
              <a:t>Process</a:t>
            </a:r>
            <a:r>
              <a:rPr lang="en-US" dirty="0">
                <a:solidFill>
                  <a:schemeClr val="tx1">
                    <a:lumMod val="65000"/>
                    <a:lumOff val="35000"/>
                  </a:schemeClr>
                </a:solidFill>
              </a:rPr>
              <a:t>	</a:t>
            </a:r>
            <a:r>
              <a:rPr lang="en-US" u="sng" dirty="0">
                <a:solidFill>
                  <a:schemeClr val="tx1">
                    <a:lumMod val="65000"/>
                    <a:lumOff val="35000"/>
                  </a:schemeClr>
                </a:solidFill>
              </a:rPr>
              <a:t>Burst Time	</a:t>
            </a:r>
          </a:p>
          <a:p>
            <a:pPr eaLnBrk="1" fontAlgn="auto" hangingPunct="1">
              <a:lnSpc>
                <a:spcPct val="90000"/>
              </a:lnSpc>
              <a:spcAft>
                <a:spcPts val="0"/>
              </a:spcAft>
              <a:buFontTx/>
              <a:buNone/>
              <a:tabLst>
                <a:tab pos="3032125" algn="ctr"/>
                <a:tab pos="4635500" algn="ctr"/>
              </a:tabLst>
              <a:defRPr/>
            </a:pPr>
            <a:r>
              <a:rPr lang="en-US" dirty="0">
                <a:solidFill>
                  <a:schemeClr val="tx1">
                    <a:lumMod val="65000"/>
                    <a:lumOff val="35000"/>
                  </a:schemeClr>
                </a:solidFill>
              </a:rPr>
              <a:t>		</a:t>
            </a:r>
            <a:r>
              <a:rPr lang="en-US" i="1" dirty="0">
                <a:solidFill>
                  <a:schemeClr val="tx1">
                    <a:lumMod val="65000"/>
                    <a:lumOff val="35000"/>
                  </a:schemeClr>
                </a:solidFill>
              </a:rPr>
              <a:t>P</a:t>
            </a:r>
            <a:r>
              <a:rPr lang="en-US" i="1" baseline="-25000" dirty="0">
                <a:solidFill>
                  <a:schemeClr val="tx1">
                    <a:lumMod val="65000"/>
                    <a:lumOff val="35000"/>
                  </a:schemeClr>
                </a:solidFill>
              </a:rPr>
              <a:t>1</a:t>
            </a:r>
            <a:r>
              <a:rPr lang="en-US" dirty="0">
                <a:solidFill>
                  <a:schemeClr val="tx1">
                    <a:lumMod val="65000"/>
                    <a:lumOff val="35000"/>
                  </a:schemeClr>
                </a:solidFill>
              </a:rPr>
              <a:t>	24</a:t>
            </a:r>
          </a:p>
          <a:p>
            <a:pPr eaLnBrk="1" fontAlgn="auto" hangingPunct="1">
              <a:lnSpc>
                <a:spcPct val="90000"/>
              </a:lnSpc>
              <a:spcAft>
                <a:spcPts val="0"/>
              </a:spcAft>
              <a:buFontTx/>
              <a:buNone/>
              <a:tabLst>
                <a:tab pos="3032125" algn="ctr"/>
                <a:tab pos="4635500" algn="ctr"/>
              </a:tabLst>
              <a:defRPr/>
            </a:pPr>
            <a:r>
              <a:rPr lang="en-US" dirty="0">
                <a:solidFill>
                  <a:schemeClr val="tx1">
                    <a:lumMod val="65000"/>
                    <a:lumOff val="35000"/>
                  </a:schemeClr>
                </a:solidFill>
              </a:rPr>
              <a:t>		 </a:t>
            </a:r>
            <a:r>
              <a:rPr lang="en-US" i="1" dirty="0">
                <a:solidFill>
                  <a:schemeClr val="tx1">
                    <a:lumMod val="65000"/>
                    <a:lumOff val="35000"/>
                  </a:schemeClr>
                </a:solidFill>
              </a:rPr>
              <a:t>P</a:t>
            </a:r>
            <a:r>
              <a:rPr lang="en-US" i="1" baseline="-25000" dirty="0">
                <a:solidFill>
                  <a:schemeClr val="tx1">
                    <a:lumMod val="65000"/>
                    <a:lumOff val="35000"/>
                  </a:schemeClr>
                </a:solidFill>
              </a:rPr>
              <a:t>2</a:t>
            </a:r>
            <a:r>
              <a:rPr lang="en-US" dirty="0">
                <a:solidFill>
                  <a:schemeClr val="tx1">
                    <a:lumMod val="65000"/>
                    <a:lumOff val="35000"/>
                  </a:schemeClr>
                </a:solidFill>
              </a:rPr>
              <a:t> 	3</a:t>
            </a:r>
          </a:p>
          <a:p>
            <a:pPr eaLnBrk="1" fontAlgn="auto" hangingPunct="1">
              <a:lnSpc>
                <a:spcPct val="90000"/>
              </a:lnSpc>
              <a:spcAft>
                <a:spcPts val="0"/>
              </a:spcAft>
              <a:buFontTx/>
              <a:buNone/>
              <a:tabLst>
                <a:tab pos="3032125" algn="ctr"/>
                <a:tab pos="4635500" algn="ctr"/>
              </a:tabLst>
              <a:defRPr/>
            </a:pPr>
            <a:r>
              <a:rPr lang="en-US" dirty="0">
                <a:solidFill>
                  <a:schemeClr val="tx1">
                    <a:lumMod val="65000"/>
                    <a:lumOff val="35000"/>
                  </a:schemeClr>
                </a:solidFill>
              </a:rPr>
              <a:t>		 </a:t>
            </a:r>
            <a:r>
              <a:rPr lang="en-US" i="1" dirty="0">
                <a:solidFill>
                  <a:schemeClr val="tx1">
                    <a:lumMod val="65000"/>
                    <a:lumOff val="35000"/>
                  </a:schemeClr>
                </a:solidFill>
              </a:rPr>
              <a:t>P</a:t>
            </a:r>
            <a:r>
              <a:rPr lang="en-US" i="1" baseline="-25000" dirty="0">
                <a:solidFill>
                  <a:schemeClr val="tx1">
                    <a:lumMod val="65000"/>
                    <a:lumOff val="35000"/>
                  </a:schemeClr>
                </a:solidFill>
              </a:rPr>
              <a:t>3	 </a:t>
            </a:r>
            <a:r>
              <a:rPr lang="en-US" dirty="0">
                <a:solidFill>
                  <a:schemeClr val="tx1">
                    <a:lumMod val="65000"/>
                    <a:lumOff val="35000"/>
                  </a:schemeClr>
                </a:solidFill>
              </a:rPr>
              <a:t>3</a:t>
            </a:r>
            <a:r>
              <a:rPr lang="en-US" i="1" baseline="-25000" dirty="0">
                <a:solidFill>
                  <a:schemeClr val="tx1">
                    <a:lumMod val="65000"/>
                    <a:lumOff val="35000"/>
                  </a:schemeClr>
                </a:solidFill>
              </a:rPr>
              <a:t> </a:t>
            </a:r>
          </a:p>
          <a:p>
            <a:pPr eaLnBrk="1" fontAlgn="auto" hangingPunct="1">
              <a:lnSpc>
                <a:spcPct val="90000"/>
              </a:lnSpc>
              <a:spcAft>
                <a:spcPts val="0"/>
              </a:spcAft>
              <a:tabLst>
                <a:tab pos="3032125" algn="ctr"/>
                <a:tab pos="4635500" algn="ctr"/>
              </a:tabLst>
              <a:defRPr/>
            </a:pPr>
            <a:r>
              <a:rPr lang="en-US" dirty="0">
                <a:solidFill>
                  <a:schemeClr val="tx1">
                    <a:lumMod val="65000"/>
                    <a:lumOff val="35000"/>
                  </a:schemeClr>
                </a:solidFill>
              </a:rPr>
              <a:t>Suppose that the processes arrive in the order: </a:t>
            </a:r>
            <a:r>
              <a:rPr lang="en-US" i="1" dirty="0">
                <a:solidFill>
                  <a:schemeClr val="tx1">
                    <a:lumMod val="65000"/>
                    <a:lumOff val="35000"/>
                  </a:schemeClr>
                </a:solidFill>
              </a:rPr>
              <a:t>P</a:t>
            </a:r>
            <a:r>
              <a:rPr lang="en-US" i="1" baseline="-25000" dirty="0">
                <a:solidFill>
                  <a:schemeClr val="tx1">
                    <a:lumMod val="65000"/>
                    <a:lumOff val="35000"/>
                  </a:schemeClr>
                </a:solidFill>
              </a:rPr>
              <a:t>1</a:t>
            </a:r>
            <a:r>
              <a:rPr lang="en-US" dirty="0">
                <a:solidFill>
                  <a:schemeClr val="tx1">
                    <a:lumMod val="65000"/>
                    <a:lumOff val="35000"/>
                  </a:schemeClr>
                </a:solidFill>
              </a:rPr>
              <a:t> , </a:t>
            </a:r>
            <a:r>
              <a:rPr lang="en-US" i="1" dirty="0">
                <a:solidFill>
                  <a:schemeClr val="tx1">
                    <a:lumMod val="65000"/>
                    <a:lumOff val="35000"/>
                  </a:schemeClr>
                </a:solidFill>
              </a:rPr>
              <a:t>P</a:t>
            </a:r>
            <a:r>
              <a:rPr lang="en-US" i="1" baseline="-25000" dirty="0">
                <a:solidFill>
                  <a:schemeClr val="tx1">
                    <a:lumMod val="65000"/>
                    <a:lumOff val="35000"/>
                  </a:schemeClr>
                </a:solidFill>
              </a:rPr>
              <a:t>2</a:t>
            </a:r>
            <a:r>
              <a:rPr lang="en-US" dirty="0">
                <a:solidFill>
                  <a:schemeClr val="tx1">
                    <a:lumMod val="65000"/>
                    <a:lumOff val="35000"/>
                  </a:schemeClr>
                </a:solidFill>
              </a:rPr>
              <a:t> , </a:t>
            </a:r>
            <a:r>
              <a:rPr lang="en-US" i="1" dirty="0">
                <a:solidFill>
                  <a:schemeClr val="tx1">
                    <a:lumMod val="65000"/>
                    <a:lumOff val="35000"/>
                  </a:schemeClr>
                </a:solidFill>
              </a:rPr>
              <a:t>P</a:t>
            </a:r>
            <a:r>
              <a:rPr lang="en-US" i="1" baseline="-25000" dirty="0">
                <a:solidFill>
                  <a:schemeClr val="tx1">
                    <a:lumMod val="65000"/>
                    <a:lumOff val="35000"/>
                  </a:schemeClr>
                </a:solidFill>
              </a:rPr>
              <a:t>3  </a:t>
            </a:r>
            <a:br>
              <a:rPr lang="en-US" i="1" baseline="-25000" dirty="0">
                <a:solidFill>
                  <a:schemeClr val="tx1">
                    <a:lumMod val="65000"/>
                    <a:lumOff val="35000"/>
                  </a:schemeClr>
                </a:solidFill>
              </a:rPr>
            </a:br>
            <a:r>
              <a:rPr lang="en-US" dirty="0">
                <a:solidFill>
                  <a:schemeClr val="tx1">
                    <a:lumMod val="65000"/>
                    <a:lumOff val="35000"/>
                  </a:schemeClr>
                </a:solidFill>
              </a:rPr>
              <a:t>The Gantt Chart for the schedule is:</a:t>
            </a:r>
            <a:br>
              <a:rPr lang="en-US" dirty="0">
                <a:solidFill>
                  <a:schemeClr val="tx1">
                    <a:lumMod val="65000"/>
                    <a:lumOff val="35000"/>
                  </a:schemeClr>
                </a:solidFill>
              </a:rPr>
            </a:br>
            <a:r>
              <a:rPr lang="en-US" dirty="0">
                <a:solidFill>
                  <a:schemeClr val="tx1">
                    <a:lumMod val="65000"/>
                    <a:lumOff val="35000"/>
                  </a:schemeClr>
                </a:solidFill>
              </a:rPr>
              <a:t/>
            </a:r>
            <a:br>
              <a:rPr lang="en-US" dirty="0">
                <a:solidFill>
                  <a:schemeClr val="tx1">
                    <a:lumMod val="65000"/>
                    <a:lumOff val="35000"/>
                  </a:schemeClr>
                </a:solidFill>
              </a:rPr>
            </a:br>
            <a:r>
              <a:rPr lang="en-US" dirty="0">
                <a:solidFill>
                  <a:schemeClr val="tx1">
                    <a:lumMod val="65000"/>
                    <a:lumOff val="35000"/>
                  </a:schemeClr>
                </a:solidFill>
              </a:rPr>
              <a:t/>
            </a:r>
            <a:br>
              <a:rPr lang="en-US" dirty="0">
                <a:solidFill>
                  <a:schemeClr val="tx1">
                    <a:lumMod val="65000"/>
                    <a:lumOff val="35000"/>
                  </a:schemeClr>
                </a:solidFill>
              </a:rPr>
            </a:br>
            <a:r>
              <a:rPr lang="en-US" dirty="0">
                <a:solidFill>
                  <a:schemeClr val="tx1">
                    <a:lumMod val="65000"/>
                    <a:lumOff val="35000"/>
                  </a:schemeClr>
                </a:solidFill>
              </a:rPr>
              <a:t/>
            </a:r>
            <a:br>
              <a:rPr lang="en-US" dirty="0">
                <a:solidFill>
                  <a:schemeClr val="tx1">
                    <a:lumMod val="65000"/>
                    <a:lumOff val="35000"/>
                  </a:schemeClr>
                </a:solidFill>
              </a:rPr>
            </a:br>
            <a:r>
              <a:rPr lang="en-US" dirty="0">
                <a:solidFill>
                  <a:schemeClr val="tx1">
                    <a:lumMod val="65000"/>
                    <a:lumOff val="35000"/>
                  </a:schemeClr>
                </a:solidFill>
              </a:rPr>
              <a:t/>
            </a:r>
            <a:br>
              <a:rPr lang="en-US" dirty="0">
                <a:solidFill>
                  <a:schemeClr val="tx1">
                    <a:lumMod val="65000"/>
                    <a:lumOff val="35000"/>
                  </a:schemeClr>
                </a:solidFill>
              </a:rPr>
            </a:br>
            <a:endParaRPr lang="en-US" dirty="0">
              <a:solidFill>
                <a:schemeClr val="tx1">
                  <a:lumMod val="65000"/>
                  <a:lumOff val="35000"/>
                </a:schemeClr>
              </a:solidFill>
            </a:endParaRPr>
          </a:p>
          <a:p>
            <a:pPr eaLnBrk="1" fontAlgn="auto" hangingPunct="1">
              <a:lnSpc>
                <a:spcPct val="90000"/>
              </a:lnSpc>
              <a:spcAft>
                <a:spcPts val="0"/>
              </a:spcAft>
              <a:tabLst>
                <a:tab pos="3032125" algn="ctr"/>
                <a:tab pos="4635500" algn="ctr"/>
              </a:tabLst>
              <a:defRPr/>
            </a:pPr>
            <a:r>
              <a:rPr lang="en-US" dirty="0">
                <a:solidFill>
                  <a:schemeClr val="tx1">
                    <a:lumMod val="65000"/>
                    <a:lumOff val="35000"/>
                  </a:schemeClr>
                </a:solidFill>
              </a:rPr>
              <a:t>Waiting time for </a:t>
            </a:r>
            <a:r>
              <a:rPr lang="en-US" i="1" dirty="0">
                <a:solidFill>
                  <a:schemeClr val="tx1">
                    <a:lumMod val="65000"/>
                    <a:lumOff val="35000"/>
                  </a:schemeClr>
                </a:solidFill>
              </a:rPr>
              <a:t>P</a:t>
            </a:r>
            <a:r>
              <a:rPr lang="en-US" i="1" baseline="-25000" dirty="0">
                <a:solidFill>
                  <a:schemeClr val="tx1">
                    <a:lumMod val="65000"/>
                    <a:lumOff val="35000"/>
                  </a:schemeClr>
                </a:solidFill>
              </a:rPr>
              <a:t>1</a:t>
            </a:r>
            <a:r>
              <a:rPr lang="en-US" dirty="0">
                <a:solidFill>
                  <a:schemeClr val="tx1">
                    <a:lumMod val="65000"/>
                    <a:lumOff val="35000"/>
                  </a:schemeClr>
                </a:solidFill>
              </a:rPr>
              <a:t>  = 0; </a:t>
            </a:r>
            <a:r>
              <a:rPr lang="en-US" i="1" dirty="0">
                <a:solidFill>
                  <a:schemeClr val="tx1">
                    <a:lumMod val="65000"/>
                    <a:lumOff val="35000"/>
                  </a:schemeClr>
                </a:solidFill>
              </a:rPr>
              <a:t>P</a:t>
            </a:r>
            <a:r>
              <a:rPr lang="en-US" i="1" baseline="-25000" dirty="0">
                <a:solidFill>
                  <a:schemeClr val="tx1">
                    <a:lumMod val="65000"/>
                    <a:lumOff val="35000"/>
                  </a:schemeClr>
                </a:solidFill>
              </a:rPr>
              <a:t>2</a:t>
            </a:r>
            <a:r>
              <a:rPr lang="en-US" dirty="0">
                <a:solidFill>
                  <a:schemeClr val="tx1">
                    <a:lumMod val="65000"/>
                    <a:lumOff val="35000"/>
                  </a:schemeClr>
                </a:solidFill>
              </a:rPr>
              <a:t>  = 24; </a:t>
            </a:r>
            <a:r>
              <a:rPr lang="en-US" i="1" dirty="0">
                <a:solidFill>
                  <a:schemeClr val="tx1">
                    <a:lumMod val="65000"/>
                    <a:lumOff val="35000"/>
                  </a:schemeClr>
                </a:solidFill>
              </a:rPr>
              <a:t>P</a:t>
            </a:r>
            <a:r>
              <a:rPr lang="en-US" i="1" baseline="-25000" dirty="0">
                <a:solidFill>
                  <a:schemeClr val="tx1">
                    <a:lumMod val="65000"/>
                    <a:lumOff val="35000"/>
                  </a:schemeClr>
                </a:solidFill>
              </a:rPr>
              <a:t>3 </a:t>
            </a:r>
            <a:r>
              <a:rPr lang="en-US" dirty="0">
                <a:solidFill>
                  <a:schemeClr val="tx1">
                    <a:lumMod val="65000"/>
                    <a:lumOff val="35000"/>
                  </a:schemeClr>
                </a:solidFill>
              </a:rPr>
              <a:t>= 27</a:t>
            </a:r>
          </a:p>
          <a:p>
            <a:pPr eaLnBrk="1" fontAlgn="auto" hangingPunct="1">
              <a:lnSpc>
                <a:spcPct val="90000"/>
              </a:lnSpc>
              <a:spcAft>
                <a:spcPts val="0"/>
              </a:spcAft>
              <a:tabLst>
                <a:tab pos="3032125" algn="ctr"/>
                <a:tab pos="4635500" algn="ctr"/>
              </a:tabLst>
              <a:defRPr/>
            </a:pPr>
            <a:r>
              <a:rPr lang="en-US" dirty="0">
                <a:solidFill>
                  <a:schemeClr val="tx1">
                    <a:lumMod val="65000"/>
                    <a:lumOff val="35000"/>
                  </a:schemeClr>
                </a:solidFill>
              </a:rPr>
              <a:t>Average waiting time:  (0 + 24 + 27)/3 = 17</a:t>
            </a:r>
          </a:p>
        </p:txBody>
      </p:sp>
      <p:grpSp>
        <p:nvGrpSpPr>
          <p:cNvPr id="53253" name="Group 18"/>
          <p:cNvGrpSpPr>
            <a:grpSpLocks/>
          </p:cNvGrpSpPr>
          <p:nvPr/>
        </p:nvGrpSpPr>
        <p:grpSpPr bwMode="auto">
          <a:xfrm>
            <a:off x="1679575" y="3509963"/>
            <a:ext cx="5556250" cy="1128712"/>
            <a:chOff x="856" y="2688"/>
            <a:chExt cx="3500" cy="711"/>
          </a:xfrm>
        </p:grpSpPr>
        <p:sp>
          <p:nvSpPr>
            <p:cNvPr id="53254" name="Rectangle 4"/>
            <p:cNvSpPr>
              <a:spLocks noChangeArrowheads="1"/>
            </p:cNvSpPr>
            <p:nvPr/>
          </p:nvSpPr>
          <p:spPr bwMode="auto">
            <a:xfrm>
              <a:off x="960" y="2688"/>
              <a:ext cx="3312" cy="384"/>
            </a:xfrm>
            <a:prstGeom prst="rect">
              <a:avLst/>
            </a:prstGeom>
            <a:solidFill>
              <a:srgbClr val="0000FF"/>
            </a:solidFill>
            <a:ln w="25400">
              <a:solidFill>
                <a:srgbClr val="FF0000"/>
              </a:solidFill>
              <a:miter lim="800000"/>
              <a:headEnd/>
              <a:tailEnd/>
            </a:ln>
          </p:spPr>
          <p:txBody>
            <a:bodyPr wrap="none" anchor="ctr"/>
            <a:lstStyle/>
            <a:p>
              <a:endParaRPr lang="en-US">
                <a:latin typeface="Century Gothic" pitchFamily="34" charset="0"/>
              </a:endParaRPr>
            </a:p>
          </p:txBody>
        </p:sp>
        <p:sp>
          <p:nvSpPr>
            <p:cNvPr id="53255" name="Text Box 5"/>
            <p:cNvSpPr txBox="1">
              <a:spLocks noChangeArrowheads="1"/>
            </p:cNvSpPr>
            <p:nvPr/>
          </p:nvSpPr>
          <p:spPr bwMode="auto">
            <a:xfrm>
              <a:off x="1776" y="2736"/>
              <a:ext cx="265" cy="231"/>
            </a:xfrm>
            <a:prstGeom prst="rect">
              <a:avLst/>
            </a:prstGeom>
            <a:noFill/>
            <a:ln w="9525">
              <a:noFill/>
              <a:miter lim="800000"/>
              <a:headEnd/>
              <a:tailEnd/>
            </a:ln>
          </p:spPr>
          <p:txBody>
            <a:bodyPr wrap="none" anchor="ctr">
              <a:spAutoFit/>
            </a:bodyPr>
            <a:lstStyle/>
            <a:p>
              <a:pPr algn="ctr" eaLnBrk="0" hangingPunct="0">
                <a:spcBef>
                  <a:spcPct val="50000"/>
                </a:spcBef>
              </a:pPr>
              <a:r>
                <a:rPr lang="en-US" b="1">
                  <a:solidFill>
                    <a:srgbClr val="FFFF00"/>
                  </a:solidFill>
                  <a:latin typeface="Helvetica" pitchFamily="34" charset="0"/>
                </a:rPr>
                <a:t>P</a:t>
              </a:r>
              <a:r>
                <a:rPr lang="en-US" b="1" baseline="-25000">
                  <a:solidFill>
                    <a:srgbClr val="FFFF00"/>
                  </a:solidFill>
                  <a:latin typeface="Helvetica" pitchFamily="34" charset="0"/>
                </a:rPr>
                <a:t>1</a:t>
              </a:r>
              <a:endParaRPr lang="en-US" b="1">
                <a:solidFill>
                  <a:srgbClr val="FFFF00"/>
                </a:solidFill>
                <a:latin typeface="Helvetica" pitchFamily="34" charset="0"/>
              </a:endParaRPr>
            </a:p>
          </p:txBody>
        </p:sp>
        <p:sp>
          <p:nvSpPr>
            <p:cNvPr id="53256" name="Text Box 6"/>
            <p:cNvSpPr txBox="1">
              <a:spLocks noChangeArrowheads="1"/>
            </p:cNvSpPr>
            <p:nvPr/>
          </p:nvSpPr>
          <p:spPr bwMode="auto">
            <a:xfrm>
              <a:off x="3264" y="2736"/>
              <a:ext cx="265" cy="231"/>
            </a:xfrm>
            <a:prstGeom prst="rect">
              <a:avLst/>
            </a:prstGeom>
            <a:noFill/>
            <a:ln w="9525">
              <a:noFill/>
              <a:miter lim="800000"/>
              <a:headEnd/>
              <a:tailEnd/>
            </a:ln>
          </p:spPr>
          <p:txBody>
            <a:bodyPr wrap="none" anchor="ctr">
              <a:spAutoFit/>
            </a:bodyPr>
            <a:lstStyle/>
            <a:p>
              <a:pPr algn="ctr" eaLnBrk="0" hangingPunct="0">
                <a:spcBef>
                  <a:spcPct val="50000"/>
                </a:spcBef>
              </a:pPr>
              <a:r>
                <a:rPr lang="en-US" b="1">
                  <a:solidFill>
                    <a:srgbClr val="FFFF00"/>
                  </a:solidFill>
                  <a:latin typeface="Helvetica" pitchFamily="34" charset="0"/>
                </a:rPr>
                <a:t>P</a:t>
              </a:r>
              <a:r>
                <a:rPr lang="en-US" b="1" baseline="-25000">
                  <a:solidFill>
                    <a:srgbClr val="FFFF00"/>
                  </a:solidFill>
                  <a:latin typeface="Helvetica" pitchFamily="34" charset="0"/>
                </a:rPr>
                <a:t>2</a:t>
              </a:r>
              <a:endParaRPr lang="en-US" b="1">
                <a:solidFill>
                  <a:srgbClr val="FFFF00"/>
                </a:solidFill>
                <a:latin typeface="Helvetica" pitchFamily="34" charset="0"/>
              </a:endParaRPr>
            </a:p>
          </p:txBody>
        </p:sp>
        <p:sp>
          <p:nvSpPr>
            <p:cNvPr id="53257" name="Text Box 7"/>
            <p:cNvSpPr txBox="1">
              <a:spLocks noChangeArrowheads="1"/>
            </p:cNvSpPr>
            <p:nvPr/>
          </p:nvSpPr>
          <p:spPr bwMode="auto">
            <a:xfrm>
              <a:off x="3840" y="2736"/>
              <a:ext cx="265" cy="231"/>
            </a:xfrm>
            <a:prstGeom prst="rect">
              <a:avLst/>
            </a:prstGeom>
            <a:noFill/>
            <a:ln w="9525">
              <a:noFill/>
              <a:miter lim="800000"/>
              <a:headEnd/>
              <a:tailEnd/>
            </a:ln>
          </p:spPr>
          <p:txBody>
            <a:bodyPr wrap="none" anchor="ctr">
              <a:spAutoFit/>
            </a:bodyPr>
            <a:lstStyle/>
            <a:p>
              <a:pPr algn="ctr" eaLnBrk="0" hangingPunct="0">
                <a:spcBef>
                  <a:spcPct val="50000"/>
                </a:spcBef>
              </a:pPr>
              <a:r>
                <a:rPr lang="en-US" b="1">
                  <a:solidFill>
                    <a:srgbClr val="FFFF00"/>
                  </a:solidFill>
                  <a:latin typeface="Helvetica" pitchFamily="34" charset="0"/>
                </a:rPr>
                <a:t>P</a:t>
              </a:r>
              <a:r>
                <a:rPr lang="en-US" b="1" baseline="-25000">
                  <a:solidFill>
                    <a:srgbClr val="FFFF00"/>
                  </a:solidFill>
                  <a:latin typeface="Helvetica" pitchFamily="34" charset="0"/>
                </a:rPr>
                <a:t>3</a:t>
              </a:r>
              <a:endParaRPr lang="en-US" b="1">
                <a:solidFill>
                  <a:srgbClr val="FFFF00"/>
                </a:solidFill>
                <a:latin typeface="Helvetica" pitchFamily="34" charset="0"/>
              </a:endParaRPr>
            </a:p>
          </p:txBody>
        </p:sp>
        <p:sp>
          <p:nvSpPr>
            <p:cNvPr id="53258" name="Line 8"/>
            <p:cNvSpPr>
              <a:spLocks noChangeShapeType="1"/>
            </p:cNvSpPr>
            <p:nvPr/>
          </p:nvSpPr>
          <p:spPr bwMode="auto">
            <a:xfrm>
              <a:off x="960" y="3072"/>
              <a:ext cx="0" cy="144"/>
            </a:xfrm>
            <a:prstGeom prst="line">
              <a:avLst/>
            </a:prstGeom>
            <a:noFill/>
            <a:ln w="9525">
              <a:solidFill>
                <a:schemeClr val="tx1"/>
              </a:solidFill>
              <a:round/>
              <a:headEnd/>
              <a:tailEnd/>
            </a:ln>
          </p:spPr>
          <p:txBody>
            <a:bodyPr wrap="none" anchor="ctr"/>
            <a:lstStyle/>
            <a:p>
              <a:endParaRPr lang="en-GB"/>
            </a:p>
          </p:txBody>
        </p:sp>
        <p:sp>
          <p:nvSpPr>
            <p:cNvPr id="53259" name="Line 9"/>
            <p:cNvSpPr>
              <a:spLocks noChangeShapeType="1"/>
            </p:cNvSpPr>
            <p:nvPr/>
          </p:nvSpPr>
          <p:spPr bwMode="auto">
            <a:xfrm>
              <a:off x="4272" y="3072"/>
              <a:ext cx="0" cy="144"/>
            </a:xfrm>
            <a:prstGeom prst="line">
              <a:avLst/>
            </a:prstGeom>
            <a:noFill/>
            <a:ln w="9525">
              <a:solidFill>
                <a:schemeClr val="tx1"/>
              </a:solidFill>
              <a:round/>
              <a:headEnd/>
              <a:tailEnd/>
            </a:ln>
          </p:spPr>
          <p:txBody>
            <a:bodyPr wrap="none" anchor="ctr"/>
            <a:lstStyle/>
            <a:p>
              <a:endParaRPr lang="en-GB"/>
            </a:p>
          </p:txBody>
        </p:sp>
        <p:sp>
          <p:nvSpPr>
            <p:cNvPr id="53260" name="Line 10"/>
            <p:cNvSpPr>
              <a:spLocks noChangeShapeType="1"/>
            </p:cNvSpPr>
            <p:nvPr/>
          </p:nvSpPr>
          <p:spPr bwMode="auto">
            <a:xfrm>
              <a:off x="3072" y="2688"/>
              <a:ext cx="0" cy="384"/>
            </a:xfrm>
            <a:prstGeom prst="line">
              <a:avLst/>
            </a:prstGeom>
            <a:noFill/>
            <a:ln w="25400">
              <a:solidFill>
                <a:srgbClr val="FFFF00"/>
              </a:solidFill>
              <a:round/>
              <a:headEnd/>
              <a:tailEnd/>
            </a:ln>
          </p:spPr>
          <p:txBody>
            <a:bodyPr wrap="none" anchor="ctr"/>
            <a:lstStyle/>
            <a:p>
              <a:endParaRPr lang="en-GB"/>
            </a:p>
          </p:txBody>
        </p:sp>
        <p:sp>
          <p:nvSpPr>
            <p:cNvPr id="53261" name="Line 11"/>
            <p:cNvSpPr>
              <a:spLocks noChangeShapeType="1"/>
            </p:cNvSpPr>
            <p:nvPr/>
          </p:nvSpPr>
          <p:spPr bwMode="auto">
            <a:xfrm>
              <a:off x="3648" y="2688"/>
              <a:ext cx="0" cy="384"/>
            </a:xfrm>
            <a:prstGeom prst="line">
              <a:avLst/>
            </a:prstGeom>
            <a:noFill/>
            <a:ln w="25400">
              <a:solidFill>
                <a:srgbClr val="FFFF00"/>
              </a:solidFill>
              <a:round/>
              <a:headEnd/>
              <a:tailEnd/>
            </a:ln>
          </p:spPr>
          <p:txBody>
            <a:bodyPr wrap="none" anchor="ctr"/>
            <a:lstStyle/>
            <a:p>
              <a:endParaRPr lang="en-GB"/>
            </a:p>
          </p:txBody>
        </p:sp>
        <p:sp>
          <p:nvSpPr>
            <p:cNvPr id="53262" name="Line 12"/>
            <p:cNvSpPr>
              <a:spLocks noChangeShapeType="1"/>
            </p:cNvSpPr>
            <p:nvPr/>
          </p:nvSpPr>
          <p:spPr bwMode="auto">
            <a:xfrm>
              <a:off x="3072" y="3072"/>
              <a:ext cx="0" cy="144"/>
            </a:xfrm>
            <a:prstGeom prst="line">
              <a:avLst/>
            </a:prstGeom>
            <a:noFill/>
            <a:ln w="9525">
              <a:solidFill>
                <a:schemeClr val="tx1"/>
              </a:solidFill>
              <a:round/>
              <a:headEnd/>
              <a:tailEnd/>
            </a:ln>
          </p:spPr>
          <p:txBody>
            <a:bodyPr wrap="none" anchor="ctr"/>
            <a:lstStyle/>
            <a:p>
              <a:endParaRPr lang="en-GB"/>
            </a:p>
          </p:txBody>
        </p:sp>
        <p:sp>
          <p:nvSpPr>
            <p:cNvPr id="53263" name="Line 13"/>
            <p:cNvSpPr>
              <a:spLocks noChangeShapeType="1"/>
            </p:cNvSpPr>
            <p:nvPr/>
          </p:nvSpPr>
          <p:spPr bwMode="auto">
            <a:xfrm>
              <a:off x="3648" y="3072"/>
              <a:ext cx="0" cy="144"/>
            </a:xfrm>
            <a:prstGeom prst="line">
              <a:avLst/>
            </a:prstGeom>
            <a:noFill/>
            <a:ln w="9525">
              <a:solidFill>
                <a:schemeClr val="tx1"/>
              </a:solidFill>
              <a:round/>
              <a:headEnd/>
              <a:tailEnd/>
            </a:ln>
          </p:spPr>
          <p:txBody>
            <a:bodyPr wrap="none" anchor="ctr"/>
            <a:lstStyle/>
            <a:p>
              <a:endParaRPr lang="en-GB"/>
            </a:p>
          </p:txBody>
        </p:sp>
        <p:sp>
          <p:nvSpPr>
            <p:cNvPr id="53264" name="Text Box 14"/>
            <p:cNvSpPr txBox="1">
              <a:spLocks noChangeArrowheads="1"/>
            </p:cNvSpPr>
            <p:nvPr/>
          </p:nvSpPr>
          <p:spPr bwMode="auto">
            <a:xfrm>
              <a:off x="2928" y="3168"/>
              <a:ext cx="276" cy="231"/>
            </a:xfrm>
            <a:prstGeom prst="rect">
              <a:avLst/>
            </a:prstGeom>
            <a:noFill/>
            <a:ln w="9525">
              <a:noFill/>
              <a:miter lim="800000"/>
              <a:headEnd/>
              <a:tailEnd/>
            </a:ln>
          </p:spPr>
          <p:txBody>
            <a:bodyPr wrap="none" anchor="ctr">
              <a:spAutoFit/>
            </a:bodyPr>
            <a:lstStyle/>
            <a:p>
              <a:pPr algn="ctr" eaLnBrk="0" hangingPunct="0">
                <a:spcBef>
                  <a:spcPct val="50000"/>
                </a:spcBef>
              </a:pPr>
              <a:r>
                <a:rPr lang="en-US" b="1">
                  <a:solidFill>
                    <a:srgbClr val="0000FF"/>
                  </a:solidFill>
                  <a:latin typeface="Helvetica" pitchFamily="34" charset="0"/>
                </a:rPr>
                <a:t>24</a:t>
              </a:r>
            </a:p>
          </p:txBody>
        </p:sp>
        <p:sp>
          <p:nvSpPr>
            <p:cNvPr id="53265" name="Text Box 15"/>
            <p:cNvSpPr txBox="1">
              <a:spLocks noChangeArrowheads="1"/>
            </p:cNvSpPr>
            <p:nvPr/>
          </p:nvSpPr>
          <p:spPr bwMode="auto">
            <a:xfrm>
              <a:off x="3504" y="3168"/>
              <a:ext cx="276" cy="231"/>
            </a:xfrm>
            <a:prstGeom prst="rect">
              <a:avLst/>
            </a:prstGeom>
            <a:noFill/>
            <a:ln w="9525">
              <a:noFill/>
              <a:miter lim="800000"/>
              <a:headEnd/>
              <a:tailEnd/>
            </a:ln>
          </p:spPr>
          <p:txBody>
            <a:bodyPr wrap="none" anchor="ctr">
              <a:spAutoFit/>
            </a:bodyPr>
            <a:lstStyle/>
            <a:p>
              <a:pPr algn="ctr" eaLnBrk="0" hangingPunct="0">
                <a:spcBef>
                  <a:spcPct val="50000"/>
                </a:spcBef>
              </a:pPr>
              <a:r>
                <a:rPr lang="en-US" b="1">
                  <a:solidFill>
                    <a:srgbClr val="0000FF"/>
                  </a:solidFill>
                  <a:latin typeface="Helvetica" pitchFamily="34" charset="0"/>
                </a:rPr>
                <a:t>27</a:t>
              </a:r>
            </a:p>
          </p:txBody>
        </p:sp>
        <p:sp>
          <p:nvSpPr>
            <p:cNvPr id="53266" name="Text Box 16"/>
            <p:cNvSpPr txBox="1">
              <a:spLocks noChangeArrowheads="1"/>
            </p:cNvSpPr>
            <p:nvPr/>
          </p:nvSpPr>
          <p:spPr bwMode="auto">
            <a:xfrm>
              <a:off x="4080" y="3168"/>
              <a:ext cx="276" cy="231"/>
            </a:xfrm>
            <a:prstGeom prst="rect">
              <a:avLst/>
            </a:prstGeom>
            <a:noFill/>
            <a:ln w="9525">
              <a:noFill/>
              <a:miter lim="800000"/>
              <a:headEnd/>
              <a:tailEnd/>
            </a:ln>
          </p:spPr>
          <p:txBody>
            <a:bodyPr wrap="none" anchor="ctr">
              <a:spAutoFit/>
            </a:bodyPr>
            <a:lstStyle/>
            <a:p>
              <a:pPr algn="ctr" eaLnBrk="0" hangingPunct="0">
                <a:spcBef>
                  <a:spcPct val="50000"/>
                </a:spcBef>
              </a:pPr>
              <a:r>
                <a:rPr lang="en-US" b="1">
                  <a:solidFill>
                    <a:srgbClr val="0000FF"/>
                  </a:solidFill>
                  <a:latin typeface="Helvetica" pitchFamily="34" charset="0"/>
                </a:rPr>
                <a:t>30</a:t>
              </a:r>
            </a:p>
          </p:txBody>
        </p:sp>
        <p:sp>
          <p:nvSpPr>
            <p:cNvPr id="53267" name="Text Box 17"/>
            <p:cNvSpPr txBox="1">
              <a:spLocks noChangeArrowheads="1"/>
            </p:cNvSpPr>
            <p:nvPr/>
          </p:nvSpPr>
          <p:spPr bwMode="auto">
            <a:xfrm>
              <a:off x="856" y="3168"/>
              <a:ext cx="196" cy="231"/>
            </a:xfrm>
            <a:prstGeom prst="rect">
              <a:avLst/>
            </a:prstGeom>
            <a:noFill/>
            <a:ln w="9525">
              <a:noFill/>
              <a:miter lim="800000"/>
              <a:headEnd/>
              <a:tailEnd/>
            </a:ln>
          </p:spPr>
          <p:txBody>
            <a:bodyPr wrap="none" anchor="ctr">
              <a:spAutoFit/>
            </a:bodyPr>
            <a:lstStyle/>
            <a:p>
              <a:pPr algn="ctr" eaLnBrk="0" hangingPunct="0">
                <a:spcBef>
                  <a:spcPct val="50000"/>
                </a:spcBef>
              </a:pPr>
              <a:r>
                <a:rPr lang="en-US" b="1">
                  <a:solidFill>
                    <a:srgbClr val="0000FF"/>
                  </a:solidFill>
                  <a:latin typeface="Helvetica" pitchFamily="34" charset="0"/>
                </a:rPr>
                <a:t>0</a:t>
              </a:r>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p:cNvSpPr>
            <a:spLocks noGrp="1"/>
          </p:cNvSpPr>
          <p:nvPr>
            <p:ph type="ftr" sz="quarter" idx="11"/>
          </p:nvPr>
        </p:nvSpPr>
        <p:spPr/>
        <p:txBody>
          <a:bodyPr/>
          <a:lstStyle/>
          <a:p>
            <a:pPr>
              <a:defRPr/>
            </a:pPr>
            <a:endParaRPr lang="en-US" dirty="0"/>
          </a:p>
        </p:txBody>
      </p:sp>
      <p:sp>
        <p:nvSpPr>
          <p:cNvPr id="21" name="Slide Number Placeholder 5"/>
          <p:cNvSpPr>
            <a:spLocks noGrp="1"/>
          </p:cNvSpPr>
          <p:nvPr>
            <p:ph type="sldNum" sz="quarter" idx="12"/>
          </p:nvPr>
        </p:nvSpPr>
        <p:spPr/>
        <p:txBody>
          <a:bodyPr/>
          <a:lstStyle/>
          <a:p>
            <a:pPr>
              <a:defRPr/>
            </a:pPr>
            <a:r>
              <a:rPr lang="en-US"/>
              <a:t>Slide </a:t>
            </a:r>
            <a:fld id="{993C2755-C49C-4F18-A406-58B7B35A2E08}" type="slidenum">
              <a:rPr lang="en-US"/>
              <a:pPr>
                <a:defRPr/>
              </a:pPr>
              <a:t>45</a:t>
            </a:fld>
            <a:endParaRPr lang="en-US"/>
          </a:p>
        </p:txBody>
      </p:sp>
      <p:sp>
        <p:nvSpPr>
          <p:cNvPr id="54276" name="Rectangle 2"/>
          <p:cNvSpPr>
            <a:spLocks noGrp="1" noChangeArrowheads="1"/>
          </p:cNvSpPr>
          <p:nvPr>
            <p:ph type="title"/>
          </p:nvPr>
        </p:nvSpPr>
        <p:spPr>
          <a:xfrm>
            <a:off x="0" y="177800"/>
            <a:ext cx="9144000" cy="882650"/>
          </a:xfrm>
        </p:spPr>
        <p:txBody>
          <a:bodyPr/>
          <a:lstStyle/>
          <a:p>
            <a:pPr eaLnBrk="1" hangingPunct="1"/>
            <a:r>
              <a:rPr lang="en-US" sz="4000" smtClean="0"/>
              <a:t>FCFS Scheduling (Cont.)</a:t>
            </a:r>
          </a:p>
        </p:txBody>
      </p:sp>
      <p:sp>
        <p:nvSpPr>
          <p:cNvPr id="54277" name="Rectangle 3"/>
          <p:cNvSpPr>
            <a:spLocks noGrp="1" noChangeArrowheads="1"/>
          </p:cNvSpPr>
          <p:nvPr>
            <p:ph type="body" idx="1"/>
          </p:nvPr>
        </p:nvSpPr>
        <p:spPr>
          <a:xfrm>
            <a:off x="0" y="1060450"/>
            <a:ext cx="9144000" cy="5035550"/>
          </a:xfrm>
        </p:spPr>
        <p:txBody>
          <a:bodyPr/>
          <a:lstStyle/>
          <a:p>
            <a:pPr marL="381000" indent="-381000" eaLnBrk="1" hangingPunct="1">
              <a:buFontTx/>
              <a:buNone/>
              <a:tabLst>
                <a:tab pos="3651250" algn="ctr"/>
              </a:tabLst>
            </a:pPr>
            <a:r>
              <a:rPr lang="en-US" smtClean="0"/>
              <a:t>Suppose that the processes arrive in the order </a:t>
            </a:r>
            <a:r>
              <a:rPr lang="en-US" i="1" smtClean="0"/>
              <a:t>P</a:t>
            </a:r>
            <a:r>
              <a:rPr lang="en-US" i="1" baseline="-25000" smtClean="0"/>
              <a:t>2</a:t>
            </a:r>
            <a:r>
              <a:rPr lang="en-US" smtClean="0"/>
              <a:t> , </a:t>
            </a:r>
            <a:r>
              <a:rPr lang="en-US" i="1" smtClean="0"/>
              <a:t>P</a:t>
            </a:r>
            <a:r>
              <a:rPr lang="en-US" i="1" baseline="-25000" smtClean="0"/>
              <a:t>3</a:t>
            </a:r>
            <a:r>
              <a:rPr lang="en-US" smtClean="0"/>
              <a:t> , </a:t>
            </a:r>
            <a:r>
              <a:rPr lang="en-US" i="1" smtClean="0"/>
              <a:t>P</a:t>
            </a:r>
            <a:r>
              <a:rPr lang="en-US" i="1" baseline="-25000" smtClean="0"/>
              <a:t>1</a:t>
            </a:r>
            <a:r>
              <a:rPr lang="en-US" smtClean="0"/>
              <a:t> </a:t>
            </a:r>
          </a:p>
          <a:p>
            <a:pPr marL="381000" indent="-381000" eaLnBrk="1" hangingPunct="1">
              <a:tabLst>
                <a:tab pos="3651250" algn="ctr"/>
              </a:tabLst>
            </a:pPr>
            <a:r>
              <a:rPr lang="en-US" smtClean="0"/>
              <a:t>The Gantt chart for the schedule is:</a:t>
            </a:r>
            <a:br>
              <a:rPr lang="en-US" smtClean="0"/>
            </a:br>
            <a:endParaRPr lang="en-US" smtClean="0"/>
          </a:p>
          <a:p>
            <a:pPr marL="381000" indent="-381000" eaLnBrk="1" hangingPunct="1">
              <a:tabLst>
                <a:tab pos="3651250" algn="ctr"/>
              </a:tabLst>
            </a:pPr>
            <a:endParaRPr lang="en-US" smtClean="0"/>
          </a:p>
          <a:p>
            <a:pPr marL="381000" indent="-381000" eaLnBrk="1" hangingPunct="1">
              <a:tabLst>
                <a:tab pos="3651250" algn="ctr"/>
              </a:tabLst>
            </a:pPr>
            <a:endParaRPr lang="en-US" smtClean="0"/>
          </a:p>
          <a:p>
            <a:pPr marL="381000" indent="-381000" eaLnBrk="1" hangingPunct="1">
              <a:tabLst>
                <a:tab pos="3651250" algn="ctr"/>
              </a:tabLst>
            </a:pPr>
            <a:r>
              <a:rPr lang="en-US" smtClean="0"/>
              <a:t>Waiting time for </a:t>
            </a:r>
            <a:r>
              <a:rPr lang="en-US" i="1" smtClean="0"/>
              <a:t>P</a:t>
            </a:r>
            <a:r>
              <a:rPr lang="en-US" i="1" baseline="-25000" smtClean="0"/>
              <a:t>1 </a:t>
            </a:r>
            <a:r>
              <a:rPr lang="en-US" i="1" smtClean="0"/>
              <a:t>=</a:t>
            </a:r>
            <a:r>
              <a:rPr lang="en-US" smtClean="0"/>
              <a:t> 6</a:t>
            </a:r>
            <a:r>
              <a:rPr lang="en-US" i="1" smtClean="0"/>
              <a:t>;</a:t>
            </a:r>
            <a:r>
              <a:rPr lang="en-US" i="1" baseline="-25000" smtClean="0"/>
              <a:t> </a:t>
            </a:r>
            <a:r>
              <a:rPr lang="en-US" i="1" smtClean="0"/>
              <a:t>P</a:t>
            </a:r>
            <a:r>
              <a:rPr lang="en-US" i="1" baseline="-25000" smtClean="0"/>
              <a:t>2</a:t>
            </a:r>
            <a:r>
              <a:rPr lang="en-US" smtClean="0"/>
              <a:t> = 0</a:t>
            </a:r>
            <a:r>
              <a:rPr lang="en-US" i="1" baseline="-25000" smtClean="0"/>
              <a:t>; </a:t>
            </a:r>
            <a:r>
              <a:rPr lang="en-US" i="1" smtClean="0"/>
              <a:t>P</a:t>
            </a:r>
            <a:r>
              <a:rPr lang="en-US" i="1" baseline="-25000" smtClean="0"/>
              <a:t>3 </a:t>
            </a:r>
            <a:r>
              <a:rPr lang="en-US" i="1" smtClean="0"/>
              <a:t>= </a:t>
            </a:r>
            <a:r>
              <a:rPr lang="en-US" smtClean="0"/>
              <a:t>3</a:t>
            </a:r>
            <a:endParaRPr lang="en-US" i="1" smtClean="0"/>
          </a:p>
          <a:p>
            <a:pPr marL="381000" indent="-381000" eaLnBrk="1" hangingPunct="1">
              <a:tabLst>
                <a:tab pos="3651250" algn="ctr"/>
              </a:tabLst>
            </a:pPr>
            <a:r>
              <a:rPr lang="en-US" smtClean="0"/>
              <a:t>Average waiting time:   (6 + 0 + 3)/3 = 3</a:t>
            </a:r>
          </a:p>
          <a:p>
            <a:pPr marL="381000" indent="-381000" eaLnBrk="1" hangingPunct="1">
              <a:tabLst>
                <a:tab pos="3651250" algn="ctr"/>
              </a:tabLst>
            </a:pPr>
            <a:r>
              <a:rPr lang="en-US" smtClean="0"/>
              <a:t>Much better than previous case. </a:t>
            </a:r>
          </a:p>
          <a:p>
            <a:pPr marL="381000" indent="-381000" eaLnBrk="1" hangingPunct="1">
              <a:tabLst>
                <a:tab pos="3651250" algn="ctr"/>
              </a:tabLst>
            </a:pPr>
            <a:r>
              <a:rPr lang="en-US" smtClean="0"/>
              <a:t>Average waiting time is generally not minimal and may vary substantially if the process CPU-burst times vary greatly</a:t>
            </a:r>
          </a:p>
          <a:p>
            <a:pPr marL="838200" lvl="1" indent="-381000" eaLnBrk="1" hangingPunct="1">
              <a:buFont typeface="Wingdings" pitchFamily="2" charset="2"/>
              <a:buNone/>
              <a:tabLst>
                <a:tab pos="3651250" algn="ctr"/>
              </a:tabLst>
            </a:pPr>
            <a:endParaRPr lang="en-US" sz="1800" smtClean="0"/>
          </a:p>
        </p:txBody>
      </p:sp>
      <p:grpSp>
        <p:nvGrpSpPr>
          <p:cNvPr id="54278" name="Group 20"/>
          <p:cNvGrpSpPr>
            <a:grpSpLocks/>
          </p:cNvGrpSpPr>
          <p:nvPr/>
        </p:nvGrpSpPr>
        <p:grpSpPr bwMode="auto">
          <a:xfrm>
            <a:off x="1685925" y="1982788"/>
            <a:ext cx="5575300" cy="1128712"/>
            <a:chOff x="852" y="1650"/>
            <a:chExt cx="3512" cy="711"/>
          </a:xfrm>
        </p:grpSpPr>
        <p:sp>
          <p:nvSpPr>
            <p:cNvPr id="54279" name="Rectangle 6"/>
            <p:cNvSpPr>
              <a:spLocks noChangeArrowheads="1"/>
            </p:cNvSpPr>
            <p:nvPr/>
          </p:nvSpPr>
          <p:spPr bwMode="auto">
            <a:xfrm flipH="1">
              <a:off x="948" y="1650"/>
              <a:ext cx="3312" cy="384"/>
            </a:xfrm>
            <a:prstGeom prst="rect">
              <a:avLst/>
            </a:prstGeom>
            <a:solidFill>
              <a:srgbClr val="0000FF"/>
            </a:solidFill>
            <a:ln w="25400">
              <a:solidFill>
                <a:srgbClr val="BE1662"/>
              </a:solidFill>
              <a:miter lim="800000"/>
              <a:headEnd/>
              <a:tailEnd/>
            </a:ln>
          </p:spPr>
          <p:txBody>
            <a:bodyPr wrap="none" anchor="ctr"/>
            <a:lstStyle/>
            <a:p>
              <a:endParaRPr lang="en-US">
                <a:latin typeface="Century Gothic" pitchFamily="34" charset="0"/>
              </a:endParaRPr>
            </a:p>
          </p:txBody>
        </p:sp>
        <p:sp>
          <p:nvSpPr>
            <p:cNvPr id="54280" name="Text Box 7"/>
            <p:cNvSpPr txBox="1">
              <a:spLocks noChangeArrowheads="1"/>
            </p:cNvSpPr>
            <p:nvPr/>
          </p:nvSpPr>
          <p:spPr bwMode="auto">
            <a:xfrm flipH="1">
              <a:off x="3179" y="1698"/>
              <a:ext cx="265" cy="231"/>
            </a:xfrm>
            <a:prstGeom prst="rect">
              <a:avLst/>
            </a:prstGeom>
            <a:solidFill>
              <a:srgbClr val="0000FF"/>
            </a:solidFill>
            <a:ln w="9525">
              <a:noFill/>
              <a:miter lim="800000"/>
              <a:headEnd/>
              <a:tailEnd/>
            </a:ln>
          </p:spPr>
          <p:txBody>
            <a:bodyPr wrap="none" anchor="ctr">
              <a:spAutoFit/>
            </a:bodyPr>
            <a:lstStyle/>
            <a:p>
              <a:pPr algn="ctr" eaLnBrk="0" hangingPunct="0">
                <a:spcBef>
                  <a:spcPct val="50000"/>
                </a:spcBef>
              </a:pPr>
              <a:r>
                <a:rPr lang="en-US" b="1">
                  <a:solidFill>
                    <a:srgbClr val="FFFF00"/>
                  </a:solidFill>
                  <a:latin typeface="Helvetica" pitchFamily="34" charset="0"/>
                </a:rPr>
                <a:t>P</a:t>
              </a:r>
              <a:r>
                <a:rPr lang="en-US" b="1" baseline="-25000">
                  <a:solidFill>
                    <a:srgbClr val="FFFF00"/>
                  </a:solidFill>
                  <a:latin typeface="Helvetica" pitchFamily="34" charset="0"/>
                </a:rPr>
                <a:t>1</a:t>
              </a:r>
              <a:endParaRPr lang="en-US" b="1">
                <a:solidFill>
                  <a:srgbClr val="FFFF00"/>
                </a:solidFill>
                <a:latin typeface="Helvetica" pitchFamily="34" charset="0"/>
              </a:endParaRPr>
            </a:p>
          </p:txBody>
        </p:sp>
        <p:sp>
          <p:nvSpPr>
            <p:cNvPr id="54281" name="Text Box 8"/>
            <p:cNvSpPr txBox="1">
              <a:spLocks noChangeArrowheads="1"/>
            </p:cNvSpPr>
            <p:nvPr/>
          </p:nvSpPr>
          <p:spPr bwMode="auto">
            <a:xfrm flipH="1">
              <a:off x="1692" y="1698"/>
              <a:ext cx="265" cy="231"/>
            </a:xfrm>
            <a:prstGeom prst="rect">
              <a:avLst/>
            </a:prstGeom>
            <a:solidFill>
              <a:srgbClr val="0000FF"/>
            </a:solidFill>
            <a:ln w="9525" algn="ctr">
              <a:noFill/>
              <a:miter lim="800000"/>
              <a:headEnd/>
              <a:tailEnd/>
            </a:ln>
          </p:spPr>
          <p:txBody>
            <a:bodyPr wrap="none" anchor="ctr">
              <a:spAutoFit/>
            </a:bodyPr>
            <a:lstStyle/>
            <a:p>
              <a:pPr algn="ctr" eaLnBrk="0" hangingPunct="0">
                <a:spcBef>
                  <a:spcPct val="50000"/>
                </a:spcBef>
              </a:pPr>
              <a:r>
                <a:rPr lang="en-US" b="1">
                  <a:solidFill>
                    <a:srgbClr val="FFFF00"/>
                  </a:solidFill>
                  <a:latin typeface="Helvetica" pitchFamily="34" charset="0"/>
                </a:rPr>
                <a:t>P</a:t>
              </a:r>
              <a:r>
                <a:rPr lang="en-US" b="1" baseline="-25000">
                  <a:solidFill>
                    <a:srgbClr val="FFFF00"/>
                  </a:solidFill>
                  <a:latin typeface="Helvetica" pitchFamily="34" charset="0"/>
                </a:rPr>
                <a:t>3</a:t>
              </a:r>
            </a:p>
          </p:txBody>
        </p:sp>
        <p:sp>
          <p:nvSpPr>
            <p:cNvPr id="54282" name="Text Box 9"/>
            <p:cNvSpPr txBox="1">
              <a:spLocks noChangeArrowheads="1"/>
            </p:cNvSpPr>
            <p:nvPr/>
          </p:nvSpPr>
          <p:spPr bwMode="auto">
            <a:xfrm flipH="1">
              <a:off x="1115" y="1698"/>
              <a:ext cx="265" cy="231"/>
            </a:xfrm>
            <a:prstGeom prst="rect">
              <a:avLst/>
            </a:prstGeom>
            <a:solidFill>
              <a:srgbClr val="0000FF"/>
            </a:solidFill>
            <a:ln w="9525">
              <a:noFill/>
              <a:miter lim="800000"/>
              <a:headEnd/>
              <a:tailEnd/>
            </a:ln>
          </p:spPr>
          <p:txBody>
            <a:bodyPr wrap="none" anchor="ctr">
              <a:spAutoFit/>
            </a:bodyPr>
            <a:lstStyle/>
            <a:p>
              <a:pPr algn="ctr" eaLnBrk="0" hangingPunct="0">
                <a:spcBef>
                  <a:spcPct val="50000"/>
                </a:spcBef>
              </a:pPr>
              <a:r>
                <a:rPr lang="en-US" b="1">
                  <a:solidFill>
                    <a:srgbClr val="FFFF00"/>
                  </a:solidFill>
                  <a:latin typeface="Helvetica" pitchFamily="34" charset="0"/>
                </a:rPr>
                <a:t>P</a:t>
              </a:r>
              <a:r>
                <a:rPr lang="en-US" b="1" baseline="-25000">
                  <a:solidFill>
                    <a:srgbClr val="FFFF00"/>
                  </a:solidFill>
                  <a:latin typeface="Helvetica" pitchFamily="34" charset="0"/>
                </a:rPr>
                <a:t>2</a:t>
              </a:r>
              <a:endParaRPr lang="en-US" b="1">
                <a:solidFill>
                  <a:srgbClr val="FFFF00"/>
                </a:solidFill>
                <a:latin typeface="Helvetica" pitchFamily="34" charset="0"/>
              </a:endParaRPr>
            </a:p>
          </p:txBody>
        </p:sp>
        <p:sp>
          <p:nvSpPr>
            <p:cNvPr id="54283" name="Line 10"/>
            <p:cNvSpPr>
              <a:spLocks noChangeShapeType="1"/>
            </p:cNvSpPr>
            <p:nvPr/>
          </p:nvSpPr>
          <p:spPr bwMode="auto">
            <a:xfrm flipH="1">
              <a:off x="4260" y="2034"/>
              <a:ext cx="0" cy="144"/>
            </a:xfrm>
            <a:prstGeom prst="line">
              <a:avLst/>
            </a:prstGeom>
            <a:noFill/>
            <a:ln w="9525">
              <a:solidFill>
                <a:schemeClr val="tx1"/>
              </a:solidFill>
              <a:round/>
              <a:headEnd/>
              <a:tailEnd/>
            </a:ln>
          </p:spPr>
          <p:txBody>
            <a:bodyPr wrap="none" anchor="ctr"/>
            <a:lstStyle/>
            <a:p>
              <a:endParaRPr lang="en-GB"/>
            </a:p>
          </p:txBody>
        </p:sp>
        <p:sp>
          <p:nvSpPr>
            <p:cNvPr id="54284" name="Line 11"/>
            <p:cNvSpPr>
              <a:spLocks noChangeShapeType="1"/>
            </p:cNvSpPr>
            <p:nvPr/>
          </p:nvSpPr>
          <p:spPr bwMode="auto">
            <a:xfrm flipH="1">
              <a:off x="948" y="2034"/>
              <a:ext cx="0" cy="144"/>
            </a:xfrm>
            <a:prstGeom prst="line">
              <a:avLst/>
            </a:prstGeom>
            <a:noFill/>
            <a:ln w="9525">
              <a:solidFill>
                <a:schemeClr val="tx1"/>
              </a:solidFill>
              <a:round/>
              <a:headEnd/>
              <a:tailEnd/>
            </a:ln>
          </p:spPr>
          <p:txBody>
            <a:bodyPr wrap="none" anchor="ctr"/>
            <a:lstStyle/>
            <a:p>
              <a:endParaRPr lang="en-GB"/>
            </a:p>
          </p:txBody>
        </p:sp>
        <p:sp>
          <p:nvSpPr>
            <p:cNvPr id="54285" name="Line 12"/>
            <p:cNvSpPr>
              <a:spLocks noChangeShapeType="1"/>
            </p:cNvSpPr>
            <p:nvPr/>
          </p:nvSpPr>
          <p:spPr bwMode="auto">
            <a:xfrm flipH="1">
              <a:off x="2148" y="1650"/>
              <a:ext cx="0" cy="384"/>
            </a:xfrm>
            <a:prstGeom prst="line">
              <a:avLst/>
            </a:prstGeom>
            <a:noFill/>
            <a:ln w="25400">
              <a:solidFill>
                <a:srgbClr val="FFFF00"/>
              </a:solidFill>
              <a:round/>
              <a:headEnd/>
              <a:tailEnd/>
            </a:ln>
          </p:spPr>
          <p:txBody>
            <a:bodyPr wrap="none" anchor="ctr"/>
            <a:lstStyle/>
            <a:p>
              <a:endParaRPr lang="en-GB"/>
            </a:p>
          </p:txBody>
        </p:sp>
        <p:sp>
          <p:nvSpPr>
            <p:cNvPr id="54286" name="Line 13"/>
            <p:cNvSpPr>
              <a:spLocks noChangeShapeType="1"/>
            </p:cNvSpPr>
            <p:nvPr/>
          </p:nvSpPr>
          <p:spPr bwMode="auto">
            <a:xfrm flipH="1">
              <a:off x="1572" y="1650"/>
              <a:ext cx="0" cy="384"/>
            </a:xfrm>
            <a:prstGeom prst="line">
              <a:avLst/>
            </a:prstGeom>
            <a:noFill/>
            <a:ln w="25400">
              <a:solidFill>
                <a:srgbClr val="FFFF00"/>
              </a:solidFill>
              <a:round/>
              <a:headEnd/>
              <a:tailEnd/>
            </a:ln>
          </p:spPr>
          <p:txBody>
            <a:bodyPr wrap="none" anchor="ctr"/>
            <a:lstStyle/>
            <a:p>
              <a:endParaRPr lang="en-GB"/>
            </a:p>
          </p:txBody>
        </p:sp>
        <p:sp>
          <p:nvSpPr>
            <p:cNvPr id="54287" name="Line 14"/>
            <p:cNvSpPr>
              <a:spLocks noChangeShapeType="1"/>
            </p:cNvSpPr>
            <p:nvPr/>
          </p:nvSpPr>
          <p:spPr bwMode="auto">
            <a:xfrm flipH="1">
              <a:off x="2148" y="2034"/>
              <a:ext cx="0" cy="144"/>
            </a:xfrm>
            <a:prstGeom prst="line">
              <a:avLst/>
            </a:prstGeom>
            <a:noFill/>
            <a:ln w="9525">
              <a:solidFill>
                <a:schemeClr val="tx1"/>
              </a:solidFill>
              <a:round/>
              <a:headEnd/>
              <a:tailEnd/>
            </a:ln>
          </p:spPr>
          <p:txBody>
            <a:bodyPr wrap="none" anchor="ctr"/>
            <a:lstStyle/>
            <a:p>
              <a:endParaRPr lang="en-GB"/>
            </a:p>
          </p:txBody>
        </p:sp>
        <p:sp>
          <p:nvSpPr>
            <p:cNvPr id="54288" name="Line 15"/>
            <p:cNvSpPr>
              <a:spLocks noChangeShapeType="1"/>
            </p:cNvSpPr>
            <p:nvPr/>
          </p:nvSpPr>
          <p:spPr bwMode="auto">
            <a:xfrm flipH="1">
              <a:off x="1572" y="2034"/>
              <a:ext cx="0" cy="144"/>
            </a:xfrm>
            <a:prstGeom prst="line">
              <a:avLst/>
            </a:prstGeom>
            <a:noFill/>
            <a:ln w="9525">
              <a:solidFill>
                <a:schemeClr val="tx1"/>
              </a:solidFill>
              <a:round/>
              <a:headEnd/>
              <a:tailEnd/>
            </a:ln>
          </p:spPr>
          <p:txBody>
            <a:bodyPr wrap="none" anchor="ctr"/>
            <a:lstStyle/>
            <a:p>
              <a:endParaRPr lang="en-GB"/>
            </a:p>
          </p:txBody>
        </p:sp>
        <p:sp>
          <p:nvSpPr>
            <p:cNvPr id="54289" name="Text Box 16"/>
            <p:cNvSpPr txBox="1">
              <a:spLocks noChangeArrowheads="1"/>
            </p:cNvSpPr>
            <p:nvPr/>
          </p:nvSpPr>
          <p:spPr bwMode="auto">
            <a:xfrm flipH="1">
              <a:off x="2056" y="2130"/>
              <a:ext cx="196" cy="231"/>
            </a:xfrm>
            <a:prstGeom prst="rect">
              <a:avLst/>
            </a:prstGeom>
            <a:noFill/>
            <a:ln w="9525">
              <a:noFill/>
              <a:miter lim="800000"/>
              <a:headEnd/>
              <a:tailEnd/>
            </a:ln>
          </p:spPr>
          <p:txBody>
            <a:bodyPr wrap="none" anchor="ctr">
              <a:spAutoFit/>
            </a:bodyPr>
            <a:lstStyle/>
            <a:p>
              <a:pPr algn="ctr" eaLnBrk="0" hangingPunct="0">
                <a:spcBef>
                  <a:spcPct val="50000"/>
                </a:spcBef>
              </a:pPr>
              <a:r>
                <a:rPr lang="en-US" b="1">
                  <a:solidFill>
                    <a:srgbClr val="0000FF"/>
                  </a:solidFill>
                  <a:latin typeface="Helvetica" pitchFamily="34" charset="0"/>
                </a:rPr>
                <a:t>6</a:t>
              </a:r>
            </a:p>
          </p:txBody>
        </p:sp>
        <p:sp>
          <p:nvSpPr>
            <p:cNvPr id="54290" name="Text Box 17"/>
            <p:cNvSpPr txBox="1">
              <a:spLocks noChangeArrowheads="1"/>
            </p:cNvSpPr>
            <p:nvPr/>
          </p:nvSpPr>
          <p:spPr bwMode="auto">
            <a:xfrm flipH="1">
              <a:off x="1480" y="2130"/>
              <a:ext cx="196" cy="231"/>
            </a:xfrm>
            <a:prstGeom prst="rect">
              <a:avLst/>
            </a:prstGeom>
            <a:noFill/>
            <a:ln w="9525">
              <a:noFill/>
              <a:miter lim="800000"/>
              <a:headEnd/>
              <a:tailEnd/>
            </a:ln>
          </p:spPr>
          <p:txBody>
            <a:bodyPr wrap="none" anchor="ctr">
              <a:spAutoFit/>
            </a:bodyPr>
            <a:lstStyle/>
            <a:p>
              <a:pPr algn="ctr" eaLnBrk="0" hangingPunct="0">
                <a:spcBef>
                  <a:spcPct val="50000"/>
                </a:spcBef>
              </a:pPr>
              <a:r>
                <a:rPr lang="en-US" b="1">
                  <a:solidFill>
                    <a:srgbClr val="0000FF"/>
                  </a:solidFill>
                  <a:latin typeface="Helvetica" pitchFamily="34" charset="0"/>
                </a:rPr>
                <a:t>3</a:t>
              </a:r>
            </a:p>
          </p:txBody>
        </p:sp>
        <p:sp>
          <p:nvSpPr>
            <p:cNvPr id="54291" name="Text Box 18"/>
            <p:cNvSpPr txBox="1">
              <a:spLocks noChangeArrowheads="1"/>
            </p:cNvSpPr>
            <p:nvPr/>
          </p:nvSpPr>
          <p:spPr bwMode="auto">
            <a:xfrm flipH="1">
              <a:off x="4088" y="2130"/>
              <a:ext cx="276" cy="231"/>
            </a:xfrm>
            <a:prstGeom prst="rect">
              <a:avLst/>
            </a:prstGeom>
            <a:noFill/>
            <a:ln w="9525">
              <a:noFill/>
              <a:miter lim="800000"/>
              <a:headEnd/>
              <a:tailEnd/>
            </a:ln>
          </p:spPr>
          <p:txBody>
            <a:bodyPr wrap="none" anchor="ctr">
              <a:spAutoFit/>
            </a:bodyPr>
            <a:lstStyle/>
            <a:p>
              <a:pPr algn="ctr" eaLnBrk="0" hangingPunct="0">
                <a:spcBef>
                  <a:spcPct val="50000"/>
                </a:spcBef>
              </a:pPr>
              <a:r>
                <a:rPr lang="en-US" b="1">
                  <a:solidFill>
                    <a:srgbClr val="0000FF"/>
                  </a:solidFill>
                  <a:latin typeface="Helvetica" pitchFamily="34" charset="0"/>
                </a:rPr>
                <a:t>30</a:t>
              </a:r>
            </a:p>
          </p:txBody>
        </p:sp>
        <p:sp>
          <p:nvSpPr>
            <p:cNvPr id="54292" name="Text Box 19"/>
            <p:cNvSpPr txBox="1">
              <a:spLocks noChangeArrowheads="1"/>
            </p:cNvSpPr>
            <p:nvPr/>
          </p:nvSpPr>
          <p:spPr bwMode="auto">
            <a:xfrm flipH="1">
              <a:off x="852" y="2130"/>
              <a:ext cx="196" cy="231"/>
            </a:xfrm>
            <a:prstGeom prst="rect">
              <a:avLst/>
            </a:prstGeom>
            <a:noFill/>
            <a:ln w="9525">
              <a:noFill/>
              <a:miter lim="800000"/>
              <a:headEnd/>
              <a:tailEnd/>
            </a:ln>
          </p:spPr>
          <p:txBody>
            <a:bodyPr wrap="none" anchor="ctr">
              <a:spAutoFit/>
            </a:bodyPr>
            <a:lstStyle/>
            <a:p>
              <a:pPr algn="ctr" eaLnBrk="0" hangingPunct="0">
                <a:spcBef>
                  <a:spcPct val="50000"/>
                </a:spcBef>
              </a:pPr>
              <a:r>
                <a:rPr lang="en-US" b="1">
                  <a:solidFill>
                    <a:srgbClr val="0000FF"/>
                  </a:solidFill>
                  <a:latin typeface="Helvetica" pitchFamily="34" charset="0"/>
                </a:rPr>
                <a:t>0</a:t>
              </a:r>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sz="4800" smtClean="0"/>
              <a:t>Shortest Job First</a:t>
            </a:r>
          </a:p>
        </p:txBody>
      </p:sp>
      <p:sp>
        <p:nvSpPr>
          <p:cNvPr id="55299" name="Content Placeholder 2"/>
          <p:cNvSpPr>
            <a:spLocks noGrp="1"/>
          </p:cNvSpPr>
          <p:nvPr>
            <p:ph idx="1"/>
          </p:nvPr>
        </p:nvSpPr>
        <p:spPr>
          <a:xfrm>
            <a:off x="928688" y="2071688"/>
            <a:ext cx="7785100" cy="4429125"/>
          </a:xfrm>
        </p:spPr>
        <p:txBody>
          <a:bodyPr/>
          <a:lstStyle/>
          <a:p>
            <a:r>
              <a:rPr lang="en-US" sz="2600" b="1" smtClean="0"/>
              <a:t>SJF</a:t>
            </a:r>
          </a:p>
          <a:p>
            <a:r>
              <a:rPr lang="en-US" sz="2600" smtClean="0"/>
              <a:t>Handles jobs based on length of their CPU cycle time</a:t>
            </a:r>
          </a:p>
          <a:p>
            <a:pPr lvl="1"/>
            <a:r>
              <a:rPr lang="en-US" sz="2600" smtClean="0"/>
              <a:t>The estimated runtime is taken into account and jobs with the shorter runtimes are jumped in the queue ahead of longer jobs</a:t>
            </a:r>
          </a:p>
          <a:p>
            <a:r>
              <a:rPr lang="en-US" sz="2600" smtClean="0"/>
              <a:t>Favors short jobs, can lead to starvation</a:t>
            </a:r>
          </a:p>
          <a:p>
            <a:r>
              <a:rPr lang="en-US" sz="2600" smtClean="0"/>
              <a:t>Non-preemptive</a:t>
            </a:r>
          </a:p>
        </p:txBody>
      </p:sp>
      <p:sp>
        <p:nvSpPr>
          <p:cNvPr id="7" name="Title 5"/>
          <p:cNvSpPr txBox="1">
            <a:spLocks/>
          </p:cNvSpPr>
          <p:nvPr/>
        </p:nvSpPr>
        <p:spPr>
          <a:xfrm rot="16200000">
            <a:off x="-2409825" y="3533775"/>
            <a:ext cx="5734050" cy="914400"/>
          </a:xfrm>
          <a:prstGeom prst="rect">
            <a:avLst/>
          </a:prstGeom>
          <a:solidFill>
            <a:schemeClr val="bg2">
              <a:lumMod val="40000"/>
              <a:lumOff val="60000"/>
            </a:schemeClr>
          </a:solidFill>
        </p:spPr>
        <p:txBody>
          <a:bodyPr lIns="1188720" rIns="274320" anchor="ctr">
            <a:normAutofit/>
          </a:bodyPr>
          <a:lstStyle/>
          <a:p>
            <a:pPr defTabSz="914400" fontAlgn="auto">
              <a:spcAft>
                <a:spcPts val="0"/>
              </a:spcAft>
              <a:defRPr/>
            </a:pPr>
            <a:r>
              <a:rPr lang="en-US" sz="3200" dirty="0">
                <a:solidFill>
                  <a:schemeClr val="accent1">
                    <a:lumMod val="50000"/>
                  </a:schemeClr>
                </a:solidFill>
                <a:latin typeface="+mj-lt"/>
                <a:ea typeface="+mj-ea"/>
                <a:cs typeface="+mj-cs"/>
              </a:rPr>
              <a:t>Operating Systems   </a:t>
            </a:r>
          </a:p>
        </p:txBody>
      </p:sp>
      <p:sp>
        <p:nvSpPr>
          <p:cNvPr id="8" name="Slide Number Placeholder 7"/>
          <p:cNvSpPr>
            <a:spLocks noGrp="1"/>
          </p:cNvSpPr>
          <p:nvPr>
            <p:ph type="sldNum" sz="quarter" idx="12"/>
          </p:nvPr>
        </p:nvSpPr>
        <p:spPr/>
        <p:txBody>
          <a:bodyPr/>
          <a:lstStyle/>
          <a:p>
            <a:pPr>
              <a:defRPr/>
            </a:pPr>
            <a:fld id="{ADA75B03-A6E5-4F15-A44E-5DAD862E9736}" type="slidenum">
              <a:rPr lang="en-US" smtClean="0"/>
              <a:pPr>
                <a:defRPr/>
              </a:pPr>
              <a:t>46</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5"/>
          <p:cNvSpPr>
            <a:spLocks noGrp="1"/>
          </p:cNvSpPr>
          <p:nvPr>
            <p:ph type="sldNum" sz="quarter" idx="12"/>
          </p:nvPr>
        </p:nvSpPr>
        <p:spPr/>
        <p:txBody>
          <a:bodyPr/>
          <a:lstStyle/>
          <a:p>
            <a:pPr>
              <a:defRPr/>
            </a:pPr>
            <a:r>
              <a:rPr lang="en-US"/>
              <a:t>Slide </a:t>
            </a:r>
            <a:fld id="{80BDE58B-5058-4AA8-B8CA-54E5CA91D862}" type="slidenum">
              <a:rPr lang="en-US"/>
              <a:pPr>
                <a:defRPr/>
              </a:pPr>
              <a:t>47</a:t>
            </a:fld>
            <a:endParaRPr lang="en-US"/>
          </a:p>
        </p:txBody>
      </p:sp>
      <p:sp>
        <p:nvSpPr>
          <p:cNvPr id="40963" name="Rectangle 3"/>
          <p:cNvSpPr>
            <a:spLocks noGrp="1" noChangeArrowheads="1"/>
          </p:cNvSpPr>
          <p:nvPr>
            <p:ph type="body" idx="1"/>
          </p:nvPr>
        </p:nvSpPr>
        <p:spPr>
          <a:xfrm>
            <a:off x="187325" y="1154113"/>
            <a:ext cx="8739188" cy="4572000"/>
          </a:xfrm>
        </p:spPr>
        <p:txBody>
          <a:bodyPr rtlCol="0">
            <a:normAutofit fontScale="77500" lnSpcReduction="20000"/>
          </a:bodyPr>
          <a:lstStyle/>
          <a:p>
            <a:pPr eaLnBrk="1" fontAlgn="auto" hangingPunct="1">
              <a:lnSpc>
                <a:spcPct val="90000"/>
              </a:lnSpc>
              <a:spcAft>
                <a:spcPts val="0"/>
              </a:spcAft>
              <a:buFontTx/>
              <a:buNone/>
              <a:tabLst>
                <a:tab pos="1603375" algn="ctr"/>
                <a:tab pos="3254375" algn="ctr"/>
                <a:tab pos="5143500" algn="ctr"/>
              </a:tabLst>
              <a:defRPr/>
            </a:pPr>
            <a:r>
              <a:rPr lang="en-US" dirty="0">
                <a:solidFill>
                  <a:schemeClr val="tx1">
                    <a:lumMod val="65000"/>
                    <a:lumOff val="35000"/>
                  </a:schemeClr>
                </a:solidFill>
              </a:rPr>
              <a:t>		</a:t>
            </a:r>
            <a:r>
              <a:rPr lang="en-US" u="sng" dirty="0">
                <a:solidFill>
                  <a:schemeClr val="tx1">
                    <a:lumMod val="65000"/>
                    <a:lumOff val="35000"/>
                  </a:schemeClr>
                </a:solidFill>
              </a:rPr>
              <a:t>Process	Arrival Time</a:t>
            </a:r>
            <a:r>
              <a:rPr lang="en-US" dirty="0">
                <a:solidFill>
                  <a:schemeClr val="tx1">
                    <a:lumMod val="65000"/>
                    <a:lumOff val="35000"/>
                  </a:schemeClr>
                </a:solidFill>
              </a:rPr>
              <a:t>	</a:t>
            </a:r>
            <a:r>
              <a:rPr lang="en-US" u="sng" dirty="0">
                <a:solidFill>
                  <a:schemeClr val="tx1">
                    <a:lumMod val="65000"/>
                    <a:lumOff val="35000"/>
                  </a:schemeClr>
                </a:solidFill>
              </a:rPr>
              <a:t>Burst Time</a:t>
            </a:r>
            <a:endParaRPr lang="en-US" dirty="0">
              <a:solidFill>
                <a:schemeClr val="tx1">
                  <a:lumMod val="65000"/>
                  <a:lumOff val="35000"/>
                </a:schemeClr>
              </a:solidFill>
            </a:endParaRPr>
          </a:p>
          <a:p>
            <a:pPr eaLnBrk="1" fontAlgn="auto" hangingPunct="1">
              <a:lnSpc>
                <a:spcPct val="90000"/>
              </a:lnSpc>
              <a:spcAft>
                <a:spcPts val="0"/>
              </a:spcAft>
              <a:buFontTx/>
              <a:buNone/>
              <a:tabLst>
                <a:tab pos="1603375" algn="ctr"/>
                <a:tab pos="3254375" algn="ctr"/>
                <a:tab pos="5143500" algn="ctr"/>
              </a:tabLst>
              <a:defRPr/>
            </a:pPr>
            <a:r>
              <a:rPr lang="en-US" dirty="0">
                <a:solidFill>
                  <a:schemeClr val="tx1">
                    <a:lumMod val="65000"/>
                    <a:lumOff val="35000"/>
                  </a:schemeClr>
                </a:solidFill>
              </a:rPr>
              <a:t>		</a:t>
            </a:r>
            <a:r>
              <a:rPr lang="en-US" i="1" dirty="0">
                <a:solidFill>
                  <a:schemeClr val="tx1">
                    <a:lumMod val="65000"/>
                    <a:lumOff val="35000"/>
                  </a:schemeClr>
                </a:solidFill>
              </a:rPr>
              <a:t>P</a:t>
            </a:r>
            <a:r>
              <a:rPr lang="en-US" i="1" baseline="-25000" dirty="0">
                <a:solidFill>
                  <a:schemeClr val="tx1">
                    <a:lumMod val="65000"/>
                    <a:lumOff val="35000"/>
                  </a:schemeClr>
                </a:solidFill>
              </a:rPr>
              <a:t>1</a:t>
            </a:r>
            <a:r>
              <a:rPr lang="en-US" dirty="0">
                <a:solidFill>
                  <a:schemeClr val="tx1">
                    <a:lumMod val="65000"/>
                    <a:lumOff val="35000"/>
                  </a:schemeClr>
                </a:solidFill>
              </a:rPr>
              <a:t>	0.0	7</a:t>
            </a:r>
          </a:p>
          <a:p>
            <a:pPr eaLnBrk="1" fontAlgn="auto" hangingPunct="1">
              <a:lnSpc>
                <a:spcPct val="90000"/>
              </a:lnSpc>
              <a:spcAft>
                <a:spcPts val="0"/>
              </a:spcAft>
              <a:buFontTx/>
              <a:buNone/>
              <a:tabLst>
                <a:tab pos="1603375" algn="ctr"/>
                <a:tab pos="3254375" algn="ctr"/>
                <a:tab pos="5143500" algn="ctr"/>
              </a:tabLst>
              <a:defRPr/>
            </a:pPr>
            <a:r>
              <a:rPr lang="en-US" dirty="0">
                <a:solidFill>
                  <a:schemeClr val="tx1">
                    <a:lumMod val="65000"/>
                    <a:lumOff val="35000"/>
                  </a:schemeClr>
                </a:solidFill>
              </a:rPr>
              <a:t>		 </a:t>
            </a:r>
            <a:r>
              <a:rPr lang="en-US" i="1" dirty="0">
                <a:solidFill>
                  <a:schemeClr val="tx1">
                    <a:lumMod val="65000"/>
                    <a:lumOff val="35000"/>
                  </a:schemeClr>
                </a:solidFill>
              </a:rPr>
              <a:t>P</a:t>
            </a:r>
            <a:r>
              <a:rPr lang="en-US" i="1" baseline="-25000" dirty="0">
                <a:solidFill>
                  <a:schemeClr val="tx1">
                    <a:lumMod val="65000"/>
                    <a:lumOff val="35000"/>
                  </a:schemeClr>
                </a:solidFill>
              </a:rPr>
              <a:t>2	</a:t>
            </a:r>
            <a:r>
              <a:rPr lang="en-US" dirty="0">
                <a:solidFill>
                  <a:schemeClr val="tx1">
                    <a:lumMod val="65000"/>
                    <a:lumOff val="35000"/>
                  </a:schemeClr>
                </a:solidFill>
              </a:rPr>
              <a:t>2.0	4</a:t>
            </a:r>
          </a:p>
          <a:p>
            <a:pPr eaLnBrk="1" fontAlgn="auto" hangingPunct="1">
              <a:lnSpc>
                <a:spcPct val="90000"/>
              </a:lnSpc>
              <a:spcAft>
                <a:spcPts val="0"/>
              </a:spcAft>
              <a:buFontTx/>
              <a:buNone/>
              <a:tabLst>
                <a:tab pos="1603375" algn="ctr"/>
                <a:tab pos="3254375" algn="ctr"/>
                <a:tab pos="5143500" algn="ctr"/>
              </a:tabLst>
              <a:defRPr/>
            </a:pPr>
            <a:r>
              <a:rPr lang="en-US" dirty="0">
                <a:solidFill>
                  <a:schemeClr val="tx1">
                    <a:lumMod val="65000"/>
                    <a:lumOff val="35000"/>
                  </a:schemeClr>
                </a:solidFill>
              </a:rPr>
              <a:t>		 </a:t>
            </a:r>
            <a:r>
              <a:rPr lang="en-US" i="1" dirty="0">
                <a:solidFill>
                  <a:schemeClr val="tx1">
                    <a:lumMod val="65000"/>
                    <a:lumOff val="35000"/>
                  </a:schemeClr>
                </a:solidFill>
              </a:rPr>
              <a:t>P</a:t>
            </a:r>
            <a:r>
              <a:rPr lang="en-US" i="1" baseline="-25000" dirty="0">
                <a:solidFill>
                  <a:schemeClr val="tx1">
                    <a:lumMod val="65000"/>
                    <a:lumOff val="35000"/>
                  </a:schemeClr>
                </a:solidFill>
              </a:rPr>
              <a:t>3</a:t>
            </a:r>
            <a:r>
              <a:rPr lang="en-US" dirty="0">
                <a:solidFill>
                  <a:schemeClr val="tx1">
                    <a:lumMod val="65000"/>
                    <a:lumOff val="35000"/>
                  </a:schemeClr>
                </a:solidFill>
              </a:rPr>
              <a:t>	4.0	1</a:t>
            </a:r>
          </a:p>
          <a:p>
            <a:pPr eaLnBrk="1" fontAlgn="auto" hangingPunct="1">
              <a:lnSpc>
                <a:spcPct val="90000"/>
              </a:lnSpc>
              <a:spcAft>
                <a:spcPts val="0"/>
              </a:spcAft>
              <a:buFontTx/>
              <a:buNone/>
              <a:tabLst>
                <a:tab pos="1603375" algn="ctr"/>
                <a:tab pos="3254375" algn="ctr"/>
                <a:tab pos="5143500" algn="ctr"/>
              </a:tabLst>
              <a:defRPr/>
            </a:pPr>
            <a:r>
              <a:rPr lang="en-US" dirty="0">
                <a:solidFill>
                  <a:schemeClr val="tx1">
                    <a:lumMod val="65000"/>
                    <a:lumOff val="35000"/>
                  </a:schemeClr>
                </a:solidFill>
              </a:rPr>
              <a:t>		 </a:t>
            </a:r>
            <a:r>
              <a:rPr lang="en-US" i="1" dirty="0">
                <a:solidFill>
                  <a:schemeClr val="tx1">
                    <a:lumMod val="65000"/>
                    <a:lumOff val="35000"/>
                  </a:schemeClr>
                </a:solidFill>
              </a:rPr>
              <a:t>P</a:t>
            </a:r>
            <a:r>
              <a:rPr lang="en-US" i="1" baseline="-25000" dirty="0">
                <a:solidFill>
                  <a:schemeClr val="tx1">
                    <a:lumMod val="65000"/>
                    <a:lumOff val="35000"/>
                  </a:schemeClr>
                </a:solidFill>
              </a:rPr>
              <a:t>4</a:t>
            </a:r>
            <a:r>
              <a:rPr lang="en-US" dirty="0">
                <a:solidFill>
                  <a:schemeClr val="tx1">
                    <a:lumMod val="65000"/>
                    <a:lumOff val="35000"/>
                  </a:schemeClr>
                </a:solidFill>
              </a:rPr>
              <a:t>	5.0	4</a:t>
            </a:r>
          </a:p>
          <a:p>
            <a:pPr eaLnBrk="1" fontAlgn="auto" hangingPunct="1">
              <a:lnSpc>
                <a:spcPct val="90000"/>
              </a:lnSpc>
              <a:spcAft>
                <a:spcPts val="0"/>
              </a:spcAft>
              <a:tabLst>
                <a:tab pos="1603375" algn="ctr"/>
                <a:tab pos="3254375" algn="ctr"/>
                <a:tab pos="5143500" algn="ctr"/>
              </a:tabLst>
              <a:defRPr/>
            </a:pPr>
            <a:r>
              <a:rPr lang="en-US" dirty="0">
                <a:solidFill>
                  <a:schemeClr val="tx1">
                    <a:lumMod val="65000"/>
                    <a:lumOff val="35000"/>
                  </a:schemeClr>
                </a:solidFill>
              </a:rPr>
              <a:t>SJF (non-preemptive)</a:t>
            </a:r>
          </a:p>
          <a:p>
            <a:pPr eaLnBrk="1" fontAlgn="auto" hangingPunct="1">
              <a:lnSpc>
                <a:spcPct val="90000"/>
              </a:lnSpc>
              <a:spcAft>
                <a:spcPts val="0"/>
              </a:spcAft>
              <a:tabLst>
                <a:tab pos="1603375" algn="ctr"/>
                <a:tab pos="3254375" algn="ctr"/>
                <a:tab pos="5143500" algn="ctr"/>
              </a:tabLst>
              <a:defRPr/>
            </a:pPr>
            <a:endParaRPr lang="en-US" dirty="0">
              <a:solidFill>
                <a:schemeClr val="tx1">
                  <a:lumMod val="65000"/>
                  <a:lumOff val="35000"/>
                </a:schemeClr>
              </a:solidFill>
            </a:endParaRPr>
          </a:p>
          <a:p>
            <a:pPr eaLnBrk="1" fontAlgn="auto" hangingPunct="1">
              <a:lnSpc>
                <a:spcPct val="90000"/>
              </a:lnSpc>
              <a:spcAft>
                <a:spcPts val="0"/>
              </a:spcAft>
              <a:tabLst>
                <a:tab pos="1603375" algn="ctr"/>
                <a:tab pos="3254375" algn="ctr"/>
                <a:tab pos="5143500" algn="ctr"/>
              </a:tabLst>
              <a:defRPr/>
            </a:pPr>
            <a:endParaRPr lang="en-US" dirty="0">
              <a:solidFill>
                <a:schemeClr val="tx1">
                  <a:lumMod val="65000"/>
                  <a:lumOff val="35000"/>
                </a:schemeClr>
              </a:solidFill>
            </a:endParaRPr>
          </a:p>
          <a:p>
            <a:pPr eaLnBrk="1" fontAlgn="auto" hangingPunct="1">
              <a:lnSpc>
                <a:spcPct val="90000"/>
              </a:lnSpc>
              <a:spcAft>
                <a:spcPts val="0"/>
              </a:spcAft>
              <a:tabLst>
                <a:tab pos="1603375" algn="ctr"/>
                <a:tab pos="3254375" algn="ctr"/>
                <a:tab pos="5143500" algn="ctr"/>
              </a:tabLst>
              <a:defRPr/>
            </a:pPr>
            <a:endParaRPr lang="en-US" dirty="0">
              <a:solidFill>
                <a:schemeClr val="tx1">
                  <a:lumMod val="65000"/>
                  <a:lumOff val="35000"/>
                </a:schemeClr>
              </a:solidFill>
            </a:endParaRPr>
          </a:p>
          <a:p>
            <a:pPr eaLnBrk="1" fontAlgn="auto" hangingPunct="1">
              <a:lnSpc>
                <a:spcPct val="90000"/>
              </a:lnSpc>
              <a:spcAft>
                <a:spcPts val="0"/>
              </a:spcAft>
              <a:tabLst>
                <a:tab pos="1603375" algn="ctr"/>
                <a:tab pos="3254375" algn="ctr"/>
                <a:tab pos="5143500" algn="ctr"/>
              </a:tabLst>
              <a:defRPr/>
            </a:pPr>
            <a:endParaRPr lang="en-US" dirty="0">
              <a:solidFill>
                <a:schemeClr val="tx1">
                  <a:lumMod val="65000"/>
                  <a:lumOff val="35000"/>
                </a:schemeClr>
              </a:solidFill>
            </a:endParaRPr>
          </a:p>
          <a:p>
            <a:pPr eaLnBrk="1" fontAlgn="auto" hangingPunct="1">
              <a:lnSpc>
                <a:spcPct val="90000"/>
              </a:lnSpc>
              <a:spcAft>
                <a:spcPts val="0"/>
              </a:spcAft>
              <a:tabLst>
                <a:tab pos="1603375" algn="ctr"/>
                <a:tab pos="3254375" algn="ctr"/>
                <a:tab pos="5143500" algn="ctr"/>
              </a:tabLst>
              <a:defRPr/>
            </a:pPr>
            <a:r>
              <a:rPr lang="en-US" dirty="0">
                <a:solidFill>
                  <a:schemeClr val="tx1">
                    <a:lumMod val="65000"/>
                    <a:lumOff val="35000"/>
                  </a:schemeClr>
                </a:solidFill>
              </a:rPr>
              <a:t>Average waiting time = (0 + 6 + 3 + 7)/4 = 4</a:t>
            </a:r>
            <a:endParaRPr lang="en-US" i="1" baseline="-25000" dirty="0">
              <a:solidFill>
                <a:schemeClr val="tx1">
                  <a:lumMod val="65000"/>
                  <a:lumOff val="35000"/>
                </a:schemeClr>
              </a:solidFill>
            </a:endParaRPr>
          </a:p>
        </p:txBody>
      </p:sp>
      <p:sp>
        <p:nvSpPr>
          <p:cNvPr id="56324" name="Rectangle 4"/>
          <p:cNvSpPr>
            <a:spLocks noGrp="1" noChangeArrowheads="1"/>
          </p:cNvSpPr>
          <p:nvPr>
            <p:ph type="title"/>
          </p:nvPr>
        </p:nvSpPr>
        <p:spPr>
          <a:noFill/>
        </p:spPr>
        <p:txBody>
          <a:bodyPr/>
          <a:lstStyle/>
          <a:p>
            <a:pPr eaLnBrk="1" hangingPunct="1"/>
            <a:r>
              <a:rPr lang="en-US" smtClean="0"/>
              <a:t>Example of Non-Preemptive SJF</a:t>
            </a:r>
          </a:p>
        </p:txBody>
      </p:sp>
      <p:grpSp>
        <p:nvGrpSpPr>
          <p:cNvPr id="56325" name="Group 37"/>
          <p:cNvGrpSpPr>
            <a:grpSpLocks/>
          </p:cNvGrpSpPr>
          <p:nvPr/>
        </p:nvGrpSpPr>
        <p:grpSpPr bwMode="auto">
          <a:xfrm>
            <a:off x="1371600" y="3690938"/>
            <a:ext cx="5575300" cy="1128712"/>
            <a:chOff x="864" y="2325"/>
            <a:chExt cx="3512" cy="711"/>
          </a:xfrm>
        </p:grpSpPr>
        <p:sp>
          <p:nvSpPr>
            <p:cNvPr id="56326" name="Rectangle 5"/>
            <p:cNvSpPr>
              <a:spLocks noChangeArrowheads="1"/>
            </p:cNvSpPr>
            <p:nvPr/>
          </p:nvSpPr>
          <p:spPr bwMode="auto">
            <a:xfrm flipH="1">
              <a:off x="960" y="2325"/>
              <a:ext cx="3312" cy="384"/>
            </a:xfrm>
            <a:prstGeom prst="rect">
              <a:avLst/>
            </a:prstGeom>
            <a:solidFill>
              <a:srgbClr val="0000FF"/>
            </a:solidFill>
            <a:ln w="25400">
              <a:solidFill>
                <a:srgbClr val="D61A97"/>
              </a:solidFill>
              <a:miter lim="800000"/>
              <a:headEnd/>
              <a:tailEnd/>
            </a:ln>
          </p:spPr>
          <p:txBody>
            <a:bodyPr wrap="none" anchor="ctr"/>
            <a:lstStyle/>
            <a:p>
              <a:endParaRPr lang="en-US">
                <a:latin typeface="Century Gothic" pitchFamily="34" charset="0"/>
              </a:endParaRPr>
            </a:p>
          </p:txBody>
        </p:sp>
        <p:sp>
          <p:nvSpPr>
            <p:cNvPr id="56327" name="Text Box 6"/>
            <p:cNvSpPr txBox="1">
              <a:spLocks noChangeArrowheads="1"/>
            </p:cNvSpPr>
            <p:nvPr/>
          </p:nvSpPr>
          <p:spPr bwMode="auto">
            <a:xfrm flipH="1">
              <a:off x="1392" y="2373"/>
              <a:ext cx="265" cy="231"/>
            </a:xfrm>
            <a:prstGeom prst="rect">
              <a:avLst/>
            </a:prstGeom>
            <a:noFill/>
            <a:ln w="9525">
              <a:noFill/>
              <a:miter lim="800000"/>
              <a:headEnd/>
              <a:tailEnd/>
            </a:ln>
          </p:spPr>
          <p:txBody>
            <a:bodyPr wrap="none" anchor="ctr">
              <a:spAutoFit/>
            </a:bodyPr>
            <a:lstStyle/>
            <a:p>
              <a:pPr algn="ctr" eaLnBrk="0" hangingPunct="0">
                <a:spcBef>
                  <a:spcPct val="50000"/>
                </a:spcBef>
              </a:pPr>
              <a:r>
                <a:rPr lang="en-US" b="1">
                  <a:solidFill>
                    <a:srgbClr val="FFFF00"/>
                  </a:solidFill>
                  <a:latin typeface="Helvetica" pitchFamily="34" charset="0"/>
                </a:rPr>
                <a:t>P</a:t>
              </a:r>
              <a:r>
                <a:rPr lang="en-US" b="1" baseline="-25000">
                  <a:solidFill>
                    <a:srgbClr val="FFFF00"/>
                  </a:solidFill>
                  <a:latin typeface="Helvetica" pitchFamily="34" charset="0"/>
                </a:rPr>
                <a:t>1</a:t>
              </a:r>
              <a:endParaRPr lang="en-US" b="1">
                <a:solidFill>
                  <a:srgbClr val="FFFF00"/>
                </a:solidFill>
                <a:latin typeface="Helvetica" pitchFamily="34" charset="0"/>
              </a:endParaRPr>
            </a:p>
          </p:txBody>
        </p:sp>
        <p:sp>
          <p:nvSpPr>
            <p:cNvPr id="56328" name="Text Box 7"/>
            <p:cNvSpPr txBox="1">
              <a:spLocks noChangeArrowheads="1"/>
            </p:cNvSpPr>
            <p:nvPr/>
          </p:nvSpPr>
          <p:spPr bwMode="auto">
            <a:xfrm flipH="1">
              <a:off x="2400" y="2373"/>
              <a:ext cx="265" cy="231"/>
            </a:xfrm>
            <a:prstGeom prst="rect">
              <a:avLst/>
            </a:prstGeom>
            <a:noFill/>
            <a:ln w="9525">
              <a:noFill/>
              <a:miter lim="800000"/>
              <a:headEnd/>
              <a:tailEnd/>
            </a:ln>
          </p:spPr>
          <p:txBody>
            <a:bodyPr wrap="none" anchor="ctr">
              <a:spAutoFit/>
            </a:bodyPr>
            <a:lstStyle/>
            <a:p>
              <a:pPr algn="ctr" eaLnBrk="0" hangingPunct="0">
                <a:spcBef>
                  <a:spcPct val="50000"/>
                </a:spcBef>
              </a:pPr>
              <a:r>
                <a:rPr lang="en-US" b="1">
                  <a:solidFill>
                    <a:srgbClr val="FFFF00"/>
                  </a:solidFill>
                  <a:latin typeface="Helvetica" pitchFamily="34" charset="0"/>
                </a:rPr>
                <a:t>P</a:t>
              </a:r>
              <a:r>
                <a:rPr lang="en-US" b="1" baseline="-25000">
                  <a:solidFill>
                    <a:srgbClr val="FFFF00"/>
                  </a:solidFill>
                  <a:latin typeface="Helvetica" pitchFamily="34" charset="0"/>
                </a:rPr>
                <a:t>3</a:t>
              </a:r>
              <a:endParaRPr lang="en-US" b="1">
                <a:solidFill>
                  <a:srgbClr val="FFFF00"/>
                </a:solidFill>
                <a:latin typeface="Helvetica" pitchFamily="34" charset="0"/>
              </a:endParaRPr>
            </a:p>
          </p:txBody>
        </p:sp>
        <p:sp>
          <p:nvSpPr>
            <p:cNvPr id="56329" name="Text Box 8"/>
            <p:cNvSpPr txBox="1">
              <a:spLocks noChangeArrowheads="1"/>
            </p:cNvSpPr>
            <p:nvPr/>
          </p:nvSpPr>
          <p:spPr bwMode="auto">
            <a:xfrm flipH="1">
              <a:off x="2976" y="2373"/>
              <a:ext cx="265" cy="231"/>
            </a:xfrm>
            <a:prstGeom prst="rect">
              <a:avLst/>
            </a:prstGeom>
            <a:noFill/>
            <a:ln w="9525">
              <a:noFill/>
              <a:miter lim="800000"/>
              <a:headEnd/>
              <a:tailEnd/>
            </a:ln>
          </p:spPr>
          <p:txBody>
            <a:bodyPr wrap="none" anchor="ctr">
              <a:spAutoFit/>
            </a:bodyPr>
            <a:lstStyle/>
            <a:p>
              <a:pPr algn="ctr" eaLnBrk="0" hangingPunct="0">
                <a:spcBef>
                  <a:spcPct val="50000"/>
                </a:spcBef>
              </a:pPr>
              <a:r>
                <a:rPr lang="en-US" b="1">
                  <a:solidFill>
                    <a:srgbClr val="FFFF00"/>
                  </a:solidFill>
                  <a:latin typeface="Helvetica" pitchFamily="34" charset="0"/>
                </a:rPr>
                <a:t>P</a:t>
              </a:r>
              <a:r>
                <a:rPr lang="en-US" b="1" baseline="-25000">
                  <a:solidFill>
                    <a:srgbClr val="FFFF00"/>
                  </a:solidFill>
                  <a:latin typeface="Helvetica" pitchFamily="34" charset="0"/>
                </a:rPr>
                <a:t>2</a:t>
              </a:r>
              <a:endParaRPr lang="en-US" b="1">
                <a:solidFill>
                  <a:srgbClr val="FFFF00"/>
                </a:solidFill>
                <a:latin typeface="Helvetica" pitchFamily="34" charset="0"/>
              </a:endParaRPr>
            </a:p>
          </p:txBody>
        </p:sp>
        <p:sp>
          <p:nvSpPr>
            <p:cNvPr id="56330" name="Line 9"/>
            <p:cNvSpPr>
              <a:spLocks noChangeShapeType="1"/>
            </p:cNvSpPr>
            <p:nvPr/>
          </p:nvSpPr>
          <p:spPr bwMode="auto">
            <a:xfrm flipH="1">
              <a:off x="4272" y="2709"/>
              <a:ext cx="0" cy="144"/>
            </a:xfrm>
            <a:prstGeom prst="line">
              <a:avLst/>
            </a:prstGeom>
            <a:noFill/>
            <a:ln w="9525">
              <a:solidFill>
                <a:schemeClr val="tx1"/>
              </a:solidFill>
              <a:round/>
              <a:headEnd/>
              <a:tailEnd/>
            </a:ln>
          </p:spPr>
          <p:txBody>
            <a:bodyPr wrap="none" anchor="ctr"/>
            <a:lstStyle/>
            <a:p>
              <a:endParaRPr lang="en-GB"/>
            </a:p>
          </p:txBody>
        </p:sp>
        <p:sp>
          <p:nvSpPr>
            <p:cNvPr id="56331" name="Line 10"/>
            <p:cNvSpPr>
              <a:spLocks noChangeShapeType="1"/>
            </p:cNvSpPr>
            <p:nvPr/>
          </p:nvSpPr>
          <p:spPr bwMode="auto">
            <a:xfrm flipH="1">
              <a:off x="960" y="2709"/>
              <a:ext cx="0" cy="144"/>
            </a:xfrm>
            <a:prstGeom prst="line">
              <a:avLst/>
            </a:prstGeom>
            <a:noFill/>
            <a:ln w="9525">
              <a:solidFill>
                <a:schemeClr val="tx1"/>
              </a:solidFill>
              <a:round/>
              <a:headEnd/>
              <a:tailEnd/>
            </a:ln>
          </p:spPr>
          <p:txBody>
            <a:bodyPr wrap="none" anchor="ctr"/>
            <a:lstStyle/>
            <a:p>
              <a:endParaRPr lang="en-GB"/>
            </a:p>
          </p:txBody>
        </p:sp>
        <p:sp>
          <p:nvSpPr>
            <p:cNvPr id="56332" name="Line 11"/>
            <p:cNvSpPr>
              <a:spLocks noChangeShapeType="1"/>
            </p:cNvSpPr>
            <p:nvPr/>
          </p:nvSpPr>
          <p:spPr bwMode="auto">
            <a:xfrm flipH="1">
              <a:off x="2688" y="2325"/>
              <a:ext cx="0" cy="384"/>
            </a:xfrm>
            <a:prstGeom prst="line">
              <a:avLst/>
            </a:prstGeom>
            <a:noFill/>
            <a:ln w="25400">
              <a:solidFill>
                <a:srgbClr val="FFFF00"/>
              </a:solidFill>
              <a:round/>
              <a:headEnd/>
              <a:tailEnd/>
            </a:ln>
          </p:spPr>
          <p:txBody>
            <a:bodyPr wrap="none" anchor="ctr"/>
            <a:lstStyle/>
            <a:p>
              <a:endParaRPr lang="en-GB"/>
            </a:p>
          </p:txBody>
        </p:sp>
        <p:sp>
          <p:nvSpPr>
            <p:cNvPr id="56333" name="Line 12"/>
            <p:cNvSpPr>
              <a:spLocks noChangeShapeType="1"/>
            </p:cNvSpPr>
            <p:nvPr/>
          </p:nvSpPr>
          <p:spPr bwMode="auto">
            <a:xfrm flipH="1">
              <a:off x="2400" y="2325"/>
              <a:ext cx="0" cy="384"/>
            </a:xfrm>
            <a:prstGeom prst="line">
              <a:avLst/>
            </a:prstGeom>
            <a:noFill/>
            <a:ln w="25400">
              <a:solidFill>
                <a:srgbClr val="FFFF00"/>
              </a:solidFill>
              <a:round/>
              <a:headEnd/>
              <a:tailEnd/>
            </a:ln>
          </p:spPr>
          <p:txBody>
            <a:bodyPr wrap="none" anchor="ctr"/>
            <a:lstStyle/>
            <a:p>
              <a:endParaRPr lang="en-GB"/>
            </a:p>
          </p:txBody>
        </p:sp>
        <p:sp>
          <p:nvSpPr>
            <p:cNvPr id="56334" name="Line 13"/>
            <p:cNvSpPr>
              <a:spLocks noChangeShapeType="1"/>
            </p:cNvSpPr>
            <p:nvPr/>
          </p:nvSpPr>
          <p:spPr bwMode="auto">
            <a:xfrm flipH="1">
              <a:off x="2400" y="2709"/>
              <a:ext cx="0" cy="144"/>
            </a:xfrm>
            <a:prstGeom prst="line">
              <a:avLst/>
            </a:prstGeom>
            <a:noFill/>
            <a:ln w="9525">
              <a:solidFill>
                <a:schemeClr val="tx1"/>
              </a:solidFill>
              <a:round/>
              <a:headEnd/>
              <a:tailEnd/>
            </a:ln>
          </p:spPr>
          <p:txBody>
            <a:bodyPr wrap="none" anchor="ctr"/>
            <a:lstStyle/>
            <a:p>
              <a:endParaRPr lang="en-GB"/>
            </a:p>
          </p:txBody>
        </p:sp>
        <p:sp>
          <p:nvSpPr>
            <p:cNvPr id="56335" name="Line 14"/>
            <p:cNvSpPr>
              <a:spLocks noChangeShapeType="1"/>
            </p:cNvSpPr>
            <p:nvPr/>
          </p:nvSpPr>
          <p:spPr bwMode="auto">
            <a:xfrm flipH="1">
              <a:off x="1392" y="2638"/>
              <a:ext cx="0" cy="144"/>
            </a:xfrm>
            <a:prstGeom prst="line">
              <a:avLst/>
            </a:prstGeom>
            <a:noFill/>
            <a:ln w="9525">
              <a:solidFill>
                <a:schemeClr val="tx1"/>
              </a:solidFill>
              <a:round/>
              <a:headEnd/>
              <a:tailEnd/>
            </a:ln>
          </p:spPr>
          <p:txBody>
            <a:bodyPr wrap="none" anchor="ctr"/>
            <a:lstStyle/>
            <a:p>
              <a:endParaRPr lang="en-GB"/>
            </a:p>
          </p:txBody>
        </p:sp>
        <p:sp>
          <p:nvSpPr>
            <p:cNvPr id="56336" name="Text Box 15"/>
            <p:cNvSpPr txBox="1">
              <a:spLocks noChangeArrowheads="1"/>
            </p:cNvSpPr>
            <p:nvPr/>
          </p:nvSpPr>
          <p:spPr bwMode="auto">
            <a:xfrm flipH="1">
              <a:off x="2304" y="2805"/>
              <a:ext cx="196" cy="231"/>
            </a:xfrm>
            <a:prstGeom prst="rect">
              <a:avLst/>
            </a:prstGeom>
            <a:noFill/>
            <a:ln w="9525">
              <a:noFill/>
              <a:miter lim="800000"/>
              <a:headEnd/>
              <a:tailEnd/>
            </a:ln>
          </p:spPr>
          <p:txBody>
            <a:bodyPr wrap="none" anchor="ctr">
              <a:spAutoFit/>
            </a:bodyPr>
            <a:lstStyle/>
            <a:p>
              <a:pPr algn="ctr" eaLnBrk="0" hangingPunct="0">
                <a:spcBef>
                  <a:spcPct val="50000"/>
                </a:spcBef>
              </a:pPr>
              <a:r>
                <a:rPr lang="en-US" b="1">
                  <a:solidFill>
                    <a:srgbClr val="0000FF"/>
                  </a:solidFill>
                  <a:latin typeface="Helvetica" pitchFamily="34" charset="0"/>
                </a:rPr>
                <a:t>7</a:t>
              </a:r>
            </a:p>
          </p:txBody>
        </p:sp>
        <p:sp>
          <p:nvSpPr>
            <p:cNvPr id="56337" name="Text Box 16"/>
            <p:cNvSpPr txBox="1">
              <a:spLocks noChangeArrowheads="1"/>
            </p:cNvSpPr>
            <p:nvPr/>
          </p:nvSpPr>
          <p:spPr bwMode="auto">
            <a:xfrm flipH="1">
              <a:off x="1492" y="2805"/>
              <a:ext cx="196" cy="231"/>
            </a:xfrm>
            <a:prstGeom prst="rect">
              <a:avLst/>
            </a:prstGeom>
            <a:noFill/>
            <a:ln w="9525">
              <a:noFill/>
              <a:miter lim="800000"/>
              <a:headEnd/>
              <a:tailEnd/>
            </a:ln>
          </p:spPr>
          <p:txBody>
            <a:bodyPr wrap="none" anchor="ctr">
              <a:spAutoFit/>
            </a:bodyPr>
            <a:lstStyle/>
            <a:p>
              <a:pPr algn="ctr" eaLnBrk="0" hangingPunct="0">
                <a:spcBef>
                  <a:spcPct val="50000"/>
                </a:spcBef>
              </a:pPr>
              <a:r>
                <a:rPr lang="en-US" b="1">
                  <a:solidFill>
                    <a:srgbClr val="0000FF"/>
                  </a:solidFill>
                  <a:latin typeface="Helvetica" pitchFamily="34" charset="0"/>
                </a:rPr>
                <a:t>3</a:t>
              </a:r>
            </a:p>
          </p:txBody>
        </p:sp>
        <p:sp>
          <p:nvSpPr>
            <p:cNvPr id="56338" name="Text Box 17"/>
            <p:cNvSpPr txBox="1">
              <a:spLocks noChangeArrowheads="1"/>
            </p:cNvSpPr>
            <p:nvPr/>
          </p:nvSpPr>
          <p:spPr bwMode="auto">
            <a:xfrm flipH="1">
              <a:off x="4100" y="2805"/>
              <a:ext cx="276" cy="231"/>
            </a:xfrm>
            <a:prstGeom prst="rect">
              <a:avLst/>
            </a:prstGeom>
            <a:noFill/>
            <a:ln w="9525">
              <a:noFill/>
              <a:miter lim="800000"/>
              <a:headEnd/>
              <a:tailEnd/>
            </a:ln>
          </p:spPr>
          <p:txBody>
            <a:bodyPr wrap="none" anchor="ctr">
              <a:spAutoFit/>
            </a:bodyPr>
            <a:lstStyle/>
            <a:p>
              <a:pPr algn="ctr" eaLnBrk="0" hangingPunct="0">
                <a:spcBef>
                  <a:spcPct val="50000"/>
                </a:spcBef>
              </a:pPr>
              <a:r>
                <a:rPr lang="en-US" b="1">
                  <a:solidFill>
                    <a:srgbClr val="0000FF"/>
                  </a:solidFill>
                  <a:latin typeface="Helvetica" pitchFamily="34" charset="0"/>
                </a:rPr>
                <a:t>16</a:t>
              </a:r>
            </a:p>
          </p:txBody>
        </p:sp>
        <p:sp>
          <p:nvSpPr>
            <p:cNvPr id="56339" name="Text Box 18"/>
            <p:cNvSpPr txBox="1">
              <a:spLocks noChangeArrowheads="1"/>
            </p:cNvSpPr>
            <p:nvPr/>
          </p:nvSpPr>
          <p:spPr bwMode="auto">
            <a:xfrm flipH="1">
              <a:off x="864" y="2805"/>
              <a:ext cx="196" cy="231"/>
            </a:xfrm>
            <a:prstGeom prst="rect">
              <a:avLst/>
            </a:prstGeom>
            <a:noFill/>
            <a:ln w="9525">
              <a:noFill/>
              <a:miter lim="800000"/>
              <a:headEnd/>
              <a:tailEnd/>
            </a:ln>
          </p:spPr>
          <p:txBody>
            <a:bodyPr wrap="none" anchor="ctr">
              <a:spAutoFit/>
            </a:bodyPr>
            <a:lstStyle/>
            <a:p>
              <a:pPr algn="ctr" eaLnBrk="0" hangingPunct="0">
                <a:spcBef>
                  <a:spcPct val="50000"/>
                </a:spcBef>
              </a:pPr>
              <a:r>
                <a:rPr lang="en-US" b="1">
                  <a:solidFill>
                    <a:srgbClr val="0000FF"/>
                  </a:solidFill>
                  <a:latin typeface="Helvetica" pitchFamily="34" charset="0"/>
                </a:rPr>
                <a:t>0</a:t>
              </a:r>
            </a:p>
          </p:txBody>
        </p:sp>
        <p:sp>
          <p:nvSpPr>
            <p:cNvPr id="56340" name="Text Box 20"/>
            <p:cNvSpPr txBox="1">
              <a:spLocks noChangeArrowheads="1"/>
            </p:cNvSpPr>
            <p:nvPr/>
          </p:nvSpPr>
          <p:spPr bwMode="auto">
            <a:xfrm flipH="1">
              <a:off x="3696" y="2373"/>
              <a:ext cx="265" cy="231"/>
            </a:xfrm>
            <a:prstGeom prst="rect">
              <a:avLst/>
            </a:prstGeom>
            <a:noFill/>
            <a:ln w="9525">
              <a:noFill/>
              <a:miter lim="800000"/>
              <a:headEnd/>
              <a:tailEnd/>
            </a:ln>
          </p:spPr>
          <p:txBody>
            <a:bodyPr wrap="none" anchor="ctr">
              <a:spAutoFit/>
            </a:bodyPr>
            <a:lstStyle/>
            <a:p>
              <a:pPr algn="ctr" eaLnBrk="0" hangingPunct="0">
                <a:spcBef>
                  <a:spcPct val="50000"/>
                </a:spcBef>
              </a:pPr>
              <a:r>
                <a:rPr lang="en-US" b="1">
                  <a:solidFill>
                    <a:srgbClr val="FFFF00"/>
                  </a:solidFill>
                  <a:latin typeface="Helvetica" pitchFamily="34" charset="0"/>
                </a:rPr>
                <a:t>P</a:t>
              </a:r>
              <a:r>
                <a:rPr lang="en-US" b="1" baseline="-25000">
                  <a:solidFill>
                    <a:srgbClr val="FFFF00"/>
                  </a:solidFill>
                  <a:latin typeface="Helvetica" pitchFamily="34" charset="0"/>
                </a:rPr>
                <a:t>4</a:t>
              </a:r>
              <a:endParaRPr lang="en-US" b="1">
                <a:solidFill>
                  <a:srgbClr val="FFFF00"/>
                </a:solidFill>
                <a:latin typeface="Helvetica" pitchFamily="34" charset="0"/>
              </a:endParaRPr>
            </a:p>
          </p:txBody>
        </p:sp>
        <p:sp>
          <p:nvSpPr>
            <p:cNvPr id="56341" name="Line 21"/>
            <p:cNvSpPr>
              <a:spLocks noChangeShapeType="1"/>
            </p:cNvSpPr>
            <p:nvPr/>
          </p:nvSpPr>
          <p:spPr bwMode="auto">
            <a:xfrm flipH="1">
              <a:off x="3456" y="2325"/>
              <a:ext cx="0" cy="384"/>
            </a:xfrm>
            <a:prstGeom prst="line">
              <a:avLst/>
            </a:prstGeom>
            <a:noFill/>
            <a:ln w="25400">
              <a:solidFill>
                <a:srgbClr val="FFFF00"/>
              </a:solidFill>
              <a:round/>
              <a:headEnd/>
              <a:tailEnd/>
            </a:ln>
          </p:spPr>
          <p:txBody>
            <a:bodyPr wrap="none" anchor="ctr"/>
            <a:lstStyle/>
            <a:p>
              <a:endParaRPr lang="en-GB"/>
            </a:p>
          </p:txBody>
        </p:sp>
        <p:sp>
          <p:nvSpPr>
            <p:cNvPr id="56342" name="Line 22"/>
            <p:cNvSpPr>
              <a:spLocks noChangeShapeType="1"/>
            </p:cNvSpPr>
            <p:nvPr/>
          </p:nvSpPr>
          <p:spPr bwMode="auto">
            <a:xfrm flipH="1">
              <a:off x="1152" y="2638"/>
              <a:ext cx="0" cy="144"/>
            </a:xfrm>
            <a:prstGeom prst="line">
              <a:avLst/>
            </a:prstGeom>
            <a:noFill/>
            <a:ln w="9525">
              <a:solidFill>
                <a:schemeClr val="tx1"/>
              </a:solidFill>
              <a:round/>
              <a:headEnd/>
              <a:tailEnd/>
            </a:ln>
          </p:spPr>
          <p:txBody>
            <a:bodyPr wrap="none" anchor="ctr"/>
            <a:lstStyle/>
            <a:p>
              <a:endParaRPr lang="en-GB"/>
            </a:p>
          </p:txBody>
        </p:sp>
        <p:sp>
          <p:nvSpPr>
            <p:cNvPr id="56343" name="Line 23"/>
            <p:cNvSpPr>
              <a:spLocks noChangeShapeType="1"/>
            </p:cNvSpPr>
            <p:nvPr/>
          </p:nvSpPr>
          <p:spPr bwMode="auto">
            <a:xfrm flipH="1">
              <a:off x="1632" y="2638"/>
              <a:ext cx="0" cy="144"/>
            </a:xfrm>
            <a:prstGeom prst="line">
              <a:avLst/>
            </a:prstGeom>
            <a:noFill/>
            <a:ln w="9525">
              <a:solidFill>
                <a:schemeClr val="tx1"/>
              </a:solidFill>
              <a:round/>
              <a:headEnd/>
              <a:tailEnd/>
            </a:ln>
          </p:spPr>
          <p:txBody>
            <a:bodyPr wrap="none" anchor="ctr"/>
            <a:lstStyle/>
            <a:p>
              <a:endParaRPr lang="en-GB"/>
            </a:p>
          </p:txBody>
        </p:sp>
        <p:sp>
          <p:nvSpPr>
            <p:cNvPr id="56344" name="Line 24"/>
            <p:cNvSpPr>
              <a:spLocks noChangeShapeType="1"/>
            </p:cNvSpPr>
            <p:nvPr/>
          </p:nvSpPr>
          <p:spPr bwMode="auto">
            <a:xfrm flipH="1">
              <a:off x="1872" y="2638"/>
              <a:ext cx="0" cy="144"/>
            </a:xfrm>
            <a:prstGeom prst="line">
              <a:avLst/>
            </a:prstGeom>
            <a:noFill/>
            <a:ln w="9525">
              <a:solidFill>
                <a:schemeClr val="tx1"/>
              </a:solidFill>
              <a:round/>
              <a:headEnd/>
              <a:tailEnd/>
            </a:ln>
          </p:spPr>
          <p:txBody>
            <a:bodyPr wrap="none" anchor="ctr"/>
            <a:lstStyle/>
            <a:p>
              <a:endParaRPr lang="en-GB"/>
            </a:p>
          </p:txBody>
        </p:sp>
        <p:sp>
          <p:nvSpPr>
            <p:cNvPr id="56345" name="Line 25"/>
            <p:cNvSpPr>
              <a:spLocks noChangeShapeType="1"/>
            </p:cNvSpPr>
            <p:nvPr/>
          </p:nvSpPr>
          <p:spPr bwMode="auto">
            <a:xfrm flipH="1">
              <a:off x="2064" y="2638"/>
              <a:ext cx="0" cy="144"/>
            </a:xfrm>
            <a:prstGeom prst="line">
              <a:avLst/>
            </a:prstGeom>
            <a:noFill/>
            <a:ln w="9525">
              <a:solidFill>
                <a:schemeClr val="tx1"/>
              </a:solidFill>
              <a:round/>
              <a:headEnd/>
              <a:tailEnd/>
            </a:ln>
          </p:spPr>
          <p:txBody>
            <a:bodyPr wrap="none" anchor="ctr"/>
            <a:lstStyle/>
            <a:p>
              <a:endParaRPr lang="en-GB"/>
            </a:p>
          </p:txBody>
        </p:sp>
        <p:sp>
          <p:nvSpPr>
            <p:cNvPr id="56346" name="Line 26"/>
            <p:cNvSpPr>
              <a:spLocks noChangeShapeType="1"/>
            </p:cNvSpPr>
            <p:nvPr/>
          </p:nvSpPr>
          <p:spPr bwMode="auto">
            <a:xfrm flipH="1">
              <a:off x="2256" y="2638"/>
              <a:ext cx="0" cy="144"/>
            </a:xfrm>
            <a:prstGeom prst="line">
              <a:avLst/>
            </a:prstGeom>
            <a:noFill/>
            <a:ln w="9525">
              <a:solidFill>
                <a:schemeClr val="tx1"/>
              </a:solidFill>
              <a:round/>
              <a:headEnd/>
              <a:tailEnd/>
            </a:ln>
          </p:spPr>
          <p:txBody>
            <a:bodyPr wrap="none" anchor="ctr"/>
            <a:lstStyle/>
            <a:p>
              <a:endParaRPr lang="en-GB"/>
            </a:p>
          </p:txBody>
        </p:sp>
        <p:sp>
          <p:nvSpPr>
            <p:cNvPr id="56347" name="Line 27"/>
            <p:cNvSpPr>
              <a:spLocks noChangeShapeType="1"/>
            </p:cNvSpPr>
            <p:nvPr/>
          </p:nvSpPr>
          <p:spPr bwMode="auto">
            <a:xfrm flipH="1">
              <a:off x="2688" y="2709"/>
              <a:ext cx="0" cy="144"/>
            </a:xfrm>
            <a:prstGeom prst="line">
              <a:avLst/>
            </a:prstGeom>
            <a:noFill/>
            <a:ln w="9525">
              <a:solidFill>
                <a:schemeClr val="tx1"/>
              </a:solidFill>
              <a:round/>
              <a:headEnd/>
              <a:tailEnd/>
            </a:ln>
          </p:spPr>
          <p:txBody>
            <a:bodyPr wrap="none" anchor="ctr"/>
            <a:lstStyle/>
            <a:p>
              <a:endParaRPr lang="en-GB"/>
            </a:p>
          </p:txBody>
        </p:sp>
        <p:sp>
          <p:nvSpPr>
            <p:cNvPr id="56348" name="Text Box 28"/>
            <p:cNvSpPr txBox="1">
              <a:spLocks noChangeArrowheads="1"/>
            </p:cNvSpPr>
            <p:nvPr/>
          </p:nvSpPr>
          <p:spPr bwMode="auto">
            <a:xfrm flipH="1">
              <a:off x="2592" y="2805"/>
              <a:ext cx="196" cy="231"/>
            </a:xfrm>
            <a:prstGeom prst="rect">
              <a:avLst/>
            </a:prstGeom>
            <a:noFill/>
            <a:ln w="9525">
              <a:noFill/>
              <a:miter lim="800000"/>
              <a:headEnd/>
              <a:tailEnd/>
            </a:ln>
          </p:spPr>
          <p:txBody>
            <a:bodyPr wrap="none" anchor="ctr">
              <a:spAutoFit/>
            </a:bodyPr>
            <a:lstStyle/>
            <a:p>
              <a:pPr algn="ctr" eaLnBrk="0" hangingPunct="0">
                <a:spcBef>
                  <a:spcPct val="50000"/>
                </a:spcBef>
              </a:pPr>
              <a:r>
                <a:rPr lang="en-US" b="1">
                  <a:solidFill>
                    <a:srgbClr val="0000FF"/>
                  </a:solidFill>
                  <a:latin typeface="Helvetica" pitchFamily="34" charset="0"/>
                </a:rPr>
                <a:t>8</a:t>
              </a:r>
            </a:p>
          </p:txBody>
        </p:sp>
        <p:sp>
          <p:nvSpPr>
            <p:cNvPr id="56349" name="Line 29"/>
            <p:cNvSpPr>
              <a:spLocks noChangeShapeType="1"/>
            </p:cNvSpPr>
            <p:nvPr/>
          </p:nvSpPr>
          <p:spPr bwMode="auto">
            <a:xfrm flipH="1">
              <a:off x="2928" y="2638"/>
              <a:ext cx="0" cy="144"/>
            </a:xfrm>
            <a:prstGeom prst="line">
              <a:avLst/>
            </a:prstGeom>
            <a:noFill/>
            <a:ln w="9525">
              <a:solidFill>
                <a:schemeClr val="tx1"/>
              </a:solidFill>
              <a:round/>
              <a:headEnd/>
              <a:tailEnd/>
            </a:ln>
          </p:spPr>
          <p:txBody>
            <a:bodyPr wrap="none" anchor="ctr"/>
            <a:lstStyle/>
            <a:p>
              <a:endParaRPr lang="en-GB"/>
            </a:p>
          </p:txBody>
        </p:sp>
        <p:sp>
          <p:nvSpPr>
            <p:cNvPr id="56350" name="Line 30"/>
            <p:cNvSpPr>
              <a:spLocks noChangeShapeType="1"/>
            </p:cNvSpPr>
            <p:nvPr/>
          </p:nvSpPr>
          <p:spPr bwMode="auto">
            <a:xfrm flipH="1">
              <a:off x="3120" y="2638"/>
              <a:ext cx="0" cy="144"/>
            </a:xfrm>
            <a:prstGeom prst="line">
              <a:avLst/>
            </a:prstGeom>
            <a:noFill/>
            <a:ln w="9525">
              <a:solidFill>
                <a:schemeClr val="tx1"/>
              </a:solidFill>
              <a:round/>
              <a:headEnd/>
              <a:tailEnd/>
            </a:ln>
          </p:spPr>
          <p:txBody>
            <a:bodyPr wrap="none" anchor="ctr"/>
            <a:lstStyle/>
            <a:p>
              <a:endParaRPr lang="en-GB"/>
            </a:p>
          </p:txBody>
        </p:sp>
        <p:sp>
          <p:nvSpPr>
            <p:cNvPr id="56351" name="Line 31"/>
            <p:cNvSpPr>
              <a:spLocks noChangeShapeType="1"/>
            </p:cNvSpPr>
            <p:nvPr/>
          </p:nvSpPr>
          <p:spPr bwMode="auto">
            <a:xfrm flipH="1">
              <a:off x="3312" y="2638"/>
              <a:ext cx="0" cy="144"/>
            </a:xfrm>
            <a:prstGeom prst="line">
              <a:avLst/>
            </a:prstGeom>
            <a:noFill/>
            <a:ln w="9525">
              <a:solidFill>
                <a:schemeClr val="tx1"/>
              </a:solidFill>
              <a:round/>
              <a:headEnd/>
              <a:tailEnd/>
            </a:ln>
          </p:spPr>
          <p:txBody>
            <a:bodyPr wrap="none" anchor="ctr"/>
            <a:lstStyle/>
            <a:p>
              <a:endParaRPr lang="en-GB"/>
            </a:p>
          </p:txBody>
        </p:sp>
        <p:sp>
          <p:nvSpPr>
            <p:cNvPr id="56352" name="Line 32"/>
            <p:cNvSpPr>
              <a:spLocks noChangeShapeType="1"/>
            </p:cNvSpPr>
            <p:nvPr/>
          </p:nvSpPr>
          <p:spPr bwMode="auto">
            <a:xfrm flipH="1">
              <a:off x="3456" y="2709"/>
              <a:ext cx="0" cy="144"/>
            </a:xfrm>
            <a:prstGeom prst="line">
              <a:avLst/>
            </a:prstGeom>
            <a:noFill/>
            <a:ln w="9525">
              <a:solidFill>
                <a:schemeClr val="tx1"/>
              </a:solidFill>
              <a:round/>
              <a:headEnd/>
              <a:tailEnd/>
            </a:ln>
          </p:spPr>
          <p:txBody>
            <a:bodyPr wrap="none" anchor="ctr"/>
            <a:lstStyle/>
            <a:p>
              <a:endParaRPr lang="en-GB"/>
            </a:p>
          </p:txBody>
        </p:sp>
        <p:sp>
          <p:nvSpPr>
            <p:cNvPr id="56353" name="Text Box 33"/>
            <p:cNvSpPr txBox="1">
              <a:spLocks noChangeArrowheads="1"/>
            </p:cNvSpPr>
            <p:nvPr/>
          </p:nvSpPr>
          <p:spPr bwMode="auto">
            <a:xfrm flipH="1">
              <a:off x="3312" y="2805"/>
              <a:ext cx="276" cy="231"/>
            </a:xfrm>
            <a:prstGeom prst="rect">
              <a:avLst/>
            </a:prstGeom>
            <a:noFill/>
            <a:ln w="9525">
              <a:noFill/>
              <a:miter lim="800000"/>
              <a:headEnd/>
              <a:tailEnd/>
            </a:ln>
          </p:spPr>
          <p:txBody>
            <a:bodyPr wrap="none" anchor="ctr">
              <a:spAutoFit/>
            </a:bodyPr>
            <a:lstStyle/>
            <a:p>
              <a:pPr algn="ctr" eaLnBrk="0" hangingPunct="0">
                <a:spcBef>
                  <a:spcPct val="50000"/>
                </a:spcBef>
              </a:pPr>
              <a:r>
                <a:rPr lang="en-US" b="1">
                  <a:solidFill>
                    <a:srgbClr val="0000FF"/>
                  </a:solidFill>
                  <a:latin typeface="Helvetica" pitchFamily="34" charset="0"/>
                </a:rPr>
                <a:t>12</a:t>
              </a:r>
            </a:p>
          </p:txBody>
        </p:sp>
        <p:sp>
          <p:nvSpPr>
            <p:cNvPr id="56354" name="Line 34"/>
            <p:cNvSpPr>
              <a:spLocks noChangeShapeType="1"/>
            </p:cNvSpPr>
            <p:nvPr/>
          </p:nvSpPr>
          <p:spPr bwMode="auto">
            <a:xfrm flipH="1">
              <a:off x="3696" y="2638"/>
              <a:ext cx="0" cy="144"/>
            </a:xfrm>
            <a:prstGeom prst="line">
              <a:avLst/>
            </a:prstGeom>
            <a:noFill/>
            <a:ln w="9525">
              <a:solidFill>
                <a:schemeClr val="tx1"/>
              </a:solidFill>
              <a:round/>
              <a:headEnd/>
              <a:tailEnd/>
            </a:ln>
          </p:spPr>
          <p:txBody>
            <a:bodyPr wrap="none" anchor="ctr"/>
            <a:lstStyle/>
            <a:p>
              <a:endParaRPr lang="en-GB"/>
            </a:p>
          </p:txBody>
        </p:sp>
        <p:sp>
          <p:nvSpPr>
            <p:cNvPr id="56355" name="Line 35"/>
            <p:cNvSpPr>
              <a:spLocks noChangeShapeType="1"/>
            </p:cNvSpPr>
            <p:nvPr/>
          </p:nvSpPr>
          <p:spPr bwMode="auto">
            <a:xfrm flipH="1">
              <a:off x="3888" y="2638"/>
              <a:ext cx="0" cy="144"/>
            </a:xfrm>
            <a:prstGeom prst="line">
              <a:avLst/>
            </a:prstGeom>
            <a:noFill/>
            <a:ln w="9525">
              <a:solidFill>
                <a:schemeClr val="tx1"/>
              </a:solidFill>
              <a:round/>
              <a:headEnd/>
              <a:tailEnd/>
            </a:ln>
          </p:spPr>
          <p:txBody>
            <a:bodyPr wrap="none" anchor="ctr"/>
            <a:lstStyle/>
            <a:p>
              <a:endParaRPr lang="en-GB"/>
            </a:p>
          </p:txBody>
        </p:sp>
        <p:sp>
          <p:nvSpPr>
            <p:cNvPr id="56356" name="Line 36"/>
            <p:cNvSpPr>
              <a:spLocks noChangeShapeType="1"/>
            </p:cNvSpPr>
            <p:nvPr/>
          </p:nvSpPr>
          <p:spPr bwMode="auto">
            <a:xfrm flipH="1">
              <a:off x="4080" y="2638"/>
              <a:ext cx="0" cy="144"/>
            </a:xfrm>
            <a:prstGeom prst="line">
              <a:avLst/>
            </a:prstGeom>
            <a:noFill/>
            <a:ln w="9525">
              <a:solidFill>
                <a:schemeClr val="tx1"/>
              </a:solidFill>
              <a:round/>
              <a:headEnd/>
              <a:tailEnd/>
            </a:ln>
          </p:spPr>
          <p:txBody>
            <a:bodyPr wrap="none" anchor="ctr"/>
            <a:lstStyle/>
            <a:p>
              <a:endParaRPr lang="en-GB"/>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0" y="620713"/>
            <a:ext cx="8913813" cy="1417637"/>
          </a:xfrm>
        </p:spPr>
        <p:txBody>
          <a:bodyPr/>
          <a:lstStyle/>
          <a:p>
            <a:r>
              <a:rPr lang="en-US" sz="4800" smtClean="0"/>
              <a:t>Shortest Remaining Time</a:t>
            </a:r>
            <a:br>
              <a:rPr lang="en-US" sz="4800" smtClean="0"/>
            </a:br>
            <a:r>
              <a:rPr lang="en-US" sz="4800" smtClean="0"/>
              <a:t>First</a:t>
            </a:r>
          </a:p>
        </p:txBody>
      </p:sp>
      <p:sp>
        <p:nvSpPr>
          <p:cNvPr id="57347" name="Content Placeholder 2"/>
          <p:cNvSpPr>
            <a:spLocks noGrp="1"/>
          </p:cNvSpPr>
          <p:nvPr>
            <p:ph idx="1"/>
          </p:nvPr>
        </p:nvSpPr>
        <p:spPr>
          <a:xfrm>
            <a:off x="928688" y="2071688"/>
            <a:ext cx="8215312" cy="4429125"/>
          </a:xfrm>
        </p:spPr>
        <p:txBody>
          <a:bodyPr/>
          <a:lstStyle/>
          <a:p>
            <a:r>
              <a:rPr lang="en-US" sz="2400" b="1" smtClean="0"/>
              <a:t>SRT</a:t>
            </a:r>
          </a:p>
          <a:p>
            <a:r>
              <a:rPr lang="en-US" sz="2400" smtClean="0"/>
              <a:t>Processor allocated to job closest to completion</a:t>
            </a:r>
          </a:p>
          <a:p>
            <a:pPr lvl="1"/>
            <a:r>
              <a:rPr lang="en-US" sz="2400" smtClean="0"/>
              <a:t>When one job is currently running another job enters the system with a shorter estimated run time then  the current job is preempted to allow the new job to proceed</a:t>
            </a:r>
          </a:p>
          <a:p>
            <a:r>
              <a:rPr lang="en-US" sz="2400" smtClean="0"/>
              <a:t>Favors short jobs even more, can lead to starvation</a:t>
            </a:r>
          </a:p>
          <a:p>
            <a:r>
              <a:rPr lang="en-US" sz="2400" smtClean="0"/>
              <a:t>Preemptive version of </a:t>
            </a:r>
            <a:r>
              <a:rPr lang="en-US" sz="2400" b="1" smtClean="0"/>
              <a:t>SJF</a:t>
            </a:r>
          </a:p>
        </p:txBody>
      </p:sp>
      <p:sp>
        <p:nvSpPr>
          <p:cNvPr id="7" name="Title 5"/>
          <p:cNvSpPr txBox="1">
            <a:spLocks/>
          </p:cNvSpPr>
          <p:nvPr/>
        </p:nvSpPr>
        <p:spPr>
          <a:xfrm rot="16200000">
            <a:off x="-2409825" y="3533775"/>
            <a:ext cx="5734050" cy="914400"/>
          </a:xfrm>
          <a:prstGeom prst="rect">
            <a:avLst/>
          </a:prstGeom>
          <a:solidFill>
            <a:schemeClr val="bg2">
              <a:lumMod val="40000"/>
              <a:lumOff val="60000"/>
            </a:schemeClr>
          </a:solidFill>
        </p:spPr>
        <p:txBody>
          <a:bodyPr lIns="1188720" rIns="274320" anchor="ctr">
            <a:normAutofit/>
          </a:bodyPr>
          <a:lstStyle/>
          <a:p>
            <a:pPr defTabSz="914400" fontAlgn="auto">
              <a:spcAft>
                <a:spcPts val="0"/>
              </a:spcAft>
              <a:defRPr/>
            </a:pPr>
            <a:r>
              <a:rPr lang="en-US" sz="3200" dirty="0">
                <a:solidFill>
                  <a:schemeClr val="accent1">
                    <a:lumMod val="50000"/>
                  </a:schemeClr>
                </a:solidFill>
                <a:latin typeface="+mj-lt"/>
                <a:ea typeface="+mj-ea"/>
                <a:cs typeface="+mj-cs"/>
              </a:rPr>
              <a:t>Operating Systems   </a:t>
            </a:r>
          </a:p>
        </p:txBody>
      </p:sp>
      <p:sp>
        <p:nvSpPr>
          <p:cNvPr id="8" name="Slide Number Placeholder 7"/>
          <p:cNvSpPr>
            <a:spLocks noGrp="1"/>
          </p:cNvSpPr>
          <p:nvPr>
            <p:ph type="sldNum" sz="quarter" idx="12"/>
          </p:nvPr>
        </p:nvSpPr>
        <p:spPr/>
        <p:txBody>
          <a:bodyPr/>
          <a:lstStyle/>
          <a:p>
            <a:pPr>
              <a:defRPr/>
            </a:pPr>
            <a:fld id="{2E7424B8-8DA6-498A-A7B3-B820AE3AFD23}" type="slidenum">
              <a:rPr lang="en-US" smtClean="0"/>
              <a:pPr>
                <a:defRPr/>
              </a:pPr>
              <a:t>48</a:t>
            </a:fld>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p:txBody>
          <a:bodyPr/>
          <a:lstStyle/>
          <a:p>
            <a:pPr>
              <a:defRPr/>
            </a:pPr>
            <a:r>
              <a:rPr lang="en-US"/>
              <a:t>Silberschatz /  OS Concepts / 6e - Chapter 6 CPU Scheduling</a:t>
            </a:r>
          </a:p>
        </p:txBody>
      </p:sp>
      <p:sp>
        <p:nvSpPr>
          <p:cNvPr id="19459" name="Slide Number Placeholder 5"/>
          <p:cNvSpPr>
            <a:spLocks noGrp="1"/>
          </p:cNvSpPr>
          <p:nvPr>
            <p:ph type="sldNum" sz="quarter" idx="12"/>
          </p:nvPr>
        </p:nvSpPr>
        <p:spPr/>
        <p:txBody>
          <a:bodyPr/>
          <a:lstStyle/>
          <a:p>
            <a:pPr>
              <a:defRPr/>
            </a:pPr>
            <a:r>
              <a:rPr lang="en-US"/>
              <a:t>Slide </a:t>
            </a:r>
            <a:fld id="{EC5B53FA-6E8D-4C6C-8D97-546808518D7B}" type="slidenum">
              <a:rPr lang="en-US"/>
              <a:pPr>
                <a:defRPr/>
              </a:pPr>
              <a:t>49</a:t>
            </a:fld>
            <a:endParaRPr lang="en-US"/>
          </a:p>
        </p:txBody>
      </p:sp>
      <p:sp>
        <p:nvSpPr>
          <p:cNvPr id="58372" name="Rectangle 2"/>
          <p:cNvSpPr>
            <a:spLocks noGrp="1" noChangeArrowheads="1"/>
          </p:cNvSpPr>
          <p:nvPr>
            <p:ph type="title"/>
          </p:nvPr>
        </p:nvSpPr>
        <p:spPr>
          <a:xfrm>
            <a:off x="0" y="173038"/>
            <a:ext cx="9144000" cy="1143000"/>
          </a:xfrm>
        </p:spPr>
        <p:txBody>
          <a:bodyPr/>
          <a:lstStyle/>
          <a:p>
            <a:pPr eaLnBrk="1" hangingPunct="1"/>
            <a:r>
              <a:rPr lang="en-US" smtClean="0"/>
              <a:t>Example of SRTF</a:t>
            </a:r>
          </a:p>
        </p:txBody>
      </p:sp>
      <p:sp>
        <p:nvSpPr>
          <p:cNvPr id="58373" name="Rectangle 36"/>
          <p:cNvSpPr>
            <a:spLocks noGrp="1" noChangeArrowheads="1"/>
          </p:cNvSpPr>
          <p:nvPr>
            <p:ph type="body" idx="1"/>
          </p:nvPr>
        </p:nvSpPr>
        <p:spPr>
          <a:xfrm>
            <a:off x="174625" y="1100138"/>
            <a:ext cx="8726488" cy="4995862"/>
          </a:xfrm>
          <a:noFill/>
        </p:spPr>
        <p:txBody>
          <a:bodyPr/>
          <a:lstStyle/>
          <a:p>
            <a:pPr eaLnBrk="1" hangingPunct="1">
              <a:buFontTx/>
              <a:buNone/>
              <a:tabLst>
                <a:tab pos="1603375" algn="ctr"/>
                <a:tab pos="3254375" algn="ctr"/>
                <a:tab pos="5143500" algn="ctr"/>
              </a:tabLst>
            </a:pPr>
            <a:r>
              <a:rPr lang="en-US" smtClean="0"/>
              <a:t>		</a:t>
            </a:r>
            <a:r>
              <a:rPr lang="en-US" u="sng" smtClean="0"/>
              <a:t>Process	Arrival Time</a:t>
            </a:r>
            <a:r>
              <a:rPr lang="en-US" smtClean="0"/>
              <a:t>	</a:t>
            </a:r>
            <a:r>
              <a:rPr lang="en-US" u="sng" smtClean="0"/>
              <a:t>Burst Time</a:t>
            </a:r>
            <a:endParaRPr lang="en-US" smtClean="0"/>
          </a:p>
          <a:p>
            <a:pPr eaLnBrk="1" hangingPunct="1">
              <a:buFontTx/>
              <a:buNone/>
              <a:tabLst>
                <a:tab pos="1603375" algn="ctr"/>
                <a:tab pos="3254375" algn="ctr"/>
                <a:tab pos="5143500" algn="ctr"/>
              </a:tabLst>
            </a:pPr>
            <a:r>
              <a:rPr lang="en-US" smtClean="0"/>
              <a:t>		</a:t>
            </a:r>
            <a:r>
              <a:rPr lang="en-US" i="1" smtClean="0"/>
              <a:t>P</a:t>
            </a:r>
            <a:r>
              <a:rPr lang="en-US" i="1" baseline="-25000" smtClean="0"/>
              <a:t>1</a:t>
            </a:r>
            <a:r>
              <a:rPr lang="en-US" smtClean="0"/>
              <a:t>	0.0	7</a:t>
            </a:r>
          </a:p>
          <a:p>
            <a:pPr eaLnBrk="1" hangingPunct="1">
              <a:buFontTx/>
              <a:buNone/>
              <a:tabLst>
                <a:tab pos="1603375" algn="ctr"/>
                <a:tab pos="3254375" algn="ctr"/>
                <a:tab pos="5143500" algn="ctr"/>
              </a:tabLst>
            </a:pPr>
            <a:r>
              <a:rPr lang="en-US" smtClean="0"/>
              <a:t>		 </a:t>
            </a:r>
            <a:r>
              <a:rPr lang="en-US" i="1" smtClean="0"/>
              <a:t>P</a:t>
            </a:r>
            <a:r>
              <a:rPr lang="en-US" i="1" baseline="-25000" smtClean="0"/>
              <a:t>2	</a:t>
            </a:r>
            <a:r>
              <a:rPr lang="en-US" smtClean="0"/>
              <a:t>2.0	4</a:t>
            </a:r>
          </a:p>
          <a:p>
            <a:pPr eaLnBrk="1" hangingPunct="1">
              <a:buFontTx/>
              <a:buNone/>
              <a:tabLst>
                <a:tab pos="1603375" algn="ctr"/>
                <a:tab pos="3254375" algn="ctr"/>
                <a:tab pos="5143500" algn="ctr"/>
              </a:tabLst>
            </a:pPr>
            <a:r>
              <a:rPr lang="en-US" smtClean="0"/>
              <a:t>		 </a:t>
            </a:r>
            <a:r>
              <a:rPr lang="en-US" i="1" smtClean="0"/>
              <a:t>P</a:t>
            </a:r>
            <a:r>
              <a:rPr lang="en-US" i="1" baseline="-25000" smtClean="0"/>
              <a:t>3</a:t>
            </a:r>
            <a:r>
              <a:rPr lang="en-US" smtClean="0"/>
              <a:t>	4.0	1</a:t>
            </a:r>
          </a:p>
          <a:p>
            <a:pPr eaLnBrk="1" hangingPunct="1">
              <a:buFontTx/>
              <a:buNone/>
              <a:tabLst>
                <a:tab pos="1603375" algn="ctr"/>
                <a:tab pos="3254375" algn="ctr"/>
                <a:tab pos="5143500" algn="ctr"/>
              </a:tabLst>
            </a:pPr>
            <a:r>
              <a:rPr lang="en-US" smtClean="0"/>
              <a:t>		 </a:t>
            </a:r>
            <a:r>
              <a:rPr lang="en-US" i="1" smtClean="0"/>
              <a:t>P</a:t>
            </a:r>
            <a:r>
              <a:rPr lang="en-US" i="1" baseline="-25000" smtClean="0"/>
              <a:t>4</a:t>
            </a:r>
            <a:r>
              <a:rPr lang="en-US" smtClean="0"/>
              <a:t>	5.0	4</a:t>
            </a:r>
          </a:p>
          <a:p>
            <a:pPr eaLnBrk="1" hangingPunct="1">
              <a:tabLst>
                <a:tab pos="1603375" algn="ctr"/>
                <a:tab pos="3254375" algn="ctr"/>
                <a:tab pos="5143500" algn="ctr"/>
              </a:tabLst>
            </a:pPr>
            <a:r>
              <a:rPr lang="en-US" smtClean="0"/>
              <a:t>SJF (preemptive)</a:t>
            </a:r>
          </a:p>
          <a:p>
            <a:pPr eaLnBrk="1" hangingPunct="1">
              <a:tabLst>
                <a:tab pos="1603375" algn="ctr"/>
                <a:tab pos="3254375" algn="ctr"/>
                <a:tab pos="5143500" algn="ctr"/>
              </a:tabLst>
            </a:pPr>
            <a:endParaRPr lang="en-US" smtClean="0"/>
          </a:p>
          <a:p>
            <a:pPr eaLnBrk="1" hangingPunct="1">
              <a:tabLst>
                <a:tab pos="1603375" algn="ctr"/>
                <a:tab pos="3254375" algn="ctr"/>
                <a:tab pos="5143500" algn="ctr"/>
              </a:tabLst>
            </a:pPr>
            <a:endParaRPr lang="en-US" smtClean="0"/>
          </a:p>
          <a:p>
            <a:pPr eaLnBrk="1" hangingPunct="1">
              <a:tabLst>
                <a:tab pos="1603375" algn="ctr"/>
                <a:tab pos="3254375" algn="ctr"/>
                <a:tab pos="5143500" algn="ctr"/>
              </a:tabLst>
            </a:pPr>
            <a:endParaRPr lang="en-US" smtClean="0"/>
          </a:p>
          <a:p>
            <a:pPr eaLnBrk="1" hangingPunct="1">
              <a:tabLst>
                <a:tab pos="1603375" algn="ctr"/>
                <a:tab pos="3254375" algn="ctr"/>
                <a:tab pos="5143500" algn="ctr"/>
              </a:tabLst>
            </a:pPr>
            <a:endParaRPr lang="en-US" smtClean="0"/>
          </a:p>
          <a:p>
            <a:pPr eaLnBrk="1" hangingPunct="1">
              <a:tabLst>
                <a:tab pos="1603375" algn="ctr"/>
                <a:tab pos="3254375" algn="ctr"/>
                <a:tab pos="5143500" algn="ctr"/>
              </a:tabLst>
            </a:pPr>
            <a:r>
              <a:rPr lang="en-US" smtClean="0"/>
              <a:t>Average waiting time = (9 + 1 + 0 +2)/4 = 3</a:t>
            </a:r>
            <a:endParaRPr lang="en-US" i="1" baseline="-25000" smtClean="0"/>
          </a:p>
        </p:txBody>
      </p:sp>
      <p:grpSp>
        <p:nvGrpSpPr>
          <p:cNvPr id="58374" name="Group 74"/>
          <p:cNvGrpSpPr>
            <a:grpSpLocks/>
          </p:cNvGrpSpPr>
          <p:nvPr/>
        </p:nvGrpSpPr>
        <p:grpSpPr bwMode="auto">
          <a:xfrm>
            <a:off x="1371600" y="3752850"/>
            <a:ext cx="5924550" cy="1204913"/>
            <a:chOff x="864" y="2364"/>
            <a:chExt cx="3732" cy="759"/>
          </a:xfrm>
        </p:grpSpPr>
        <p:sp>
          <p:nvSpPr>
            <p:cNvPr id="58375" name="Rectangle 37"/>
            <p:cNvSpPr>
              <a:spLocks noChangeArrowheads="1"/>
            </p:cNvSpPr>
            <p:nvPr/>
          </p:nvSpPr>
          <p:spPr bwMode="auto">
            <a:xfrm flipH="1">
              <a:off x="960" y="2373"/>
              <a:ext cx="3504" cy="384"/>
            </a:xfrm>
            <a:prstGeom prst="rect">
              <a:avLst/>
            </a:prstGeom>
            <a:solidFill>
              <a:srgbClr val="0000FF"/>
            </a:solidFill>
            <a:ln w="25400">
              <a:solidFill>
                <a:srgbClr val="FF0000"/>
              </a:solidFill>
              <a:miter lim="800000"/>
              <a:headEnd/>
              <a:tailEnd/>
            </a:ln>
          </p:spPr>
          <p:txBody>
            <a:bodyPr wrap="none" anchor="ctr"/>
            <a:lstStyle/>
            <a:p>
              <a:endParaRPr lang="en-US"/>
            </a:p>
          </p:txBody>
        </p:sp>
        <p:sp>
          <p:nvSpPr>
            <p:cNvPr id="58376" name="Text Box 38"/>
            <p:cNvSpPr txBox="1">
              <a:spLocks noChangeArrowheads="1"/>
            </p:cNvSpPr>
            <p:nvPr/>
          </p:nvSpPr>
          <p:spPr bwMode="auto">
            <a:xfrm flipH="1">
              <a:off x="1008" y="2412"/>
              <a:ext cx="265" cy="231"/>
            </a:xfrm>
            <a:prstGeom prst="rect">
              <a:avLst/>
            </a:prstGeom>
            <a:noFill/>
            <a:ln w="9525">
              <a:noFill/>
              <a:miter lim="800000"/>
              <a:headEnd/>
              <a:tailEnd/>
            </a:ln>
          </p:spPr>
          <p:txBody>
            <a:bodyPr wrap="none" anchor="ctr">
              <a:spAutoFit/>
            </a:bodyPr>
            <a:lstStyle/>
            <a:p>
              <a:pPr algn="ctr" eaLnBrk="0" hangingPunct="0">
                <a:spcBef>
                  <a:spcPct val="50000"/>
                </a:spcBef>
              </a:pPr>
              <a:r>
                <a:rPr lang="en-US" b="1">
                  <a:solidFill>
                    <a:srgbClr val="FFFF00"/>
                  </a:solidFill>
                  <a:latin typeface="Helvetica" pitchFamily="34" charset="0"/>
                </a:rPr>
                <a:t>P</a:t>
              </a:r>
              <a:r>
                <a:rPr lang="en-US" b="1" baseline="-25000">
                  <a:solidFill>
                    <a:srgbClr val="FFFF00"/>
                  </a:solidFill>
                  <a:latin typeface="Helvetica" pitchFamily="34" charset="0"/>
                </a:rPr>
                <a:t>1</a:t>
              </a:r>
              <a:endParaRPr lang="en-US" b="1">
                <a:solidFill>
                  <a:srgbClr val="FFFF00"/>
                </a:solidFill>
                <a:latin typeface="Helvetica" pitchFamily="34" charset="0"/>
              </a:endParaRPr>
            </a:p>
          </p:txBody>
        </p:sp>
        <p:sp>
          <p:nvSpPr>
            <p:cNvPr id="58377" name="Text Box 39"/>
            <p:cNvSpPr txBox="1">
              <a:spLocks noChangeArrowheads="1"/>
            </p:cNvSpPr>
            <p:nvPr/>
          </p:nvSpPr>
          <p:spPr bwMode="auto">
            <a:xfrm flipH="1">
              <a:off x="1824" y="2412"/>
              <a:ext cx="265" cy="231"/>
            </a:xfrm>
            <a:prstGeom prst="rect">
              <a:avLst/>
            </a:prstGeom>
            <a:noFill/>
            <a:ln w="9525">
              <a:noFill/>
              <a:miter lim="800000"/>
              <a:headEnd/>
              <a:tailEnd/>
            </a:ln>
          </p:spPr>
          <p:txBody>
            <a:bodyPr wrap="none" anchor="ctr">
              <a:spAutoFit/>
            </a:bodyPr>
            <a:lstStyle/>
            <a:p>
              <a:pPr algn="ctr" eaLnBrk="0" hangingPunct="0">
                <a:spcBef>
                  <a:spcPct val="50000"/>
                </a:spcBef>
              </a:pPr>
              <a:r>
                <a:rPr lang="en-US" b="1">
                  <a:solidFill>
                    <a:srgbClr val="FFFF00"/>
                  </a:solidFill>
                  <a:latin typeface="Helvetica" pitchFamily="34" charset="0"/>
                </a:rPr>
                <a:t>P</a:t>
              </a:r>
              <a:r>
                <a:rPr lang="en-US" b="1" baseline="-25000">
                  <a:solidFill>
                    <a:srgbClr val="FFFF00"/>
                  </a:solidFill>
                  <a:latin typeface="Helvetica" pitchFamily="34" charset="0"/>
                </a:rPr>
                <a:t>3</a:t>
              </a:r>
              <a:endParaRPr lang="en-US" b="1">
                <a:solidFill>
                  <a:srgbClr val="FFFF00"/>
                </a:solidFill>
                <a:latin typeface="Helvetica" pitchFamily="34" charset="0"/>
              </a:endParaRPr>
            </a:p>
          </p:txBody>
        </p:sp>
        <p:sp>
          <p:nvSpPr>
            <p:cNvPr id="58378" name="Text Box 40"/>
            <p:cNvSpPr txBox="1">
              <a:spLocks noChangeArrowheads="1"/>
            </p:cNvSpPr>
            <p:nvPr/>
          </p:nvSpPr>
          <p:spPr bwMode="auto">
            <a:xfrm flipH="1">
              <a:off x="1488" y="2412"/>
              <a:ext cx="265" cy="231"/>
            </a:xfrm>
            <a:prstGeom prst="rect">
              <a:avLst/>
            </a:prstGeom>
            <a:noFill/>
            <a:ln w="9525">
              <a:noFill/>
              <a:miter lim="800000"/>
              <a:headEnd/>
              <a:tailEnd/>
            </a:ln>
          </p:spPr>
          <p:txBody>
            <a:bodyPr wrap="none" anchor="ctr">
              <a:spAutoFit/>
            </a:bodyPr>
            <a:lstStyle/>
            <a:p>
              <a:pPr algn="ctr" eaLnBrk="0" hangingPunct="0">
                <a:spcBef>
                  <a:spcPct val="50000"/>
                </a:spcBef>
              </a:pPr>
              <a:r>
                <a:rPr lang="en-US" b="1">
                  <a:solidFill>
                    <a:srgbClr val="FFFF00"/>
                  </a:solidFill>
                  <a:latin typeface="Helvetica" pitchFamily="34" charset="0"/>
                </a:rPr>
                <a:t>P</a:t>
              </a:r>
              <a:r>
                <a:rPr lang="en-US" b="1" baseline="-25000">
                  <a:solidFill>
                    <a:srgbClr val="FFFF00"/>
                  </a:solidFill>
                  <a:latin typeface="Helvetica" pitchFamily="34" charset="0"/>
                </a:rPr>
                <a:t>2</a:t>
              </a:r>
              <a:endParaRPr lang="en-US" b="1">
                <a:solidFill>
                  <a:srgbClr val="FFFF00"/>
                </a:solidFill>
                <a:latin typeface="Helvetica" pitchFamily="34" charset="0"/>
              </a:endParaRPr>
            </a:p>
          </p:txBody>
        </p:sp>
        <p:sp>
          <p:nvSpPr>
            <p:cNvPr id="58379" name="Line 41"/>
            <p:cNvSpPr>
              <a:spLocks noChangeShapeType="1"/>
            </p:cNvSpPr>
            <p:nvPr/>
          </p:nvSpPr>
          <p:spPr bwMode="auto">
            <a:xfrm flipH="1">
              <a:off x="4452" y="2748"/>
              <a:ext cx="0" cy="144"/>
            </a:xfrm>
            <a:prstGeom prst="line">
              <a:avLst/>
            </a:prstGeom>
            <a:noFill/>
            <a:ln w="9525">
              <a:solidFill>
                <a:schemeClr val="tx1"/>
              </a:solidFill>
              <a:round/>
              <a:headEnd/>
              <a:tailEnd/>
            </a:ln>
          </p:spPr>
          <p:txBody>
            <a:bodyPr wrap="none" anchor="ctr"/>
            <a:lstStyle/>
            <a:p>
              <a:endParaRPr lang="en-GB"/>
            </a:p>
          </p:txBody>
        </p:sp>
        <p:sp>
          <p:nvSpPr>
            <p:cNvPr id="58380" name="Line 42"/>
            <p:cNvSpPr>
              <a:spLocks noChangeShapeType="1"/>
            </p:cNvSpPr>
            <p:nvPr/>
          </p:nvSpPr>
          <p:spPr bwMode="auto">
            <a:xfrm flipH="1">
              <a:off x="960" y="2757"/>
              <a:ext cx="0" cy="144"/>
            </a:xfrm>
            <a:prstGeom prst="line">
              <a:avLst/>
            </a:prstGeom>
            <a:noFill/>
            <a:ln w="9525">
              <a:solidFill>
                <a:schemeClr val="tx1"/>
              </a:solidFill>
              <a:round/>
              <a:headEnd/>
              <a:tailEnd/>
            </a:ln>
          </p:spPr>
          <p:txBody>
            <a:bodyPr wrap="none" anchor="ctr"/>
            <a:lstStyle/>
            <a:p>
              <a:endParaRPr lang="en-GB"/>
            </a:p>
          </p:txBody>
        </p:sp>
        <p:sp>
          <p:nvSpPr>
            <p:cNvPr id="58381" name="Line 43"/>
            <p:cNvSpPr>
              <a:spLocks noChangeShapeType="1"/>
            </p:cNvSpPr>
            <p:nvPr/>
          </p:nvSpPr>
          <p:spPr bwMode="auto">
            <a:xfrm flipH="1">
              <a:off x="2688" y="2373"/>
              <a:ext cx="0" cy="384"/>
            </a:xfrm>
            <a:prstGeom prst="line">
              <a:avLst/>
            </a:prstGeom>
            <a:noFill/>
            <a:ln w="9525">
              <a:solidFill>
                <a:schemeClr val="tx1"/>
              </a:solidFill>
              <a:round/>
              <a:headEnd/>
              <a:tailEnd/>
            </a:ln>
          </p:spPr>
          <p:txBody>
            <a:bodyPr wrap="none" anchor="ctr"/>
            <a:lstStyle/>
            <a:p>
              <a:endParaRPr lang="en-GB"/>
            </a:p>
          </p:txBody>
        </p:sp>
        <p:sp>
          <p:nvSpPr>
            <p:cNvPr id="58382" name="Line 44"/>
            <p:cNvSpPr>
              <a:spLocks noChangeShapeType="1"/>
            </p:cNvSpPr>
            <p:nvPr/>
          </p:nvSpPr>
          <p:spPr bwMode="auto">
            <a:xfrm flipH="1">
              <a:off x="1344" y="2364"/>
              <a:ext cx="0" cy="576"/>
            </a:xfrm>
            <a:prstGeom prst="line">
              <a:avLst/>
            </a:prstGeom>
            <a:noFill/>
            <a:ln w="9525">
              <a:solidFill>
                <a:schemeClr val="tx1"/>
              </a:solidFill>
              <a:round/>
              <a:headEnd/>
              <a:tailEnd/>
            </a:ln>
          </p:spPr>
          <p:txBody>
            <a:bodyPr wrap="none" anchor="ctr"/>
            <a:lstStyle/>
            <a:p>
              <a:endParaRPr lang="en-GB"/>
            </a:p>
          </p:txBody>
        </p:sp>
        <p:sp>
          <p:nvSpPr>
            <p:cNvPr id="58383" name="Line 45"/>
            <p:cNvSpPr>
              <a:spLocks noChangeShapeType="1"/>
            </p:cNvSpPr>
            <p:nvPr/>
          </p:nvSpPr>
          <p:spPr bwMode="auto">
            <a:xfrm flipH="1">
              <a:off x="2400" y="2757"/>
              <a:ext cx="0" cy="144"/>
            </a:xfrm>
            <a:prstGeom prst="line">
              <a:avLst/>
            </a:prstGeom>
            <a:noFill/>
            <a:ln w="9525">
              <a:solidFill>
                <a:schemeClr val="tx1"/>
              </a:solidFill>
              <a:round/>
              <a:headEnd/>
              <a:tailEnd/>
            </a:ln>
          </p:spPr>
          <p:txBody>
            <a:bodyPr wrap="none" anchor="ctr"/>
            <a:lstStyle/>
            <a:p>
              <a:endParaRPr lang="en-GB"/>
            </a:p>
          </p:txBody>
        </p:sp>
        <p:sp>
          <p:nvSpPr>
            <p:cNvPr id="58384" name="Text Box 47"/>
            <p:cNvSpPr txBox="1">
              <a:spLocks noChangeArrowheads="1"/>
            </p:cNvSpPr>
            <p:nvPr/>
          </p:nvSpPr>
          <p:spPr bwMode="auto">
            <a:xfrm flipH="1">
              <a:off x="1728" y="2892"/>
              <a:ext cx="196" cy="231"/>
            </a:xfrm>
            <a:prstGeom prst="rect">
              <a:avLst/>
            </a:prstGeom>
            <a:noFill/>
            <a:ln w="9525">
              <a:noFill/>
              <a:miter lim="800000"/>
              <a:headEnd/>
              <a:tailEnd/>
            </a:ln>
          </p:spPr>
          <p:txBody>
            <a:bodyPr wrap="none" anchor="ctr">
              <a:spAutoFit/>
            </a:bodyPr>
            <a:lstStyle/>
            <a:p>
              <a:pPr algn="ctr" eaLnBrk="0" hangingPunct="0">
                <a:spcBef>
                  <a:spcPct val="50000"/>
                </a:spcBef>
              </a:pPr>
              <a:r>
                <a:rPr lang="en-US" b="1">
                  <a:solidFill>
                    <a:srgbClr val="0000FF"/>
                  </a:solidFill>
                  <a:latin typeface="Helvetica" pitchFamily="34" charset="0"/>
                </a:rPr>
                <a:t>4</a:t>
              </a:r>
            </a:p>
          </p:txBody>
        </p:sp>
        <p:sp>
          <p:nvSpPr>
            <p:cNvPr id="58385" name="Text Box 48"/>
            <p:cNvSpPr txBox="1">
              <a:spLocks noChangeArrowheads="1"/>
            </p:cNvSpPr>
            <p:nvPr/>
          </p:nvSpPr>
          <p:spPr bwMode="auto">
            <a:xfrm flipH="1">
              <a:off x="1248" y="2892"/>
              <a:ext cx="196" cy="231"/>
            </a:xfrm>
            <a:prstGeom prst="rect">
              <a:avLst/>
            </a:prstGeom>
            <a:noFill/>
            <a:ln w="9525">
              <a:noFill/>
              <a:miter lim="800000"/>
              <a:headEnd/>
              <a:tailEnd/>
            </a:ln>
          </p:spPr>
          <p:txBody>
            <a:bodyPr wrap="none" anchor="ctr">
              <a:spAutoFit/>
            </a:bodyPr>
            <a:lstStyle/>
            <a:p>
              <a:pPr algn="ctr" eaLnBrk="0" hangingPunct="0">
                <a:spcBef>
                  <a:spcPct val="50000"/>
                </a:spcBef>
              </a:pPr>
              <a:r>
                <a:rPr lang="en-US" b="1">
                  <a:solidFill>
                    <a:srgbClr val="0000FF"/>
                  </a:solidFill>
                  <a:latin typeface="Helvetica" pitchFamily="34" charset="0"/>
                </a:rPr>
                <a:t>2</a:t>
              </a:r>
            </a:p>
          </p:txBody>
        </p:sp>
        <p:sp>
          <p:nvSpPr>
            <p:cNvPr id="58386" name="Text Box 49"/>
            <p:cNvSpPr txBox="1">
              <a:spLocks noChangeArrowheads="1"/>
            </p:cNvSpPr>
            <p:nvPr/>
          </p:nvSpPr>
          <p:spPr bwMode="auto">
            <a:xfrm flipH="1">
              <a:off x="3312" y="2844"/>
              <a:ext cx="276" cy="231"/>
            </a:xfrm>
            <a:prstGeom prst="rect">
              <a:avLst/>
            </a:prstGeom>
            <a:noFill/>
            <a:ln w="9525">
              <a:noFill/>
              <a:miter lim="800000"/>
              <a:headEnd/>
              <a:tailEnd/>
            </a:ln>
          </p:spPr>
          <p:txBody>
            <a:bodyPr wrap="none" anchor="ctr">
              <a:spAutoFit/>
            </a:bodyPr>
            <a:lstStyle/>
            <a:p>
              <a:pPr algn="ctr" eaLnBrk="0" hangingPunct="0">
                <a:spcBef>
                  <a:spcPct val="50000"/>
                </a:spcBef>
              </a:pPr>
              <a:r>
                <a:rPr lang="en-US" b="1">
                  <a:solidFill>
                    <a:srgbClr val="0000FF"/>
                  </a:solidFill>
                  <a:latin typeface="Helvetica" pitchFamily="34" charset="0"/>
                </a:rPr>
                <a:t>11</a:t>
              </a:r>
            </a:p>
          </p:txBody>
        </p:sp>
        <p:sp>
          <p:nvSpPr>
            <p:cNvPr id="58387" name="Text Box 50"/>
            <p:cNvSpPr txBox="1">
              <a:spLocks noChangeArrowheads="1"/>
            </p:cNvSpPr>
            <p:nvPr/>
          </p:nvSpPr>
          <p:spPr bwMode="auto">
            <a:xfrm flipH="1">
              <a:off x="864" y="2853"/>
              <a:ext cx="196" cy="231"/>
            </a:xfrm>
            <a:prstGeom prst="rect">
              <a:avLst/>
            </a:prstGeom>
            <a:noFill/>
            <a:ln w="9525">
              <a:noFill/>
              <a:miter lim="800000"/>
              <a:headEnd/>
              <a:tailEnd/>
            </a:ln>
          </p:spPr>
          <p:txBody>
            <a:bodyPr wrap="none" anchor="ctr">
              <a:spAutoFit/>
            </a:bodyPr>
            <a:lstStyle/>
            <a:p>
              <a:pPr algn="ctr" eaLnBrk="0" hangingPunct="0">
                <a:spcBef>
                  <a:spcPct val="50000"/>
                </a:spcBef>
              </a:pPr>
              <a:r>
                <a:rPr lang="en-US" b="1">
                  <a:solidFill>
                    <a:srgbClr val="0000FF"/>
                  </a:solidFill>
                  <a:latin typeface="Helvetica" pitchFamily="34" charset="0"/>
                </a:rPr>
                <a:t>0</a:t>
              </a:r>
            </a:p>
          </p:txBody>
        </p:sp>
        <p:sp>
          <p:nvSpPr>
            <p:cNvPr id="58388" name="Text Box 51"/>
            <p:cNvSpPr txBox="1">
              <a:spLocks noChangeArrowheads="1"/>
            </p:cNvSpPr>
            <p:nvPr/>
          </p:nvSpPr>
          <p:spPr bwMode="auto">
            <a:xfrm flipH="1">
              <a:off x="2976" y="2412"/>
              <a:ext cx="265" cy="231"/>
            </a:xfrm>
            <a:prstGeom prst="rect">
              <a:avLst/>
            </a:prstGeom>
            <a:noFill/>
            <a:ln w="9525">
              <a:noFill/>
              <a:miter lim="800000"/>
              <a:headEnd/>
              <a:tailEnd/>
            </a:ln>
          </p:spPr>
          <p:txBody>
            <a:bodyPr wrap="none" anchor="ctr">
              <a:spAutoFit/>
            </a:bodyPr>
            <a:lstStyle/>
            <a:p>
              <a:pPr algn="ctr" eaLnBrk="0" hangingPunct="0">
                <a:spcBef>
                  <a:spcPct val="50000"/>
                </a:spcBef>
              </a:pPr>
              <a:r>
                <a:rPr lang="en-US" b="1">
                  <a:solidFill>
                    <a:srgbClr val="FFFF00"/>
                  </a:solidFill>
                  <a:latin typeface="Helvetica" pitchFamily="34" charset="0"/>
                </a:rPr>
                <a:t>P</a:t>
              </a:r>
              <a:r>
                <a:rPr lang="en-US" b="1" baseline="-25000">
                  <a:solidFill>
                    <a:srgbClr val="FFFF00"/>
                  </a:solidFill>
                  <a:latin typeface="Helvetica" pitchFamily="34" charset="0"/>
                </a:rPr>
                <a:t>4</a:t>
              </a:r>
              <a:endParaRPr lang="en-US" b="1">
                <a:solidFill>
                  <a:srgbClr val="FFFF00"/>
                </a:solidFill>
                <a:latin typeface="Helvetica" pitchFamily="34" charset="0"/>
              </a:endParaRPr>
            </a:p>
          </p:txBody>
        </p:sp>
        <p:sp>
          <p:nvSpPr>
            <p:cNvPr id="58389" name="Line 52"/>
            <p:cNvSpPr>
              <a:spLocks noChangeShapeType="1"/>
            </p:cNvSpPr>
            <p:nvPr/>
          </p:nvSpPr>
          <p:spPr bwMode="auto">
            <a:xfrm flipH="1">
              <a:off x="3456" y="2373"/>
              <a:ext cx="0" cy="384"/>
            </a:xfrm>
            <a:prstGeom prst="line">
              <a:avLst/>
            </a:prstGeom>
            <a:noFill/>
            <a:ln w="9525">
              <a:solidFill>
                <a:schemeClr val="tx1"/>
              </a:solidFill>
              <a:round/>
              <a:headEnd/>
              <a:tailEnd/>
            </a:ln>
          </p:spPr>
          <p:txBody>
            <a:bodyPr wrap="none" anchor="ctr"/>
            <a:lstStyle/>
            <a:p>
              <a:endParaRPr lang="en-GB"/>
            </a:p>
          </p:txBody>
        </p:sp>
        <p:sp>
          <p:nvSpPr>
            <p:cNvPr id="58390" name="Line 53"/>
            <p:cNvSpPr>
              <a:spLocks noChangeShapeType="1"/>
            </p:cNvSpPr>
            <p:nvPr/>
          </p:nvSpPr>
          <p:spPr bwMode="auto">
            <a:xfrm flipH="1">
              <a:off x="1152" y="2686"/>
              <a:ext cx="0" cy="144"/>
            </a:xfrm>
            <a:prstGeom prst="line">
              <a:avLst/>
            </a:prstGeom>
            <a:noFill/>
            <a:ln w="9525">
              <a:solidFill>
                <a:schemeClr val="tx1"/>
              </a:solidFill>
              <a:round/>
              <a:headEnd/>
              <a:tailEnd/>
            </a:ln>
          </p:spPr>
          <p:txBody>
            <a:bodyPr wrap="none" anchor="ctr"/>
            <a:lstStyle/>
            <a:p>
              <a:endParaRPr lang="en-GB"/>
            </a:p>
          </p:txBody>
        </p:sp>
        <p:sp>
          <p:nvSpPr>
            <p:cNvPr id="58391" name="Line 54"/>
            <p:cNvSpPr>
              <a:spLocks noChangeShapeType="1"/>
            </p:cNvSpPr>
            <p:nvPr/>
          </p:nvSpPr>
          <p:spPr bwMode="auto">
            <a:xfrm flipH="1">
              <a:off x="1632" y="2686"/>
              <a:ext cx="0" cy="144"/>
            </a:xfrm>
            <a:prstGeom prst="line">
              <a:avLst/>
            </a:prstGeom>
            <a:noFill/>
            <a:ln w="9525">
              <a:solidFill>
                <a:schemeClr val="tx1"/>
              </a:solidFill>
              <a:round/>
              <a:headEnd/>
              <a:tailEnd/>
            </a:ln>
          </p:spPr>
          <p:txBody>
            <a:bodyPr wrap="none" anchor="ctr"/>
            <a:lstStyle/>
            <a:p>
              <a:endParaRPr lang="en-GB"/>
            </a:p>
          </p:txBody>
        </p:sp>
        <p:sp>
          <p:nvSpPr>
            <p:cNvPr id="58392" name="Line 58"/>
            <p:cNvSpPr>
              <a:spLocks noChangeShapeType="1"/>
            </p:cNvSpPr>
            <p:nvPr/>
          </p:nvSpPr>
          <p:spPr bwMode="auto">
            <a:xfrm flipH="1">
              <a:off x="2688" y="2757"/>
              <a:ext cx="0" cy="144"/>
            </a:xfrm>
            <a:prstGeom prst="line">
              <a:avLst/>
            </a:prstGeom>
            <a:noFill/>
            <a:ln w="9525">
              <a:solidFill>
                <a:schemeClr val="tx1"/>
              </a:solidFill>
              <a:round/>
              <a:headEnd/>
              <a:tailEnd/>
            </a:ln>
          </p:spPr>
          <p:txBody>
            <a:bodyPr wrap="none" anchor="ctr"/>
            <a:lstStyle/>
            <a:p>
              <a:endParaRPr lang="en-GB"/>
            </a:p>
          </p:txBody>
        </p:sp>
        <p:sp>
          <p:nvSpPr>
            <p:cNvPr id="58393" name="Text Box 59"/>
            <p:cNvSpPr txBox="1">
              <a:spLocks noChangeArrowheads="1"/>
            </p:cNvSpPr>
            <p:nvPr/>
          </p:nvSpPr>
          <p:spPr bwMode="auto">
            <a:xfrm flipH="1">
              <a:off x="2064" y="2892"/>
              <a:ext cx="196" cy="231"/>
            </a:xfrm>
            <a:prstGeom prst="rect">
              <a:avLst/>
            </a:prstGeom>
            <a:noFill/>
            <a:ln w="9525">
              <a:noFill/>
              <a:miter lim="800000"/>
              <a:headEnd/>
              <a:tailEnd/>
            </a:ln>
          </p:spPr>
          <p:txBody>
            <a:bodyPr wrap="none" anchor="ctr">
              <a:spAutoFit/>
            </a:bodyPr>
            <a:lstStyle/>
            <a:p>
              <a:pPr algn="ctr" eaLnBrk="0" hangingPunct="0">
                <a:spcBef>
                  <a:spcPct val="50000"/>
                </a:spcBef>
              </a:pPr>
              <a:r>
                <a:rPr lang="en-US" b="1">
                  <a:solidFill>
                    <a:srgbClr val="0000FF"/>
                  </a:solidFill>
                  <a:latin typeface="Helvetica" pitchFamily="34" charset="0"/>
                </a:rPr>
                <a:t>5</a:t>
              </a:r>
            </a:p>
          </p:txBody>
        </p:sp>
        <p:sp>
          <p:nvSpPr>
            <p:cNvPr id="58394" name="Line 60"/>
            <p:cNvSpPr>
              <a:spLocks noChangeShapeType="1"/>
            </p:cNvSpPr>
            <p:nvPr/>
          </p:nvSpPr>
          <p:spPr bwMode="auto">
            <a:xfrm flipH="1">
              <a:off x="2928" y="2686"/>
              <a:ext cx="0" cy="144"/>
            </a:xfrm>
            <a:prstGeom prst="line">
              <a:avLst/>
            </a:prstGeom>
            <a:noFill/>
            <a:ln w="9525">
              <a:solidFill>
                <a:schemeClr val="tx1"/>
              </a:solidFill>
              <a:round/>
              <a:headEnd/>
              <a:tailEnd/>
            </a:ln>
          </p:spPr>
          <p:txBody>
            <a:bodyPr wrap="none" anchor="ctr"/>
            <a:lstStyle/>
            <a:p>
              <a:endParaRPr lang="en-GB"/>
            </a:p>
          </p:txBody>
        </p:sp>
        <p:sp>
          <p:nvSpPr>
            <p:cNvPr id="58395" name="Line 61"/>
            <p:cNvSpPr>
              <a:spLocks noChangeShapeType="1"/>
            </p:cNvSpPr>
            <p:nvPr/>
          </p:nvSpPr>
          <p:spPr bwMode="auto">
            <a:xfrm flipH="1">
              <a:off x="3120" y="2686"/>
              <a:ext cx="0" cy="144"/>
            </a:xfrm>
            <a:prstGeom prst="line">
              <a:avLst/>
            </a:prstGeom>
            <a:noFill/>
            <a:ln w="9525">
              <a:solidFill>
                <a:schemeClr val="tx1"/>
              </a:solidFill>
              <a:round/>
              <a:headEnd/>
              <a:tailEnd/>
            </a:ln>
          </p:spPr>
          <p:txBody>
            <a:bodyPr wrap="none" anchor="ctr"/>
            <a:lstStyle/>
            <a:p>
              <a:endParaRPr lang="en-GB"/>
            </a:p>
          </p:txBody>
        </p:sp>
        <p:sp>
          <p:nvSpPr>
            <p:cNvPr id="58396" name="Line 62"/>
            <p:cNvSpPr>
              <a:spLocks noChangeShapeType="1"/>
            </p:cNvSpPr>
            <p:nvPr/>
          </p:nvSpPr>
          <p:spPr bwMode="auto">
            <a:xfrm flipH="1">
              <a:off x="3312" y="2686"/>
              <a:ext cx="0" cy="144"/>
            </a:xfrm>
            <a:prstGeom prst="line">
              <a:avLst/>
            </a:prstGeom>
            <a:noFill/>
            <a:ln w="9525">
              <a:solidFill>
                <a:schemeClr val="tx1"/>
              </a:solidFill>
              <a:round/>
              <a:headEnd/>
              <a:tailEnd/>
            </a:ln>
          </p:spPr>
          <p:txBody>
            <a:bodyPr wrap="none" anchor="ctr"/>
            <a:lstStyle/>
            <a:p>
              <a:endParaRPr lang="en-GB"/>
            </a:p>
          </p:txBody>
        </p:sp>
        <p:sp>
          <p:nvSpPr>
            <p:cNvPr id="58397" name="Line 63"/>
            <p:cNvSpPr>
              <a:spLocks noChangeShapeType="1"/>
            </p:cNvSpPr>
            <p:nvPr/>
          </p:nvSpPr>
          <p:spPr bwMode="auto">
            <a:xfrm flipH="1">
              <a:off x="3456" y="2757"/>
              <a:ext cx="0" cy="144"/>
            </a:xfrm>
            <a:prstGeom prst="line">
              <a:avLst/>
            </a:prstGeom>
            <a:noFill/>
            <a:ln w="9525">
              <a:solidFill>
                <a:schemeClr val="tx1"/>
              </a:solidFill>
              <a:round/>
              <a:headEnd/>
              <a:tailEnd/>
            </a:ln>
          </p:spPr>
          <p:txBody>
            <a:bodyPr wrap="none" anchor="ctr"/>
            <a:lstStyle/>
            <a:p>
              <a:endParaRPr lang="en-GB"/>
            </a:p>
          </p:txBody>
        </p:sp>
        <p:sp>
          <p:nvSpPr>
            <p:cNvPr id="58398" name="Text Box 64"/>
            <p:cNvSpPr txBox="1">
              <a:spLocks noChangeArrowheads="1"/>
            </p:cNvSpPr>
            <p:nvPr/>
          </p:nvSpPr>
          <p:spPr bwMode="auto">
            <a:xfrm flipH="1">
              <a:off x="2592" y="2892"/>
              <a:ext cx="196" cy="231"/>
            </a:xfrm>
            <a:prstGeom prst="rect">
              <a:avLst/>
            </a:prstGeom>
            <a:noFill/>
            <a:ln w="9525">
              <a:noFill/>
              <a:miter lim="800000"/>
              <a:headEnd/>
              <a:tailEnd/>
            </a:ln>
          </p:spPr>
          <p:txBody>
            <a:bodyPr wrap="none" anchor="ctr">
              <a:spAutoFit/>
            </a:bodyPr>
            <a:lstStyle/>
            <a:p>
              <a:pPr algn="ctr" eaLnBrk="0" hangingPunct="0">
                <a:spcBef>
                  <a:spcPct val="50000"/>
                </a:spcBef>
              </a:pPr>
              <a:r>
                <a:rPr lang="en-US" b="1">
                  <a:solidFill>
                    <a:srgbClr val="0000FF"/>
                  </a:solidFill>
                  <a:latin typeface="Helvetica" pitchFamily="34" charset="0"/>
                </a:rPr>
                <a:t>7</a:t>
              </a:r>
            </a:p>
          </p:txBody>
        </p:sp>
        <p:sp>
          <p:nvSpPr>
            <p:cNvPr id="58399" name="Line 65"/>
            <p:cNvSpPr>
              <a:spLocks noChangeShapeType="1"/>
            </p:cNvSpPr>
            <p:nvPr/>
          </p:nvSpPr>
          <p:spPr bwMode="auto">
            <a:xfrm flipH="1">
              <a:off x="3696" y="2686"/>
              <a:ext cx="0" cy="144"/>
            </a:xfrm>
            <a:prstGeom prst="line">
              <a:avLst/>
            </a:prstGeom>
            <a:noFill/>
            <a:ln w="9525">
              <a:solidFill>
                <a:schemeClr val="tx1"/>
              </a:solidFill>
              <a:round/>
              <a:headEnd/>
              <a:tailEnd/>
            </a:ln>
          </p:spPr>
          <p:txBody>
            <a:bodyPr wrap="none" anchor="ctr"/>
            <a:lstStyle/>
            <a:p>
              <a:endParaRPr lang="en-GB"/>
            </a:p>
          </p:txBody>
        </p:sp>
        <p:sp>
          <p:nvSpPr>
            <p:cNvPr id="58400" name="Line 66"/>
            <p:cNvSpPr>
              <a:spLocks noChangeShapeType="1"/>
            </p:cNvSpPr>
            <p:nvPr/>
          </p:nvSpPr>
          <p:spPr bwMode="auto">
            <a:xfrm flipH="1">
              <a:off x="3888" y="2686"/>
              <a:ext cx="0" cy="144"/>
            </a:xfrm>
            <a:prstGeom prst="line">
              <a:avLst/>
            </a:prstGeom>
            <a:noFill/>
            <a:ln w="9525">
              <a:solidFill>
                <a:schemeClr val="tx1"/>
              </a:solidFill>
              <a:round/>
              <a:headEnd/>
              <a:tailEnd/>
            </a:ln>
          </p:spPr>
          <p:txBody>
            <a:bodyPr wrap="none" anchor="ctr"/>
            <a:lstStyle/>
            <a:p>
              <a:endParaRPr lang="en-GB"/>
            </a:p>
          </p:txBody>
        </p:sp>
        <p:sp>
          <p:nvSpPr>
            <p:cNvPr id="58401" name="Line 67"/>
            <p:cNvSpPr>
              <a:spLocks noChangeShapeType="1"/>
            </p:cNvSpPr>
            <p:nvPr/>
          </p:nvSpPr>
          <p:spPr bwMode="auto">
            <a:xfrm flipH="1">
              <a:off x="4080" y="2686"/>
              <a:ext cx="0" cy="144"/>
            </a:xfrm>
            <a:prstGeom prst="line">
              <a:avLst/>
            </a:prstGeom>
            <a:noFill/>
            <a:ln w="9525">
              <a:solidFill>
                <a:schemeClr val="tx1"/>
              </a:solidFill>
              <a:round/>
              <a:headEnd/>
              <a:tailEnd/>
            </a:ln>
          </p:spPr>
          <p:txBody>
            <a:bodyPr wrap="none" anchor="ctr"/>
            <a:lstStyle/>
            <a:p>
              <a:endParaRPr lang="en-GB"/>
            </a:p>
          </p:txBody>
        </p:sp>
        <p:sp>
          <p:nvSpPr>
            <p:cNvPr id="58402" name="Line 68"/>
            <p:cNvSpPr>
              <a:spLocks noChangeShapeType="1"/>
            </p:cNvSpPr>
            <p:nvPr/>
          </p:nvSpPr>
          <p:spPr bwMode="auto">
            <a:xfrm flipH="1">
              <a:off x="1824" y="2364"/>
              <a:ext cx="0" cy="576"/>
            </a:xfrm>
            <a:prstGeom prst="line">
              <a:avLst/>
            </a:prstGeom>
            <a:noFill/>
            <a:ln w="9525">
              <a:solidFill>
                <a:schemeClr val="tx1"/>
              </a:solidFill>
              <a:round/>
              <a:headEnd/>
              <a:tailEnd/>
            </a:ln>
          </p:spPr>
          <p:txBody>
            <a:bodyPr wrap="none" anchor="ctr"/>
            <a:lstStyle/>
            <a:p>
              <a:endParaRPr lang="en-GB"/>
            </a:p>
          </p:txBody>
        </p:sp>
        <p:sp>
          <p:nvSpPr>
            <p:cNvPr id="58403" name="Line 69"/>
            <p:cNvSpPr>
              <a:spLocks noChangeShapeType="1"/>
            </p:cNvSpPr>
            <p:nvPr/>
          </p:nvSpPr>
          <p:spPr bwMode="auto">
            <a:xfrm flipH="1">
              <a:off x="2160" y="2364"/>
              <a:ext cx="0" cy="576"/>
            </a:xfrm>
            <a:prstGeom prst="line">
              <a:avLst/>
            </a:prstGeom>
            <a:noFill/>
            <a:ln w="9525">
              <a:solidFill>
                <a:schemeClr val="tx1"/>
              </a:solidFill>
              <a:round/>
              <a:headEnd/>
              <a:tailEnd/>
            </a:ln>
          </p:spPr>
          <p:txBody>
            <a:bodyPr wrap="none" anchor="ctr"/>
            <a:lstStyle/>
            <a:p>
              <a:endParaRPr lang="en-GB"/>
            </a:p>
          </p:txBody>
        </p:sp>
        <p:sp>
          <p:nvSpPr>
            <p:cNvPr id="58404" name="Text Box 70"/>
            <p:cNvSpPr txBox="1">
              <a:spLocks noChangeArrowheads="1"/>
            </p:cNvSpPr>
            <p:nvPr/>
          </p:nvSpPr>
          <p:spPr bwMode="auto">
            <a:xfrm flipH="1">
              <a:off x="2256" y="2412"/>
              <a:ext cx="265" cy="231"/>
            </a:xfrm>
            <a:prstGeom prst="rect">
              <a:avLst/>
            </a:prstGeom>
            <a:noFill/>
            <a:ln w="9525">
              <a:noFill/>
              <a:miter lim="800000"/>
              <a:headEnd/>
              <a:tailEnd/>
            </a:ln>
          </p:spPr>
          <p:txBody>
            <a:bodyPr wrap="none" anchor="ctr">
              <a:spAutoFit/>
            </a:bodyPr>
            <a:lstStyle/>
            <a:p>
              <a:pPr algn="ctr" eaLnBrk="0" hangingPunct="0">
                <a:spcBef>
                  <a:spcPct val="50000"/>
                </a:spcBef>
              </a:pPr>
              <a:r>
                <a:rPr lang="en-US" b="1">
                  <a:solidFill>
                    <a:srgbClr val="FFFF00"/>
                  </a:solidFill>
                  <a:latin typeface="Helvetica" pitchFamily="34" charset="0"/>
                </a:rPr>
                <a:t>P</a:t>
              </a:r>
              <a:r>
                <a:rPr lang="en-US" b="1" baseline="-25000">
                  <a:solidFill>
                    <a:srgbClr val="FFFF00"/>
                  </a:solidFill>
                  <a:latin typeface="Helvetica" pitchFamily="34" charset="0"/>
                </a:rPr>
                <a:t>2</a:t>
              </a:r>
              <a:endParaRPr lang="en-US" b="1">
                <a:solidFill>
                  <a:srgbClr val="FFFF00"/>
                </a:solidFill>
                <a:latin typeface="Helvetica" pitchFamily="34" charset="0"/>
              </a:endParaRPr>
            </a:p>
          </p:txBody>
        </p:sp>
        <p:sp>
          <p:nvSpPr>
            <p:cNvPr id="58405" name="Text Box 71"/>
            <p:cNvSpPr txBox="1">
              <a:spLocks noChangeArrowheads="1"/>
            </p:cNvSpPr>
            <p:nvPr/>
          </p:nvSpPr>
          <p:spPr bwMode="auto">
            <a:xfrm flipH="1">
              <a:off x="3840" y="2412"/>
              <a:ext cx="265" cy="231"/>
            </a:xfrm>
            <a:prstGeom prst="rect">
              <a:avLst/>
            </a:prstGeom>
            <a:noFill/>
            <a:ln w="9525">
              <a:noFill/>
              <a:miter lim="800000"/>
              <a:headEnd/>
              <a:tailEnd/>
            </a:ln>
          </p:spPr>
          <p:txBody>
            <a:bodyPr wrap="none" anchor="ctr">
              <a:spAutoFit/>
            </a:bodyPr>
            <a:lstStyle/>
            <a:p>
              <a:pPr algn="ctr" eaLnBrk="0" hangingPunct="0">
                <a:spcBef>
                  <a:spcPct val="50000"/>
                </a:spcBef>
              </a:pPr>
              <a:r>
                <a:rPr lang="en-US" b="1">
                  <a:solidFill>
                    <a:srgbClr val="FFFF00"/>
                  </a:solidFill>
                  <a:latin typeface="Helvetica" pitchFamily="34" charset="0"/>
                </a:rPr>
                <a:t>P</a:t>
              </a:r>
              <a:r>
                <a:rPr lang="en-US" b="1" baseline="-25000">
                  <a:solidFill>
                    <a:srgbClr val="FFFF00"/>
                  </a:solidFill>
                  <a:latin typeface="Helvetica" pitchFamily="34" charset="0"/>
                </a:rPr>
                <a:t>1</a:t>
              </a:r>
              <a:endParaRPr lang="en-US" b="1">
                <a:solidFill>
                  <a:srgbClr val="FFFF00"/>
                </a:solidFill>
                <a:latin typeface="Helvetica" pitchFamily="34" charset="0"/>
              </a:endParaRPr>
            </a:p>
          </p:txBody>
        </p:sp>
        <p:sp>
          <p:nvSpPr>
            <p:cNvPr id="58406" name="Line 72"/>
            <p:cNvSpPr>
              <a:spLocks noChangeShapeType="1"/>
            </p:cNvSpPr>
            <p:nvPr/>
          </p:nvSpPr>
          <p:spPr bwMode="auto">
            <a:xfrm flipH="1">
              <a:off x="4272" y="2686"/>
              <a:ext cx="0" cy="144"/>
            </a:xfrm>
            <a:prstGeom prst="line">
              <a:avLst/>
            </a:prstGeom>
            <a:noFill/>
            <a:ln w="9525">
              <a:solidFill>
                <a:schemeClr val="tx1"/>
              </a:solidFill>
              <a:round/>
              <a:headEnd/>
              <a:tailEnd/>
            </a:ln>
          </p:spPr>
          <p:txBody>
            <a:bodyPr wrap="none" anchor="ctr"/>
            <a:lstStyle/>
            <a:p>
              <a:endParaRPr lang="en-GB"/>
            </a:p>
          </p:txBody>
        </p:sp>
        <p:sp>
          <p:nvSpPr>
            <p:cNvPr id="58407" name="Text Box 73"/>
            <p:cNvSpPr txBox="1">
              <a:spLocks noChangeArrowheads="1"/>
            </p:cNvSpPr>
            <p:nvPr/>
          </p:nvSpPr>
          <p:spPr bwMode="auto">
            <a:xfrm flipH="1">
              <a:off x="4320" y="2844"/>
              <a:ext cx="276" cy="231"/>
            </a:xfrm>
            <a:prstGeom prst="rect">
              <a:avLst/>
            </a:prstGeom>
            <a:noFill/>
            <a:ln w="9525">
              <a:noFill/>
              <a:miter lim="800000"/>
              <a:headEnd/>
              <a:tailEnd/>
            </a:ln>
          </p:spPr>
          <p:txBody>
            <a:bodyPr wrap="none" anchor="ctr">
              <a:spAutoFit/>
            </a:bodyPr>
            <a:lstStyle/>
            <a:p>
              <a:pPr algn="ctr" eaLnBrk="0" hangingPunct="0">
                <a:spcBef>
                  <a:spcPct val="50000"/>
                </a:spcBef>
              </a:pPr>
              <a:r>
                <a:rPr lang="en-US" b="1">
                  <a:solidFill>
                    <a:srgbClr val="0000FF"/>
                  </a:solidFill>
                  <a:latin typeface="Helvetica" pitchFamily="34" charset="0"/>
                </a:rPr>
                <a:t>16</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0" y="333375"/>
            <a:ext cx="8913813" cy="863600"/>
          </a:xfrm>
        </p:spPr>
        <p:txBody>
          <a:bodyPr/>
          <a:lstStyle/>
          <a:p>
            <a:pPr eaLnBrk="1" hangingPunct="1"/>
            <a:r>
              <a:rPr lang="en-US" smtClean="0"/>
              <a:t>Program and process</a:t>
            </a:r>
          </a:p>
        </p:txBody>
      </p:sp>
      <p:sp>
        <p:nvSpPr>
          <p:cNvPr id="14339" name="Content Placeholder 2"/>
          <p:cNvSpPr>
            <a:spLocks noGrp="1"/>
          </p:cNvSpPr>
          <p:nvPr>
            <p:ph idx="1"/>
          </p:nvPr>
        </p:nvSpPr>
        <p:spPr>
          <a:xfrm>
            <a:off x="1114425" y="1484313"/>
            <a:ext cx="7610475" cy="4781550"/>
          </a:xfrm>
        </p:spPr>
        <p:txBody>
          <a:bodyPr/>
          <a:lstStyle/>
          <a:p>
            <a:pPr eaLnBrk="1" hangingPunct="1"/>
            <a:r>
              <a:rPr lang="en-US" smtClean="0"/>
              <a:t>Program and process  is same beast with different name or when this beast is sleeping (not executing) it is called program and when it is executing becomes process</a:t>
            </a:r>
          </a:p>
          <a:p>
            <a:pPr eaLnBrk="1" hangingPunct="1"/>
            <a:r>
              <a:rPr lang="en-US" smtClean="0"/>
              <a:t>The operating system manages many kinds of activities ranging from user programs to system programs like printer spooler, name servers, file server etc. Each of these activities is encapsulated in a process. A process includes the complete execution context (code, data, PC, registers, OS resources in use etc.).</a:t>
            </a:r>
          </a:p>
          <a:p>
            <a:pPr eaLnBrk="1" hangingPunct="1"/>
            <a:r>
              <a:rPr lang="en-US" smtClean="0"/>
              <a:t>It is important to note that a process is not a program. A process is only ONE instant of a program in execution. There are many processes can be running the same program. </a:t>
            </a:r>
          </a:p>
        </p:txBody>
      </p:sp>
      <p:sp>
        <p:nvSpPr>
          <p:cNvPr id="6" name="Slide Number Placeholder 5"/>
          <p:cNvSpPr>
            <a:spLocks noGrp="1"/>
          </p:cNvSpPr>
          <p:nvPr>
            <p:ph type="sldNum" sz="quarter" idx="12"/>
          </p:nvPr>
        </p:nvSpPr>
        <p:spPr/>
        <p:txBody>
          <a:bodyPr/>
          <a:lstStyle/>
          <a:p>
            <a:pPr>
              <a:defRPr/>
            </a:pPr>
            <a:fld id="{963C68BA-5BF3-4D26-A552-347204242889}" type="slidenum">
              <a:rPr lang="en-US" smtClean="0"/>
              <a:pPr>
                <a:defRPr/>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sz="4800" smtClean="0"/>
              <a:t>Round Robin</a:t>
            </a:r>
          </a:p>
        </p:txBody>
      </p:sp>
      <p:sp>
        <p:nvSpPr>
          <p:cNvPr id="59395" name="Content Placeholder 2"/>
          <p:cNvSpPr>
            <a:spLocks noGrp="1"/>
          </p:cNvSpPr>
          <p:nvPr>
            <p:ph idx="1"/>
          </p:nvPr>
        </p:nvSpPr>
        <p:spPr>
          <a:xfrm>
            <a:off x="928688" y="2071688"/>
            <a:ext cx="7985125" cy="4786312"/>
          </a:xfrm>
        </p:spPr>
        <p:txBody>
          <a:bodyPr/>
          <a:lstStyle/>
          <a:p>
            <a:r>
              <a:rPr lang="en-US" sz="2400" smtClean="0"/>
              <a:t>Based on a pre-determined slice of time that is given to each job, called </a:t>
            </a:r>
            <a:r>
              <a:rPr lang="en-US" sz="2400" b="1" smtClean="0"/>
              <a:t>Time Quantum</a:t>
            </a:r>
          </a:p>
          <a:p>
            <a:pPr lvl="1"/>
            <a:r>
              <a:rPr lang="en-US" sz="2400" smtClean="0"/>
              <a:t>Processes selected on a </a:t>
            </a:r>
            <a:r>
              <a:rPr lang="en-US" sz="2400" b="1" smtClean="0"/>
              <a:t>FCFS</a:t>
            </a:r>
            <a:r>
              <a:rPr lang="en-US" sz="2400" smtClean="0"/>
              <a:t> basis</a:t>
            </a:r>
          </a:p>
          <a:p>
            <a:pPr lvl="1"/>
            <a:r>
              <a:rPr lang="en-US" sz="2400" smtClean="0"/>
              <a:t>If process runs beyond the </a:t>
            </a:r>
            <a:r>
              <a:rPr lang="en-US" sz="2400" b="1" smtClean="0"/>
              <a:t>Time Quantum</a:t>
            </a:r>
            <a:r>
              <a:rPr lang="en-US" sz="2400" smtClean="0"/>
              <a:t> it is interrupted and returned to the end of the  </a:t>
            </a:r>
            <a:r>
              <a:rPr lang="en-US" sz="2400" b="1" smtClean="0"/>
              <a:t>Ready</a:t>
            </a:r>
            <a:r>
              <a:rPr lang="en-US" sz="2400" smtClean="0"/>
              <a:t> queue</a:t>
            </a:r>
          </a:p>
          <a:p>
            <a:pPr lvl="1"/>
            <a:r>
              <a:rPr lang="en-US" sz="2400" smtClean="0"/>
              <a:t>Each job is given CPU time in rotation</a:t>
            </a:r>
          </a:p>
          <a:p>
            <a:r>
              <a:rPr lang="en-US" sz="2600" smtClean="0"/>
              <a:t>Hardware timer generates interrupt at preset intervals</a:t>
            </a:r>
          </a:p>
          <a:p>
            <a:r>
              <a:rPr lang="en-US" sz="2600" smtClean="0"/>
              <a:t>Preemptive</a:t>
            </a:r>
          </a:p>
        </p:txBody>
      </p:sp>
      <p:sp>
        <p:nvSpPr>
          <p:cNvPr id="7" name="Title 5"/>
          <p:cNvSpPr txBox="1">
            <a:spLocks/>
          </p:cNvSpPr>
          <p:nvPr/>
        </p:nvSpPr>
        <p:spPr>
          <a:xfrm rot="16200000">
            <a:off x="-2409825" y="3533775"/>
            <a:ext cx="5734050" cy="914400"/>
          </a:xfrm>
          <a:prstGeom prst="rect">
            <a:avLst/>
          </a:prstGeom>
          <a:solidFill>
            <a:schemeClr val="bg2">
              <a:lumMod val="40000"/>
              <a:lumOff val="60000"/>
            </a:schemeClr>
          </a:solidFill>
        </p:spPr>
        <p:txBody>
          <a:bodyPr lIns="1188720" rIns="274320" anchor="ctr">
            <a:normAutofit/>
          </a:bodyPr>
          <a:lstStyle/>
          <a:p>
            <a:pPr defTabSz="914400" fontAlgn="auto">
              <a:spcAft>
                <a:spcPts val="0"/>
              </a:spcAft>
              <a:defRPr/>
            </a:pPr>
            <a:r>
              <a:rPr lang="en-US" sz="3200" dirty="0">
                <a:solidFill>
                  <a:schemeClr val="accent1">
                    <a:lumMod val="50000"/>
                  </a:schemeClr>
                </a:solidFill>
                <a:latin typeface="+mj-lt"/>
                <a:ea typeface="+mj-ea"/>
                <a:cs typeface="+mj-cs"/>
              </a:rPr>
              <a:t>Operating Systems   </a:t>
            </a:r>
          </a:p>
        </p:txBody>
      </p:sp>
      <p:sp>
        <p:nvSpPr>
          <p:cNvPr id="8" name="Slide Number Placeholder 7"/>
          <p:cNvSpPr>
            <a:spLocks noGrp="1"/>
          </p:cNvSpPr>
          <p:nvPr>
            <p:ph type="sldNum" sz="quarter" idx="12"/>
          </p:nvPr>
        </p:nvSpPr>
        <p:spPr/>
        <p:txBody>
          <a:bodyPr/>
          <a:lstStyle/>
          <a:p>
            <a:pPr>
              <a:defRPr/>
            </a:pPr>
            <a:fld id="{EEBC3B52-FAF7-455C-B502-12ABA303CFE1}" type="slidenum">
              <a:rPr lang="en-US" smtClean="0"/>
              <a:pPr>
                <a:defRPr/>
              </a:pPr>
              <a:t>50</a:t>
            </a:fld>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0" y="333375"/>
            <a:ext cx="8913813" cy="1150938"/>
          </a:xfrm>
        </p:spPr>
        <p:txBody>
          <a:bodyPr/>
          <a:lstStyle/>
          <a:p>
            <a:r>
              <a:rPr lang="en-US" sz="4800" smtClean="0"/>
              <a:t>Round Robin</a:t>
            </a:r>
          </a:p>
        </p:txBody>
      </p:sp>
      <p:sp>
        <p:nvSpPr>
          <p:cNvPr id="3" name="Content Placeholder 2"/>
          <p:cNvSpPr>
            <a:spLocks noGrp="1"/>
          </p:cNvSpPr>
          <p:nvPr>
            <p:ph idx="1"/>
          </p:nvPr>
        </p:nvSpPr>
        <p:spPr>
          <a:xfrm>
            <a:off x="928688" y="2071688"/>
            <a:ext cx="8215312" cy="4429125"/>
          </a:xfrm>
        </p:spPr>
        <p:txBody>
          <a:bodyPr>
            <a:normAutofit lnSpcReduction="10000"/>
          </a:bodyPr>
          <a:lstStyle/>
          <a:p>
            <a:pPr>
              <a:defRPr/>
            </a:pPr>
            <a:r>
              <a:rPr lang="en-US" sz="2400" b="1" dirty="0" smtClean="0"/>
              <a:t>Round Robin</a:t>
            </a:r>
            <a:r>
              <a:rPr lang="en-US" sz="2400" dirty="0" smtClean="0"/>
              <a:t> used where response time is essential</a:t>
            </a:r>
          </a:p>
          <a:p>
            <a:pPr>
              <a:defRPr/>
            </a:pPr>
            <a:r>
              <a:rPr lang="en-US" sz="2400" dirty="0" smtClean="0"/>
              <a:t>Incurs a significant overhead</a:t>
            </a:r>
          </a:p>
          <a:p>
            <a:pPr lvl="1">
              <a:defRPr/>
            </a:pPr>
            <a:r>
              <a:rPr lang="en-US" sz="2400" dirty="0" smtClean="0"/>
              <a:t>Each quantum requires a context switch</a:t>
            </a:r>
          </a:p>
          <a:p>
            <a:pPr>
              <a:defRPr/>
            </a:pPr>
            <a:r>
              <a:rPr lang="en-US" sz="2400" b="1" dirty="0" smtClean="0"/>
              <a:t>Time Quantum</a:t>
            </a:r>
            <a:r>
              <a:rPr lang="en-US" sz="2400" dirty="0" smtClean="0"/>
              <a:t> should be set at a compromise</a:t>
            </a:r>
          </a:p>
          <a:p>
            <a:pPr lvl="1">
              <a:defRPr/>
            </a:pPr>
            <a:r>
              <a:rPr lang="en-US" sz="2400" dirty="0" smtClean="0"/>
              <a:t>High Quantum </a:t>
            </a:r>
            <a:r>
              <a:rPr lang="en-IE" sz="2400" dirty="0" smtClean="0"/>
              <a:t>→ minimise context switch</a:t>
            </a:r>
          </a:p>
          <a:p>
            <a:pPr lvl="1">
              <a:defRPr/>
            </a:pPr>
            <a:r>
              <a:rPr lang="en-IE" sz="2400" dirty="0" smtClean="0"/>
              <a:t>Low Quantum → reduce users response time</a:t>
            </a:r>
          </a:p>
          <a:p>
            <a:pPr lvl="1">
              <a:defRPr/>
            </a:pPr>
            <a:r>
              <a:rPr lang="en-US" sz="2400" dirty="0" smtClean="0"/>
              <a:t>Long enough to allow 80 % of CPU cycles to run to completion</a:t>
            </a:r>
          </a:p>
          <a:p>
            <a:pPr lvl="1">
              <a:defRPr/>
            </a:pPr>
            <a:r>
              <a:rPr lang="en-US" sz="2400" dirty="0" smtClean="0"/>
              <a:t>At least 100 times longer than time required to perform one context switch.</a:t>
            </a:r>
          </a:p>
          <a:p>
            <a:pPr lvl="1">
              <a:defRPr/>
            </a:pPr>
            <a:endParaRPr lang="en-IE" sz="2200" dirty="0" smtClean="0"/>
          </a:p>
          <a:p>
            <a:pPr>
              <a:defRPr/>
            </a:pPr>
            <a:endParaRPr lang="en-US" sz="2600" dirty="0" smtClean="0"/>
          </a:p>
        </p:txBody>
      </p:sp>
      <p:sp>
        <p:nvSpPr>
          <p:cNvPr id="7" name="Title 5"/>
          <p:cNvSpPr txBox="1">
            <a:spLocks/>
          </p:cNvSpPr>
          <p:nvPr/>
        </p:nvSpPr>
        <p:spPr>
          <a:xfrm rot="16200000">
            <a:off x="-2409825" y="3533775"/>
            <a:ext cx="5734050" cy="914400"/>
          </a:xfrm>
          <a:prstGeom prst="rect">
            <a:avLst/>
          </a:prstGeom>
          <a:solidFill>
            <a:schemeClr val="bg2">
              <a:lumMod val="40000"/>
              <a:lumOff val="60000"/>
            </a:schemeClr>
          </a:solidFill>
        </p:spPr>
        <p:txBody>
          <a:bodyPr lIns="1188720" rIns="274320" anchor="ctr">
            <a:normAutofit/>
          </a:bodyPr>
          <a:lstStyle/>
          <a:p>
            <a:pPr defTabSz="914400" fontAlgn="auto">
              <a:spcAft>
                <a:spcPts val="0"/>
              </a:spcAft>
              <a:defRPr/>
            </a:pPr>
            <a:r>
              <a:rPr lang="en-US" sz="3200" dirty="0">
                <a:solidFill>
                  <a:schemeClr val="accent1">
                    <a:lumMod val="50000"/>
                  </a:schemeClr>
                </a:solidFill>
                <a:latin typeface="+mj-lt"/>
                <a:ea typeface="+mj-ea"/>
                <a:cs typeface="+mj-cs"/>
              </a:rPr>
              <a:t>Operating Systems   </a:t>
            </a:r>
          </a:p>
        </p:txBody>
      </p:sp>
      <p:sp>
        <p:nvSpPr>
          <p:cNvPr id="8" name="Slide Number Placeholder 7"/>
          <p:cNvSpPr>
            <a:spLocks noGrp="1"/>
          </p:cNvSpPr>
          <p:nvPr>
            <p:ph type="sldNum" sz="quarter" idx="12"/>
          </p:nvPr>
        </p:nvSpPr>
        <p:spPr/>
        <p:txBody>
          <a:bodyPr/>
          <a:lstStyle/>
          <a:p>
            <a:pPr>
              <a:defRPr/>
            </a:pPr>
            <a:fld id="{2B3C6B01-7098-43A2-8F6D-CB3FED007AB9}" type="slidenum">
              <a:rPr lang="en-US" smtClean="0"/>
              <a:pPr>
                <a:defRPr/>
              </a:pPr>
              <a:t>51</a:t>
            </a:fld>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5"/>
          <p:cNvSpPr>
            <a:spLocks noGrp="1"/>
          </p:cNvSpPr>
          <p:nvPr>
            <p:ph type="sldNum" sz="quarter" idx="12"/>
          </p:nvPr>
        </p:nvSpPr>
        <p:spPr/>
        <p:txBody>
          <a:bodyPr/>
          <a:lstStyle/>
          <a:p>
            <a:pPr>
              <a:defRPr/>
            </a:pPr>
            <a:r>
              <a:rPr lang="en-US"/>
              <a:t>Slide </a:t>
            </a:r>
            <a:fld id="{04187267-98D6-4798-ADC5-E235160FC9D9}" type="slidenum">
              <a:rPr lang="en-US"/>
              <a:pPr>
                <a:defRPr/>
              </a:pPr>
              <a:t>52</a:t>
            </a:fld>
            <a:endParaRPr lang="en-US"/>
          </a:p>
        </p:txBody>
      </p:sp>
      <p:sp>
        <p:nvSpPr>
          <p:cNvPr id="47106" name="Rectangle 2"/>
          <p:cNvSpPr>
            <a:spLocks noGrp="1" noChangeArrowheads="1"/>
          </p:cNvSpPr>
          <p:nvPr>
            <p:ph type="title"/>
          </p:nvPr>
        </p:nvSpPr>
        <p:spPr>
          <a:xfrm>
            <a:off x="0" y="260350"/>
            <a:ext cx="9144000" cy="1100138"/>
          </a:xfrm>
        </p:spPr>
        <p:txBody>
          <a:bodyPr rtlCol="0">
            <a:normAutofit fontScale="90000"/>
          </a:bodyPr>
          <a:lstStyle/>
          <a:p>
            <a:pPr eaLnBrk="1" fontAlgn="auto" hangingPunct="1">
              <a:spcAft>
                <a:spcPts val="0"/>
              </a:spcAft>
              <a:defRPr/>
            </a:pPr>
            <a:r>
              <a:rPr lang="en-US" dirty="0"/>
              <a:t>Example of RR with Time Quantum = 20</a:t>
            </a:r>
          </a:p>
        </p:txBody>
      </p:sp>
      <p:sp>
        <p:nvSpPr>
          <p:cNvPr id="47107" name="Rectangle 3"/>
          <p:cNvSpPr>
            <a:spLocks noGrp="1" noChangeArrowheads="1"/>
          </p:cNvSpPr>
          <p:nvPr>
            <p:ph type="body" idx="1"/>
          </p:nvPr>
        </p:nvSpPr>
        <p:spPr>
          <a:xfrm>
            <a:off x="1066800" y="1447800"/>
            <a:ext cx="7029450" cy="4114800"/>
          </a:xfrm>
        </p:spPr>
        <p:txBody>
          <a:bodyPr rtlCol="0">
            <a:normAutofit fontScale="77500" lnSpcReduction="20000"/>
          </a:bodyPr>
          <a:lstStyle/>
          <a:p>
            <a:pPr eaLnBrk="1" fontAlgn="auto" hangingPunct="1">
              <a:lnSpc>
                <a:spcPct val="90000"/>
              </a:lnSpc>
              <a:spcAft>
                <a:spcPts val="0"/>
              </a:spcAft>
              <a:buFontTx/>
              <a:buNone/>
              <a:tabLst>
                <a:tab pos="2222500" algn="ctr"/>
                <a:tab pos="3997325" algn="ctr"/>
              </a:tabLst>
              <a:defRPr/>
            </a:pPr>
            <a:r>
              <a:rPr lang="en-US" dirty="0">
                <a:solidFill>
                  <a:schemeClr val="tx1">
                    <a:lumMod val="65000"/>
                    <a:lumOff val="35000"/>
                  </a:schemeClr>
                </a:solidFill>
              </a:rPr>
              <a:t>		</a:t>
            </a:r>
            <a:r>
              <a:rPr lang="en-US" u="sng" dirty="0">
                <a:solidFill>
                  <a:schemeClr val="tx1">
                    <a:lumMod val="65000"/>
                    <a:lumOff val="35000"/>
                  </a:schemeClr>
                </a:solidFill>
              </a:rPr>
              <a:t>Process</a:t>
            </a:r>
            <a:r>
              <a:rPr lang="en-US" dirty="0">
                <a:solidFill>
                  <a:schemeClr val="tx1">
                    <a:lumMod val="65000"/>
                    <a:lumOff val="35000"/>
                  </a:schemeClr>
                </a:solidFill>
              </a:rPr>
              <a:t>	</a:t>
            </a:r>
            <a:r>
              <a:rPr lang="en-US" u="sng" dirty="0">
                <a:solidFill>
                  <a:schemeClr val="tx1">
                    <a:lumMod val="65000"/>
                    <a:lumOff val="35000"/>
                  </a:schemeClr>
                </a:solidFill>
              </a:rPr>
              <a:t>Burst Time</a:t>
            </a:r>
          </a:p>
          <a:p>
            <a:pPr eaLnBrk="1" fontAlgn="auto" hangingPunct="1">
              <a:lnSpc>
                <a:spcPct val="90000"/>
              </a:lnSpc>
              <a:spcAft>
                <a:spcPts val="0"/>
              </a:spcAft>
              <a:buFontTx/>
              <a:buNone/>
              <a:tabLst>
                <a:tab pos="2222500" algn="ctr"/>
                <a:tab pos="3997325" algn="ctr"/>
              </a:tabLst>
              <a:defRPr/>
            </a:pPr>
            <a:r>
              <a:rPr lang="en-US" i="1" dirty="0">
                <a:solidFill>
                  <a:schemeClr val="tx1">
                    <a:lumMod val="65000"/>
                    <a:lumOff val="35000"/>
                  </a:schemeClr>
                </a:solidFill>
              </a:rPr>
              <a:t>		P</a:t>
            </a:r>
            <a:r>
              <a:rPr lang="en-US" i="1" baseline="-25000" dirty="0">
                <a:solidFill>
                  <a:schemeClr val="tx1">
                    <a:lumMod val="65000"/>
                    <a:lumOff val="35000"/>
                  </a:schemeClr>
                </a:solidFill>
              </a:rPr>
              <a:t>1	</a:t>
            </a:r>
            <a:r>
              <a:rPr lang="en-US" dirty="0">
                <a:solidFill>
                  <a:schemeClr val="tx1">
                    <a:lumMod val="65000"/>
                    <a:lumOff val="35000"/>
                  </a:schemeClr>
                </a:solidFill>
              </a:rPr>
              <a:t>53</a:t>
            </a:r>
          </a:p>
          <a:p>
            <a:pPr eaLnBrk="1" fontAlgn="auto" hangingPunct="1">
              <a:lnSpc>
                <a:spcPct val="90000"/>
              </a:lnSpc>
              <a:spcAft>
                <a:spcPts val="0"/>
              </a:spcAft>
              <a:buFontTx/>
              <a:buNone/>
              <a:tabLst>
                <a:tab pos="2222500" algn="ctr"/>
                <a:tab pos="3997325" algn="ctr"/>
              </a:tabLst>
              <a:defRPr/>
            </a:pPr>
            <a:r>
              <a:rPr lang="en-US" dirty="0">
                <a:solidFill>
                  <a:schemeClr val="tx1">
                    <a:lumMod val="65000"/>
                    <a:lumOff val="35000"/>
                  </a:schemeClr>
                </a:solidFill>
              </a:rPr>
              <a:t>		 </a:t>
            </a:r>
            <a:r>
              <a:rPr lang="en-US" i="1" dirty="0">
                <a:solidFill>
                  <a:schemeClr val="tx1">
                    <a:lumMod val="65000"/>
                    <a:lumOff val="35000"/>
                  </a:schemeClr>
                </a:solidFill>
              </a:rPr>
              <a:t>P</a:t>
            </a:r>
            <a:r>
              <a:rPr lang="en-US" i="1" baseline="-25000" dirty="0">
                <a:solidFill>
                  <a:schemeClr val="tx1">
                    <a:lumMod val="65000"/>
                    <a:lumOff val="35000"/>
                  </a:schemeClr>
                </a:solidFill>
              </a:rPr>
              <a:t>2	 </a:t>
            </a:r>
            <a:r>
              <a:rPr lang="en-US" dirty="0">
                <a:solidFill>
                  <a:schemeClr val="tx1">
                    <a:lumMod val="65000"/>
                    <a:lumOff val="35000"/>
                  </a:schemeClr>
                </a:solidFill>
              </a:rPr>
              <a:t>17</a:t>
            </a:r>
          </a:p>
          <a:p>
            <a:pPr eaLnBrk="1" fontAlgn="auto" hangingPunct="1">
              <a:lnSpc>
                <a:spcPct val="90000"/>
              </a:lnSpc>
              <a:spcAft>
                <a:spcPts val="0"/>
              </a:spcAft>
              <a:buFontTx/>
              <a:buNone/>
              <a:tabLst>
                <a:tab pos="2222500" algn="ctr"/>
                <a:tab pos="3997325" algn="ctr"/>
              </a:tabLst>
              <a:defRPr/>
            </a:pPr>
            <a:r>
              <a:rPr lang="en-US" dirty="0">
                <a:solidFill>
                  <a:schemeClr val="tx1">
                    <a:lumMod val="65000"/>
                    <a:lumOff val="35000"/>
                  </a:schemeClr>
                </a:solidFill>
              </a:rPr>
              <a:t>		 </a:t>
            </a:r>
            <a:r>
              <a:rPr lang="en-US" i="1" dirty="0">
                <a:solidFill>
                  <a:schemeClr val="tx1">
                    <a:lumMod val="65000"/>
                    <a:lumOff val="35000"/>
                  </a:schemeClr>
                </a:solidFill>
              </a:rPr>
              <a:t>P</a:t>
            </a:r>
            <a:r>
              <a:rPr lang="en-US" i="1" baseline="-25000" dirty="0">
                <a:solidFill>
                  <a:schemeClr val="tx1">
                    <a:lumMod val="65000"/>
                    <a:lumOff val="35000"/>
                  </a:schemeClr>
                </a:solidFill>
              </a:rPr>
              <a:t>3	</a:t>
            </a:r>
            <a:r>
              <a:rPr lang="en-US" dirty="0">
                <a:solidFill>
                  <a:schemeClr val="tx1">
                    <a:lumMod val="65000"/>
                    <a:lumOff val="35000"/>
                  </a:schemeClr>
                </a:solidFill>
              </a:rPr>
              <a:t>68</a:t>
            </a:r>
          </a:p>
          <a:p>
            <a:pPr eaLnBrk="1" fontAlgn="auto" hangingPunct="1">
              <a:lnSpc>
                <a:spcPct val="90000"/>
              </a:lnSpc>
              <a:spcAft>
                <a:spcPts val="0"/>
              </a:spcAft>
              <a:buFontTx/>
              <a:buNone/>
              <a:tabLst>
                <a:tab pos="2222500" algn="ctr"/>
                <a:tab pos="3997325" algn="ctr"/>
              </a:tabLst>
              <a:defRPr/>
            </a:pPr>
            <a:r>
              <a:rPr lang="en-US" dirty="0">
                <a:solidFill>
                  <a:schemeClr val="tx1">
                    <a:lumMod val="65000"/>
                    <a:lumOff val="35000"/>
                  </a:schemeClr>
                </a:solidFill>
              </a:rPr>
              <a:t>		 </a:t>
            </a:r>
            <a:r>
              <a:rPr lang="en-US" i="1" dirty="0">
                <a:solidFill>
                  <a:schemeClr val="tx1">
                    <a:lumMod val="65000"/>
                    <a:lumOff val="35000"/>
                  </a:schemeClr>
                </a:solidFill>
              </a:rPr>
              <a:t>P</a:t>
            </a:r>
            <a:r>
              <a:rPr lang="en-US" i="1" baseline="-25000" dirty="0">
                <a:solidFill>
                  <a:schemeClr val="tx1">
                    <a:lumMod val="65000"/>
                    <a:lumOff val="35000"/>
                  </a:schemeClr>
                </a:solidFill>
              </a:rPr>
              <a:t>4	 </a:t>
            </a:r>
            <a:r>
              <a:rPr lang="en-US" dirty="0">
                <a:solidFill>
                  <a:schemeClr val="tx1">
                    <a:lumMod val="65000"/>
                    <a:lumOff val="35000"/>
                  </a:schemeClr>
                </a:solidFill>
              </a:rPr>
              <a:t>24</a:t>
            </a:r>
          </a:p>
          <a:p>
            <a:pPr eaLnBrk="1" fontAlgn="auto" hangingPunct="1">
              <a:lnSpc>
                <a:spcPct val="90000"/>
              </a:lnSpc>
              <a:spcAft>
                <a:spcPts val="0"/>
              </a:spcAft>
              <a:tabLst>
                <a:tab pos="2222500" algn="ctr"/>
                <a:tab pos="3997325" algn="ctr"/>
              </a:tabLst>
              <a:defRPr/>
            </a:pPr>
            <a:r>
              <a:rPr lang="en-US" dirty="0">
                <a:solidFill>
                  <a:schemeClr val="tx1">
                    <a:lumMod val="65000"/>
                    <a:lumOff val="35000"/>
                  </a:schemeClr>
                </a:solidFill>
              </a:rPr>
              <a:t>The Gantt chart is: </a:t>
            </a:r>
            <a:br>
              <a:rPr lang="en-US" dirty="0">
                <a:solidFill>
                  <a:schemeClr val="tx1">
                    <a:lumMod val="65000"/>
                    <a:lumOff val="35000"/>
                  </a:schemeClr>
                </a:solidFill>
              </a:rPr>
            </a:br>
            <a:r>
              <a:rPr lang="en-US" dirty="0">
                <a:solidFill>
                  <a:schemeClr val="tx1">
                    <a:lumMod val="65000"/>
                    <a:lumOff val="35000"/>
                  </a:schemeClr>
                </a:solidFill>
              </a:rPr>
              <a:t/>
            </a:r>
            <a:br>
              <a:rPr lang="en-US" dirty="0">
                <a:solidFill>
                  <a:schemeClr val="tx1">
                    <a:lumMod val="65000"/>
                    <a:lumOff val="35000"/>
                  </a:schemeClr>
                </a:solidFill>
              </a:rPr>
            </a:br>
            <a:r>
              <a:rPr lang="en-US" dirty="0">
                <a:solidFill>
                  <a:schemeClr val="tx1">
                    <a:lumMod val="65000"/>
                    <a:lumOff val="35000"/>
                  </a:schemeClr>
                </a:solidFill>
              </a:rPr>
              <a:t/>
            </a:r>
            <a:br>
              <a:rPr lang="en-US" dirty="0">
                <a:solidFill>
                  <a:schemeClr val="tx1">
                    <a:lumMod val="65000"/>
                    <a:lumOff val="35000"/>
                  </a:schemeClr>
                </a:solidFill>
              </a:rPr>
            </a:br>
            <a:r>
              <a:rPr lang="en-US" dirty="0">
                <a:solidFill>
                  <a:schemeClr val="tx1">
                    <a:lumMod val="65000"/>
                    <a:lumOff val="35000"/>
                  </a:schemeClr>
                </a:solidFill>
              </a:rPr>
              <a:t/>
            </a:r>
            <a:br>
              <a:rPr lang="en-US" dirty="0">
                <a:solidFill>
                  <a:schemeClr val="tx1">
                    <a:lumMod val="65000"/>
                    <a:lumOff val="35000"/>
                  </a:schemeClr>
                </a:solidFill>
              </a:rPr>
            </a:br>
            <a:r>
              <a:rPr lang="en-US" dirty="0">
                <a:solidFill>
                  <a:schemeClr val="tx1">
                    <a:lumMod val="65000"/>
                    <a:lumOff val="35000"/>
                  </a:schemeClr>
                </a:solidFill>
              </a:rPr>
              <a:t/>
            </a:r>
            <a:br>
              <a:rPr lang="en-US" dirty="0">
                <a:solidFill>
                  <a:schemeClr val="tx1">
                    <a:lumMod val="65000"/>
                    <a:lumOff val="35000"/>
                  </a:schemeClr>
                </a:solidFill>
              </a:rPr>
            </a:br>
            <a:r>
              <a:rPr lang="en-US" dirty="0">
                <a:solidFill>
                  <a:schemeClr val="tx1">
                    <a:lumMod val="65000"/>
                    <a:lumOff val="35000"/>
                  </a:schemeClr>
                </a:solidFill>
              </a:rPr>
              <a:t/>
            </a:r>
            <a:br>
              <a:rPr lang="en-US" dirty="0">
                <a:solidFill>
                  <a:schemeClr val="tx1">
                    <a:lumMod val="65000"/>
                    <a:lumOff val="35000"/>
                  </a:schemeClr>
                </a:solidFill>
              </a:rPr>
            </a:br>
            <a:endParaRPr lang="en-US" dirty="0">
              <a:solidFill>
                <a:schemeClr val="tx1">
                  <a:lumMod val="65000"/>
                  <a:lumOff val="35000"/>
                </a:schemeClr>
              </a:solidFill>
            </a:endParaRPr>
          </a:p>
          <a:p>
            <a:pPr eaLnBrk="1" fontAlgn="auto" hangingPunct="1">
              <a:lnSpc>
                <a:spcPct val="90000"/>
              </a:lnSpc>
              <a:spcAft>
                <a:spcPts val="0"/>
              </a:spcAft>
              <a:tabLst>
                <a:tab pos="2222500" algn="ctr"/>
                <a:tab pos="3997325" algn="ctr"/>
              </a:tabLst>
              <a:defRPr/>
            </a:pPr>
            <a:r>
              <a:rPr lang="en-US" dirty="0">
                <a:solidFill>
                  <a:schemeClr val="tx1">
                    <a:lumMod val="65000"/>
                    <a:lumOff val="35000"/>
                  </a:schemeClr>
                </a:solidFill>
              </a:rPr>
              <a:t>Typically, higher average turnaround than SJF, but better </a:t>
            </a:r>
            <a:r>
              <a:rPr lang="en-US" i="1" dirty="0">
                <a:solidFill>
                  <a:schemeClr val="tx1">
                    <a:lumMod val="65000"/>
                    <a:lumOff val="35000"/>
                  </a:schemeClr>
                </a:solidFill>
              </a:rPr>
              <a:t>response</a:t>
            </a:r>
            <a:r>
              <a:rPr lang="en-US" dirty="0">
                <a:solidFill>
                  <a:schemeClr val="tx1">
                    <a:lumMod val="65000"/>
                    <a:lumOff val="35000"/>
                  </a:schemeClr>
                </a:solidFill>
              </a:rPr>
              <a:t>.</a:t>
            </a:r>
          </a:p>
        </p:txBody>
      </p:sp>
      <p:grpSp>
        <p:nvGrpSpPr>
          <p:cNvPr id="61445" name="Group 27"/>
          <p:cNvGrpSpPr>
            <a:grpSpLocks/>
          </p:cNvGrpSpPr>
          <p:nvPr/>
        </p:nvGrpSpPr>
        <p:grpSpPr bwMode="auto">
          <a:xfrm>
            <a:off x="1609725" y="3952875"/>
            <a:ext cx="6051550" cy="976313"/>
            <a:chOff x="1056" y="2640"/>
            <a:chExt cx="3812" cy="615"/>
          </a:xfrm>
        </p:grpSpPr>
        <p:grpSp>
          <p:nvGrpSpPr>
            <p:cNvPr id="61446" name="Group 14"/>
            <p:cNvGrpSpPr>
              <a:grpSpLocks/>
            </p:cNvGrpSpPr>
            <p:nvPr/>
          </p:nvGrpSpPr>
          <p:grpSpPr bwMode="auto">
            <a:xfrm>
              <a:off x="1152" y="2640"/>
              <a:ext cx="3552" cy="384"/>
              <a:chOff x="1152" y="2736"/>
              <a:chExt cx="2880" cy="288"/>
            </a:xfrm>
          </p:grpSpPr>
          <p:sp>
            <p:nvSpPr>
              <p:cNvPr id="61458" name="Rectangle 4"/>
              <p:cNvSpPr>
                <a:spLocks noChangeArrowheads="1"/>
              </p:cNvSpPr>
              <p:nvPr/>
            </p:nvSpPr>
            <p:spPr bwMode="auto">
              <a:xfrm>
                <a:off x="1152" y="2736"/>
                <a:ext cx="288" cy="288"/>
              </a:xfrm>
              <a:prstGeom prst="rect">
                <a:avLst/>
              </a:prstGeom>
              <a:solidFill>
                <a:srgbClr val="0000FF"/>
              </a:solidFill>
              <a:ln w="25400">
                <a:solidFill>
                  <a:srgbClr val="FFFF00"/>
                </a:solidFill>
                <a:miter lim="800000"/>
                <a:headEnd/>
                <a:tailEnd/>
              </a:ln>
            </p:spPr>
            <p:txBody>
              <a:bodyPr wrap="none" anchor="ctr"/>
              <a:lstStyle/>
              <a:p>
                <a:pPr algn="ctr" eaLnBrk="0" hangingPunct="0"/>
                <a:r>
                  <a:rPr lang="en-US" b="1">
                    <a:solidFill>
                      <a:srgbClr val="FFFF00"/>
                    </a:solidFill>
                    <a:latin typeface="Helvetica" pitchFamily="34" charset="0"/>
                  </a:rPr>
                  <a:t>P</a:t>
                </a:r>
                <a:r>
                  <a:rPr lang="en-US" b="1" baseline="-25000">
                    <a:solidFill>
                      <a:srgbClr val="FFFF00"/>
                    </a:solidFill>
                    <a:latin typeface="Helvetica" pitchFamily="34" charset="0"/>
                  </a:rPr>
                  <a:t>1</a:t>
                </a:r>
                <a:endParaRPr lang="en-US" b="1">
                  <a:solidFill>
                    <a:srgbClr val="FFFF00"/>
                  </a:solidFill>
                  <a:latin typeface="Helvetica" pitchFamily="34" charset="0"/>
                </a:endParaRPr>
              </a:p>
            </p:txBody>
          </p:sp>
          <p:sp>
            <p:nvSpPr>
              <p:cNvPr id="61459" name="Rectangle 5"/>
              <p:cNvSpPr>
                <a:spLocks noChangeArrowheads="1"/>
              </p:cNvSpPr>
              <p:nvPr/>
            </p:nvSpPr>
            <p:spPr bwMode="auto">
              <a:xfrm>
                <a:off x="1440" y="2736"/>
                <a:ext cx="288" cy="288"/>
              </a:xfrm>
              <a:prstGeom prst="rect">
                <a:avLst/>
              </a:prstGeom>
              <a:solidFill>
                <a:srgbClr val="0000FF"/>
              </a:solidFill>
              <a:ln w="25400">
                <a:solidFill>
                  <a:srgbClr val="FFFF00"/>
                </a:solidFill>
                <a:miter lim="800000"/>
                <a:headEnd/>
                <a:tailEnd/>
              </a:ln>
            </p:spPr>
            <p:txBody>
              <a:bodyPr wrap="none" anchor="ctr"/>
              <a:lstStyle/>
              <a:p>
                <a:pPr algn="ctr" eaLnBrk="0" hangingPunct="0"/>
                <a:r>
                  <a:rPr lang="en-US" b="1">
                    <a:solidFill>
                      <a:srgbClr val="FFFF00"/>
                    </a:solidFill>
                    <a:latin typeface="Helvetica" pitchFamily="34" charset="0"/>
                  </a:rPr>
                  <a:t>P</a:t>
                </a:r>
                <a:r>
                  <a:rPr lang="en-US" b="1" baseline="-25000">
                    <a:solidFill>
                      <a:srgbClr val="FFFF00"/>
                    </a:solidFill>
                    <a:latin typeface="Helvetica" pitchFamily="34" charset="0"/>
                  </a:rPr>
                  <a:t>2</a:t>
                </a:r>
              </a:p>
            </p:txBody>
          </p:sp>
          <p:sp>
            <p:nvSpPr>
              <p:cNvPr id="61460" name="Rectangle 6"/>
              <p:cNvSpPr>
                <a:spLocks noChangeArrowheads="1"/>
              </p:cNvSpPr>
              <p:nvPr/>
            </p:nvSpPr>
            <p:spPr bwMode="auto">
              <a:xfrm>
                <a:off x="1728" y="2736"/>
                <a:ext cx="288" cy="288"/>
              </a:xfrm>
              <a:prstGeom prst="rect">
                <a:avLst/>
              </a:prstGeom>
              <a:solidFill>
                <a:srgbClr val="0000FF"/>
              </a:solidFill>
              <a:ln w="25400">
                <a:solidFill>
                  <a:srgbClr val="FFFF00"/>
                </a:solidFill>
                <a:miter lim="800000"/>
                <a:headEnd/>
                <a:tailEnd/>
              </a:ln>
            </p:spPr>
            <p:txBody>
              <a:bodyPr wrap="none" anchor="ctr"/>
              <a:lstStyle/>
              <a:p>
                <a:pPr algn="ctr" eaLnBrk="0" hangingPunct="0"/>
                <a:r>
                  <a:rPr lang="en-US" b="1">
                    <a:solidFill>
                      <a:srgbClr val="FFFF00"/>
                    </a:solidFill>
                    <a:latin typeface="Helvetica" pitchFamily="34" charset="0"/>
                  </a:rPr>
                  <a:t>P</a:t>
                </a:r>
                <a:r>
                  <a:rPr lang="en-US" b="1" baseline="-25000">
                    <a:solidFill>
                      <a:srgbClr val="FFFF00"/>
                    </a:solidFill>
                    <a:latin typeface="Helvetica" pitchFamily="34" charset="0"/>
                  </a:rPr>
                  <a:t>3</a:t>
                </a:r>
              </a:p>
            </p:txBody>
          </p:sp>
          <p:sp>
            <p:nvSpPr>
              <p:cNvPr id="61461" name="Rectangle 7"/>
              <p:cNvSpPr>
                <a:spLocks noChangeArrowheads="1"/>
              </p:cNvSpPr>
              <p:nvPr/>
            </p:nvSpPr>
            <p:spPr bwMode="auto">
              <a:xfrm>
                <a:off x="2016" y="2736"/>
                <a:ext cx="288" cy="288"/>
              </a:xfrm>
              <a:prstGeom prst="rect">
                <a:avLst/>
              </a:prstGeom>
              <a:solidFill>
                <a:srgbClr val="0000FF"/>
              </a:solidFill>
              <a:ln w="25400">
                <a:solidFill>
                  <a:srgbClr val="FFFF00"/>
                </a:solidFill>
                <a:miter lim="800000"/>
                <a:headEnd/>
                <a:tailEnd/>
              </a:ln>
            </p:spPr>
            <p:txBody>
              <a:bodyPr wrap="none" anchor="ctr"/>
              <a:lstStyle/>
              <a:p>
                <a:pPr algn="ctr" eaLnBrk="0" hangingPunct="0"/>
                <a:r>
                  <a:rPr lang="en-US" b="1">
                    <a:solidFill>
                      <a:srgbClr val="FFFF00"/>
                    </a:solidFill>
                    <a:latin typeface="Helvetica" pitchFamily="34" charset="0"/>
                  </a:rPr>
                  <a:t>P</a:t>
                </a:r>
                <a:r>
                  <a:rPr lang="en-US" b="1" baseline="-25000">
                    <a:solidFill>
                      <a:srgbClr val="FFFF00"/>
                    </a:solidFill>
                    <a:latin typeface="Helvetica" pitchFamily="34" charset="0"/>
                  </a:rPr>
                  <a:t>4</a:t>
                </a:r>
              </a:p>
            </p:txBody>
          </p:sp>
          <p:sp>
            <p:nvSpPr>
              <p:cNvPr id="61462" name="Rectangle 8"/>
              <p:cNvSpPr>
                <a:spLocks noChangeArrowheads="1"/>
              </p:cNvSpPr>
              <p:nvPr/>
            </p:nvSpPr>
            <p:spPr bwMode="auto">
              <a:xfrm>
                <a:off x="2304" y="2736"/>
                <a:ext cx="288" cy="288"/>
              </a:xfrm>
              <a:prstGeom prst="rect">
                <a:avLst/>
              </a:prstGeom>
              <a:solidFill>
                <a:srgbClr val="0000FF"/>
              </a:solidFill>
              <a:ln w="25400">
                <a:solidFill>
                  <a:srgbClr val="FFFF00"/>
                </a:solidFill>
                <a:miter lim="800000"/>
                <a:headEnd/>
                <a:tailEnd/>
              </a:ln>
            </p:spPr>
            <p:txBody>
              <a:bodyPr wrap="none" anchor="ctr"/>
              <a:lstStyle/>
              <a:p>
                <a:pPr algn="ctr" eaLnBrk="0" hangingPunct="0"/>
                <a:r>
                  <a:rPr lang="en-US" b="1">
                    <a:solidFill>
                      <a:srgbClr val="FFFF00"/>
                    </a:solidFill>
                    <a:latin typeface="Helvetica" pitchFamily="34" charset="0"/>
                  </a:rPr>
                  <a:t>P</a:t>
                </a:r>
                <a:r>
                  <a:rPr lang="en-US" b="1" baseline="-25000">
                    <a:solidFill>
                      <a:srgbClr val="FFFF00"/>
                    </a:solidFill>
                    <a:latin typeface="Helvetica" pitchFamily="34" charset="0"/>
                  </a:rPr>
                  <a:t>1</a:t>
                </a:r>
              </a:p>
            </p:txBody>
          </p:sp>
          <p:sp>
            <p:nvSpPr>
              <p:cNvPr id="61463" name="Rectangle 9"/>
              <p:cNvSpPr>
                <a:spLocks noChangeArrowheads="1"/>
              </p:cNvSpPr>
              <p:nvPr/>
            </p:nvSpPr>
            <p:spPr bwMode="auto">
              <a:xfrm>
                <a:off x="2592" y="2736"/>
                <a:ext cx="288" cy="288"/>
              </a:xfrm>
              <a:prstGeom prst="rect">
                <a:avLst/>
              </a:prstGeom>
              <a:solidFill>
                <a:srgbClr val="0000FF"/>
              </a:solidFill>
              <a:ln w="25400">
                <a:solidFill>
                  <a:srgbClr val="FFFF00"/>
                </a:solidFill>
                <a:miter lim="800000"/>
                <a:headEnd/>
                <a:tailEnd/>
              </a:ln>
            </p:spPr>
            <p:txBody>
              <a:bodyPr wrap="none" anchor="ctr"/>
              <a:lstStyle/>
              <a:p>
                <a:pPr algn="ctr" eaLnBrk="0" hangingPunct="0"/>
                <a:r>
                  <a:rPr lang="en-US" b="1">
                    <a:solidFill>
                      <a:srgbClr val="FFFF00"/>
                    </a:solidFill>
                    <a:latin typeface="Helvetica" pitchFamily="34" charset="0"/>
                  </a:rPr>
                  <a:t>P</a:t>
                </a:r>
                <a:r>
                  <a:rPr lang="en-US" b="1" baseline="-25000">
                    <a:solidFill>
                      <a:srgbClr val="FFFF00"/>
                    </a:solidFill>
                    <a:latin typeface="Helvetica" pitchFamily="34" charset="0"/>
                  </a:rPr>
                  <a:t>3</a:t>
                </a:r>
              </a:p>
            </p:txBody>
          </p:sp>
          <p:sp>
            <p:nvSpPr>
              <p:cNvPr id="61464" name="Rectangle 10"/>
              <p:cNvSpPr>
                <a:spLocks noChangeArrowheads="1"/>
              </p:cNvSpPr>
              <p:nvPr/>
            </p:nvSpPr>
            <p:spPr bwMode="auto">
              <a:xfrm>
                <a:off x="2880" y="2736"/>
                <a:ext cx="288" cy="288"/>
              </a:xfrm>
              <a:prstGeom prst="rect">
                <a:avLst/>
              </a:prstGeom>
              <a:solidFill>
                <a:srgbClr val="0000FF"/>
              </a:solidFill>
              <a:ln w="25400">
                <a:solidFill>
                  <a:srgbClr val="FFFF00"/>
                </a:solidFill>
                <a:miter lim="800000"/>
                <a:headEnd/>
                <a:tailEnd/>
              </a:ln>
            </p:spPr>
            <p:txBody>
              <a:bodyPr wrap="none" anchor="ctr"/>
              <a:lstStyle/>
              <a:p>
                <a:pPr algn="ctr" eaLnBrk="0" hangingPunct="0"/>
                <a:r>
                  <a:rPr lang="en-US" b="1">
                    <a:solidFill>
                      <a:srgbClr val="FFFF00"/>
                    </a:solidFill>
                    <a:latin typeface="Helvetica" pitchFamily="34" charset="0"/>
                  </a:rPr>
                  <a:t>P</a:t>
                </a:r>
                <a:r>
                  <a:rPr lang="en-US" b="1" baseline="-25000">
                    <a:solidFill>
                      <a:srgbClr val="FFFF00"/>
                    </a:solidFill>
                    <a:latin typeface="Helvetica" pitchFamily="34" charset="0"/>
                  </a:rPr>
                  <a:t>4</a:t>
                </a:r>
              </a:p>
            </p:txBody>
          </p:sp>
          <p:sp>
            <p:nvSpPr>
              <p:cNvPr id="61465" name="Rectangle 11"/>
              <p:cNvSpPr>
                <a:spLocks noChangeArrowheads="1"/>
              </p:cNvSpPr>
              <p:nvPr/>
            </p:nvSpPr>
            <p:spPr bwMode="auto">
              <a:xfrm>
                <a:off x="3168" y="2736"/>
                <a:ext cx="288" cy="288"/>
              </a:xfrm>
              <a:prstGeom prst="rect">
                <a:avLst/>
              </a:prstGeom>
              <a:solidFill>
                <a:srgbClr val="0000FF"/>
              </a:solidFill>
              <a:ln w="25400">
                <a:solidFill>
                  <a:srgbClr val="FFFF00"/>
                </a:solidFill>
                <a:miter lim="800000"/>
                <a:headEnd/>
                <a:tailEnd/>
              </a:ln>
            </p:spPr>
            <p:txBody>
              <a:bodyPr wrap="none" anchor="ctr"/>
              <a:lstStyle/>
              <a:p>
                <a:pPr algn="ctr" eaLnBrk="0" hangingPunct="0"/>
                <a:r>
                  <a:rPr lang="en-US" b="1">
                    <a:solidFill>
                      <a:srgbClr val="FFFF00"/>
                    </a:solidFill>
                    <a:latin typeface="Helvetica" pitchFamily="34" charset="0"/>
                  </a:rPr>
                  <a:t>P</a:t>
                </a:r>
                <a:r>
                  <a:rPr lang="en-US" b="1" baseline="-25000">
                    <a:solidFill>
                      <a:srgbClr val="FFFF00"/>
                    </a:solidFill>
                    <a:latin typeface="Helvetica" pitchFamily="34" charset="0"/>
                  </a:rPr>
                  <a:t>1</a:t>
                </a:r>
              </a:p>
            </p:txBody>
          </p:sp>
          <p:sp>
            <p:nvSpPr>
              <p:cNvPr id="61466" name="Rectangle 12"/>
              <p:cNvSpPr>
                <a:spLocks noChangeArrowheads="1"/>
              </p:cNvSpPr>
              <p:nvPr/>
            </p:nvSpPr>
            <p:spPr bwMode="auto">
              <a:xfrm>
                <a:off x="3456" y="2736"/>
                <a:ext cx="288" cy="288"/>
              </a:xfrm>
              <a:prstGeom prst="rect">
                <a:avLst/>
              </a:prstGeom>
              <a:solidFill>
                <a:srgbClr val="0000FF"/>
              </a:solidFill>
              <a:ln w="25400">
                <a:solidFill>
                  <a:srgbClr val="FFFF00"/>
                </a:solidFill>
                <a:miter lim="800000"/>
                <a:headEnd/>
                <a:tailEnd/>
              </a:ln>
            </p:spPr>
            <p:txBody>
              <a:bodyPr wrap="none" anchor="ctr"/>
              <a:lstStyle/>
              <a:p>
                <a:pPr algn="ctr" eaLnBrk="0" hangingPunct="0"/>
                <a:r>
                  <a:rPr lang="en-US" b="1">
                    <a:solidFill>
                      <a:srgbClr val="FFFF00"/>
                    </a:solidFill>
                    <a:latin typeface="Helvetica" pitchFamily="34" charset="0"/>
                  </a:rPr>
                  <a:t>P</a:t>
                </a:r>
                <a:r>
                  <a:rPr lang="en-US" b="1" baseline="-25000">
                    <a:solidFill>
                      <a:srgbClr val="FFFF00"/>
                    </a:solidFill>
                    <a:latin typeface="Helvetica" pitchFamily="34" charset="0"/>
                  </a:rPr>
                  <a:t>3</a:t>
                </a:r>
              </a:p>
            </p:txBody>
          </p:sp>
          <p:sp>
            <p:nvSpPr>
              <p:cNvPr id="61467" name="Rectangle 13"/>
              <p:cNvSpPr>
                <a:spLocks noChangeArrowheads="1"/>
              </p:cNvSpPr>
              <p:nvPr/>
            </p:nvSpPr>
            <p:spPr bwMode="auto">
              <a:xfrm>
                <a:off x="3744" y="2736"/>
                <a:ext cx="288" cy="288"/>
              </a:xfrm>
              <a:prstGeom prst="rect">
                <a:avLst/>
              </a:prstGeom>
              <a:solidFill>
                <a:srgbClr val="0000FF"/>
              </a:solidFill>
              <a:ln w="25400">
                <a:solidFill>
                  <a:srgbClr val="FFFF00"/>
                </a:solidFill>
                <a:miter lim="800000"/>
                <a:headEnd/>
                <a:tailEnd/>
              </a:ln>
            </p:spPr>
            <p:txBody>
              <a:bodyPr wrap="none" anchor="ctr"/>
              <a:lstStyle/>
              <a:p>
                <a:pPr algn="ctr" eaLnBrk="0" hangingPunct="0"/>
                <a:r>
                  <a:rPr lang="en-US" b="1">
                    <a:solidFill>
                      <a:srgbClr val="FFFF00"/>
                    </a:solidFill>
                    <a:latin typeface="Helvetica" pitchFamily="34" charset="0"/>
                  </a:rPr>
                  <a:t>P</a:t>
                </a:r>
                <a:r>
                  <a:rPr lang="en-US" b="1" baseline="-25000">
                    <a:solidFill>
                      <a:srgbClr val="FFFF00"/>
                    </a:solidFill>
                    <a:latin typeface="Helvetica" pitchFamily="34" charset="0"/>
                  </a:rPr>
                  <a:t>3</a:t>
                </a:r>
              </a:p>
            </p:txBody>
          </p:sp>
        </p:grpSp>
        <p:sp>
          <p:nvSpPr>
            <p:cNvPr id="61447" name="Text Box 15"/>
            <p:cNvSpPr txBox="1">
              <a:spLocks noChangeArrowheads="1"/>
            </p:cNvSpPr>
            <p:nvPr/>
          </p:nvSpPr>
          <p:spPr bwMode="auto">
            <a:xfrm>
              <a:off x="1056" y="3024"/>
              <a:ext cx="196" cy="231"/>
            </a:xfrm>
            <a:prstGeom prst="rect">
              <a:avLst/>
            </a:prstGeom>
            <a:noFill/>
            <a:ln w="9525">
              <a:noFill/>
              <a:miter lim="800000"/>
              <a:headEnd/>
              <a:tailEnd/>
            </a:ln>
          </p:spPr>
          <p:txBody>
            <a:bodyPr wrap="none" anchor="ctr">
              <a:spAutoFit/>
            </a:bodyPr>
            <a:lstStyle/>
            <a:p>
              <a:pPr algn="ctr" eaLnBrk="0" hangingPunct="0">
                <a:spcBef>
                  <a:spcPct val="50000"/>
                </a:spcBef>
              </a:pPr>
              <a:r>
                <a:rPr lang="en-US" b="1">
                  <a:solidFill>
                    <a:srgbClr val="BE1662"/>
                  </a:solidFill>
                  <a:latin typeface="Helvetica" pitchFamily="34" charset="0"/>
                </a:rPr>
                <a:t>0</a:t>
              </a:r>
            </a:p>
          </p:txBody>
        </p:sp>
        <p:sp>
          <p:nvSpPr>
            <p:cNvPr id="61448" name="Text Box 16"/>
            <p:cNvSpPr txBox="1">
              <a:spLocks noChangeArrowheads="1"/>
            </p:cNvSpPr>
            <p:nvPr/>
          </p:nvSpPr>
          <p:spPr bwMode="auto">
            <a:xfrm>
              <a:off x="1352" y="3024"/>
              <a:ext cx="276" cy="231"/>
            </a:xfrm>
            <a:prstGeom prst="rect">
              <a:avLst/>
            </a:prstGeom>
            <a:noFill/>
            <a:ln w="9525">
              <a:noFill/>
              <a:miter lim="800000"/>
              <a:headEnd/>
              <a:tailEnd/>
            </a:ln>
          </p:spPr>
          <p:txBody>
            <a:bodyPr wrap="none" anchor="ctr">
              <a:spAutoFit/>
            </a:bodyPr>
            <a:lstStyle/>
            <a:p>
              <a:pPr algn="ctr" eaLnBrk="0" hangingPunct="0">
                <a:spcBef>
                  <a:spcPct val="50000"/>
                </a:spcBef>
              </a:pPr>
              <a:r>
                <a:rPr lang="en-US" b="1">
                  <a:solidFill>
                    <a:srgbClr val="BE1662"/>
                  </a:solidFill>
                  <a:latin typeface="Helvetica" pitchFamily="34" charset="0"/>
                </a:rPr>
                <a:t>20</a:t>
              </a:r>
            </a:p>
          </p:txBody>
        </p:sp>
        <p:sp>
          <p:nvSpPr>
            <p:cNvPr id="61449" name="Text Box 17"/>
            <p:cNvSpPr txBox="1">
              <a:spLocks noChangeArrowheads="1"/>
            </p:cNvSpPr>
            <p:nvPr/>
          </p:nvSpPr>
          <p:spPr bwMode="auto">
            <a:xfrm>
              <a:off x="1688" y="3024"/>
              <a:ext cx="276" cy="231"/>
            </a:xfrm>
            <a:prstGeom prst="rect">
              <a:avLst/>
            </a:prstGeom>
            <a:noFill/>
            <a:ln w="9525">
              <a:noFill/>
              <a:miter lim="800000"/>
              <a:headEnd/>
              <a:tailEnd/>
            </a:ln>
          </p:spPr>
          <p:txBody>
            <a:bodyPr wrap="none" anchor="ctr">
              <a:spAutoFit/>
            </a:bodyPr>
            <a:lstStyle/>
            <a:p>
              <a:pPr algn="ctr" eaLnBrk="0" hangingPunct="0">
                <a:spcBef>
                  <a:spcPct val="50000"/>
                </a:spcBef>
              </a:pPr>
              <a:r>
                <a:rPr lang="en-US" b="1">
                  <a:solidFill>
                    <a:srgbClr val="BE1662"/>
                  </a:solidFill>
                  <a:latin typeface="Helvetica" pitchFamily="34" charset="0"/>
                </a:rPr>
                <a:t>37</a:t>
              </a:r>
            </a:p>
          </p:txBody>
        </p:sp>
        <p:sp>
          <p:nvSpPr>
            <p:cNvPr id="61450" name="Text Box 18"/>
            <p:cNvSpPr txBox="1">
              <a:spLocks noChangeArrowheads="1"/>
            </p:cNvSpPr>
            <p:nvPr/>
          </p:nvSpPr>
          <p:spPr bwMode="auto">
            <a:xfrm>
              <a:off x="2068" y="3024"/>
              <a:ext cx="276" cy="231"/>
            </a:xfrm>
            <a:prstGeom prst="rect">
              <a:avLst/>
            </a:prstGeom>
            <a:noFill/>
            <a:ln w="9525">
              <a:noFill/>
              <a:miter lim="800000"/>
              <a:headEnd/>
              <a:tailEnd/>
            </a:ln>
          </p:spPr>
          <p:txBody>
            <a:bodyPr wrap="none" anchor="ctr">
              <a:spAutoFit/>
            </a:bodyPr>
            <a:lstStyle/>
            <a:p>
              <a:pPr algn="ctr" eaLnBrk="0" hangingPunct="0">
                <a:spcBef>
                  <a:spcPct val="50000"/>
                </a:spcBef>
              </a:pPr>
              <a:r>
                <a:rPr lang="en-US" b="1">
                  <a:solidFill>
                    <a:srgbClr val="BE1662"/>
                  </a:solidFill>
                  <a:latin typeface="Helvetica" pitchFamily="34" charset="0"/>
                </a:rPr>
                <a:t>57</a:t>
              </a:r>
            </a:p>
          </p:txBody>
        </p:sp>
        <p:sp>
          <p:nvSpPr>
            <p:cNvPr id="61451" name="Text Box 19"/>
            <p:cNvSpPr txBox="1">
              <a:spLocks noChangeArrowheads="1"/>
            </p:cNvSpPr>
            <p:nvPr/>
          </p:nvSpPr>
          <p:spPr bwMode="auto">
            <a:xfrm>
              <a:off x="2456" y="3024"/>
              <a:ext cx="276" cy="231"/>
            </a:xfrm>
            <a:prstGeom prst="rect">
              <a:avLst/>
            </a:prstGeom>
            <a:noFill/>
            <a:ln w="9525">
              <a:noFill/>
              <a:miter lim="800000"/>
              <a:headEnd/>
              <a:tailEnd/>
            </a:ln>
          </p:spPr>
          <p:txBody>
            <a:bodyPr wrap="none" anchor="ctr">
              <a:spAutoFit/>
            </a:bodyPr>
            <a:lstStyle/>
            <a:p>
              <a:pPr algn="ctr" eaLnBrk="0" hangingPunct="0">
                <a:spcBef>
                  <a:spcPct val="50000"/>
                </a:spcBef>
              </a:pPr>
              <a:r>
                <a:rPr lang="en-US" b="1">
                  <a:solidFill>
                    <a:srgbClr val="BE1662"/>
                  </a:solidFill>
                  <a:latin typeface="Helvetica" pitchFamily="34" charset="0"/>
                </a:rPr>
                <a:t>77</a:t>
              </a:r>
            </a:p>
          </p:txBody>
        </p:sp>
        <p:sp>
          <p:nvSpPr>
            <p:cNvPr id="61452" name="Text Box 20"/>
            <p:cNvSpPr txBox="1">
              <a:spLocks noChangeArrowheads="1"/>
            </p:cNvSpPr>
            <p:nvPr/>
          </p:nvSpPr>
          <p:spPr bwMode="auto">
            <a:xfrm>
              <a:off x="2792" y="3024"/>
              <a:ext cx="276" cy="231"/>
            </a:xfrm>
            <a:prstGeom prst="rect">
              <a:avLst/>
            </a:prstGeom>
            <a:noFill/>
            <a:ln w="9525">
              <a:noFill/>
              <a:miter lim="800000"/>
              <a:headEnd/>
              <a:tailEnd/>
            </a:ln>
          </p:spPr>
          <p:txBody>
            <a:bodyPr wrap="none" anchor="ctr">
              <a:spAutoFit/>
            </a:bodyPr>
            <a:lstStyle/>
            <a:p>
              <a:pPr algn="ctr" eaLnBrk="0" hangingPunct="0">
                <a:spcBef>
                  <a:spcPct val="50000"/>
                </a:spcBef>
              </a:pPr>
              <a:r>
                <a:rPr lang="en-US" b="1">
                  <a:solidFill>
                    <a:srgbClr val="BE1662"/>
                  </a:solidFill>
                  <a:latin typeface="Helvetica" pitchFamily="34" charset="0"/>
                </a:rPr>
                <a:t>97</a:t>
              </a:r>
            </a:p>
          </p:txBody>
        </p:sp>
        <p:sp>
          <p:nvSpPr>
            <p:cNvPr id="61453" name="Text Box 21"/>
            <p:cNvSpPr txBox="1">
              <a:spLocks noChangeArrowheads="1"/>
            </p:cNvSpPr>
            <p:nvPr/>
          </p:nvSpPr>
          <p:spPr bwMode="auto">
            <a:xfrm>
              <a:off x="3088" y="3024"/>
              <a:ext cx="356" cy="231"/>
            </a:xfrm>
            <a:prstGeom prst="rect">
              <a:avLst/>
            </a:prstGeom>
            <a:noFill/>
            <a:ln w="9525">
              <a:noFill/>
              <a:miter lim="800000"/>
              <a:headEnd/>
              <a:tailEnd/>
            </a:ln>
          </p:spPr>
          <p:txBody>
            <a:bodyPr wrap="none" anchor="ctr">
              <a:spAutoFit/>
            </a:bodyPr>
            <a:lstStyle/>
            <a:p>
              <a:pPr algn="ctr" eaLnBrk="0" hangingPunct="0">
                <a:spcBef>
                  <a:spcPct val="50000"/>
                </a:spcBef>
              </a:pPr>
              <a:r>
                <a:rPr lang="en-US" b="1">
                  <a:solidFill>
                    <a:srgbClr val="BE1662"/>
                  </a:solidFill>
                  <a:latin typeface="Helvetica" pitchFamily="34" charset="0"/>
                </a:rPr>
                <a:t>117</a:t>
              </a:r>
            </a:p>
          </p:txBody>
        </p:sp>
        <p:sp>
          <p:nvSpPr>
            <p:cNvPr id="61454" name="Text Box 22"/>
            <p:cNvSpPr txBox="1">
              <a:spLocks noChangeArrowheads="1"/>
            </p:cNvSpPr>
            <p:nvPr/>
          </p:nvSpPr>
          <p:spPr bwMode="auto">
            <a:xfrm>
              <a:off x="3472" y="3024"/>
              <a:ext cx="356" cy="231"/>
            </a:xfrm>
            <a:prstGeom prst="rect">
              <a:avLst/>
            </a:prstGeom>
            <a:noFill/>
            <a:ln w="9525">
              <a:noFill/>
              <a:miter lim="800000"/>
              <a:headEnd/>
              <a:tailEnd/>
            </a:ln>
          </p:spPr>
          <p:txBody>
            <a:bodyPr wrap="none" anchor="ctr">
              <a:spAutoFit/>
            </a:bodyPr>
            <a:lstStyle/>
            <a:p>
              <a:pPr algn="ctr" eaLnBrk="0" hangingPunct="0">
                <a:spcBef>
                  <a:spcPct val="50000"/>
                </a:spcBef>
              </a:pPr>
              <a:r>
                <a:rPr lang="en-US" b="1">
                  <a:solidFill>
                    <a:srgbClr val="BE1662"/>
                  </a:solidFill>
                  <a:latin typeface="Helvetica" pitchFamily="34" charset="0"/>
                </a:rPr>
                <a:t>121</a:t>
              </a:r>
            </a:p>
          </p:txBody>
        </p:sp>
        <p:sp>
          <p:nvSpPr>
            <p:cNvPr id="61455" name="Text Box 24"/>
            <p:cNvSpPr txBox="1">
              <a:spLocks noChangeArrowheads="1"/>
            </p:cNvSpPr>
            <p:nvPr/>
          </p:nvSpPr>
          <p:spPr bwMode="auto">
            <a:xfrm>
              <a:off x="3808" y="3024"/>
              <a:ext cx="356" cy="231"/>
            </a:xfrm>
            <a:prstGeom prst="rect">
              <a:avLst/>
            </a:prstGeom>
            <a:noFill/>
            <a:ln w="9525">
              <a:noFill/>
              <a:miter lim="800000"/>
              <a:headEnd/>
              <a:tailEnd/>
            </a:ln>
          </p:spPr>
          <p:txBody>
            <a:bodyPr wrap="none" anchor="ctr">
              <a:spAutoFit/>
            </a:bodyPr>
            <a:lstStyle/>
            <a:p>
              <a:pPr algn="ctr" eaLnBrk="0" hangingPunct="0">
                <a:spcBef>
                  <a:spcPct val="50000"/>
                </a:spcBef>
              </a:pPr>
              <a:r>
                <a:rPr lang="en-US" b="1">
                  <a:solidFill>
                    <a:srgbClr val="BE1662"/>
                  </a:solidFill>
                  <a:latin typeface="Helvetica" pitchFamily="34" charset="0"/>
                </a:rPr>
                <a:t>134</a:t>
              </a:r>
            </a:p>
          </p:txBody>
        </p:sp>
        <p:sp>
          <p:nvSpPr>
            <p:cNvPr id="61456" name="Text Box 25"/>
            <p:cNvSpPr txBox="1">
              <a:spLocks noChangeArrowheads="1"/>
            </p:cNvSpPr>
            <p:nvPr/>
          </p:nvSpPr>
          <p:spPr bwMode="auto">
            <a:xfrm>
              <a:off x="4176" y="3024"/>
              <a:ext cx="356" cy="231"/>
            </a:xfrm>
            <a:prstGeom prst="rect">
              <a:avLst/>
            </a:prstGeom>
            <a:noFill/>
            <a:ln w="9525">
              <a:noFill/>
              <a:miter lim="800000"/>
              <a:headEnd/>
              <a:tailEnd/>
            </a:ln>
          </p:spPr>
          <p:txBody>
            <a:bodyPr wrap="none" anchor="ctr">
              <a:spAutoFit/>
            </a:bodyPr>
            <a:lstStyle/>
            <a:p>
              <a:pPr algn="ctr" eaLnBrk="0" hangingPunct="0">
                <a:spcBef>
                  <a:spcPct val="50000"/>
                </a:spcBef>
              </a:pPr>
              <a:r>
                <a:rPr lang="en-US" b="1">
                  <a:solidFill>
                    <a:srgbClr val="BE1662"/>
                  </a:solidFill>
                  <a:latin typeface="Helvetica" pitchFamily="34" charset="0"/>
                </a:rPr>
                <a:t>154</a:t>
              </a:r>
            </a:p>
          </p:txBody>
        </p:sp>
        <p:sp>
          <p:nvSpPr>
            <p:cNvPr id="61457" name="Text Box 26"/>
            <p:cNvSpPr txBox="1">
              <a:spLocks noChangeArrowheads="1"/>
            </p:cNvSpPr>
            <p:nvPr/>
          </p:nvSpPr>
          <p:spPr bwMode="auto">
            <a:xfrm>
              <a:off x="4512" y="3024"/>
              <a:ext cx="356" cy="231"/>
            </a:xfrm>
            <a:prstGeom prst="rect">
              <a:avLst/>
            </a:prstGeom>
            <a:noFill/>
            <a:ln w="9525">
              <a:noFill/>
              <a:miter lim="800000"/>
              <a:headEnd/>
              <a:tailEnd/>
            </a:ln>
          </p:spPr>
          <p:txBody>
            <a:bodyPr wrap="none" anchor="ctr">
              <a:spAutoFit/>
            </a:bodyPr>
            <a:lstStyle/>
            <a:p>
              <a:pPr algn="ctr" eaLnBrk="0" hangingPunct="0">
                <a:spcBef>
                  <a:spcPct val="50000"/>
                </a:spcBef>
              </a:pPr>
              <a:r>
                <a:rPr lang="en-US" b="1">
                  <a:solidFill>
                    <a:srgbClr val="BE1662"/>
                  </a:solidFill>
                  <a:latin typeface="Helvetica" pitchFamily="34" charset="0"/>
                </a:rPr>
                <a:t>162</a:t>
              </a:r>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0" y="692150"/>
            <a:ext cx="8913813" cy="865188"/>
          </a:xfrm>
        </p:spPr>
        <p:txBody>
          <a:bodyPr/>
          <a:lstStyle/>
          <a:p>
            <a:r>
              <a:rPr lang="en-US" sz="4100" smtClean="0"/>
              <a:t>Multilevel Feedback Queues</a:t>
            </a:r>
          </a:p>
        </p:txBody>
      </p:sp>
      <p:sp>
        <p:nvSpPr>
          <p:cNvPr id="3" name="Content Placeholder 2"/>
          <p:cNvSpPr>
            <a:spLocks noGrp="1"/>
          </p:cNvSpPr>
          <p:nvPr>
            <p:ph idx="1"/>
          </p:nvPr>
        </p:nvSpPr>
        <p:spPr>
          <a:xfrm>
            <a:off x="928688" y="2071688"/>
            <a:ext cx="7985125" cy="4429125"/>
          </a:xfrm>
        </p:spPr>
        <p:txBody>
          <a:bodyPr>
            <a:normAutofit lnSpcReduction="10000"/>
          </a:bodyPr>
          <a:lstStyle/>
          <a:p>
            <a:pPr>
              <a:defRPr/>
            </a:pPr>
            <a:r>
              <a:rPr lang="en-US" sz="2400" b="1" dirty="0" smtClean="0"/>
              <a:t>MFQ</a:t>
            </a:r>
          </a:p>
          <a:p>
            <a:pPr>
              <a:defRPr/>
            </a:pPr>
            <a:r>
              <a:rPr lang="en-US" sz="2400" dirty="0" smtClean="0"/>
              <a:t>Not a separate scheduling algorithm</a:t>
            </a:r>
          </a:p>
          <a:p>
            <a:pPr lvl="1">
              <a:defRPr/>
            </a:pPr>
            <a:r>
              <a:rPr lang="en-US" sz="2400" dirty="0" smtClean="0"/>
              <a:t>Works in conjunction with several other schemes where jobs can be grouped according to a common characteristic</a:t>
            </a:r>
          </a:p>
          <a:p>
            <a:pPr>
              <a:defRPr/>
            </a:pPr>
            <a:r>
              <a:rPr lang="en-US" sz="2600" dirty="0" smtClean="0"/>
              <a:t>A number of queues of entry, each queue devised based upon varying factors</a:t>
            </a:r>
          </a:p>
          <a:p>
            <a:pPr lvl="1">
              <a:defRPr/>
            </a:pPr>
            <a:r>
              <a:rPr lang="en-US" sz="2400" dirty="0" smtClean="0"/>
              <a:t>Past performance</a:t>
            </a:r>
          </a:p>
          <a:p>
            <a:pPr lvl="1">
              <a:defRPr/>
            </a:pPr>
            <a:r>
              <a:rPr lang="en-US" sz="2400" dirty="0" smtClean="0"/>
              <a:t>Priority</a:t>
            </a:r>
          </a:p>
          <a:p>
            <a:pPr lvl="1">
              <a:defRPr/>
            </a:pPr>
            <a:r>
              <a:rPr lang="en-US" sz="2400" dirty="0" smtClean="0"/>
              <a:t>CPU or I/O bound jobs</a:t>
            </a:r>
          </a:p>
        </p:txBody>
      </p:sp>
      <p:sp>
        <p:nvSpPr>
          <p:cNvPr id="7" name="Title 5"/>
          <p:cNvSpPr txBox="1">
            <a:spLocks/>
          </p:cNvSpPr>
          <p:nvPr/>
        </p:nvSpPr>
        <p:spPr>
          <a:xfrm rot="16200000">
            <a:off x="-2409825" y="3533775"/>
            <a:ext cx="5734050" cy="914400"/>
          </a:xfrm>
          <a:prstGeom prst="rect">
            <a:avLst/>
          </a:prstGeom>
          <a:solidFill>
            <a:schemeClr val="bg2">
              <a:lumMod val="40000"/>
              <a:lumOff val="60000"/>
            </a:schemeClr>
          </a:solidFill>
        </p:spPr>
        <p:txBody>
          <a:bodyPr lIns="1188720" rIns="274320" anchor="ctr">
            <a:normAutofit/>
          </a:bodyPr>
          <a:lstStyle/>
          <a:p>
            <a:pPr defTabSz="914400" fontAlgn="auto">
              <a:spcAft>
                <a:spcPts val="0"/>
              </a:spcAft>
              <a:defRPr/>
            </a:pPr>
            <a:r>
              <a:rPr lang="en-US" sz="3200" dirty="0">
                <a:solidFill>
                  <a:schemeClr val="accent1">
                    <a:lumMod val="50000"/>
                  </a:schemeClr>
                </a:solidFill>
                <a:latin typeface="+mj-lt"/>
                <a:ea typeface="+mj-ea"/>
                <a:cs typeface="+mj-cs"/>
              </a:rPr>
              <a:t>Operating Systems   </a:t>
            </a:r>
          </a:p>
        </p:txBody>
      </p:sp>
      <p:sp>
        <p:nvSpPr>
          <p:cNvPr id="8" name="Slide Number Placeholder 7"/>
          <p:cNvSpPr>
            <a:spLocks noGrp="1"/>
          </p:cNvSpPr>
          <p:nvPr>
            <p:ph type="sldNum" sz="quarter" idx="12"/>
          </p:nvPr>
        </p:nvSpPr>
        <p:spPr/>
        <p:txBody>
          <a:bodyPr/>
          <a:lstStyle/>
          <a:p>
            <a:pPr>
              <a:defRPr/>
            </a:pPr>
            <a:fld id="{F69190F2-5079-4713-997B-52D3845762F2}" type="slidenum">
              <a:rPr lang="en-US" smtClean="0"/>
              <a:pPr>
                <a:defRPr/>
              </a:pPr>
              <a:t>53</a:t>
            </a:fld>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sz="4100" smtClean="0"/>
              <a:t>Multilevel Feedback Queues</a:t>
            </a:r>
          </a:p>
        </p:txBody>
      </p:sp>
      <p:sp>
        <p:nvSpPr>
          <p:cNvPr id="63491" name="Content Placeholder 2"/>
          <p:cNvSpPr>
            <a:spLocks noGrp="1"/>
          </p:cNvSpPr>
          <p:nvPr>
            <p:ph idx="1"/>
          </p:nvPr>
        </p:nvSpPr>
        <p:spPr>
          <a:xfrm>
            <a:off x="928688" y="2071688"/>
            <a:ext cx="8215312" cy="4786312"/>
          </a:xfrm>
        </p:spPr>
        <p:txBody>
          <a:bodyPr/>
          <a:lstStyle/>
          <a:p>
            <a:r>
              <a:rPr lang="en-US" sz="2400" smtClean="0"/>
              <a:t>Within these queues the </a:t>
            </a:r>
            <a:r>
              <a:rPr lang="en-US" sz="2400" b="1" smtClean="0"/>
              <a:t>FIFO</a:t>
            </a:r>
            <a:r>
              <a:rPr lang="en-US" sz="2400" smtClean="0"/>
              <a:t> system is implemented</a:t>
            </a:r>
          </a:p>
          <a:p>
            <a:r>
              <a:rPr lang="en-US" sz="2400" smtClean="0"/>
              <a:t>A </a:t>
            </a:r>
            <a:r>
              <a:rPr lang="en-US" sz="2400" b="1" smtClean="0"/>
              <a:t>Time Quantum</a:t>
            </a:r>
            <a:r>
              <a:rPr lang="en-US" sz="2400" smtClean="0"/>
              <a:t> can also be applied</a:t>
            </a:r>
          </a:p>
          <a:p>
            <a:pPr lvl="1"/>
            <a:r>
              <a:rPr lang="en-US" sz="2400" smtClean="0"/>
              <a:t>Give special treatment to jobs that have been in system for a long time (aging)</a:t>
            </a:r>
            <a:endParaRPr lang="en-US" sz="2200" smtClean="0"/>
          </a:p>
          <a:p>
            <a:r>
              <a:rPr lang="en-US" sz="2400" smtClean="0"/>
              <a:t>Examples</a:t>
            </a:r>
          </a:p>
          <a:p>
            <a:pPr lvl="1"/>
            <a:r>
              <a:rPr lang="en-US" sz="2400" smtClean="0"/>
              <a:t>Priority-based system with different queues for each priority level, High or Low</a:t>
            </a:r>
          </a:p>
          <a:p>
            <a:pPr lvl="1"/>
            <a:r>
              <a:rPr lang="en-US" sz="2400" smtClean="0"/>
              <a:t>Put all CPU-bound jobs in one queue and all I/O-bound jobs in another, Alternately select jobs from each queue to keep the system balanced</a:t>
            </a:r>
          </a:p>
          <a:p>
            <a:pPr lvl="1"/>
            <a:endParaRPr lang="en-US" sz="2200" smtClean="0"/>
          </a:p>
        </p:txBody>
      </p:sp>
      <p:sp>
        <p:nvSpPr>
          <p:cNvPr id="7" name="Title 5"/>
          <p:cNvSpPr txBox="1">
            <a:spLocks/>
          </p:cNvSpPr>
          <p:nvPr/>
        </p:nvSpPr>
        <p:spPr>
          <a:xfrm rot="16200000">
            <a:off x="-2409825" y="3533775"/>
            <a:ext cx="5734050" cy="914400"/>
          </a:xfrm>
          <a:prstGeom prst="rect">
            <a:avLst/>
          </a:prstGeom>
          <a:solidFill>
            <a:schemeClr val="bg2">
              <a:lumMod val="40000"/>
              <a:lumOff val="60000"/>
            </a:schemeClr>
          </a:solidFill>
        </p:spPr>
        <p:txBody>
          <a:bodyPr lIns="1188720" rIns="274320" anchor="ctr">
            <a:normAutofit/>
          </a:bodyPr>
          <a:lstStyle/>
          <a:p>
            <a:pPr defTabSz="914400" fontAlgn="auto">
              <a:spcAft>
                <a:spcPts val="0"/>
              </a:spcAft>
              <a:defRPr/>
            </a:pPr>
            <a:r>
              <a:rPr lang="en-US" sz="3200" dirty="0">
                <a:solidFill>
                  <a:schemeClr val="accent1">
                    <a:lumMod val="50000"/>
                  </a:schemeClr>
                </a:solidFill>
                <a:latin typeface="+mj-lt"/>
                <a:ea typeface="+mj-ea"/>
                <a:cs typeface="+mj-cs"/>
              </a:rPr>
              <a:t>Operating Systems   </a:t>
            </a:r>
          </a:p>
        </p:txBody>
      </p:sp>
      <p:sp>
        <p:nvSpPr>
          <p:cNvPr id="8" name="Slide Number Placeholder 7"/>
          <p:cNvSpPr>
            <a:spLocks noGrp="1"/>
          </p:cNvSpPr>
          <p:nvPr>
            <p:ph type="sldNum" sz="quarter" idx="12"/>
          </p:nvPr>
        </p:nvSpPr>
        <p:spPr/>
        <p:txBody>
          <a:bodyPr/>
          <a:lstStyle/>
          <a:p>
            <a:pPr>
              <a:defRPr/>
            </a:pPr>
            <a:fld id="{78D7CFCF-795C-429B-86C7-55CBFF7F14D9}" type="slidenum">
              <a:rPr lang="en-US" smtClean="0"/>
              <a:pPr>
                <a:defRPr/>
              </a:pPr>
              <a:t>54</a:t>
            </a:fld>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p:txBody>
          <a:bodyPr/>
          <a:lstStyle/>
          <a:p>
            <a:pPr>
              <a:defRPr/>
            </a:pPr>
            <a:r>
              <a:rPr lang="en-US"/>
              <a:t>Silberschatz /  OS Concepts / 6e - Chapter 6 CPU Scheduling</a:t>
            </a:r>
          </a:p>
        </p:txBody>
      </p:sp>
      <p:sp>
        <p:nvSpPr>
          <p:cNvPr id="21507" name="Slide Number Placeholder 5"/>
          <p:cNvSpPr>
            <a:spLocks noGrp="1"/>
          </p:cNvSpPr>
          <p:nvPr>
            <p:ph type="sldNum" sz="quarter" idx="12"/>
          </p:nvPr>
        </p:nvSpPr>
        <p:spPr/>
        <p:txBody>
          <a:bodyPr/>
          <a:lstStyle/>
          <a:p>
            <a:pPr>
              <a:defRPr/>
            </a:pPr>
            <a:r>
              <a:rPr lang="en-US"/>
              <a:t>Slide </a:t>
            </a:r>
            <a:fld id="{6C906E7B-9FA7-40AE-99F3-D11168F0F393}" type="slidenum">
              <a:rPr lang="en-US"/>
              <a:pPr>
                <a:defRPr/>
              </a:pPr>
              <a:t>55</a:t>
            </a:fld>
            <a:endParaRPr lang="en-US"/>
          </a:p>
        </p:txBody>
      </p:sp>
      <p:sp>
        <p:nvSpPr>
          <p:cNvPr id="64516" name="Rectangle 2"/>
          <p:cNvSpPr>
            <a:spLocks noGrp="1" noChangeArrowheads="1"/>
          </p:cNvSpPr>
          <p:nvPr>
            <p:ph type="title"/>
          </p:nvPr>
        </p:nvSpPr>
        <p:spPr/>
        <p:txBody>
          <a:bodyPr/>
          <a:lstStyle/>
          <a:p>
            <a:pPr eaLnBrk="1" hangingPunct="1"/>
            <a:r>
              <a:rPr lang="en-US" smtClean="0"/>
              <a:t>Priority Scheduling</a:t>
            </a:r>
          </a:p>
        </p:txBody>
      </p:sp>
      <p:sp>
        <p:nvSpPr>
          <p:cNvPr id="64517" name="Rectangle 3"/>
          <p:cNvSpPr>
            <a:spLocks noGrp="1" noChangeArrowheads="1"/>
          </p:cNvSpPr>
          <p:nvPr>
            <p:ph type="body" idx="1"/>
          </p:nvPr>
        </p:nvSpPr>
        <p:spPr/>
        <p:txBody>
          <a:bodyPr/>
          <a:lstStyle/>
          <a:p>
            <a:pPr eaLnBrk="1" hangingPunct="1">
              <a:lnSpc>
                <a:spcPct val="90000"/>
              </a:lnSpc>
            </a:pPr>
            <a:r>
              <a:rPr lang="en-US" smtClean="0"/>
              <a:t>A priority number (integer) is associated with each process</a:t>
            </a:r>
          </a:p>
          <a:p>
            <a:pPr eaLnBrk="1" hangingPunct="1">
              <a:lnSpc>
                <a:spcPct val="90000"/>
              </a:lnSpc>
            </a:pPr>
            <a:r>
              <a:rPr lang="en-US" smtClean="0"/>
              <a:t>The CPU is allocated to the process with the highest priority (smallest integer </a:t>
            </a:r>
            <a:r>
              <a:rPr lang="en-US" smtClean="0">
                <a:sym typeface="Symbol" pitchFamily="18" charset="2"/>
              </a:rPr>
              <a:t> highest priority).</a:t>
            </a:r>
          </a:p>
          <a:p>
            <a:pPr lvl="1" eaLnBrk="1" hangingPunct="1">
              <a:lnSpc>
                <a:spcPct val="90000"/>
              </a:lnSpc>
            </a:pPr>
            <a:r>
              <a:rPr lang="en-US" sz="1800" smtClean="0"/>
              <a:t>Can be preemptive (compares priority of process that has arrived at the ready queue with priority of currently running process) or nonpreemptive (put at the head of the ready queue)</a:t>
            </a:r>
          </a:p>
          <a:p>
            <a:pPr eaLnBrk="1" hangingPunct="1">
              <a:lnSpc>
                <a:spcPct val="90000"/>
              </a:lnSpc>
            </a:pPr>
            <a:r>
              <a:rPr lang="en-US" smtClean="0"/>
              <a:t>SJF is a priority scheduling where priority is the predicted next CPU burst time.</a:t>
            </a:r>
          </a:p>
          <a:p>
            <a:pPr eaLnBrk="1" hangingPunct="1">
              <a:lnSpc>
                <a:spcPct val="90000"/>
              </a:lnSpc>
            </a:pPr>
            <a:r>
              <a:rPr lang="en-US" smtClean="0"/>
              <a:t>Problem </a:t>
            </a:r>
            <a:r>
              <a:rPr lang="en-US" smtClean="0">
                <a:sym typeface="Symbol" pitchFamily="18" charset="2"/>
              </a:rPr>
              <a:t> Starvation – low priority processes may never execute.</a:t>
            </a:r>
          </a:p>
          <a:p>
            <a:pPr eaLnBrk="1" hangingPunct="1">
              <a:lnSpc>
                <a:spcPct val="90000"/>
              </a:lnSpc>
            </a:pPr>
            <a:r>
              <a:rPr lang="en-US" smtClean="0">
                <a:sym typeface="Symbol" pitchFamily="18" charset="2"/>
              </a:rPr>
              <a:t>Solution  Aging – as time progresses increase the priority of the process.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0" y="177800"/>
            <a:ext cx="9144000" cy="946150"/>
          </a:xfrm>
        </p:spPr>
        <p:txBody>
          <a:bodyPr/>
          <a:lstStyle/>
          <a:p>
            <a:pPr eaLnBrk="1" hangingPunct="1"/>
            <a:r>
              <a:rPr lang="en-US" smtClean="0"/>
              <a:t>Priority Scheduling</a:t>
            </a:r>
          </a:p>
        </p:txBody>
      </p:sp>
      <p:graphicFrame>
        <p:nvGraphicFramePr>
          <p:cNvPr id="84044" name="Group 76"/>
          <p:cNvGraphicFramePr>
            <a:graphicFrameLocks noGrp="1"/>
          </p:cNvGraphicFramePr>
          <p:nvPr>
            <p:ph sz="quarter" idx="3"/>
          </p:nvPr>
        </p:nvGraphicFramePr>
        <p:xfrm>
          <a:off x="2449513" y="1746250"/>
          <a:ext cx="3779837" cy="1828800"/>
        </p:xfrm>
        <a:graphic>
          <a:graphicData uri="http://schemas.openxmlformats.org/drawingml/2006/table">
            <a:tbl>
              <a:tblPr/>
              <a:tblGrid>
                <a:gridCol w="1260475"/>
                <a:gridCol w="1258887"/>
                <a:gridCol w="1260475"/>
              </a:tblGrid>
              <a:tr h="290513">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en-US" sz="1400" b="0" i="0" u="none" strike="noStrike" cap="none" normalizeH="0" baseline="0" dirty="0" smtClean="0">
                          <a:ln>
                            <a:noFill/>
                          </a:ln>
                          <a:solidFill>
                            <a:srgbClr val="080454"/>
                          </a:solidFill>
                          <a:effectLst/>
                          <a:latin typeface="Georgia" pitchFamily="18" charset="0"/>
                        </a:rPr>
                        <a:t>Process</a:t>
                      </a:r>
                    </a:p>
                  </a:txBody>
                  <a:tcP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en-US" sz="1400" b="0" i="0" u="none" strike="noStrike" cap="none" normalizeH="0" baseline="0" dirty="0" smtClean="0">
                          <a:ln>
                            <a:noFill/>
                          </a:ln>
                          <a:solidFill>
                            <a:srgbClr val="080454"/>
                          </a:solidFill>
                          <a:effectLst/>
                          <a:latin typeface="Georgia" pitchFamily="18" charset="0"/>
                        </a:rPr>
                        <a:t>Burst Time</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en-US" sz="1400" b="0" i="0" u="none" strike="noStrike" cap="none" normalizeH="0" baseline="0" dirty="0" smtClean="0">
                          <a:ln>
                            <a:noFill/>
                          </a:ln>
                          <a:solidFill>
                            <a:srgbClr val="080454"/>
                          </a:solidFill>
                          <a:effectLst/>
                          <a:latin typeface="Georgia" pitchFamily="18" charset="0"/>
                        </a:rPr>
                        <a:t>Priority</a:t>
                      </a:r>
                    </a:p>
                  </a:txBody>
                  <a:tcPr horzOverflow="overflow">
                    <a:lnL>
                      <a:noFill/>
                    </a:lnL>
                    <a:lnR cap="flat">
                      <a:noFill/>
                    </a:lnR>
                    <a:lnT cap="flat">
                      <a:noFill/>
                    </a:lnT>
                    <a:lnB>
                      <a:noFill/>
                    </a:lnB>
                    <a:lnTlToBr>
                      <a:noFill/>
                    </a:lnTlToBr>
                    <a:lnBlToTr>
                      <a:noFill/>
                    </a:lnBlToTr>
                    <a:noFill/>
                  </a:tcPr>
                </a:tc>
              </a:tr>
              <a:tr h="288925">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en-US" sz="1400" b="0" i="0" u="none" strike="noStrike" cap="none" normalizeH="0" baseline="0" smtClean="0">
                          <a:ln>
                            <a:noFill/>
                          </a:ln>
                          <a:solidFill>
                            <a:srgbClr val="080454"/>
                          </a:solidFill>
                          <a:effectLst/>
                          <a:latin typeface="Georgia" pitchFamily="18" charset="0"/>
                        </a:rPr>
                        <a:t>P1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en-US" sz="1400" b="0" i="0" u="none" strike="noStrike" cap="none" normalizeH="0" baseline="0" smtClean="0">
                          <a:ln>
                            <a:noFill/>
                          </a:ln>
                          <a:solidFill>
                            <a:srgbClr val="080454"/>
                          </a:solidFill>
                          <a:effectLst/>
                          <a:latin typeface="Georgia" pitchFamily="18" charset="0"/>
                        </a:rPr>
                        <a:t>10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en-US" sz="1400" b="0" i="0" u="none" strike="noStrike" cap="none" normalizeH="0" baseline="0" smtClean="0">
                          <a:ln>
                            <a:noFill/>
                          </a:ln>
                          <a:solidFill>
                            <a:srgbClr val="080454"/>
                          </a:solidFill>
                          <a:effectLst/>
                          <a:latin typeface="Georgia" pitchFamily="18" charset="0"/>
                        </a:rPr>
                        <a:t>3</a:t>
                      </a:r>
                    </a:p>
                  </a:txBody>
                  <a:tcPr horzOverflow="overflow">
                    <a:lnL>
                      <a:noFill/>
                    </a:lnL>
                    <a:lnR cap="flat">
                      <a:noFill/>
                    </a:lnR>
                    <a:lnT>
                      <a:noFill/>
                    </a:lnT>
                    <a:lnB>
                      <a:noFill/>
                    </a:lnB>
                    <a:lnTlToBr>
                      <a:noFill/>
                    </a:lnTlToBr>
                    <a:lnBlToTr>
                      <a:noFill/>
                    </a:lnBlToTr>
                    <a:noFill/>
                  </a:tcPr>
                </a:tc>
              </a:tr>
              <a:tr h="290513">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en-US" sz="1400" b="0" i="0" u="none" strike="noStrike" cap="none" normalizeH="0" baseline="0" smtClean="0">
                          <a:ln>
                            <a:noFill/>
                          </a:ln>
                          <a:solidFill>
                            <a:srgbClr val="080454"/>
                          </a:solidFill>
                          <a:effectLst/>
                          <a:latin typeface="Georgia" pitchFamily="18" charset="0"/>
                        </a:rPr>
                        <a:t>P2</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en-US" sz="1400" b="0" i="0" u="none" strike="noStrike" cap="none" normalizeH="0" baseline="0" smtClean="0">
                          <a:ln>
                            <a:noFill/>
                          </a:ln>
                          <a:solidFill>
                            <a:srgbClr val="080454"/>
                          </a:solidFill>
                          <a:effectLst/>
                          <a:latin typeface="Georgia" pitchFamily="18" charset="0"/>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en-US" sz="1400" b="0" i="0" u="none" strike="noStrike" cap="none" normalizeH="0" baseline="0" dirty="0" smtClean="0">
                          <a:ln>
                            <a:noFill/>
                          </a:ln>
                          <a:solidFill>
                            <a:srgbClr val="080454"/>
                          </a:solidFill>
                          <a:effectLst/>
                          <a:latin typeface="Georgia" pitchFamily="18" charset="0"/>
                        </a:rPr>
                        <a:t>1</a:t>
                      </a:r>
                    </a:p>
                  </a:txBody>
                  <a:tcPr horzOverflow="overflow">
                    <a:lnL>
                      <a:noFill/>
                    </a:lnL>
                    <a:lnR cap="flat">
                      <a:noFill/>
                    </a:lnR>
                    <a:lnT>
                      <a:noFill/>
                    </a:lnT>
                    <a:lnB>
                      <a:noFill/>
                    </a:lnB>
                    <a:lnTlToBr>
                      <a:noFill/>
                    </a:lnTlToBr>
                    <a:lnBlToTr>
                      <a:noFill/>
                    </a:lnBlToTr>
                    <a:noFill/>
                  </a:tcPr>
                </a:tc>
              </a:tr>
              <a:tr h="288925">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en-US" sz="1400" b="0" i="0" u="none" strike="noStrike" cap="none" normalizeH="0" baseline="0" smtClean="0">
                          <a:ln>
                            <a:noFill/>
                          </a:ln>
                          <a:solidFill>
                            <a:srgbClr val="080454"/>
                          </a:solidFill>
                          <a:effectLst/>
                          <a:latin typeface="Georgia" pitchFamily="18" charset="0"/>
                        </a:rPr>
                        <a:t>P3</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en-US" sz="1400" b="0" i="0" u="none" strike="noStrike" cap="none" normalizeH="0" baseline="0" smtClean="0">
                          <a:ln>
                            <a:noFill/>
                          </a:ln>
                          <a:solidFill>
                            <a:srgbClr val="080454"/>
                          </a:solidFill>
                          <a:effectLst/>
                          <a:latin typeface="Georgia" pitchFamily="18" charset="0"/>
                        </a:rPr>
                        <a:t>2</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en-US" sz="1400" b="0" i="0" u="none" strike="noStrike" cap="none" normalizeH="0" baseline="0" smtClean="0">
                          <a:ln>
                            <a:noFill/>
                          </a:ln>
                          <a:solidFill>
                            <a:srgbClr val="080454"/>
                          </a:solidFill>
                          <a:effectLst/>
                          <a:latin typeface="Georgia" pitchFamily="18" charset="0"/>
                        </a:rPr>
                        <a:t>4</a:t>
                      </a:r>
                    </a:p>
                  </a:txBody>
                  <a:tcPr horzOverflow="overflow">
                    <a:lnL>
                      <a:noFill/>
                    </a:lnL>
                    <a:lnR cap="flat">
                      <a:noFill/>
                    </a:lnR>
                    <a:lnT>
                      <a:noFill/>
                    </a:lnT>
                    <a:lnB>
                      <a:noFill/>
                    </a:lnB>
                    <a:lnTlToBr>
                      <a:noFill/>
                    </a:lnTlToBr>
                    <a:lnBlToTr>
                      <a:noFill/>
                    </a:lnBlToTr>
                    <a:noFill/>
                  </a:tcPr>
                </a:tc>
              </a:tr>
              <a:tr h="290513">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en-US" sz="1400" b="0" i="0" u="none" strike="noStrike" cap="none" normalizeH="0" baseline="0" smtClean="0">
                          <a:ln>
                            <a:noFill/>
                          </a:ln>
                          <a:solidFill>
                            <a:srgbClr val="080454"/>
                          </a:solidFill>
                          <a:effectLst/>
                          <a:latin typeface="Georgia" pitchFamily="18" charset="0"/>
                        </a:rPr>
                        <a:t>P4</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en-US" sz="1400" b="0" i="0" u="none" strike="noStrike" cap="none" normalizeH="0" baseline="0" smtClean="0">
                          <a:ln>
                            <a:noFill/>
                          </a:ln>
                          <a:solidFill>
                            <a:srgbClr val="080454"/>
                          </a:solidFill>
                          <a:effectLst/>
                          <a:latin typeface="Georgia" pitchFamily="18" charset="0"/>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en-US" sz="1400" b="0" i="0" u="none" strike="noStrike" cap="none" normalizeH="0" baseline="0" smtClean="0">
                          <a:ln>
                            <a:noFill/>
                          </a:ln>
                          <a:solidFill>
                            <a:srgbClr val="080454"/>
                          </a:solidFill>
                          <a:effectLst/>
                          <a:latin typeface="Georgia" pitchFamily="18" charset="0"/>
                        </a:rPr>
                        <a:t>5</a:t>
                      </a:r>
                    </a:p>
                  </a:txBody>
                  <a:tcPr horzOverflow="overflow">
                    <a:lnL>
                      <a:noFill/>
                    </a:lnL>
                    <a:lnR cap="flat">
                      <a:noFill/>
                    </a:lnR>
                    <a:lnT>
                      <a:noFill/>
                    </a:lnT>
                    <a:lnB>
                      <a:noFill/>
                    </a:lnB>
                    <a:lnTlToBr>
                      <a:noFill/>
                    </a:lnTlToBr>
                    <a:lnBlToTr>
                      <a:noFill/>
                    </a:lnBlToTr>
                    <a:noFill/>
                  </a:tcPr>
                </a:tc>
              </a:tr>
              <a:tr h="288925">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en-US" sz="1400" b="0" i="0" u="none" strike="noStrike" cap="none" normalizeH="0" baseline="0" smtClean="0">
                          <a:ln>
                            <a:noFill/>
                          </a:ln>
                          <a:solidFill>
                            <a:srgbClr val="080454"/>
                          </a:solidFill>
                          <a:effectLst/>
                          <a:latin typeface="Georgia" pitchFamily="18" charset="0"/>
                        </a:rPr>
                        <a:t>P5</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en-US" sz="1400" b="0" i="0" u="none" strike="noStrike" cap="none" normalizeH="0" baseline="0" smtClean="0">
                          <a:ln>
                            <a:noFill/>
                          </a:ln>
                          <a:solidFill>
                            <a:srgbClr val="080454"/>
                          </a:solidFill>
                          <a:effectLst/>
                          <a:latin typeface="Georgia" pitchFamily="18" charset="0"/>
                        </a:rPr>
                        <a:t>5</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en-US" sz="1400" b="0" i="0" u="none" strike="noStrike" cap="none" normalizeH="0" baseline="0" smtClean="0">
                          <a:ln>
                            <a:noFill/>
                          </a:ln>
                          <a:solidFill>
                            <a:srgbClr val="080454"/>
                          </a:solidFill>
                          <a:effectLst/>
                          <a:latin typeface="Georgia" pitchFamily="18" charset="0"/>
                        </a:rPr>
                        <a:t>2</a:t>
                      </a:r>
                    </a:p>
                  </a:txBody>
                  <a:tcPr horzOverflow="overflow">
                    <a:lnL>
                      <a:noFill/>
                    </a:lnL>
                    <a:lnR cap="flat">
                      <a:noFill/>
                    </a:lnR>
                    <a:lnT>
                      <a:noFill/>
                    </a:lnT>
                    <a:lnB cap="flat">
                      <a:noFill/>
                    </a:lnB>
                    <a:lnTlToBr>
                      <a:noFill/>
                    </a:lnTlToBr>
                    <a:lnBlToTr>
                      <a:noFill/>
                    </a:lnBlToTr>
                    <a:noFill/>
                  </a:tcPr>
                </a:tc>
              </a:tr>
            </a:tbl>
          </a:graphicData>
        </a:graphic>
      </p:graphicFrame>
      <p:pic>
        <p:nvPicPr>
          <p:cNvPr id="65558" name="Picture 78"/>
          <p:cNvPicPr>
            <a:picLocks noChangeAspect="1" noChangeArrowheads="1"/>
          </p:cNvPicPr>
          <p:nvPr>
            <p:ph sz="quarter" idx="2"/>
          </p:nvPr>
        </p:nvPicPr>
        <p:blipFill>
          <a:blip r:embed="rId2"/>
          <a:srcRect l="873" t="41885" r="873" b="42349"/>
          <a:stretch>
            <a:fillRect/>
          </a:stretch>
        </p:blipFill>
        <p:spPr>
          <a:xfrm>
            <a:off x="334963" y="3771900"/>
            <a:ext cx="7810500" cy="930275"/>
          </a:xfrm>
          <a:noFill/>
          <a:ln w="38100" cmpd="dbl">
            <a:solidFill>
              <a:srgbClr val="CC6600"/>
            </a:solidFill>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a:t>Slide </a:t>
            </a:r>
            <a:fld id="{FDBDAFCB-C6A8-426F-9883-16CD5B7E8EA1}" type="slidenum">
              <a:rPr lang="en-US"/>
              <a:pPr>
                <a:defRPr/>
              </a:pPr>
              <a:t>57</a:t>
            </a:fld>
            <a:endParaRPr lang="en-US"/>
          </a:p>
        </p:txBody>
      </p:sp>
      <p:sp>
        <p:nvSpPr>
          <p:cNvPr id="66563" name="Rectangle 2"/>
          <p:cNvSpPr>
            <a:spLocks noGrp="1" noChangeArrowheads="1"/>
          </p:cNvSpPr>
          <p:nvPr>
            <p:ph type="title"/>
          </p:nvPr>
        </p:nvSpPr>
        <p:spPr>
          <a:xfrm>
            <a:off x="685800" y="415925"/>
            <a:ext cx="7772400" cy="1143000"/>
          </a:xfrm>
        </p:spPr>
        <p:txBody>
          <a:bodyPr/>
          <a:lstStyle/>
          <a:p>
            <a:pPr eaLnBrk="1" hangingPunct="1"/>
            <a:r>
              <a:rPr lang="en-US" smtClean="0"/>
              <a:t>Threads</a:t>
            </a:r>
          </a:p>
        </p:txBody>
      </p:sp>
      <p:sp>
        <p:nvSpPr>
          <p:cNvPr id="66564" name="Rectangle 3"/>
          <p:cNvSpPr>
            <a:spLocks noGrp="1" noChangeArrowheads="1"/>
          </p:cNvSpPr>
          <p:nvPr>
            <p:ph type="body" idx="1"/>
          </p:nvPr>
        </p:nvSpPr>
        <p:spPr>
          <a:xfrm>
            <a:off x="639763" y="1649413"/>
            <a:ext cx="7772400" cy="4443412"/>
          </a:xfrm>
        </p:spPr>
        <p:txBody>
          <a:bodyPr/>
          <a:lstStyle/>
          <a:p>
            <a:r>
              <a:rPr lang="en-US" smtClean="0"/>
              <a:t>Threads </a:t>
            </a:r>
          </a:p>
          <a:p>
            <a:r>
              <a:rPr lang="en-US" smtClean="0"/>
              <a:t>Processes Vs Threads </a:t>
            </a:r>
          </a:p>
          <a:p>
            <a:r>
              <a:rPr lang="en-US" smtClean="0"/>
              <a:t>Why Threads? </a:t>
            </a:r>
          </a:p>
          <a:p>
            <a:r>
              <a:rPr lang="en-US" smtClean="0"/>
              <a:t>Advantages of Threads over Multiple Processes </a:t>
            </a:r>
          </a:p>
          <a:p>
            <a:r>
              <a:rPr lang="en-US" smtClean="0"/>
              <a:t>Disadvantages of Threads over Multiprocesses </a:t>
            </a:r>
          </a:p>
          <a:p>
            <a:endParaRPr lang="en-US" smtClean="0"/>
          </a:p>
          <a:p>
            <a:pPr eaLnBrk="1" hangingPunct="1">
              <a:buFontTx/>
              <a:buNone/>
            </a:pPr>
            <a:endParaRPr lang="en-US"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0" y="333375"/>
            <a:ext cx="8913813" cy="1079500"/>
          </a:xfrm>
        </p:spPr>
        <p:txBody>
          <a:bodyPr/>
          <a:lstStyle/>
          <a:p>
            <a:r>
              <a:rPr lang="en-US" b="1" smtClean="0"/>
              <a:t>Threads</a:t>
            </a:r>
            <a:br>
              <a:rPr lang="en-US" b="1" smtClean="0"/>
            </a:br>
            <a:endParaRPr lang="en-US" smtClean="0"/>
          </a:p>
        </p:txBody>
      </p:sp>
      <p:sp>
        <p:nvSpPr>
          <p:cNvPr id="67587" name="Content Placeholder 2"/>
          <p:cNvSpPr>
            <a:spLocks noGrp="1"/>
          </p:cNvSpPr>
          <p:nvPr>
            <p:ph idx="1"/>
          </p:nvPr>
        </p:nvSpPr>
        <p:spPr>
          <a:xfrm>
            <a:off x="1114425" y="1700213"/>
            <a:ext cx="7610475" cy="4565650"/>
          </a:xfrm>
        </p:spPr>
        <p:txBody>
          <a:bodyPr/>
          <a:lstStyle/>
          <a:p>
            <a:r>
              <a:rPr lang="en-US" smtClean="0"/>
              <a:t>Despite of the fact that a thread must execute in process, the process and its associated threads are different concept. </a:t>
            </a:r>
          </a:p>
          <a:p>
            <a:r>
              <a:rPr lang="en-US" smtClean="0"/>
              <a:t>Processes are used to group resources together and threads are the entities scheduled for execution on the CPU.</a:t>
            </a:r>
          </a:p>
          <a:p>
            <a:r>
              <a:rPr lang="en-US" i="1" smtClean="0"/>
              <a:t>A thread is a single sequence stream within in a process</a:t>
            </a:r>
            <a:r>
              <a:rPr lang="en-US" smtClean="0"/>
              <a:t>. Because threads have some of the properties of processes, they are sometimes called </a:t>
            </a:r>
            <a:r>
              <a:rPr lang="en-US" i="1" smtClean="0"/>
              <a:t>lightweight processes</a:t>
            </a:r>
            <a:r>
              <a:rPr lang="en-US" smtClean="0"/>
              <a:t>. </a:t>
            </a:r>
          </a:p>
          <a:p>
            <a:r>
              <a:rPr lang="en-US" smtClean="0"/>
              <a:t>In a process, threads allow multiple executions of streams. In many respect, threads are popular way to improve application through parallelism. </a:t>
            </a:r>
          </a:p>
        </p:txBody>
      </p:sp>
      <p:sp>
        <p:nvSpPr>
          <p:cNvPr id="6" name="Slide Number Placeholder 5"/>
          <p:cNvSpPr>
            <a:spLocks noGrp="1"/>
          </p:cNvSpPr>
          <p:nvPr>
            <p:ph type="sldNum" sz="quarter" idx="12"/>
          </p:nvPr>
        </p:nvSpPr>
        <p:spPr/>
        <p:txBody>
          <a:bodyPr/>
          <a:lstStyle/>
          <a:p>
            <a:pPr>
              <a:defRPr/>
            </a:pPr>
            <a:fld id="{47FB427E-8F44-4739-8481-0FD9B4E3F9E2}" type="slidenum">
              <a:rPr lang="en-US" smtClean="0"/>
              <a:pPr>
                <a:defRPr/>
              </a:pPr>
              <a:t>58</a:t>
            </a:fld>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0" y="333375"/>
            <a:ext cx="8913813" cy="792163"/>
          </a:xfrm>
        </p:spPr>
        <p:txBody>
          <a:bodyPr/>
          <a:lstStyle/>
          <a:p>
            <a:r>
              <a:rPr lang="en-US" smtClean="0"/>
              <a:t>Threads</a:t>
            </a:r>
          </a:p>
        </p:txBody>
      </p:sp>
      <p:sp>
        <p:nvSpPr>
          <p:cNvPr id="68611" name="Content Placeholder 2"/>
          <p:cNvSpPr>
            <a:spLocks noGrp="1"/>
          </p:cNvSpPr>
          <p:nvPr>
            <p:ph idx="1"/>
          </p:nvPr>
        </p:nvSpPr>
        <p:spPr>
          <a:xfrm>
            <a:off x="1114425" y="1341438"/>
            <a:ext cx="7610475" cy="4924425"/>
          </a:xfrm>
        </p:spPr>
        <p:txBody>
          <a:bodyPr/>
          <a:lstStyle/>
          <a:p>
            <a:r>
              <a:rPr lang="en-US" smtClean="0"/>
              <a:t>The CPU switches rapidly back and forth among the threads giving illusion that the threads are running in parallel. Like a traditional process i.e., process with one thread, a thread can be in any of several states (Running, Blocked, Ready or Terminated). Each thread has its own stack. Since thread will generally call different procedures and thus a different execution history. This is why thread needs its own stack. An operating system that has thread facility, the basic unit of CPU utilization is a thread. A thread has or consists of a program counter (PC), a register set, and a stack space. </a:t>
            </a:r>
          </a:p>
          <a:p>
            <a:r>
              <a:rPr lang="en-US" smtClean="0"/>
              <a:t>Threads are not independent of one other like processes as a result threads shares with other threads their code section, data section, OS resources  also known as task, such as open files and signals.</a:t>
            </a:r>
          </a:p>
          <a:p>
            <a:endParaRPr lang="en-US" smtClean="0"/>
          </a:p>
        </p:txBody>
      </p:sp>
      <p:sp>
        <p:nvSpPr>
          <p:cNvPr id="6" name="Slide Number Placeholder 5"/>
          <p:cNvSpPr>
            <a:spLocks noGrp="1"/>
          </p:cNvSpPr>
          <p:nvPr>
            <p:ph type="sldNum" sz="quarter" idx="12"/>
          </p:nvPr>
        </p:nvSpPr>
        <p:spPr/>
        <p:txBody>
          <a:bodyPr/>
          <a:lstStyle/>
          <a:p>
            <a:pPr>
              <a:defRPr/>
            </a:pPr>
            <a:fld id="{B450A0BF-CEB2-446A-AF4C-AEEF03A1E73E}" type="slidenum">
              <a:rPr lang="en-US" smtClean="0"/>
              <a:pPr>
                <a:defRPr/>
              </a:pPr>
              <a:t>59</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0" y="260350"/>
            <a:ext cx="8913813" cy="1152525"/>
          </a:xfrm>
        </p:spPr>
        <p:txBody>
          <a:bodyPr/>
          <a:lstStyle/>
          <a:p>
            <a:pPr eaLnBrk="1" hangingPunct="1"/>
            <a:r>
              <a:rPr lang="en-US" smtClean="0"/>
              <a:t>Program and process</a:t>
            </a:r>
          </a:p>
        </p:txBody>
      </p:sp>
      <p:sp>
        <p:nvSpPr>
          <p:cNvPr id="15363" name="Content Placeholder 2"/>
          <p:cNvSpPr>
            <a:spLocks noGrp="1"/>
          </p:cNvSpPr>
          <p:nvPr>
            <p:ph idx="1"/>
          </p:nvPr>
        </p:nvSpPr>
        <p:spPr>
          <a:xfrm>
            <a:off x="1114425" y="1773238"/>
            <a:ext cx="7610475" cy="4492625"/>
          </a:xfrm>
        </p:spPr>
        <p:txBody>
          <a:bodyPr/>
          <a:lstStyle/>
          <a:p>
            <a:pPr eaLnBrk="1" hangingPunct="1"/>
            <a:r>
              <a:rPr lang="en-US" smtClean="0"/>
              <a:t>The five major activities of an operating system in regard to process management are</a:t>
            </a:r>
          </a:p>
          <a:p>
            <a:pPr eaLnBrk="1" hangingPunct="1">
              <a:buFont typeface="Wingdings 2" pitchFamily="18" charset="2"/>
              <a:buNone/>
            </a:pPr>
            <a:r>
              <a:rPr lang="en-US" smtClean="0"/>
              <a:t>- Creation and deletion of user and system processes. </a:t>
            </a:r>
          </a:p>
          <a:p>
            <a:pPr eaLnBrk="1" hangingPunct="1">
              <a:buFont typeface="Wingdings 2" pitchFamily="18" charset="2"/>
              <a:buNone/>
            </a:pPr>
            <a:r>
              <a:rPr lang="en-US" smtClean="0"/>
              <a:t>-Suspension and resumption of processes. </a:t>
            </a:r>
          </a:p>
          <a:p>
            <a:pPr eaLnBrk="1" hangingPunct="1">
              <a:buFont typeface="Wingdings 2" pitchFamily="18" charset="2"/>
              <a:buNone/>
            </a:pPr>
            <a:r>
              <a:rPr lang="en-US" smtClean="0"/>
              <a:t>-A mechanism for process synchronization. </a:t>
            </a:r>
          </a:p>
          <a:p>
            <a:pPr eaLnBrk="1" hangingPunct="1">
              <a:buFont typeface="Wingdings 2" pitchFamily="18" charset="2"/>
              <a:buNone/>
            </a:pPr>
            <a:r>
              <a:rPr lang="en-US" smtClean="0"/>
              <a:t>-A mechanism for process communication. </a:t>
            </a:r>
          </a:p>
          <a:p>
            <a:pPr eaLnBrk="1" hangingPunct="1">
              <a:buFont typeface="Wingdings 2" pitchFamily="18" charset="2"/>
              <a:buNone/>
            </a:pPr>
            <a:r>
              <a:rPr lang="en-US" smtClean="0"/>
              <a:t>-A mechanism for deadlock handling. </a:t>
            </a:r>
          </a:p>
          <a:p>
            <a:pPr eaLnBrk="1" hangingPunct="1">
              <a:buFont typeface="Wingdings 2" pitchFamily="18" charset="2"/>
              <a:buNone/>
            </a:pPr>
            <a:r>
              <a:rPr lang="en-US" b="1" smtClean="0"/>
              <a:t> </a:t>
            </a:r>
          </a:p>
          <a:p>
            <a:pPr eaLnBrk="1" hangingPunct="1"/>
            <a:endParaRPr lang="en-US" smtClean="0"/>
          </a:p>
        </p:txBody>
      </p:sp>
      <p:sp>
        <p:nvSpPr>
          <p:cNvPr id="6" name="Slide Number Placeholder 5"/>
          <p:cNvSpPr>
            <a:spLocks noGrp="1"/>
          </p:cNvSpPr>
          <p:nvPr>
            <p:ph type="sldNum" sz="quarter" idx="12"/>
          </p:nvPr>
        </p:nvSpPr>
        <p:spPr/>
        <p:txBody>
          <a:bodyPr/>
          <a:lstStyle/>
          <a:p>
            <a:pPr>
              <a:defRPr/>
            </a:pPr>
            <a:fld id="{0A45510C-36CB-44F7-97CC-8130A6348CA4}" type="slidenum">
              <a:rPr lang="en-US" smtClean="0"/>
              <a:pPr>
                <a:defRPr/>
              </a:pPr>
              <a:t>6</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p:txBody>
          <a:bodyPr/>
          <a:lstStyle/>
          <a:p>
            <a:pPr>
              <a:defRPr/>
            </a:pPr>
            <a:r>
              <a:rPr lang="en-US" smtClean="0"/>
              <a:t>Threads</a:t>
            </a:r>
            <a:endParaRPr lang="en-US"/>
          </a:p>
        </p:txBody>
      </p:sp>
      <p:sp>
        <p:nvSpPr>
          <p:cNvPr id="6" name="Slide Number Placeholder 4"/>
          <p:cNvSpPr>
            <a:spLocks noGrp="1"/>
          </p:cNvSpPr>
          <p:nvPr>
            <p:ph type="sldNum" sz="quarter" idx="12"/>
          </p:nvPr>
        </p:nvSpPr>
        <p:spPr/>
        <p:txBody>
          <a:bodyPr/>
          <a:lstStyle/>
          <a:p>
            <a:pPr>
              <a:defRPr/>
            </a:pPr>
            <a:r>
              <a:rPr lang="en-US"/>
              <a:t>Slide </a:t>
            </a:r>
            <a:fld id="{FC8108EE-1F70-4D4F-8A5A-65CE37C683F1}" type="slidenum">
              <a:rPr lang="en-US"/>
              <a:pPr>
                <a:defRPr/>
              </a:pPr>
              <a:t>60</a:t>
            </a:fld>
            <a:endParaRPr lang="en-US"/>
          </a:p>
        </p:txBody>
      </p:sp>
      <p:sp>
        <p:nvSpPr>
          <p:cNvPr id="69636" name="Rectangle 2"/>
          <p:cNvSpPr>
            <a:spLocks noGrp="1" noChangeArrowheads="1"/>
          </p:cNvSpPr>
          <p:nvPr>
            <p:ph type="title"/>
          </p:nvPr>
        </p:nvSpPr>
        <p:spPr>
          <a:xfrm>
            <a:off x="204788" y="111125"/>
            <a:ext cx="8815387" cy="1143000"/>
          </a:xfrm>
        </p:spPr>
        <p:txBody>
          <a:bodyPr/>
          <a:lstStyle/>
          <a:p>
            <a:pPr eaLnBrk="1" hangingPunct="1"/>
            <a:r>
              <a:rPr lang="en-US" smtClean="0"/>
              <a:t>Overview</a:t>
            </a:r>
          </a:p>
        </p:txBody>
      </p:sp>
      <p:sp>
        <p:nvSpPr>
          <p:cNvPr id="72709" name="Rectangle 6"/>
          <p:cNvSpPr>
            <a:spLocks noChangeArrowheads="1"/>
          </p:cNvSpPr>
          <p:nvPr/>
        </p:nvSpPr>
        <p:spPr bwMode="auto">
          <a:xfrm>
            <a:off x="0" y="1557338"/>
            <a:ext cx="9144000" cy="4854575"/>
          </a:xfrm>
          <a:prstGeom prst="rect">
            <a:avLst/>
          </a:prstGeom>
          <a:noFill/>
          <a:ln w="9525">
            <a:noFill/>
            <a:miter lim="800000"/>
            <a:headEnd/>
            <a:tailEnd/>
          </a:ln>
        </p:spPr>
        <p:txBody>
          <a:bodyPr/>
          <a:lstStyle/>
          <a:p>
            <a:pPr marL="342900" indent="-342900">
              <a:spcBef>
                <a:spcPct val="20000"/>
              </a:spcBef>
              <a:buSzPct val="80000"/>
              <a:buFontTx/>
              <a:buBlip>
                <a:blip r:embed="rId2"/>
              </a:buBlip>
              <a:defRPr/>
            </a:pPr>
            <a:r>
              <a:rPr lang="en-US" sz="2000" dirty="0">
                <a:solidFill>
                  <a:srgbClr val="595959"/>
                </a:solidFill>
                <a:latin typeface="+mn-lt"/>
              </a:rPr>
              <a:t>Many software packages are multi-threaded </a:t>
            </a:r>
          </a:p>
          <a:p>
            <a:pPr marL="742950" lvl="1" indent="-285750">
              <a:spcBef>
                <a:spcPct val="20000"/>
              </a:spcBef>
              <a:buClr>
                <a:schemeClr val="hlink"/>
              </a:buClr>
              <a:buSzPct val="70000"/>
              <a:buFont typeface="Wingdings" pitchFamily="2" charset="2"/>
              <a:buChar char="l"/>
              <a:defRPr/>
            </a:pPr>
            <a:r>
              <a:rPr lang="en-US" sz="2000" dirty="0">
                <a:solidFill>
                  <a:srgbClr val="595959"/>
                </a:solidFill>
                <a:latin typeface="+mn-lt"/>
              </a:rPr>
              <a:t>Web browser: one thread display images, another thread retrieves data from the network</a:t>
            </a:r>
          </a:p>
          <a:p>
            <a:pPr marL="742950" lvl="1" indent="-285750">
              <a:spcBef>
                <a:spcPct val="20000"/>
              </a:spcBef>
              <a:buClr>
                <a:schemeClr val="hlink"/>
              </a:buClr>
              <a:buSzPct val="70000"/>
              <a:buFont typeface="Wingdings" pitchFamily="2" charset="2"/>
              <a:buChar char="l"/>
              <a:defRPr/>
            </a:pPr>
            <a:r>
              <a:rPr lang="en-US" sz="2000" dirty="0">
                <a:solidFill>
                  <a:srgbClr val="595959"/>
                </a:solidFill>
                <a:latin typeface="+mn-lt"/>
              </a:rPr>
              <a:t>Word processor: threads for displaying graphics, reading keystrokes from the user, performing spelling and grammar checking in the background</a:t>
            </a:r>
          </a:p>
          <a:p>
            <a:pPr marL="742950" lvl="1" indent="-285750">
              <a:spcBef>
                <a:spcPct val="20000"/>
              </a:spcBef>
              <a:buClr>
                <a:schemeClr val="hlink"/>
              </a:buClr>
              <a:buSzPct val="70000"/>
              <a:buFont typeface="Wingdings" pitchFamily="2" charset="2"/>
              <a:buChar char="l"/>
              <a:defRPr/>
            </a:pPr>
            <a:r>
              <a:rPr lang="en-US" sz="2000" dirty="0">
                <a:solidFill>
                  <a:srgbClr val="595959"/>
                </a:solidFill>
                <a:latin typeface="+mn-lt"/>
              </a:rPr>
              <a:t>Web server: instead of creating a process when a request is received, which is time consuming and resource intensive, server creates a thread to service the request</a:t>
            </a:r>
          </a:p>
          <a:p>
            <a:pPr marL="342900" indent="-342900">
              <a:spcBef>
                <a:spcPct val="20000"/>
              </a:spcBef>
              <a:buSzPct val="80000"/>
              <a:buFontTx/>
              <a:buBlip>
                <a:blip r:embed="rId2"/>
              </a:buBlip>
              <a:defRPr/>
            </a:pPr>
            <a:r>
              <a:rPr lang="en-US" sz="2000" dirty="0">
                <a:solidFill>
                  <a:srgbClr val="595959"/>
                </a:solidFill>
                <a:latin typeface="+mn-lt"/>
              </a:rPr>
              <a:t>A thread is sometimes called a lightweight process</a:t>
            </a:r>
          </a:p>
          <a:p>
            <a:pPr marL="742950" lvl="1" indent="-285750">
              <a:spcBef>
                <a:spcPct val="20000"/>
              </a:spcBef>
              <a:buClr>
                <a:schemeClr val="hlink"/>
              </a:buClr>
              <a:buSzPct val="70000"/>
              <a:buFont typeface="Wingdings" pitchFamily="2" charset="2"/>
              <a:buChar char="l"/>
              <a:defRPr/>
            </a:pPr>
            <a:r>
              <a:rPr lang="en-US" sz="2000" dirty="0">
                <a:solidFill>
                  <a:srgbClr val="595959"/>
                </a:solidFill>
                <a:latin typeface="+mn-lt"/>
              </a:rPr>
              <a:t>It is comprised over a thread ID, program counter, a register set and a stack</a:t>
            </a:r>
          </a:p>
          <a:p>
            <a:pPr marL="742950" lvl="1" indent="-285750">
              <a:spcBef>
                <a:spcPct val="20000"/>
              </a:spcBef>
              <a:buClr>
                <a:schemeClr val="hlink"/>
              </a:buClr>
              <a:buSzPct val="70000"/>
              <a:buFont typeface="Wingdings" pitchFamily="2" charset="2"/>
              <a:buChar char="l"/>
              <a:defRPr/>
            </a:pPr>
            <a:r>
              <a:rPr lang="en-US" sz="2000" dirty="0">
                <a:solidFill>
                  <a:srgbClr val="595959"/>
                </a:solidFill>
                <a:latin typeface="+mn-lt"/>
              </a:rPr>
              <a:t>It shares with other threads belonging to the same process its code section, data section and other OS resources (e.g., open files)</a:t>
            </a:r>
          </a:p>
          <a:p>
            <a:pPr marL="742950" lvl="1" indent="-285750">
              <a:spcBef>
                <a:spcPct val="20000"/>
              </a:spcBef>
              <a:buClr>
                <a:schemeClr val="hlink"/>
              </a:buClr>
              <a:buSzPct val="70000"/>
              <a:buFont typeface="Wingdings" pitchFamily="2" charset="2"/>
              <a:buChar char="l"/>
              <a:defRPr/>
            </a:pPr>
            <a:r>
              <a:rPr lang="en-US" sz="2000" dirty="0">
                <a:solidFill>
                  <a:srgbClr val="595959"/>
                </a:solidFill>
                <a:latin typeface="+mn-lt"/>
              </a:rPr>
              <a:t>A process that has multiples threads can do more than one task at a time</a:t>
            </a:r>
          </a:p>
          <a:p>
            <a:pPr marL="1143000" lvl="2" indent="-228600">
              <a:spcBef>
                <a:spcPct val="20000"/>
              </a:spcBef>
              <a:buClr>
                <a:schemeClr val="accent2"/>
              </a:buClr>
              <a:buSzPct val="65000"/>
              <a:buFont typeface="Wingdings" pitchFamily="2" charset="2"/>
              <a:buChar char="l"/>
              <a:defRPr/>
            </a:pPr>
            <a:endParaRPr lang="en-US" sz="2000" dirty="0">
              <a:solidFill>
                <a:srgbClr val="272847"/>
              </a:solidFill>
              <a:latin typeface="Georgia"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0" y="188913"/>
            <a:ext cx="8913813" cy="1079500"/>
          </a:xfrm>
        </p:spPr>
        <p:txBody>
          <a:bodyPr/>
          <a:lstStyle/>
          <a:p>
            <a:r>
              <a:rPr lang="en-US" b="1" smtClean="0"/>
              <a:t>Processes Vs Threads</a:t>
            </a:r>
            <a:br>
              <a:rPr lang="en-US" b="1" smtClean="0"/>
            </a:br>
            <a:endParaRPr lang="en-US" smtClean="0"/>
          </a:p>
        </p:txBody>
      </p:sp>
      <p:sp>
        <p:nvSpPr>
          <p:cNvPr id="70659" name="Content Placeholder 2"/>
          <p:cNvSpPr>
            <a:spLocks noGrp="1"/>
          </p:cNvSpPr>
          <p:nvPr>
            <p:ph idx="1"/>
          </p:nvPr>
        </p:nvSpPr>
        <p:spPr>
          <a:xfrm>
            <a:off x="1114425" y="1268413"/>
            <a:ext cx="7610475" cy="4997450"/>
          </a:xfrm>
        </p:spPr>
        <p:txBody>
          <a:bodyPr/>
          <a:lstStyle/>
          <a:p>
            <a:r>
              <a:rPr lang="en-US" smtClean="0"/>
              <a:t>As we mentioned earlier that in many respect threads operate in the same way as that of processes. Some of the similarities and differences are:</a:t>
            </a:r>
          </a:p>
          <a:p>
            <a:r>
              <a:rPr lang="en-US" b="1" smtClean="0"/>
              <a:t>Similarities</a:t>
            </a:r>
            <a:endParaRPr lang="en-US" smtClean="0"/>
          </a:p>
          <a:p>
            <a:r>
              <a:rPr lang="en-US" smtClean="0"/>
              <a:t>Like processes threads share CPU and only one thread active (running) at a time. </a:t>
            </a:r>
          </a:p>
          <a:p>
            <a:r>
              <a:rPr lang="en-US" smtClean="0"/>
              <a:t>Like processes, threads within a processes, threads within a processes execute sequentially. </a:t>
            </a:r>
          </a:p>
          <a:p>
            <a:r>
              <a:rPr lang="en-US" smtClean="0"/>
              <a:t>Like processes, thread can create children. </a:t>
            </a:r>
          </a:p>
          <a:p>
            <a:r>
              <a:rPr lang="en-US" smtClean="0"/>
              <a:t>And like process, if one thread is blocked, another thread can run. </a:t>
            </a:r>
          </a:p>
          <a:p>
            <a:endParaRPr lang="en-US" smtClean="0"/>
          </a:p>
        </p:txBody>
      </p:sp>
      <p:sp>
        <p:nvSpPr>
          <p:cNvPr id="6" name="Slide Number Placeholder 5"/>
          <p:cNvSpPr>
            <a:spLocks noGrp="1"/>
          </p:cNvSpPr>
          <p:nvPr>
            <p:ph type="sldNum" sz="quarter" idx="12"/>
          </p:nvPr>
        </p:nvSpPr>
        <p:spPr/>
        <p:txBody>
          <a:bodyPr/>
          <a:lstStyle/>
          <a:p>
            <a:pPr>
              <a:defRPr/>
            </a:pPr>
            <a:fld id="{2FE49F75-0E86-4950-A2AE-EF126341E135}" type="slidenum">
              <a:rPr lang="en-US" smtClean="0"/>
              <a:pPr>
                <a:defRPr/>
              </a:pPr>
              <a:t>61</a:t>
            </a:fld>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0" y="260350"/>
            <a:ext cx="8913813" cy="1081088"/>
          </a:xfrm>
        </p:spPr>
        <p:txBody>
          <a:bodyPr/>
          <a:lstStyle/>
          <a:p>
            <a:r>
              <a:rPr lang="en-US" b="1" smtClean="0"/>
              <a:t>Processes Vs Threads</a:t>
            </a:r>
            <a:br>
              <a:rPr lang="en-US" b="1" smtClean="0"/>
            </a:br>
            <a:endParaRPr lang="en-US" smtClean="0"/>
          </a:p>
        </p:txBody>
      </p:sp>
      <p:sp>
        <p:nvSpPr>
          <p:cNvPr id="71683" name="Content Placeholder 2"/>
          <p:cNvSpPr>
            <a:spLocks noGrp="1"/>
          </p:cNvSpPr>
          <p:nvPr>
            <p:ph idx="1"/>
          </p:nvPr>
        </p:nvSpPr>
        <p:spPr>
          <a:xfrm>
            <a:off x="1114425" y="1557338"/>
            <a:ext cx="7610475" cy="4708525"/>
          </a:xfrm>
        </p:spPr>
        <p:txBody>
          <a:bodyPr/>
          <a:lstStyle/>
          <a:p>
            <a:r>
              <a:rPr lang="en-US" b="1" smtClean="0"/>
              <a:t>Differences</a:t>
            </a:r>
            <a:endParaRPr lang="en-US" smtClean="0"/>
          </a:p>
          <a:p>
            <a:r>
              <a:rPr lang="en-US" smtClean="0"/>
              <a:t>Unlike processes, threads are not independent of one another. </a:t>
            </a:r>
          </a:p>
          <a:p>
            <a:r>
              <a:rPr lang="en-US" smtClean="0"/>
              <a:t>Unlike processes, all threads can access every address in the task . </a:t>
            </a:r>
          </a:p>
          <a:p>
            <a:r>
              <a:rPr lang="en-US" smtClean="0"/>
              <a:t>Unlike processes, thread are design to assist one other. Note that processes might or might not assist one another because processes may originate from different users. </a:t>
            </a:r>
          </a:p>
          <a:p>
            <a:endParaRPr lang="en-US" smtClean="0"/>
          </a:p>
        </p:txBody>
      </p:sp>
      <p:sp>
        <p:nvSpPr>
          <p:cNvPr id="6" name="Slide Number Placeholder 5"/>
          <p:cNvSpPr>
            <a:spLocks noGrp="1"/>
          </p:cNvSpPr>
          <p:nvPr>
            <p:ph type="sldNum" sz="quarter" idx="12"/>
          </p:nvPr>
        </p:nvSpPr>
        <p:spPr/>
        <p:txBody>
          <a:bodyPr/>
          <a:lstStyle/>
          <a:p>
            <a:pPr>
              <a:defRPr/>
            </a:pPr>
            <a:fld id="{695A41D6-F329-4A38-8369-C29BEFA90597}" type="slidenum">
              <a:rPr lang="en-US" smtClean="0"/>
              <a:pPr>
                <a:defRPr/>
              </a:pPr>
              <a:t>62</a:t>
            </a:fld>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0" y="333375"/>
            <a:ext cx="8913813" cy="1223963"/>
          </a:xfrm>
        </p:spPr>
        <p:txBody>
          <a:bodyPr/>
          <a:lstStyle/>
          <a:p>
            <a:r>
              <a:rPr lang="en-US" b="1" smtClean="0"/>
              <a:t>Why Threads?</a:t>
            </a:r>
            <a:br>
              <a:rPr lang="en-US" b="1" smtClean="0"/>
            </a:br>
            <a:endParaRPr lang="en-US" smtClean="0"/>
          </a:p>
        </p:txBody>
      </p:sp>
      <p:sp>
        <p:nvSpPr>
          <p:cNvPr id="72707" name="Content Placeholder 2"/>
          <p:cNvSpPr>
            <a:spLocks noGrp="1"/>
          </p:cNvSpPr>
          <p:nvPr>
            <p:ph idx="1"/>
          </p:nvPr>
        </p:nvSpPr>
        <p:spPr>
          <a:xfrm>
            <a:off x="1114425" y="1916113"/>
            <a:ext cx="7610475" cy="4349750"/>
          </a:xfrm>
        </p:spPr>
        <p:txBody>
          <a:bodyPr/>
          <a:lstStyle/>
          <a:p>
            <a:r>
              <a:rPr lang="en-US" smtClean="0"/>
              <a:t>Following are some reasons why we use threads in designing operating systems.</a:t>
            </a:r>
          </a:p>
          <a:p>
            <a:r>
              <a:rPr lang="en-US" smtClean="0"/>
              <a:t>A process with multiple threads make a great server for example printer server. </a:t>
            </a:r>
          </a:p>
          <a:p>
            <a:r>
              <a:rPr lang="en-US" smtClean="0"/>
              <a:t>Because threads can share common data, they do not need to use interposes communication. </a:t>
            </a:r>
          </a:p>
          <a:p>
            <a:r>
              <a:rPr lang="en-US" smtClean="0"/>
              <a:t>Because of the very nature, threads can take advantage of multiprocessors. </a:t>
            </a:r>
          </a:p>
          <a:p>
            <a:endParaRPr lang="en-US" smtClean="0"/>
          </a:p>
        </p:txBody>
      </p:sp>
      <p:sp>
        <p:nvSpPr>
          <p:cNvPr id="6" name="Slide Number Placeholder 5"/>
          <p:cNvSpPr>
            <a:spLocks noGrp="1"/>
          </p:cNvSpPr>
          <p:nvPr>
            <p:ph type="sldNum" sz="quarter" idx="12"/>
          </p:nvPr>
        </p:nvSpPr>
        <p:spPr/>
        <p:txBody>
          <a:bodyPr/>
          <a:lstStyle/>
          <a:p>
            <a:pPr>
              <a:defRPr/>
            </a:pPr>
            <a:fld id="{98700025-333D-4D67-9452-D4110951E876}" type="slidenum">
              <a:rPr lang="en-US" smtClean="0"/>
              <a:pPr>
                <a:defRPr/>
              </a:pPr>
              <a:t>63</a:t>
            </a:fld>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0" y="188913"/>
            <a:ext cx="8913813" cy="1079500"/>
          </a:xfrm>
        </p:spPr>
        <p:txBody>
          <a:bodyPr/>
          <a:lstStyle/>
          <a:p>
            <a:r>
              <a:rPr lang="en-US" smtClean="0"/>
              <a:t>Why threads</a:t>
            </a:r>
          </a:p>
        </p:txBody>
      </p:sp>
      <p:sp>
        <p:nvSpPr>
          <p:cNvPr id="73731" name="Content Placeholder 2"/>
          <p:cNvSpPr>
            <a:spLocks noGrp="1"/>
          </p:cNvSpPr>
          <p:nvPr>
            <p:ph idx="1"/>
          </p:nvPr>
        </p:nvSpPr>
        <p:spPr>
          <a:xfrm>
            <a:off x="1114425" y="1484313"/>
            <a:ext cx="7610475" cy="4781550"/>
          </a:xfrm>
        </p:spPr>
        <p:txBody>
          <a:bodyPr/>
          <a:lstStyle/>
          <a:p>
            <a:pPr>
              <a:buFont typeface="Wingdings 2" pitchFamily="18" charset="2"/>
              <a:buNone/>
            </a:pPr>
            <a:r>
              <a:rPr lang="en-US" smtClean="0"/>
              <a:t>Threads are cheap in the sense that</a:t>
            </a:r>
          </a:p>
          <a:p>
            <a:r>
              <a:rPr lang="en-US" smtClean="0"/>
              <a:t>They only need a stack and storage for registers therefore, threads are cheap to create. </a:t>
            </a:r>
          </a:p>
          <a:p>
            <a:r>
              <a:rPr lang="en-US" smtClean="0"/>
              <a:t>Threads use very little resources of an operating system in which they are working. That is, threads do not need new address space, global data, program code or operating system resources. </a:t>
            </a:r>
          </a:p>
          <a:p>
            <a:r>
              <a:rPr lang="en-US" smtClean="0"/>
              <a:t>Context switching are fast when working with threads. The reason is that we only have to save and/or restore PC, SP and registers. </a:t>
            </a:r>
          </a:p>
          <a:p>
            <a:pPr>
              <a:buFont typeface="Wingdings 2" pitchFamily="18" charset="2"/>
              <a:buNone/>
            </a:pPr>
            <a:r>
              <a:rPr lang="en-US" smtClean="0"/>
              <a:t>But this cheapness does not come free - the biggest drawback is that there is no protection between threads.</a:t>
            </a:r>
          </a:p>
          <a:p>
            <a:pPr>
              <a:buFont typeface="Wingdings 2" pitchFamily="18" charset="2"/>
              <a:buNone/>
            </a:pPr>
            <a:endParaRPr lang="en-US" smtClean="0"/>
          </a:p>
          <a:p>
            <a:endParaRPr lang="en-US" smtClean="0"/>
          </a:p>
        </p:txBody>
      </p:sp>
      <p:sp>
        <p:nvSpPr>
          <p:cNvPr id="6" name="Slide Number Placeholder 5"/>
          <p:cNvSpPr>
            <a:spLocks noGrp="1"/>
          </p:cNvSpPr>
          <p:nvPr>
            <p:ph type="sldNum" sz="quarter" idx="12"/>
          </p:nvPr>
        </p:nvSpPr>
        <p:spPr/>
        <p:txBody>
          <a:bodyPr/>
          <a:lstStyle/>
          <a:p>
            <a:pPr>
              <a:defRPr/>
            </a:pPr>
            <a:fld id="{371C85E5-3A40-4704-A9A6-2DB41BEC889A}" type="slidenum">
              <a:rPr lang="en-US" smtClean="0"/>
              <a:pPr>
                <a:defRPr/>
              </a:pPr>
              <a:t>64</a:t>
            </a:fld>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0" y="260350"/>
            <a:ext cx="8913813" cy="1439863"/>
          </a:xfrm>
        </p:spPr>
        <p:txBody>
          <a:bodyPr/>
          <a:lstStyle/>
          <a:p>
            <a:r>
              <a:rPr lang="en-US" b="1" smtClean="0"/>
              <a:t>Advantages of Threads over Multiple Processes</a:t>
            </a:r>
            <a:br>
              <a:rPr lang="en-US" b="1" smtClean="0"/>
            </a:br>
            <a:endParaRPr lang="en-US" smtClean="0"/>
          </a:p>
        </p:txBody>
      </p:sp>
      <p:sp>
        <p:nvSpPr>
          <p:cNvPr id="74755" name="Content Placeholder 2"/>
          <p:cNvSpPr>
            <a:spLocks noGrp="1"/>
          </p:cNvSpPr>
          <p:nvPr>
            <p:ph idx="1"/>
          </p:nvPr>
        </p:nvSpPr>
        <p:spPr>
          <a:xfrm>
            <a:off x="1114425" y="2133600"/>
            <a:ext cx="7610475" cy="4132263"/>
          </a:xfrm>
        </p:spPr>
        <p:txBody>
          <a:bodyPr/>
          <a:lstStyle/>
          <a:p>
            <a:r>
              <a:rPr lang="en-US" b="1" smtClean="0"/>
              <a:t>Context Switching</a:t>
            </a:r>
            <a:r>
              <a:rPr lang="en-US" smtClean="0"/>
              <a:t>    Threads are very inexpensive to create and destroy, and they are inexpensive to represent. For example, they require space to store, the PC, the SP, and the general-purpose registers, but they do not require space to share memory information, Information about open files of I/O devices in use, etc. With so little context, it is much faster to switch between threads. In other words, it is relatively easier for a context switch using threads. </a:t>
            </a:r>
          </a:p>
          <a:p>
            <a:r>
              <a:rPr lang="en-US" b="1" smtClean="0"/>
              <a:t>Sharing</a:t>
            </a:r>
            <a:r>
              <a:rPr lang="en-US" smtClean="0"/>
              <a:t>    Treads allow the sharing of a lot resources that cannot be shared in process, for example, sharing code section, data section, Operating System resources like open file etc. </a:t>
            </a:r>
          </a:p>
          <a:p>
            <a:endParaRPr lang="en-US" smtClean="0"/>
          </a:p>
        </p:txBody>
      </p:sp>
      <p:sp>
        <p:nvSpPr>
          <p:cNvPr id="6" name="Slide Number Placeholder 5"/>
          <p:cNvSpPr>
            <a:spLocks noGrp="1"/>
          </p:cNvSpPr>
          <p:nvPr>
            <p:ph type="sldNum" sz="quarter" idx="12"/>
          </p:nvPr>
        </p:nvSpPr>
        <p:spPr/>
        <p:txBody>
          <a:bodyPr/>
          <a:lstStyle/>
          <a:p>
            <a:pPr>
              <a:defRPr/>
            </a:pPr>
            <a:fld id="{AAE3334B-8298-46A2-AE64-05D17FF98203}" type="slidenum">
              <a:rPr lang="en-US" smtClean="0"/>
              <a:pPr>
                <a:defRPr/>
              </a:pPr>
              <a:t>65</a:t>
            </a:fld>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0" y="333375"/>
            <a:ext cx="8913813" cy="1704975"/>
          </a:xfrm>
        </p:spPr>
        <p:txBody>
          <a:bodyPr/>
          <a:lstStyle/>
          <a:p>
            <a:r>
              <a:rPr lang="en-US" b="1" smtClean="0"/>
              <a:t>Disadvantages of Threads over Multiprocesses</a:t>
            </a:r>
          </a:p>
        </p:txBody>
      </p:sp>
      <p:sp>
        <p:nvSpPr>
          <p:cNvPr id="75779" name="Content Placeholder 2"/>
          <p:cNvSpPr>
            <a:spLocks noGrp="1"/>
          </p:cNvSpPr>
          <p:nvPr>
            <p:ph idx="1"/>
          </p:nvPr>
        </p:nvSpPr>
        <p:spPr>
          <a:xfrm>
            <a:off x="1114425" y="2038350"/>
            <a:ext cx="7610475" cy="4227513"/>
          </a:xfrm>
        </p:spPr>
        <p:txBody>
          <a:bodyPr/>
          <a:lstStyle/>
          <a:p>
            <a:r>
              <a:rPr lang="en-US" b="1" smtClean="0"/>
              <a:t>Blocking </a:t>
            </a:r>
            <a:r>
              <a:rPr lang="en-US" smtClean="0"/>
              <a:t>    The major disadvantage if that if the kernel is single threaded, a system call of one thread will block the whole process and CPU may be idle during the blocking period. </a:t>
            </a:r>
          </a:p>
          <a:p>
            <a:r>
              <a:rPr lang="en-US" b="1" smtClean="0"/>
              <a:t>Security</a:t>
            </a:r>
            <a:r>
              <a:rPr lang="en-US" smtClean="0"/>
              <a:t>    Since there is, an extensive sharing among threads there is a potential problem of security. It is quite possible that one thread over writes the stack of another thread (or damaged shared data) although it is very unlikely since threads are meant to cooperate on a single task. </a:t>
            </a:r>
          </a:p>
          <a:p>
            <a:endParaRPr lang="en-US" smtClean="0"/>
          </a:p>
        </p:txBody>
      </p:sp>
      <p:sp>
        <p:nvSpPr>
          <p:cNvPr id="6" name="Slide Number Placeholder 5"/>
          <p:cNvSpPr>
            <a:spLocks noGrp="1"/>
          </p:cNvSpPr>
          <p:nvPr>
            <p:ph type="sldNum" sz="quarter" idx="12"/>
          </p:nvPr>
        </p:nvSpPr>
        <p:spPr/>
        <p:txBody>
          <a:bodyPr/>
          <a:lstStyle/>
          <a:p>
            <a:pPr>
              <a:defRPr/>
            </a:pPr>
            <a:fld id="{074C77BF-B71A-4443-A51D-0F452A247BB7}" type="slidenum">
              <a:rPr lang="en-US" smtClean="0"/>
              <a:pPr>
                <a:defRPr/>
              </a:pPr>
              <a:t>66</a:t>
            </a:fld>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0" y="554038"/>
            <a:ext cx="8913813" cy="1484312"/>
          </a:xfrm>
        </p:spPr>
        <p:txBody>
          <a:bodyPr/>
          <a:lstStyle/>
          <a:p>
            <a:r>
              <a:rPr lang="en-US" b="1" smtClean="0"/>
              <a:t>Application that Benefits from Threads</a:t>
            </a:r>
            <a:br>
              <a:rPr lang="en-US" b="1" smtClean="0"/>
            </a:br>
            <a:endParaRPr lang="en-US" smtClean="0"/>
          </a:p>
        </p:txBody>
      </p:sp>
      <p:sp>
        <p:nvSpPr>
          <p:cNvPr id="76803" name="Content Placeholder 2"/>
          <p:cNvSpPr>
            <a:spLocks noGrp="1"/>
          </p:cNvSpPr>
          <p:nvPr>
            <p:ph idx="1"/>
          </p:nvPr>
        </p:nvSpPr>
        <p:spPr>
          <a:xfrm>
            <a:off x="1114425" y="2038350"/>
            <a:ext cx="7610475" cy="4227513"/>
          </a:xfrm>
        </p:spPr>
        <p:txBody>
          <a:bodyPr/>
          <a:lstStyle/>
          <a:p>
            <a:r>
              <a:rPr lang="en-US" smtClean="0"/>
              <a:t>A proxy server satisfying the requests for a number of computers on a LAN would be benefited by a multi-threaded process. I</a:t>
            </a:r>
          </a:p>
          <a:p>
            <a:r>
              <a:rPr lang="en-US" smtClean="0"/>
              <a:t>n general, any program that has to do more than one task at a time could benefit from multitasking. </a:t>
            </a:r>
          </a:p>
          <a:p>
            <a:r>
              <a:rPr lang="en-US" smtClean="0"/>
              <a:t>For example, a program that reads input, process it, and outputs could have three threads, one for each task.</a:t>
            </a:r>
          </a:p>
          <a:p>
            <a:endParaRPr lang="en-US" smtClean="0"/>
          </a:p>
        </p:txBody>
      </p:sp>
      <p:sp>
        <p:nvSpPr>
          <p:cNvPr id="6" name="Slide Number Placeholder 5"/>
          <p:cNvSpPr>
            <a:spLocks noGrp="1"/>
          </p:cNvSpPr>
          <p:nvPr>
            <p:ph type="sldNum" sz="quarter" idx="12"/>
          </p:nvPr>
        </p:nvSpPr>
        <p:spPr/>
        <p:txBody>
          <a:bodyPr/>
          <a:lstStyle/>
          <a:p>
            <a:pPr>
              <a:defRPr/>
            </a:pPr>
            <a:fld id="{BFBB5F82-E353-433C-8894-9A33F82A94AB}" type="slidenum">
              <a:rPr lang="en-US" smtClean="0"/>
              <a:pPr>
                <a:defRPr/>
              </a:pPr>
              <a:t>67</a:t>
            </a:fld>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0" y="260350"/>
            <a:ext cx="8913813" cy="1512888"/>
          </a:xfrm>
        </p:spPr>
        <p:txBody>
          <a:bodyPr/>
          <a:lstStyle/>
          <a:p>
            <a:r>
              <a:rPr lang="en-US" b="1" smtClean="0"/>
              <a:t>Application that cannot Benefit from Threads</a:t>
            </a:r>
            <a:br>
              <a:rPr lang="en-US" b="1" smtClean="0"/>
            </a:br>
            <a:endParaRPr lang="en-US" smtClean="0"/>
          </a:p>
        </p:txBody>
      </p:sp>
      <p:sp>
        <p:nvSpPr>
          <p:cNvPr id="77827" name="Content Placeholder 2"/>
          <p:cNvSpPr>
            <a:spLocks noGrp="1"/>
          </p:cNvSpPr>
          <p:nvPr>
            <p:ph idx="1"/>
          </p:nvPr>
        </p:nvSpPr>
        <p:spPr>
          <a:xfrm>
            <a:off x="1114425" y="2276475"/>
            <a:ext cx="7610475" cy="3989388"/>
          </a:xfrm>
        </p:spPr>
        <p:txBody>
          <a:bodyPr/>
          <a:lstStyle/>
          <a:p>
            <a:r>
              <a:rPr lang="en-US" smtClean="0"/>
              <a:t>Any sequential process that cannot be divided into parallel task will not benefit from thread, as they would block until the previous one completes. </a:t>
            </a:r>
          </a:p>
          <a:p>
            <a:r>
              <a:rPr lang="en-US" smtClean="0"/>
              <a:t>For example, a program that displays the time of the day would not benefit from multiple threads.</a:t>
            </a:r>
          </a:p>
          <a:p>
            <a:endParaRPr lang="en-US" smtClean="0"/>
          </a:p>
        </p:txBody>
      </p:sp>
      <p:sp>
        <p:nvSpPr>
          <p:cNvPr id="6" name="Slide Number Placeholder 5"/>
          <p:cNvSpPr>
            <a:spLocks noGrp="1"/>
          </p:cNvSpPr>
          <p:nvPr>
            <p:ph type="sldNum" sz="quarter" idx="12"/>
          </p:nvPr>
        </p:nvSpPr>
        <p:spPr/>
        <p:txBody>
          <a:bodyPr/>
          <a:lstStyle/>
          <a:p>
            <a:pPr>
              <a:defRPr/>
            </a:pPr>
            <a:fld id="{A757AC37-21CF-46AB-86A1-61C5418CA2F8}" type="slidenum">
              <a:rPr lang="en-US" smtClean="0"/>
              <a:pPr>
                <a:defRPr/>
              </a:pPr>
              <a:t>68</a:t>
            </a:fld>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a:xfrm>
            <a:off x="0" y="333375"/>
            <a:ext cx="8913813" cy="1079500"/>
          </a:xfrm>
        </p:spPr>
        <p:txBody>
          <a:bodyPr/>
          <a:lstStyle/>
          <a:p>
            <a:r>
              <a:rPr lang="en-US" b="1" smtClean="0"/>
              <a:t>Context Switch</a:t>
            </a:r>
            <a:br>
              <a:rPr lang="en-US" b="1" smtClean="0"/>
            </a:br>
            <a:endParaRPr lang="en-US" smtClean="0"/>
          </a:p>
        </p:txBody>
      </p:sp>
      <p:sp>
        <p:nvSpPr>
          <p:cNvPr id="78851" name="Content Placeholder 2"/>
          <p:cNvSpPr>
            <a:spLocks noGrp="1"/>
          </p:cNvSpPr>
          <p:nvPr>
            <p:ph idx="1"/>
          </p:nvPr>
        </p:nvSpPr>
        <p:spPr>
          <a:xfrm>
            <a:off x="1114425" y="1844675"/>
            <a:ext cx="7610475" cy="4421188"/>
          </a:xfrm>
        </p:spPr>
        <p:txBody>
          <a:bodyPr/>
          <a:lstStyle/>
          <a:p>
            <a:r>
              <a:rPr lang="en-US" smtClean="0"/>
              <a:t>To give each process on a multiprogrammed machine a fair share of the CPU, a hardware clock generates interrupts periodically. This allows the operating system to schedule all processes in main memory (using scheduling algorithm) to run on the CPU at equal intervals. </a:t>
            </a:r>
          </a:p>
          <a:p>
            <a:r>
              <a:rPr lang="en-US" smtClean="0"/>
              <a:t>Each time a clock interrupt occurs, the interrupt handler checks how much time the current running process has used. If it has used up its entire time slice, then the CPU scheduling algorithm (in kernel) picks a different process to run. Each switch of the CPU from one process to another is called a context switch.</a:t>
            </a:r>
          </a:p>
          <a:p>
            <a:endParaRPr lang="en-US" smtClean="0"/>
          </a:p>
        </p:txBody>
      </p:sp>
      <p:sp>
        <p:nvSpPr>
          <p:cNvPr id="6" name="Slide Number Placeholder 5"/>
          <p:cNvSpPr>
            <a:spLocks noGrp="1"/>
          </p:cNvSpPr>
          <p:nvPr>
            <p:ph type="sldNum" sz="quarter" idx="12"/>
          </p:nvPr>
        </p:nvSpPr>
        <p:spPr/>
        <p:txBody>
          <a:bodyPr/>
          <a:lstStyle/>
          <a:p>
            <a:pPr>
              <a:defRPr/>
            </a:pPr>
            <a:fld id="{56701443-8F23-44E9-8A77-6334EFD615D6}" type="slidenum">
              <a:rPr lang="en-US" smtClean="0"/>
              <a:pPr>
                <a:defRPr/>
              </a:pPr>
              <a:t>69</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0" y="260350"/>
            <a:ext cx="8913813" cy="1081088"/>
          </a:xfrm>
        </p:spPr>
        <p:txBody>
          <a:bodyPr/>
          <a:lstStyle/>
          <a:p>
            <a:r>
              <a:rPr lang="en-US" b="1" smtClean="0"/>
              <a:t>Process Creation</a:t>
            </a:r>
            <a:r>
              <a:rPr lang="en-US" smtClean="0"/>
              <a:t/>
            </a:r>
            <a:br>
              <a:rPr lang="en-US" smtClean="0"/>
            </a:br>
            <a:endParaRPr lang="en-US" smtClean="0"/>
          </a:p>
        </p:txBody>
      </p:sp>
      <p:sp>
        <p:nvSpPr>
          <p:cNvPr id="16387" name="Content Placeholder 2"/>
          <p:cNvSpPr>
            <a:spLocks noGrp="1"/>
          </p:cNvSpPr>
          <p:nvPr>
            <p:ph idx="1"/>
          </p:nvPr>
        </p:nvSpPr>
        <p:spPr>
          <a:xfrm>
            <a:off x="1114425" y="1557338"/>
            <a:ext cx="7610475" cy="4708525"/>
          </a:xfrm>
        </p:spPr>
        <p:txBody>
          <a:bodyPr/>
          <a:lstStyle/>
          <a:p>
            <a:r>
              <a:rPr lang="en-US" smtClean="0"/>
              <a:t>In general-purpose systems, some way is needed to create processes as needed during operation. There are four principal events led to processes creation.</a:t>
            </a:r>
          </a:p>
          <a:p>
            <a:pPr>
              <a:buFont typeface="Wingdings 2" pitchFamily="18" charset="2"/>
              <a:buNone/>
            </a:pPr>
            <a:r>
              <a:rPr lang="en-US" smtClean="0"/>
              <a:t>1. System initialization. </a:t>
            </a:r>
          </a:p>
          <a:p>
            <a:pPr>
              <a:buFont typeface="Wingdings 2" pitchFamily="18" charset="2"/>
              <a:buNone/>
            </a:pPr>
            <a:r>
              <a:rPr lang="en-US" smtClean="0"/>
              <a:t>2. Execution of a process Creation System calls by a running process. </a:t>
            </a:r>
          </a:p>
          <a:p>
            <a:pPr>
              <a:buFont typeface="Wingdings 2" pitchFamily="18" charset="2"/>
              <a:buNone/>
            </a:pPr>
            <a:r>
              <a:rPr lang="en-US" smtClean="0"/>
              <a:t>3. A user request to create a new process. </a:t>
            </a:r>
          </a:p>
          <a:p>
            <a:pPr>
              <a:buFont typeface="Wingdings 2" pitchFamily="18" charset="2"/>
              <a:buNone/>
            </a:pPr>
            <a:r>
              <a:rPr lang="en-US" smtClean="0"/>
              <a:t>4. Initialization of a batch job.</a:t>
            </a:r>
            <a:br>
              <a:rPr lang="en-US" smtClean="0"/>
            </a:br>
            <a:endParaRPr lang="en-US" smtClean="0"/>
          </a:p>
          <a:p>
            <a:endParaRPr lang="en-US" smtClean="0"/>
          </a:p>
        </p:txBody>
      </p:sp>
      <p:sp>
        <p:nvSpPr>
          <p:cNvPr id="6" name="Slide Number Placeholder 5"/>
          <p:cNvSpPr>
            <a:spLocks noGrp="1"/>
          </p:cNvSpPr>
          <p:nvPr>
            <p:ph type="sldNum" sz="quarter" idx="12"/>
          </p:nvPr>
        </p:nvSpPr>
        <p:spPr/>
        <p:txBody>
          <a:bodyPr/>
          <a:lstStyle/>
          <a:p>
            <a:pPr>
              <a:defRPr/>
            </a:pPr>
            <a:fld id="{A2E5AB78-DC6F-4CD4-8503-A015AB3143CD}" type="slidenum">
              <a:rPr lang="en-US" smtClean="0"/>
              <a:pPr>
                <a:defRPr/>
              </a:pPr>
              <a:t>7</a:t>
            </a:fld>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a:xfrm>
            <a:off x="0" y="260350"/>
            <a:ext cx="8913813" cy="1152525"/>
          </a:xfrm>
        </p:spPr>
        <p:txBody>
          <a:bodyPr/>
          <a:lstStyle/>
          <a:p>
            <a:r>
              <a:rPr lang="en-US" b="1" smtClean="0"/>
              <a:t/>
            </a:r>
            <a:br>
              <a:rPr lang="en-US" b="1" smtClean="0"/>
            </a:br>
            <a:r>
              <a:rPr lang="en-US" b="1" smtClean="0"/>
              <a:t/>
            </a:r>
            <a:br>
              <a:rPr lang="en-US" b="1" smtClean="0"/>
            </a:br>
            <a:r>
              <a:rPr lang="en-US" b="1" smtClean="0"/>
              <a:t>Context Switch</a:t>
            </a:r>
            <a:br>
              <a:rPr lang="en-US" b="1" smtClean="0"/>
            </a:br>
            <a:r>
              <a:rPr lang="en-US" b="1" smtClean="0"/>
              <a:t/>
            </a:r>
            <a:br>
              <a:rPr lang="en-US" b="1" smtClean="0"/>
            </a:br>
            <a:r>
              <a:rPr lang="en-US" b="1" smtClean="0"/>
              <a:t/>
            </a:r>
            <a:br>
              <a:rPr lang="en-US" b="1" smtClean="0"/>
            </a:br>
            <a:endParaRPr lang="en-US" smtClean="0"/>
          </a:p>
        </p:txBody>
      </p:sp>
      <p:sp>
        <p:nvSpPr>
          <p:cNvPr id="79875" name="Content Placeholder 2"/>
          <p:cNvSpPr>
            <a:spLocks noGrp="1"/>
          </p:cNvSpPr>
          <p:nvPr>
            <p:ph idx="1"/>
          </p:nvPr>
        </p:nvSpPr>
        <p:spPr>
          <a:xfrm>
            <a:off x="1114425" y="1700213"/>
            <a:ext cx="7610475" cy="4565650"/>
          </a:xfrm>
        </p:spPr>
        <p:txBody>
          <a:bodyPr/>
          <a:lstStyle/>
          <a:p>
            <a:pPr>
              <a:buFont typeface="Wingdings 2" pitchFamily="18" charset="2"/>
              <a:buNone/>
            </a:pPr>
            <a:r>
              <a:rPr lang="en-US" b="1" smtClean="0"/>
              <a:t>Major Steps of Context Switching</a:t>
            </a:r>
            <a:endParaRPr lang="en-US" smtClean="0"/>
          </a:p>
          <a:p>
            <a:r>
              <a:rPr lang="en-US" smtClean="0"/>
              <a:t>The values of the CPU registers are saved in the process table of the process that was running just before the clock interrupt occurred. </a:t>
            </a:r>
          </a:p>
          <a:p>
            <a:r>
              <a:rPr lang="en-US" smtClean="0"/>
              <a:t>The registers are loaded from the process picked by the CPU scheduler to run next.</a:t>
            </a:r>
          </a:p>
          <a:p>
            <a:endParaRPr lang="en-US" smtClean="0"/>
          </a:p>
        </p:txBody>
      </p:sp>
      <p:sp>
        <p:nvSpPr>
          <p:cNvPr id="6" name="Slide Number Placeholder 5"/>
          <p:cNvSpPr>
            <a:spLocks noGrp="1"/>
          </p:cNvSpPr>
          <p:nvPr>
            <p:ph type="sldNum" sz="quarter" idx="12"/>
          </p:nvPr>
        </p:nvSpPr>
        <p:spPr/>
        <p:txBody>
          <a:bodyPr/>
          <a:lstStyle/>
          <a:p>
            <a:pPr>
              <a:defRPr/>
            </a:pPr>
            <a:fld id="{ADE15F81-8E86-49A2-AFB9-676FD7E0C709}" type="slidenum">
              <a:rPr lang="en-US" smtClean="0"/>
              <a:pPr>
                <a:defRPr/>
              </a:pPr>
              <a:t>70</a:t>
            </a:fld>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0" y="333375"/>
            <a:ext cx="8913813" cy="792163"/>
          </a:xfrm>
        </p:spPr>
        <p:txBody>
          <a:bodyPr/>
          <a:lstStyle/>
          <a:p>
            <a:r>
              <a:rPr lang="en-US" smtClean="0"/>
              <a:t>Stack vs heap</a:t>
            </a:r>
          </a:p>
        </p:txBody>
      </p:sp>
      <p:sp>
        <p:nvSpPr>
          <p:cNvPr id="80899" name="Content Placeholder 2"/>
          <p:cNvSpPr>
            <a:spLocks noGrp="1"/>
          </p:cNvSpPr>
          <p:nvPr>
            <p:ph idx="1"/>
          </p:nvPr>
        </p:nvSpPr>
        <p:spPr>
          <a:xfrm>
            <a:off x="1114425" y="1412875"/>
            <a:ext cx="7610475" cy="4852988"/>
          </a:xfrm>
        </p:spPr>
        <p:txBody>
          <a:bodyPr/>
          <a:lstStyle/>
          <a:p>
            <a:r>
              <a:rPr lang="en-US" smtClean="0"/>
              <a:t>The stack is a place in the computer memory where all the variables that are declared and initialized </a:t>
            </a:r>
            <a:r>
              <a:rPr lang="en-US" i="1" smtClean="0"/>
              <a:t>before</a:t>
            </a:r>
            <a:r>
              <a:rPr lang="en-US" smtClean="0"/>
              <a:t> runtime are stored.</a:t>
            </a:r>
          </a:p>
          <a:p>
            <a:r>
              <a:rPr lang="en-US" smtClean="0"/>
              <a:t>The heap is the section of computer memory where all the variables created or initialized </a:t>
            </a:r>
            <a:r>
              <a:rPr lang="en-US" i="1" smtClean="0"/>
              <a:t>at</a:t>
            </a:r>
            <a:r>
              <a:rPr lang="en-US" smtClean="0"/>
              <a:t> runtime are stored.</a:t>
            </a:r>
          </a:p>
        </p:txBody>
      </p:sp>
      <p:sp>
        <p:nvSpPr>
          <p:cNvPr id="6" name="Slide Number Placeholder 5"/>
          <p:cNvSpPr>
            <a:spLocks noGrp="1"/>
          </p:cNvSpPr>
          <p:nvPr>
            <p:ph type="sldNum" sz="quarter" idx="12"/>
          </p:nvPr>
        </p:nvSpPr>
        <p:spPr/>
        <p:txBody>
          <a:bodyPr/>
          <a:lstStyle/>
          <a:p>
            <a:pPr>
              <a:defRPr/>
            </a:pPr>
            <a:fld id="{7811BA21-4FB3-4CD0-ABF0-FF5AA06B79B7}" type="slidenum">
              <a:rPr lang="en-US" smtClean="0"/>
              <a:pPr>
                <a:defRPr/>
              </a:pPr>
              <a:t>71</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0" y="620713"/>
            <a:ext cx="8913813" cy="1079500"/>
          </a:xfrm>
        </p:spPr>
        <p:txBody>
          <a:bodyPr/>
          <a:lstStyle/>
          <a:p>
            <a:r>
              <a:rPr lang="en-US" smtClean="0"/>
              <a:t>Process creation</a:t>
            </a:r>
          </a:p>
        </p:txBody>
      </p:sp>
      <p:sp>
        <p:nvSpPr>
          <p:cNvPr id="17411" name="Content Placeholder 2"/>
          <p:cNvSpPr>
            <a:spLocks noGrp="1"/>
          </p:cNvSpPr>
          <p:nvPr>
            <p:ph idx="1"/>
          </p:nvPr>
        </p:nvSpPr>
        <p:spPr>
          <a:xfrm>
            <a:off x="1114425" y="2133600"/>
            <a:ext cx="7610475" cy="4132263"/>
          </a:xfrm>
        </p:spPr>
        <p:txBody>
          <a:bodyPr/>
          <a:lstStyle/>
          <a:p>
            <a:pPr>
              <a:buFont typeface="Wingdings 2" pitchFamily="18" charset="2"/>
              <a:buNone/>
            </a:pPr>
            <a:r>
              <a:rPr lang="en-US" smtClean="0"/>
              <a:t>Following are some reasons for creation of a process</a:t>
            </a:r>
          </a:p>
          <a:p>
            <a:r>
              <a:rPr lang="en-US" smtClean="0"/>
              <a:t>User logs on. </a:t>
            </a:r>
          </a:p>
          <a:p>
            <a:r>
              <a:rPr lang="en-US" smtClean="0"/>
              <a:t>User starts a program. </a:t>
            </a:r>
          </a:p>
          <a:p>
            <a:r>
              <a:rPr lang="en-US" smtClean="0"/>
              <a:t>Operating systems creates process to provide service, e.g., to manage printer. </a:t>
            </a:r>
          </a:p>
          <a:p>
            <a:r>
              <a:rPr lang="en-US" smtClean="0"/>
              <a:t>Some program starts another process, e.g., Netscape calls </a:t>
            </a:r>
            <a:r>
              <a:rPr lang="en-US" i="1" smtClean="0"/>
              <a:t>xv </a:t>
            </a:r>
            <a:r>
              <a:rPr lang="en-US" smtClean="0"/>
              <a:t>to display a picture. </a:t>
            </a:r>
          </a:p>
          <a:p>
            <a:endParaRPr lang="en-US" smtClean="0"/>
          </a:p>
        </p:txBody>
      </p:sp>
      <p:sp>
        <p:nvSpPr>
          <p:cNvPr id="6" name="Slide Number Placeholder 5"/>
          <p:cNvSpPr>
            <a:spLocks noGrp="1"/>
          </p:cNvSpPr>
          <p:nvPr>
            <p:ph type="sldNum" sz="quarter" idx="12"/>
          </p:nvPr>
        </p:nvSpPr>
        <p:spPr/>
        <p:txBody>
          <a:bodyPr/>
          <a:lstStyle/>
          <a:p>
            <a:pPr>
              <a:defRPr/>
            </a:pPr>
            <a:fld id="{CE5BEA2E-DBC2-441B-9286-2CD6291C505B}" type="slidenum">
              <a:rPr lang="en-US" smtClean="0"/>
              <a:pPr>
                <a:defRPr/>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0" y="0"/>
            <a:ext cx="8913813" cy="1196975"/>
          </a:xfrm>
        </p:spPr>
        <p:txBody>
          <a:bodyPr/>
          <a:lstStyle/>
          <a:p>
            <a:r>
              <a:rPr lang="en-US" smtClean="0"/>
              <a:t>Process termination	</a:t>
            </a:r>
          </a:p>
        </p:txBody>
      </p:sp>
      <p:sp>
        <p:nvSpPr>
          <p:cNvPr id="18435" name="Content Placeholder 2"/>
          <p:cNvSpPr>
            <a:spLocks noGrp="1"/>
          </p:cNvSpPr>
          <p:nvPr>
            <p:ph idx="1"/>
          </p:nvPr>
        </p:nvSpPr>
        <p:spPr>
          <a:xfrm>
            <a:off x="1114425" y="1484313"/>
            <a:ext cx="7610475" cy="4781550"/>
          </a:xfrm>
        </p:spPr>
        <p:txBody>
          <a:bodyPr/>
          <a:lstStyle/>
          <a:p>
            <a:r>
              <a:rPr lang="en-US" smtClean="0"/>
              <a:t>A process terminates when it finishes executing its last statement. Its resources are returned to the system, it is purged from any system lists or tables, and its process control block (PCB) is erased i.e., the PCB's memory space is returned to a free memory pool. The new process terminates the existing process, usually due to following reasons:</a:t>
            </a:r>
          </a:p>
          <a:p>
            <a:r>
              <a:rPr lang="en-US" b="1" smtClean="0"/>
              <a:t>Normal Exit</a:t>
            </a:r>
            <a:r>
              <a:rPr lang="en-US" smtClean="0"/>
              <a:t>    Most processes terminates because they have done their job. This call is exit in UNIX.</a:t>
            </a:r>
          </a:p>
          <a:p>
            <a:r>
              <a:rPr lang="en-US" b="1" smtClean="0"/>
              <a:t>Error Exist</a:t>
            </a:r>
            <a:r>
              <a:rPr lang="en-US" smtClean="0"/>
              <a:t>    When process discovers a fatal error. For example, a user tries to compile a program that does not exist. </a:t>
            </a:r>
          </a:p>
          <a:p>
            <a:endParaRPr lang="en-US" smtClean="0"/>
          </a:p>
        </p:txBody>
      </p:sp>
      <p:sp>
        <p:nvSpPr>
          <p:cNvPr id="6" name="Slide Number Placeholder 5"/>
          <p:cNvSpPr>
            <a:spLocks noGrp="1"/>
          </p:cNvSpPr>
          <p:nvPr>
            <p:ph type="sldNum" sz="quarter" idx="12"/>
          </p:nvPr>
        </p:nvSpPr>
        <p:spPr/>
        <p:txBody>
          <a:bodyPr/>
          <a:lstStyle/>
          <a:p>
            <a:pPr>
              <a:defRPr/>
            </a:pPr>
            <a:fld id="{C92DE415-6FAA-426F-8B68-60C71F1FBDFE}" type="slidenum">
              <a:rPr lang="en-US" smtClean="0"/>
              <a:pPr>
                <a:defRPr/>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yTheme">
  <a:themeElements>
    <a:clrScheme name="Perspective">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spective">
      <a:majorFont>
        <a:latin typeface="Century Gothic"/>
        <a:ea typeface=""/>
        <a:cs typeface=""/>
        <a:font script="Jpan" typeface="メイリオ"/>
      </a:majorFont>
      <a:minorFont>
        <a:latin typeface="Century Gothic"/>
        <a:ea typeface=""/>
        <a:cs typeface=""/>
        <a:font script="Jpan" typeface="メイリオ"/>
      </a:minorFont>
    </a:fontScheme>
    <a:fmtScheme name="Perspective">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MyTheme</Template>
  <TotalTime>5083</TotalTime>
  <Words>4206</Words>
  <Application>Microsoft Office PowerPoint</Application>
  <PresentationFormat>On-screen Show (4:3)</PresentationFormat>
  <Paragraphs>661</Paragraphs>
  <Slides>71</Slides>
  <Notes>31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71</vt:i4>
      </vt:variant>
    </vt:vector>
  </HeadingPairs>
  <TitlesOfParts>
    <vt:vector size="82" baseType="lpstr">
      <vt:lpstr>Arial</vt:lpstr>
      <vt:lpstr>Century Gothic</vt:lpstr>
      <vt:lpstr>Wingdings 2</vt:lpstr>
      <vt:lpstr>Calibri</vt:lpstr>
      <vt:lpstr>Times New Roman</vt:lpstr>
      <vt:lpstr>Wingdings</vt:lpstr>
      <vt:lpstr>Helvetica</vt:lpstr>
      <vt:lpstr>Symbol</vt:lpstr>
      <vt:lpstr>Georgia</vt:lpstr>
      <vt:lpstr>MyTheme</vt:lpstr>
      <vt:lpstr>Visio</vt:lpstr>
      <vt:lpstr>Operating Systems</vt:lpstr>
      <vt:lpstr>Topics Covered</vt:lpstr>
      <vt:lpstr>The ‘Process’ Concept</vt:lpstr>
      <vt:lpstr>Program &amp; Process</vt:lpstr>
      <vt:lpstr>Program and process</vt:lpstr>
      <vt:lpstr>Program and process</vt:lpstr>
      <vt:lpstr>Process Creation </vt:lpstr>
      <vt:lpstr>Process creation</vt:lpstr>
      <vt:lpstr>Process termination </vt:lpstr>
      <vt:lpstr>Process termination</vt:lpstr>
      <vt:lpstr>Process, The OS &amp; CPU</vt:lpstr>
      <vt:lpstr>Process Components</vt:lpstr>
      <vt:lpstr>Process Address Space</vt:lpstr>
      <vt:lpstr>Multiprogramming</vt:lpstr>
      <vt:lpstr>Process Control Block</vt:lpstr>
      <vt:lpstr>Process Control Block</vt:lpstr>
      <vt:lpstr>Process Control Block</vt:lpstr>
      <vt:lpstr>PCB &amp; Context Switches</vt:lpstr>
      <vt:lpstr>Context Switch</vt:lpstr>
      <vt:lpstr>Life Cycle of a Process</vt:lpstr>
      <vt:lpstr>Process Manager &amp; CPU</vt:lpstr>
      <vt:lpstr>Job v Process Scheduling</vt:lpstr>
      <vt:lpstr>Scheduling</vt:lpstr>
      <vt:lpstr>Process States</vt:lpstr>
      <vt:lpstr>Process States</vt:lpstr>
      <vt:lpstr>Process States</vt:lpstr>
      <vt:lpstr>Process State Transitions </vt:lpstr>
      <vt:lpstr>Process Transition States</vt:lpstr>
      <vt:lpstr>Process Transition States</vt:lpstr>
      <vt:lpstr>PCB &amp; State Queues</vt:lpstr>
      <vt:lpstr>State Queues</vt:lpstr>
      <vt:lpstr>Slide 32</vt:lpstr>
      <vt:lpstr> CPU Scheduling</vt:lpstr>
      <vt:lpstr>Basic Concepts</vt:lpstr>
      <vt:lpstr>CPU Scheduler</vt:lpstr>
      <vt:lpstr>CPU Scheduling: General Goals  </vt:lpstr>
      <vt:lpstr>CPU Scheduling: General Goals  </vt:lpstr>
      <vt:lpstr>CPU Scheduling: General Goals  </vt:lpstr>
      <vt:lpstr>Criteria for Scheduling</vt:lpstr>
      <vt:lpstr>Interrupts</vt:lpstr>
      <vt:lpstr>Policy Classification</vt:lpstr>
      <vt:lpstr>Scheduling Policies</vt:lpstr>
      <vt:lpstr>First Come First Served</vt:lpstr>
      <vt:lpstr>Scheduling Algorithms First-Come, First-Served (FCFS)</vt:lpstr>
      <vt:lpstr>FCFS Scheduling (Cont.)</vt:lpstr>
      <vt:lpstr>Shortest Job First</vt:lpstr>
      <vt:lpstr>Example of Non-Preemptive SJF</vt:lpstr>
      <vt:lpstr>Shortest Remaining Time First</vt:lpstr>
      <vt:lpstr>Example of SRTF</vt:lpstr>
      <vt:lpstr>Round Robin</vt:lpstr>
      <vt:lpstr>Round Robin</vt:lpstr>
      <vt:lpstr>Example of RR with Time Quantum = 20</vt:lpstr>
      <vt:lpstr>Multilevel Feedback Queues</vt:lpstr>
      <vt:lpstr>Multilevel Feedback Queues</vt:lpstr>
      <vt:lpstr>Priority Scheduling</vt:lpstr>
      <vt:lpstr>Priority Scheduling</vt:lpstr>
      <vt:lpstr>Threads</vt:lpstr>
      <vt:lpstr>Threads </vt:lpstr>
      <vt:lpstr>Threads</vt:lpstr>
      <vt:lpstr>Overview</vt:lpstr>
      <vt:lpstr>Processes Vs Threads </vt:lpstr>
      <vt:lpstr>Processes Vs Threads </vt:lpstr>
      <vt:lpstr>Why Threads? </vt:lpstr>
      <vt:lpstr>Why threads</vt:lpstr>
      <vt:lpstr>Advantages of Threads over Multiple Processes </vt:lpstr>
      <vt:lpstr>Disadvantages of Threads over Multiprocesses</vt:lpstr>
      <vt:lpstr>Application that Benefits from Threads </vt:lpstr>
      <vt:lpstr>Application that cannot Benefit from Threads </vt:lpstr>
      <vt:lpstr>Context Switch </vt:lpstr>
      <vt:lpstr>  Context Switch   </vt:lpstr>
      <vt:lpstr>Stack vs heap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dc:title>
  <dc:creator>Mick</dc:creator>
  <cp:lastModifiedBy>user</cp:lastModifiedBy>
  <cp:revision>517</cp:revision>
  <dcterms:created xsi:type="dcterms:W3CDTF">2009-02-11T08:08:43Z</dcterms:created>
  <dcterms:modified xsi:type="dcterms:W3CDTF">2016-04-04T13:04:09Z</dcterms:modified>
</cp:coreProperties>
</file>