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9" r:id="rId2"/>
    <p:sldId id="270" r:id="rId3"/>
    <p:sldId id="271" r:id="rId4"/>
    <p:sldId id="272" r:id="rId5"/>
    <p:sldId id="273" r:id="rId6"/>
    <p:sldId id="263" r:id="rId7"/>
    <p:sldId id="274" r:id="rId8"/>
    <p:sldId id="275" r:id="rId9"/>
    <p:sldId id="276" r:id="rId10"/>
    <p:sldId id="27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00"/>
    <a:srgbClr val="C89800"/>
    <a:srgbClr val="DCA800"/>
    <a:srgbClr val="FF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uchi798/data-science-job-sala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so.org/iso-4217-currency-codes.html" TargetMode="External"/><Relationship Id="rId4" Type="http://schemas.openxmlformats.org/officeDocument/2006/relationships/hyperlink" Target="https://www.iso.org/iso-3166-country-code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MLDP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 Minh Khoa| 2101432I | P02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A261E8-87AF-5FBC-DDCC-02CD3FB5C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9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Data Science Job Salaries can be accurately calculated from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ompany size &amp; location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ea typeface="Arial" panose="020B0604020202020204" pitchFamily="34" charset="0"/>
                <a:cs typeface="Times New Roman" panose="02020603050405020304" pitchFamily="18" charset="0"/>
              </a:rPr>
              <a:t>W</a:t>
            </a:r>
            <a:r>
              <a:rPr lang="en-US" sz="16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hether one lives in the country of their company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ea typeface="Arial" panose="020B060402020202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ob popularity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ne’s experience level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Percentage of work done remotely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900" dirty="0">
                <a:ea typeface="Arial" panose="020B0604020202020204" pitchFamily="34" charset="0"/>
                <a:cs typeface="Times New Roman" panose="02020603050405020304" pitchFamily="18" charset="0"/>
              </a:rPr>
              <a:t>Support Vector Regression was found to predict salaries best</a:t>
            </a:r>
            <a:endParaRPr lang="en-SG" sz="19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B04379-A677-DFA4-C023-4CB9631EA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Reflection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7985FB-3523-E551-B195-9F5A16ABC5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4" y="1916832"/>
            <a:ext cx="9753600" cy="1325562"/>
          </a:xfrm>
        </p:spPr>
        <p:txBody>
          <a:bodyPr/>
          <a:lstStyle/>
          <a:p>
            <a:r>
              <a:rPr lang="en-US" dirty="0"/>
              <a:t>Topic: Data Science Job Salaries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3429000"/>
            <a:ext cx="9753600" cy="27432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Jobs in the field of Data Science vary widely in salary. This project aims to determine how various factors – such as job title, company size, and country of work – impact annual salary.</a:t>
            </a:r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  <a:br>
              <a:rPr lang="en-US" dirty="0"/>
            </a:br>
            <a:r>
              <a:rPr lang="en-US" sz="2000" cap="none" dirty="0">
                <a:solidFill>
                  <a:schemeClr val="tx1"/>
                </a:solidFill>
                <a:latin typeface="+mn-lt"/>
              </a:rPr>
              <a:t>URL: </a:t>
            </a:r>
            <a:r>
              <a:rPr lang="en-US" sz="2000" cap="none" dirty="0">
                <a:solidFill>
                  <a:schemeClr val="tx1"/>
                </a:solidFill>
                <a:latin typeface="+mn-lt"/>
                <a:hlinkClick r:id="rId3"/>
              </a:rPr>
              <a:t>https://www.kaggle.com/datasets/ruchi798/data-science-job-salaries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5326B7-330E-E5F9-E953-89A6CAEAA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370802"/>
              </p:ext>
            </p:extLst>
          </p:nvPr>
        </p:nvGraphicFramePr>
        <p:xfrm>
          <a:off x="1217614" y="1801681"/>
          <a:ext cx="9753600" cy="36000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33227">
                  <a:extLst>
                    <a:ext uri="{9D8B030D-6E8A-4147-A177-3AD203B41FA5}">
                      <a16:colId xmlns:a16="http://schemas.microsoft.com/office/drawing/2014/main" val="1370520717"/>
                    </a:ext>
                  </a:extLst>
                </a:gridCol>
                <a:gridCol w="1707467">
                  <a:extLst>
                    <a:ext uri="{9D8B030D-6E8A-4147-A177-3AD203B41FA5}">
                      <a16:colId xmlns:a16="http://schemas.microsoft.com/office/drawing/2014/main" val="3234676093"/>
                    </a:ext>
                  </a:extLst>
                </a:gridCol>
                <a:gridCol w="5812906">
                  <a:extLst>
                    <a:ext uri="{9D8B030D-6E8A-4147-A177-3AD203B41FA5}">
                      <a16:colId xmlns:a16="http://schemas.microsoft.com/office/drawing/2014/main" val="1476107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Column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Type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 anchor="b"/>
                </a:tc>
                <a:extLst>
                  <a:ext uri="{0D108BD9-81ED-4DB2-BD59-A6C34878D82A}">
                    <a16:rowId xmlns:a16="http://schemas.microsoft.com/office/drawing/2014/main" val="41494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company_location</a:t>
                      </a:r>
                      <a:endParaRPr lang="en-SG" sz="12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Nominal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Country Code</a:t>
                      </a:r>
                      <a:r>
                        <a:rPr lang="en-US" sz="1200" baseline="30000" dirty="0">
                          <a:effectLst/>
                        </a:rPr>
                        <a:t>1</a:t>
                      </a:r>
                      <a:r>
                        <a:rPr lang="en-US" sz="1200" dirty="0">
                          <a:effectLst/>
                        </a:rPr>
                        <a:t> of company’s contracting branch (50 unique values)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extLst>
                  <a:ext uri="{0D108BD9-81ED-4DB2-BD59-A6C34878D82A}">
                    <a16:rowId xmlns:a16="http://schemas.microsoft.com/office/drawing/2014/main" val="6939076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company_size</a:t>
                      </a:r>
                      <a:endParaRPr lang="en-SG" sz="12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Ordinal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Number of people that worked for the company</a:t>
                      </a:r>
                      <a:endParaRPr lang="en-SG" sz="1200" dirty="0">
                        <a:effectLst/>
                      </a:endParaRPr>
                    </a:p>
                  </a:txBody>
                  <a:tcPr marL="68815" marR="68815" marT="0" marB="0"/>
                </a:tc>
                <a:extLst>
                  <a:ext uri="{0D108BD9-81ED-4DB2-BD59-A6C34878D82A}">
                    <a16:rowId xmlns:a16="http://schemas.microsoft.com/office/drawing/2014/main" val="7570758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employee_residence</a:t>
                      </a:r>
                      <a:endParaRPr lang="en-SG" sz="12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Nominal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815" marR="688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Country Code</a:t>
                      </a:r>
                      <a:r>
                        <a:rPr lang="en-US" sz="1200" baseline="30000" dirty="0">
                          <a:effectLst/>
                        </a:rPr>
                        <a:t>1</a:t>
                      </a:r>
                      <a:r>
                        <a:rPr lang="en-US" sz="1200" dirty="0">
                          <a:effectLst/>
                        </a:rPr>
                        <a:t> of employee’s primary residence (57 unique values)</a:t>
                      </a:r>
                    </a:p>
                  </a:txBody>
                  <a:tcPr marL="68815" marR="68815" marT="0" marB="0"/>
                </a:tc>
                <a:extLst>
                  <a:ext uri="{0D108BD9-81ED-4DB2-BD59-A6C34878D82A}">
                    <a16:rowId xmlns:a16="http://schemas.microsoft.com/office/drawing/2014/main" val="18250096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experience_level</a:t>
                      </a:r>
                      <a:endParaRPr lang="en-SG" sz="12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Ordinal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Level of experience holding </a:t>
                      </a:r>
                      <a:r>
                        <a:rPr lang="en-US" sz="120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job_title</a:t>
                      </a:r>
                      <a:endParaRPr lang="en-SG" sz="12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660950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job_title</a:t>
                      </a:r>
                      <a:endParaRPr lang="en-SG" sz="12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Role of work (50 unique values)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279880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remote_ratio</a:t>
                      </a:r>
                      <a:endParaRPr lang="en-SG" sz="12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Ordinal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Percentage of work done remotely</a:t>
                      </a:r>
                      <a:endParaRPr lang="en-SG" sz="12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156292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salary_currency</a:t>
                      </a:r>
                      <a:endParaRPr lang="en-SG" sz="9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n-SG" sz="9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Currency of </a:t>
                      </a:r>
                      <a:r>
                        <a:rPr lang="en-US" sz="1200" i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n-SG" sz="9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051840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n-SG" sz="9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SG" sz="9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The salary paid</a:t>
                      </a:r>
                      <a:endParaRPr lang="en-SG" sz="9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389160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salary_in_usd</a:t>
                      </a:r>
                      <a:endParaRPr lang="en-SG" sz="9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SG" sz="90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i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converted to USD</a:t>
                      </a:r>
                      <a:endParaRPr lang="en-SG" sz="9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782691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work_year</a:t>
                      </a:r>
                      <a:endParaRPr lang="en-SG" sz="900" b="0" i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SG" sz="9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40404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Year when salary was paid</a:t>
                      </a:r>
                      <a:endParaRPr lang="en-SG" sz="900" dirty="0">
                        <a:solidFill>
                          <a:srgbClr val="40404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064107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4D551F-DB7F-3ABF-5021-CCDF3BBED0F4}"/>
              </a:ext>
            </a:extLst>
          </p:cNvPr>
          <p:cNvSpPr txBox="1"/>
          <p:nvPr/>
        </p:nvSpPr>
        <p:spPr>
          <a:xfrm>
            <a:off x="1217614" y="5603162"/>
            <a:ext cx="1048500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baseline="300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  <a:hlinkClick r:id="rId4"/>
              </a:rPr>
              <a:t>ISO 3166</a:t>
            </a:r>
            <a:endParaRPr lang="en-SG" sz="1200" dirty="0">
              <a:solidFill>
                <a:srgbClr val="40404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200" baseline="300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D7230D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  <a:hlinkClick r:id="rId5"/>
              </a:rPr>
              <a:t>ISO 4217</a:t>
            </a:r>
            <a:endParaRPr lang="en-SG" sz="1200" dirty="0" err="1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CC95D-C65E-22ED-9DAE-3DBFC8CEC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Cleaning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Ignored duplicates</a:t>
            </a:r>
          </a:p>
          <a:p>
            <a:pPr lvl="1"/>
            <a:r>
              <a:rPr lang="en-US" dirty="0"/>
              <a:t>They probably refer to employees working for the same company, under the same title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Removed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salary</a:t>
            </a:r>
            <a:r>
              <a:rPr lang="en-US" dirty="0"/>
              <a:t> &amp;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salary_currency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/>
              <a:t>Directly related to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salary_in_usd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Removed </a:t>
            </a:r>
            <a:r>
              <a:rPr lang="en-US" dirty="0" err="1"/>
              <a:t>employment_type</a:t>
            </a:r>
            <a:endParaRPr lang="en-US" dirty="0"/>
          </a:p>
          <a:p>
            <a:pPr lvl="1"/>
            <a:r>
              <a:rPr lang="en-US" dirty="0"/>
              <a:t>Low Variance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No Missing Values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Removed outliers in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salary_in_usd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CCF139-05DB-F27C-D4C0-59023518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Transformation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47C951-94A2-96A7-AD38-EBCBF6D4F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2054" y="2743201"/>
            <a:ext cx="4709160" cy="2846039"/>
          </a:xfrm>
        </p:spPr>
        <p:txBody>
          <a:bodyPr>
            <a:normAutofit fontScale="925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SG" i="1" dirty="0">
                <a:solidFill>
                  <a:schemeClr val="accent4">
                    <a:lumMod val="75000"/>
                  </a:schemeClr>
                </a:solidFill>
              </a:rPr>
              <a:t>Ordinal Scaled</a:t>
            </a:r>
            <a:r>
              <a:rPr lang="en-US" sz="2000" baseline="300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SG" dirty="0"/>
              <a:t> </a:t>
            </a:r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company_size</a:t>
            </a:r>
            <a:r>
              <a:rPr lang="en-SG" dirty="0"/>
              <a:t> &amp; </a:t>
            </a:r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experience_level</a:t>
            </a:r>
            <a:endParaRPr lang="en-SG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employee_residence</a:t>
            </a:r>
            <a:endParaRPr lang="en-SG" dirty="0">
              <a:solidFill>
                <a:schemeClr val="accent5">
                  <a:lumMod val="50000"/>
                </a:schemeClr>
              </a:solidFill>
            </a:endParaRPr>
          </a:p>
          <a:p>
            <a:pPr marL="617220" lvl="1" indent="-342900">
              <a:buFont typeface="+mj-lt"/>
              <a:buAutoNum type="arabicPeriod" startAt="2"/>
            </a:pPr>
            <a:r>
              <a:rPr lang="en-SG" i="1" dirty="0" err="1"/>
              <a:t>Booleanized</a:t>
            </a:r>
            <a:r>
              <a:rPr lang="en-SG" i="1" dirty="0"/>
              <a:t> </a:t>
            </a:r>
            <a:r>
              <a:rPr lang="en-SG" dirty="0"/>
              <a:t>as whether employee lived in the same country as </a:t>
            </a:r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company_location</a:t>
            </a:r>
            <a:endParaRPr lang="en-SG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SG" i="1" dirty="0"/>
              <a:t>Renamed</a:t>
            </a:r>
            <a:r>
              <a:rPr lang="en-SG" dirty="0"/>
              <a:t> as </a:t>
            </a:r>
            <a:r>
              <a:rPr lang="en-SG" dirty="0" err="1"/>
              <a:t>ricl</a:t>
            </a:r>
            <a:r>
              <a:rPr lang="en-SG" dirty="0"/>
              <a:t> (resides in </a:t>
            </a:r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company_location</a:t>
            </a:r>
            <a:r>
              <a:rPr lang="en-SG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F3046-9EFF-F845-48AF-F01328F759DB}"/>
              </a:ext>
            </a:extLst>
          </p:cNvPr>
          <p:cNvSpPr txBox="1"/>
          <p:nvPr/>
        </p:nvSpPr>
        <p:spPr>
          <a:xfrm>
            <a:off x="6264208" y="5674049"/>
            <a:ext cx="4707003" cy="49815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>
              <a:lnSpc>
                <a:spcPct val="115000"/>
              </a:lnSpc>
              <a:spcAft>
                <a:spcPts val="900"/>
              </a:spcAft>
            </a:pPr>
            <a:r>
              <a:rPr lang="en-US" sz="1200" baseline="300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SG" sz="12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These columns are Ordinal: they can be ranked, and thus numericized.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Transformation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company_location</a:t>
            </a:r>
            <a:endParaRPr lang="en-SG" dirty="0">
              <a:solidFill>
                <a:schemeClr val="accent5">
                  <a:lumMod val="50000"/>
                </a:schemeClr>
              </a:solidFill>
            </a:endParaRPr>
          </a:p>
          <a:p>
            <a:pPr marL="388620" indent="-342900">
              <a:buFont typeface="+mj-lt"/>
              <a:buAutoNum type="arabicPeriod" startAt="3"/>
            </a:pPr>
            <a:r>
              <a:rPr lang="en-SG" sz="1800" i="1" dirty="0"/>
              <a:t>Binned</a:t>
            </a:r>
            <a:r>
              <a:rPr lang="en-SG" sz="1800" dirty="0"/>
              <a:t> by continent</a:t>
            </a:r>
          </a:p>
          <a:p>
            <a:pPr marL="388620" indent="-342900">
              <a:buFont typeface="+mj-lt"/>
              <a:buAutoNum type="arabicPeriod" startAt="3"/>
            </a:pPr>
            <a:r>
              <a:rPr lang="en-SG" sz="1800" i="1" dirty="0"/>
              <a:t>Ordinal Scaled</a:t>
            </a:r>
            <a:r>
              <a:rPr lang="en-SG" sz="1800" dirty="0"/>
              <a:t> from West to East</a:t>
            </a:r>
          </a:p>
          <a:p>
            <a:pPr lvl="1"/>
            <a:r>
              <a:rPr lang="en-SG" sz="1400" dirty="0"/>
              <a:t>The Westmost continent, NA, is 1</a:t>
            </a:r>
          </a:p>
          <a:p>
            <a:pPr lvl="1"/>
            <a:r>
              <a:rPr lang="en-SG" sz="1400" dirty="0"/>
              <a:t>The Eastmost, OC, is 6</a:t>
            </a:r>
          </a:p>
          <a:p>
            <a:pPr marL="45720" indent="0">
              <a:buNone/>
            </a:pPr>
            <a:r>
              <a:rPr lang="en-SG" dirty="0" err="1">
                <a:solidFill>
                  <a:schemeClr val="accent5">
                    <a:lumMod val="50000"/>
                  </a:schemeClr>
                </a:solidFill>
              </a:rPr>
              <a:t>job_title</a:t>
            </a:r>
            <a:endParaRPr lang="en-SG" dirty="0">
              <a:solidFill>
                <a:schemeClr val="accent5">
                  <a:lumMod val="50000"/>
                </a:schemeClr>
              </a:solidFill>
            </a:endParaRPr>
          </a:p>
          <a:p>
            <a:pPr marL="388620" indent="-342900">
              <a:buFont typeface="+mj-lt"/>
              <a:buAutoNum type="arabicPeriod" startAt="5"/>
            </a:pPr>
            <a:r>
              <a:rPr lang="en-SG" sz="1800" i="1" dirty="0"/>
              <a:t>Standardized</a:t>
            </a:r>
            <a:r>
              <a:rPr lang="en-SG" sz="1800" dirty="0"/>
              <a:t> using </a:t>
            </a:r>
            <a:r>
              <a:rPr lang="en-SG" sz="1800" dirty="0" err="1">
                <a:solidFill>
                  <a:srgbClr val="D2A000"/>
                </a:solidFill>
              </a:rPr>
              <a:t>RegEx</a:t>
            </a:r>
            <a:r>
              <a:rPr lang="en-US" sz="1800" baseline="300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endParaRPr lang="en-SG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388620" indent="-342900">
              <a:buFont typeface="+mj-lt"/>
              <a:buAutoNum type="arabicPeriod" startAt="5"/>
            </a:pPr>
            <a:r>
              <a:rPr lang="en-SG" sz="1800" i="1" dirty="0">
                <a:solidFill>
                  <a:srgbClr val="C89800"/>
                </a:solidFill>
              </a:rPr>
              <a:t>Popularity Encoded</a:t>
            </a:r>
            <a:r>
              <a:rPr lang="en-US" sz="1800" baseline="30000" dirty="0">
                <a:solidFill>
                  <a:srgbClr val="404040"/>
                </a:solidFill>
                <a:cs typeface="Times New Roman" panose="02020603050405020304" pitchFamily="18" charset="0"/>
              </a:rPr>
              <a:t>2</a:t>
            </a:r>
            <a:endParaRPr lang="en-SG" sz="1800" dirty="0">
              <a:solidFill>
                <a:srgbClr val="D2A000"/>
              </a:solidFill>
            </a:endParaRPr>
          </a:p>
          <a:p>
            <a:r>
              <a:rPr lang="en-SG" sz="1800" i="1" dirty="0"/>
              <a:t>Renamed</a:t>
            </a:r>
            <a:r>
              <a:rPr lang="en-SG" sz="1800" dirty="0"/>
              <a:t> as </a:t>
            </a:r>
            <a:r>
              <a:rPr lang="en-SG" sz="1800" dirty="0" err="1"/>
              <a:t>job_popularity</a:t>
            </a:r>
            <a:endParaRPr lang="en-SG" sz="1800" i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262479" y="1828799"/>
            <a:ext cx="4708734" cy="808113"/>
          </a:xfrm>
        </p:spPr>
        <p:txBody>
          <a:bodyPr/>
          <a:lstStyle/>
          <a:p>
            <a:pPr marL="502920" indent="-457200">
              <a:buFont typeface="+mj-lt"/>
              <a:buAutoNum type="arabicPeriod" startAt="7"/>
            </a:pPr>
            <a:r>
              <a:rPr lang="en-US" dirty="0"/>
              <a:t>Min-Max Normalized all columns except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work_year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1AC3E-1A3A-75CD-8CA2-B7493947C2CD}"/>
              </a:ext>
            </a:extLst>
          </p:cNvPr>
          <p:cNvSpPr txBox="1"/>
          <p:nvPr/>
        </p:nvSpPr>
        <p:spPr>
          <a:xfrm>
            <a:off x="6262479" y="3166393"/>
            <a:ext cx="4800485" cy="16682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400050" lvl="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/.*Researcher/</a:t>
            </a:r>
            <a:r>
              <a:rPr lang="en-US" sz="1400" dirty="0">
                <a:solidFill>
                  <a:srgbClr val="40404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2629"/>
                </a:solidFill>
                <a:effectLst/>
                <a:latin typeface="MathJax_Main"/>
                <a:ea typeface="Arial" panose="020B0604020202020204" pitchFamily="34" charset="0"/>
                <a:cs typeface="Times New Roman" panose="02020603050405020304" pitchFamily="18" charset="0"/>
              </a:rPr>
              <a:t>⇒</a:t>
            </a: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“Research Scientist”</a:t>
            </a:r>
            <a:endParaRPr lang="en-SG" sz="1400" dirty="0">
              <a:solidFill>
                <a:srgbClr val="40404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AI|Computer</a:t>
            </a: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Vision|Machine</a:t>
            </a: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Learning|NLP</a:t>
            </a: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 </a:t>
            </a:r>
            <a:r>
              <a:rPr lang="en-US" sz="1400" dirty="0">
                <a:solidFill>
                  <a:srgbClr val="232629"/>
                </a:solidFill>
                <a:effectLst/>
                <a:latin typeface="MathJax_Main"/>
                <a:ea typeface="Arial" panose="020B0604020202020204" pitchFamily="34" charset="0"/>
                <a:cs typeface="Times New Roman" panose="02020603050405020304" pitchFamily="18" charset="0"/>
              </a:rPr>
              <a:t>⇒</a:t>
            </a: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“ML”</a:t>
            </a:r>
            <a:endParaRPr lang="en-SG" sz="1400" dirty="0">
              <a:solidFill>
                <a:srgbClr val="40404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/.*(</a:t>
            </a:r>
            <a:r>
              <a:rPr lang="en-US" sz="140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Data|ML</a:t>
            </a: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).*(</a:t>
            </a:r>
            <a:r>
              <a:rPr lang="en-US" sz="140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Analyst|Architect|Engineer|Researcher|Scientist</a:t>
            </a: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).*/ </a:t>
            </a:r>
            <a:r>
              <a:rPr lang="en-US" sz="1400" dirty="0">
                <a:solidFill>
                  <a:srgbClr val="232629"/>
                </a:solidFill>
                <a:effectLst/>
                <a:latin typeface="MathJax_Main"/>
                <a:ea typeface="Arial" panose="020B0604020202020204" pitchFamily="34" charset="0"/>
                <a:cs typeface="Times New Roman" panose="02020603050405020304" pitchFamily="18" charset="0"/>
              </a:rPr>
              <a:t>⇒</a:t>
            </a: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“$1 $2”</a:t>
            </a:r>
            <a:endParaRPr lang="en-SG" sz="1400" dirty="0">
              <a:solidFill>
                <a:srgbClr val="40404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spcAft>
                <a:spcPts val="900"/>
              </a:spcAft>
              <a:buFont typeface="+mj-lt"/>
              <a:buAutoNum type="romanLcPeriod"/>
            </a:pP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/(</a:t>
            </a:r>
            <a:r>
              <a:rPr lang="en-US" sz="140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Director|Head</a:t>
            </a: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).*|.*Manager/ </a:t>
            </a:r>
            <a:r>
              <a:rPr lang="en-US" sz="1400" dirty="0">
                <a:solidFill>
                  <a:srgbClr val="232629"/>
                </a:solidFill>
                <a:effectLst/>
                <a:latin typeface="MathJax_Main"/>
                <a:ea typeface="Arial" panose="020B0604020202020204" pitchFamily="34" charset="0"/>
                <a:cs typeface="Times New Roman" panose="02020603050405020304" pitchFamily="18" charset="0"/>
              </a:rPr>
              <a:t>⇒</a:t>
            </a:r>
            <a:r>
              <a:rPr lang="en-US" sz="14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“Manager”</a:t>
            </a:r>
            <a:endParaRPr lang="en-SG" sz="1400" dirty="0">
              <a:solidFill>
                <a:srgbClr val="40404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385E5E-FACA-3D07-99AC-AD1DBC7D1EC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726260" y="4000500"/>
            <a:ext cx="1536219" cy="5579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520C15-25A9-CE68-ADF1-6B9C11D4CCE7}"/>
              </a:ext>
            </a:extLst>
          </p:cNvPr>
          <p:cNvSpPr txBox="1"/>
          <p:nvPr/>
        </p:nvSpPr>
        <p:spPr>
          <a:xfrm>
            <a:off x="6246813" y="5595119"/>
            <a:ext cx="4707003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baseline="300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SG" sz="12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Pattern-based search &amp; replace</a:t>
            </a:r>
          </a:p>
          <a:p>
            <a:pPr>
              <a:spcAft>
                <a:spcPts val="900"/>
              </a:spcAft>
            </a:pPr>
            <a:r>
              <a:rPr lang="en-US" sz="1200" baseline="30000" dirty="0">
                <a:solidFill>
                  <a:srgbClr val="40404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SG" sz="1200" dirty="0">
                <a:solidFill>
                  <a:srgbClr val="40404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Replace with frequency of value</a:t>
            </a:r>
          </a:p>
        </p:txBody>
      </p:sp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Pre-Modeling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300" dirty="0"/>
              <a:t>Split Data</a:t>
            </a:r>
          </a:p>
          <a:p>
            <a:r>
              <a:rPr lang="en-US" sz="2000" dirty="0"/>
              <a:t>Target: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salary_in_usd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/>
              <a:t>Is right-skewed, but Logging makes it left-skewed</a:t>
            </a:r>
          </a:p>
          <a:p>
            <a:pPr lvl="1"/>
            <a:r>
              <a:rPr lang="en-US" sz="18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Models can be trained to target both original and logged</a:t>
            </a:r>
            <a:br>
              <a:rPr lang="en-US" sz="18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values; the better result will be selected</a:t>
            </a:r>
            <a:endParaRPr lang="en-US" sz="1800" dirty="0"/>
          </a:p>
          <a:p>
            <a:r>
              <a:rPr lang="en-US" sz="2000" dirty="0"/>
              <a:t>Test Size: 1/3</a:t>
            </a:r>
          </a:p>
          <a:p>
            <a:pPr marL="45720" indent="0">
              <a:buNone/>
            </a:pPr>
            <a:r>
              <a:rPr lang="en-US" sz="2300" dirty="0"/>
              <a:t>Since Target is a continuous variable, only</a:t>
            </a:r>
            <a:br>
              <a:rPr lang="en-US" sz="2300" dirty="0"/>
            </a:br>
            <a:r>
              <a:rPr lang="en-US" sz="2300" dirty="0"/>
              <a:t>Regressors will be used (no Classifiers)</a:t>
            </a:r>
          </a:p>
          <a:p>
            <a:pPr marL="45720" indent="0">
              <a:buNone/>
            </a:pPr>
            <a:r>
              <a:rPr lang="en-US" sz="2300" dirty="0"/>
              <a:t>All models will be evaluated by</a:t>
            </a:r>
            <a:br>
              <a:rPr lang="en-US" sz="2300" dirty="0"/>
            </a:br>
            <a:r>
              <a:rPr lang="en-US" sz="2300" dirty="0"/>
              <a:t>Root Mean Squared Error (RMSE)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95A8F1-64C2-EC99-1AFE-F04B10B97D67}"/>
              </a:ext>
            </a:extLst>
          </p:cNvPr>
          <p:cNvGrpSpPr/>
          <p:nvPr/>
        </p:nvGrpSpPr>
        <p:grpSpPr>
          <a:xfrm>
            <a:off x="8793233" y="1456896"/>
            <a:ext cx="2790135" cy="3944207"/>
            <a:chOff x="8789883" y="175557"/>
            <a:chExt cx="2790135" cy="3944207"/>
          </a:xfrm>
        </p:grpSpPr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643E616E-56BB-5EA2-A718-099FA6789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9883" y="175557"/>
              <a:ext cx="2790135" cy="19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Chart, histogram&#10;&#10;Description automatically generated">
              <a:extLst>
                <a:ext uri="{FF2B5EF4-FFF2-40B4-BE49-F238E27FC236}">
                  <a16:creationId xmlns:a16="http://schemas.microsoft.com/office/drawing/2014/main" id="{1FB3B845-F22D-CC7F-3CD2-928B362EC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9883" y="2155557"/>
              <a:ext cx="2790000" cy="19642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r>
              <a:rPr lang="en-US" sz="2100" dirty="0"/>
              <a:t>All optimizers use Cross-validation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300" b="1" dirty="0">
                <a:solidFill>
                  <a:srgbClr val="D2A000"/>
                </a:solidFill>
              </a:rPr>
              <a:t>Sequential Feature Selection (Backward Feature Elimination)</a:t>
            </a:r>
          </a:p>
          <a:p>
            <a:pPr lvl="1"/>
            <a:r>
              <a:rPr lang="en-US" b="1" dirty="0"/>
              <a:t>BFE</a:t>
            </a:r>
            <a:r>
              <a:rPr lang="en-US" dirty="0"/>
              <a:t> removes a provided n number of “insignificant” (high p-value) features</a:t>
            </a:r>
          </a:p>
          <a:p>
            <a:pPr lvl="1"/>
            <a:r>
              <a:rPr lang="en-US" dirty="0"/>
              <a:t>For each model, different n’s will be compared; the best will be picked</a:t>
            </a:r>
          </a:p>
          <a:p>
            <a:pPr lvl="1"/>
            <a:r>
              <a:rPr lang="en-US" dirty="0"/>
              <a:t>n is clamped between all features and half of features</a:t>
            </a:r>
          </a:p>
          <a:p>
            <a:pPr lvl="2"/>
            <a:r>
              <a:rPr lang="en-US" sz="1700" dirty="0"/>
              <a:t>Using less than half of features was tested to be ineffective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300" b="1" dirty="0"/>
              <a:t>Grid Search</a:t>
            </a:r>
          </a:p>
          <a:p>
            <a:pPr lvl="1"/>
            <a:r>
              <a:rPr lang="en-US" b="1" dirty="0"/>
              <a:t>GS</a:t>
            </a:r>
            <a:r>
              <a:rPr lang="en-US" dirty="0"/>
              <a:t> tries different combinations of provided parameters and picks the best combination</a:t>
            </a:r>
          </a:p>
        </p:txBody>
      </p:sp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Explored &amp; Shortlisted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E2AA99-6BFC-4D28-95FA-BF6468003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Explored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F35D3AF-9A77-1660-2C1E-91021E3A60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SG" b="1" dirty="0"/>
              <a:t>Linear Regression (LR)</a:t>
            </a:r>
          </a:p>
          <a:p>
            <a:pPr lvl="1"/>
            <a:r>
              <a:rPr lang="en-SG" dirty="0"/>
              <a:t>Best Fit Line</a:t>
            </a:r>
          </a:p>
          <a:p>
            <a:pPr marL="502920" indent="-457200">
              <a:buFont typeface="+mj-lt"/>
              <a:buAutoNum type="arabicPeriod"/>
            </a:pPr>
            <a:r>
              <a:rPr lang="en-SG" b="1" dirty="0"/>
              <a:t>Ridge</a:t>
            </a:r>
          </a:p>
          <a:p>
            <a:pPr lvl="1"/>
            <a:r>
              <a:rPr lang="en-SG" dirty="0"/>
              <a:t>L2 Regularization of LR</a:t>
            </a:r>
          </a:p>
          <a:p>
            <a:pPr marL="502920" indent="-457200">
              <a:buFont typeface="+mj-lt"/>
              <a:buAutoNum type="arabicPeriod"/>
            </a:pPr>
            <a:r>
              <a:rPr lang="en-SG" b="1" dirty="0"/>
              <a:t>Lasso</a:t>
            </a:r>
          </a:p>
          <a:p>
            <a:pPr lvl="1"/>
            <a:r>
              <a:rPr lang="en-SG" dirty="0"/>
              <a:t>L1 Regularization of LR</a:t>
            </a:r>
          </a:p>
          <a:p>
            <a:pPr marL="502920" indent="-457200">
              <a:buFont typeface="+mj-lt"/>
              <a:buAutoNum type="arabicPeriod"/>
            </a:pPr>
            <a:r>
              <a:rPr lang="en-SG" b="1" dirty="0"/>
              <a:t>Regression Tree (RT)</a:t>
            </a:r>
          </a:p>
          <a:p>
            <a:pPr marL="502920" indent="-457200">
              <a:buFont typeface="+mj-lt"/>
              <a:buAutoNum type="arabicPeriod"/>
            </a:pPr>
            <a:r>
              <a:rPr lang="en-SG" b="1" dirty="0"/>
              <a:t>Gradient Boosting Regressor (GBR)</a:t>
            </a:r>
          </a:p>
          <a:p>
            <a:pPr lvl="1"/>
            <a:r>
              <a:rPr lang="en-SG" dirty="0"/>
              <a:t>Chained RTs</a:t>
            </a:r>
          </a:p>
          <a:p>
            <a:pPr marL="502920" indent="-457200">
              <a:buFont typeface="+mj-lt"/>
              <a:buAutoNum type="arabicPeriod"/>
            </a:pPr>
            <a:r>
              <a:rPr lang="en-SG" b="1" dirty="0"/>
              <a:t>Support Vector Regression (SVR)</a:t>
            </a:r>
          </a:p>
          <a:p>
            <a:pPr lvl="1"/>
            <a:r>
              <a:rPr lang="en-SG" dirty="0"/>
              <a:t>Best Fit Hyperplane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97B732-6A1B-5F65-D5B0-2E548BABC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2052" y="1828799"/>
            <a:ext cx="4709160" cy="838201"/>
          </a:xfrm>
        </p:spPr>
        <p:txBody>
          <a:bodyPr/>
          <a:lstStyle/>
          <a:p>
            <a:r>
              <a:rPr lang="en-SG" dirty="0"/>
              <a:t>Shortlisted (After BFE)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BCBC84-58EB-157B-67F6-73B7988513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n-SG" sz="2600" dirty="0"/>
              <a:t>GBR (RMSE: 40117.74)</a:t>
            </a: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n-SG" sz="2600" dirty="0"/>
              <a:t>SVR (40292.60)</a:t>
            </a:r>
          </a:p>
          <a:p>
            <a:pPr lvl="2">
              <a:lnSpc>
                <a:spcPct val="120000"/>
              </a:lnSpc>
            </a:pPr>
            <a:r>
              <a:rPr lang="en-SG" sz="2200" dirty="0"/>
              <a:t>Logged Target</a:t>
            </a:r>
          </a:p>
          <a:p>
            <a:pPr lvl="2">
              <a:lnSpc>
                <a:spcPct val="120000"/>
              </a:lnSpc>
            </a:pPr>
            <a:r>
              <a:rPr lang="en-SG" sz="2200" dirty="0"/>
              <a:t>Removed </a:t>
            </a:r>
            <a:r>
              <a:rPr lang="en-SG" sz="2200" dirty="0" err="1">
                <a:solidFill>
                  <a:schemeClr val="accent5">
                    <a:lumMod val="50000"/>
                  </a:schemeClr>
                </a:solidFill>
              </a:rPr>
              <a:t>work_year</a:t>
            </a:r>
            <a:endParaRPr lang="en-SG" sz="2200" dirty="0">
              <a:solidFill>
                <a:schemeClr val="accent5">
                  <a:lumMod val="50000"/>
                </a:schemeClr>
              </a:solidFill>
            </a:endParaRP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n-SG" sz="2600" dirty="0"/>
              <a:t>LR (40608.50)</a:t>
            </a:r>
          </a:p>
          <a:p>
            <a:pPr lvl="2">
              <a:lnSpc>
                <a:spcPct val="120000"/>
              </a:lnSpc>
            </a:pPr>
            <a:r>
              <a:rPr lang="en-SG" sz="2200" dirty="0"/>
              <a:t>Logged Target</a:t>
            </a:r>
          </a:p>
        </p:txBody>
      </p:sp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Model (After Grid Search)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FA3A2-2F69-EBE2-46EE-DFD320603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/>
              <a:t>SVR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dirty="0"/>
              <a:t>Parameters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C: 0.145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epsilon: 0.2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/>
              <a:t>tol</a:t>
            </a:r>
            <a:r>
              <a:rPr lang="en-US" sz="1800" dirty="0"/>
              <a:t>: 0.145</a:t>
            </a:r>
          </a:p>
          <a:p>
            <a:pPr marL="45720" indent="0">
              <a:buNone/>
            </a:pPr>
            <a:r>
              <a:rPr lang="en-US" dirty="0"/>
              <a:t>Trained with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work_year</a:t>
            </a:r>
            <a:r>
              <a:rPr lang="en-US" dirty="0"/>
              <a:t> removed and Target logged</a:t>
            </a:r>
          </a:p>
          <a:p>
            <a:pPr marL="45720" indent="0">
              <a:buNone/>
            </a:pPr>
            <a:r>
              <a:rPr lang="en-US" dirty="0"/>
              <a:t>RMSE: 39685.80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E1A79-4971-6A0F-032D-84D9AE4A5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Error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A9DE5-33AD-4ABE-442F-538FFCA855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Distribution of Error</a:t>
            </a:r>
            <a:br>
              <a:rPr lang="en-US" dirty="0"/>
            </a:br>
            <a:r>
              <a:rPr lang="en-US" dirty="0"/>
              <a:t>is Normal</a:t>
            </a:r>
          </a:p>
          <a:p>
            <a:pPr marL="45720" indent="0">
              <a:buNone/>
            </a:pPr>
            <a:r>
              <a:rPr lang="en-US" dirty="0"/>
              <a:t>RMSE is satisfactory</a:t>
            </a:r>
          </a:p>
          <a:p>
            <a:r>
              <a:rPr lang="en-US" sz="1800" dirty="0"/>
              <a:t>Less than 20% (1/6) of</a:t>
            </a:r>
            <a:br>
              <a:rPr lang="en-US" sz="1800" dirty="0"/>
            </a:br>
            <a:r>
              <a:rPr lang="en-US" sz="1800" dirty="0"/>
              <a:t>the range of Target</a:t>
            </a:r>
          </a:p>
          <a:p>
            <a:r>
              <a:rPr lang="en-US" sz="1800" dirty="0"/>
              <a:t>Less than the standard</a:t>
            </a:r>
            <a:br>
              <a:rPr lang="en-US" sz="1800" dirty="0"/>
            </a:br>
            <a:r>
              <a:rPr lang="en-US" sz="1800" dirty="0"/>
              <a:t>deviation of Target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29908E-5291-5AC1-BAF6-0BBFBB3A49EC}"/>
              </a:ext>
            </a:extLst>
          </p:cNvPr>
          <p:cNvGrpSpPr/>
          <p:nvPr/>
        </p:nvGrpSpPr>
        <p:grpSpPr>
          <a:xfrm>
            <a:off x="9449540" y="1875156"/>
            <a:ext cx="2508885" cy="3107688"/>
            <a:chOff x="9449540" y="1828798"/>
            <a:chExt cx="2508885" cy="3107688"/>
          </a:xfrm>
        </p:grpSpPr>
        <p:pic>
          <p:nvPicPr>
            <p:cNvPr id="12" name="Picture 11" descr="Chart, histogram&#10;&#10;Description automatically generated">
              <a:extLst>
                <a:ext uri="{FF2B5EF4-FFF2-40B4-BE49-F238E27FC236}">
                  <a16:creationId xmlns:a16="http://schemas.microsoft.com/office/drawing/2014/main" id="{078596B7-8209-D71B-87E4-3E0FB2FC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9540" y="1828798"/>
              <a:ext cx="2508885" cy="17995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151C6A02-146B-F5A7-A287-91E568AD1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14608" y="3856986"/>
              <a:ext cx="1513205" cy="1079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182</TotalTime>
  <Words>846</Words>
  <Application>Microsoft Office PowerPoint</Application>
  <PresentationFormat>Custom</PresentationFormat>
  <Paragraphs>151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MathJax_Main</vt:lpstr>
      <vt:lpstr>Arial</vt:lpstr>
      <vt:lpstr>Century Gothic</vt:lpstr>
      <vt:lpstr>World country report presentation</vt:lpstr>
      <vt:lpstr>MLDP Project</vt:lpstr>
      <vt:lpstr>Topic: Data Science Job Salaries</vt:lpstr>
      <vt:lpstr>Dataset URL: https://www.kaggle.com/datasets/ruchi798/data-science-job-salaries</vt:lpstr>
      <vt:lpstr>Pre-processing</vt:lpstr>
      <vt:lpstr>More Transformation</vt:lpstr>
      <vt:lpstr>Pre-Modeling</vt:lpstr>
      <vt:lpstr>Optimization Algorithms</vt:lpstr>
      <vt:lpstr>Models Explored &amp; Shortlisted</vt:lpstr>
      <vt:lpstr>The Best Model (After Grid Search)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MLDP Project</dc:title>
  <dc:creator>TRAN MINH KHOA</dc:creator>
  <cp:lastModifiedBy>TRAN MINH KHOA</cp:lastModifiedBy>
  <cp:revision>7</cp:revision>
  <dcterms:created xsi:type="dcterms:W3CDTF">2022-07-31T15:16:25Z</dcterms:created>
  <dcterms:modified xsi:type="dcterms:W3CDTF">2022-08-01T02:57:33Z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