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1" r:id="rId3"/>
    <p:sldId id="272" r:id="rId4"/>
    <p:sldId id="273" r:id="rId5"/>
    <p:sldId id="278" r:id="rId6"/>
    <p:sldId id="263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C89800"/>
    <a:srgbClr val="DCA800"/>
    <a:srgbClr val="FF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330" y="31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uchi798/data-science-job-sala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o.org/iso-4217-currency-codes.html" TargetMode="External"/><Relationship Id="rId4" Type="http://schemas.openxmlformats.org/officeDocument/2006/relationships/hyperlink" Target="https://www.iso.org/iso-3166-country-cod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9/01/which-countries-are-leading-the-data-econom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radingeconomics.com/united-states/inflation-c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5A99AD56-2CF8-754C-DB51-0F1FC1621DC1}"/>
              </a:ext>
            </a:extLst>
          </p:cNvPr>
          <p:cNvSpPr/>
          <p:nvPr/>
        </p:nvSpPr>
        <p:spPr>
          <a:xfrm rot="5400000" flipH="1">
            <a:off x="-38628" y="38628"/>
            <a:ext cx="6850801" cy="6773545"/>
          </a:xfrm>
          <a:prstGeom prst="flowChartManualInput">
            <a:avLst/>
          </a:prstGeom>
          <a:gradFill flip="none" rotWithShape="1">
            <a:gsLst>
              <a:gs pos="0">
                <a:schemeClr val="accent3">
                  <a:lumMod val="89000"/>
                  <a:alpha val="10000"/>
                </a:schemeClr>
              </a:gs>
              <a:gs pos="23000">
                <a:schemeClr val="accent3">
                  <a:lumMod val="89000"/>
                  <a:alpha val="20000"/>
                </a:schemeClr>
              </a:gs>
              <a:gs pos="69000">
                <a:schemeClr val="accent3">
                  <a:lumMod val="75000"/>
                  <a:alpha val="20000"/>
                </a:schemeClr>
              </a:gs>
              <a:gs pos="97000">
                <a:schemeClr val="accent3">
                  <a:lumMod val="7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8DCF331-0C18-B7B3-8D7E-7B8E86C0D9DB}"/>
              </a:ext>
            </a:extLst>
          </p:cNvPr>
          <p:cNvSpPr txBox="1">
            <a:spLocks/>
          </p:cNvSpPr>
          <p:nvPr/>
        </p:nvSpPr>
        <p:spPr>
          <a:xfrm>
            <a:off x="1217612" y="1058399"/>
            <a:ext cx="4500000" cy="1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MLDP Project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3DA4E44-999D-C837-97EA-602C97141F04}"/>
              </a:ext>
            </a:extLst>
          </p:cNvPr>
          <p:cNvSpPr txBox="1">
            <a:spLocks/>
          </p:cNvSpPr>
          <p:nvPr/>
        </p:nvSpPr>
        <p:spPr>
          <a:xfrm>
            <a:off x="1217612" y="2739600"/>
            <a:ext cx="4500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Tran Minh Khoa| 2101432I | P02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67357F8-AA60-85DF-A646-C8D5566A6A7E}"/>
              </a:ext>
            </a:extLst>
          </p:cNvPr>
          <p:cNvSpPr txBox="1">
            <a:spLocks/>
          </p:cNvSpPr>
          <p:nvPr/>
        </p:nvSpPr>
        <p:spPr>
          <a:xfrm>
            <a:off x="6471211" y="2662200"/>
            <a:ext cx="4500000" cy="1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Topic:</a:t>
            </a:r>
            <a:br>
              <a:rPr lang="en-US" sz="3600" dirty="0"/>
            </a:br>
            <a:r>
              <a:rPr lang="en-US" sz="3600" dirty="0"/>
              <a:t>Data Science Job salaries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1A3F211-A856-BDD9-41EB-614BE13AAB5A}"/>
              </a:ext>
            </a:extLst>
          </p:cNvPr>
          <p:cNvSpPr txBox="1">
            <a:spLocks/>
          </p:cNvSpPr>
          <p:nvPr/>
        </p:nvSpPr>
        <p:spPr>
          <a:xfrm>
            <a:off x="6461343" y="4342421"/>
            <a:ext cx="4500000" cy="1372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/>
              <a:t>Jobs in the field of Data Science vary widely in salary. This project aims to determine how various factors – such as job title, company size, and country of work – impact annual salary.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A261E8-87AF-5FBC-DDCC-02CD3FB5C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9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Data Science Job Salaries can be accurately calculated from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ompany size &amp;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hether one lives in the country of their company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ob popularity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ne’s experience level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Percentage of work done remotely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900" dirty="0">
                <a:ea typeface="Arial" panose="020B0604020202020204" pitchFamily="34" charset="0"/>
                <a:cs typeface="Times New Roman" panose="02020603050405020304" pitchFamily="18" charset="0"/>
              </a:rPr>
              <a:t>SVR was found to predict salaries best</a:t>
            </a:r>
            <a:endParaRPr lang="en-SG" sz="19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B04379-A677-DFA4-C023-4CB9631EA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Areas of Improvement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7985FB-3523-E551-B195-9F5A16ABC5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SG" sz="1900" dirty="0"/>
              <a:t>While the model can be considered satisfactory, </a:t>
            </a:r>
            <a:r>
              <a:rPr lang="en-SG" sz="1900" dirty="0">
                <a:hlinkClick r:id="rId3" action="ppaction://hlinksldjump"/>
              </a:rPr>
              <a:t>a few areas</a:t>
            </a:r>
            <a:r>
              <a:rPr lang="en-SG" sz="1900" dirty="0"/>
              <a:t> have room for improvement:</a:t>
            </a:r>
          </a:p>
          <a:p>
            <a:pPr marL="502920" indent="-457200">
              <a:buFont typeface="+mj-lt"/>
              <a:buAutoNum type="arabicPeriod"/>
            </a:pPr>
            <a:r>
              <a:rPr lang="en-SG" sz="1800" dirty="0"/>
              <a:t>Standardization of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</a:rPr>
              <a:t>job_title</a:t>
            </a:r>
            <a:endParaRPr lang="en-SG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SG" dirty="0"/>
              <a:t>Assumes that standardized titles are similar</a:t>
            </a:r>
          </a:p>
          <a:p>
            <a:pPr lvl="2"/>
            <a:r>
              <a:rPr lang="en-SG" dirty="0"/>
              <a:t>Perhaps Analysis of Variance or Natural Language Processing could be used to extract similarities</a:t>
            </a:r>
          </a:p>
          <a:p>
            <a:pPr marL="502920" indent="-457200">
              <a:buFont typeface="+mj-lt"/>
              <a:buAutoNum type="arabicPeriod"/>
            </a:pPr>
            <a:r>
              <a:rPr lang="en-SG" sz="1800" dirty="0"/>
              <a:t>Min-Max Normalization</a:t>
            </a:r>
          </a:p>
          <a:p>
            <a:pPr lvl="2"/>
            <a:r>
              <a:rPr lang="en-SG" dirty="0"/>
              <a:t>Limits domains</a:t>
            </a:r>
          </a:p>
        </p:txBody>
      </p:sp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4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sz="2000" cap="none" dirty="0">
                <a:solidFill>
                  <a:schemeClr val="tx1"/>
                </a:solidFill>
                <a:latin typeface="+mn-lt"/>
              </a:rPr>
              <a:t>URL: </a:t>
            </a:r>
            <a:r>
              <a:rPr lang="en-US" sz="2000" cap="none" dirty="0">
                <a:solidFill>
                  <a:schemeClr val="tx1"/>
                </a:solidFill>
                <a:latin typeface="+mn-lt"/>
                <a:hlinkClick r:id="rId3"/>
              </a:rPr>
              <a:t>https://www.kaggle.com/datasets/ruchi798/data-science-job-salaries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326B7-330E-E5F9-E953-89A6CAEAA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370802"/>
              </p:ext>
            </p:extLst>
          </p:nvPr>
        </p:nvGraphicFramePr>
        <p:xfrm>
          <a:off x="1217614" y="1801681"/>
          <a:ext cx="9753600" cy="3600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33227">
                  <a:extLst>
                    <a:ext uri="{9D8B030D-6E8A-4147-A177-3AD203B41FA5}">
                      <a16:colId xmlns:a16="http://schemas.microsoft.com/office/drawing/2014/main" val="1370520717"/>
                    </a:ext>
                  </a:extLst>
                </a:gridCol>
                <a:gridCol w="1707467">
                  <a:extLst>
                    <a:ext uri="{9D8B030D-6E8A-4147-A177-3AD203B41FA5}">
                      <a16:colId xmlns:a16="http://schemas.microsoft.com/office/drawing/2014/main" val="3234676093"/>
                    </a:ext>
                  </a:extLst>
                </a:gridCol>
                <a:gridCol w="5812906">
                  <a:extLst>
                    <a:ext uri="{9D8B030D-6E8A-4147-A177-3AD203B41FA5}">
                      <a16:colId xmlns:a16="http://schemas.microsoft.com/office/drawing/2014/main" val="1476107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Column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 anchor="b"/>
                </a:tc>
                <a:extLst>
                  <a:ext uri="{0D108BD9-81ED-4DB2-BD59-A6C34878D82A}">
                    <a16:rowId xmlns:a16="http://schemas.microsoft.com/office/drawing/2014/main" val="41494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company_location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Nominal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Country Code</a:t>
                      </a:r>
                      <a:r>
                        <a:rPr lang="en-US" sz="1200" baseline="300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 of company’s contracting branch (50 unique values)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extLst>
                  <a:ext uri="{0D108BD9-81ED-4DB2-BD59-A6C34878D82A}">
                    <a16:rowId xmlns:a16="http://schemas.microsoft.com/office/drawing/2014/main" val="6939076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company_size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Ordinal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Number of people that worked for the company</a:t>
                      </a:r>
                      <a:endParaRPr lang="en-SG" sz="1200" dirty="0">
                        <a:effectLst/>
                      </a:endParaRPr>
                    </a:p>
                  </a:txBody>
                  <a:tcPr marL="68815" marR="68815" marT="0" marB="0"/>
                </a:tc>
                <a:extLst>
                  <a:ext uri="{0D108BD9-81ED-4DB2-BD59-A6C34878D82A}">
                    <a16:rowId xmlns:a16="http://schemas.microsoft.com/office/drawing/2014/main" val="7570758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employee_residence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Nominal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Country Code</a:t>
                      </a:r>
                      <a:r>
                        <a:rPr lang="en-US" sz="1200" baseline="300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 of employee’s primary residence (57 unique values)</a:t>
                      </a:r>
                    </a:p>
                  </a:txBody>
                  <a:tcPr marL="68815" marR="68815" marT="0" marB="0"/>
                </a:tc>
                <a:extLst>
                  <a:ext uri="{0D108BD9-81ED-4DB2-BD59-A6C34878D82A}">
                    <a16:rowId xmlns:a16="http://schemas.microsoft.com/office/drawing/2014/main" val="18250096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experience_level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Level of experience holding </a:t>
                      </a:r>
                      <a:r>
                        <a:rPr lang="en-US" sz="120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job_title</a:t>
                      </a:r>
                      <a:endParaRPr lang="en-SG" sz="12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660950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job_title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Role of work (50 unique values)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279880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remote_ratio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Percentage of work done remotely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156292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salary_currency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Currency of </a:t>
                      </a:r>
                      <a:r>
                        <a:rPr lang="en-US" sz="12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SG" sz="9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051840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 salary paid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38916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salary_in_usd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SG" sz="90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converted to USD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782691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work_year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Year when salary was paid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064107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4D551F-DB7F-3ABF-5021-CCDF3BBED0F4}"/>
              </a:ext>
            </a:extLst>
          </p:cNvPr>
          <p:cNvSpPr txBox="1"/>
          <p:nvPr/>
        </p:nvSpPr>
        <p:spPr>
          <a:xfrm>
            <a:off x="1217614" y="5603162"/>
            <a:ext cx="1048500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ISO 3166</a:t>
            </a:r>
            <a:endParaRPr lang="en-SG" sz="12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200" baseline="30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D7230D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ISO 4217</a:t>
            </a:r>
            <a:endParaRPr lang="en-SG" sz="1200" dirty="0" err="1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CC95D-C65E-22ED-9DAE-3DBFC8CEC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Cleaning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Ignored duplicates</a:t>
            </a:r>
          </a:p>
          <a:p>
            <a:pPr lvl="1"/>
            <a:r>
              <a:rPr lang="en-US" dirty="0"/>
              <a:t>They probably refer to employees working for the same company, under the same title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salary</a:t>
            </a:r>
            <a:r>
              <a:rPr lang="en-US" dirty="0"/>
              <a:t> &amp;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salary_currency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/>
              <a:t>Directly related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</a:t>
            </a:r>
            <a:r>
              <a:rPr lang="en-US" dirty="0" err="1"/>
              <a:t>employment_type</a:t>
            </a:r>
            <a:endParaRPr lang="en-US" dirty="0"/>
          </a:p>
          <a:p>
            <a:pPr lvl="1"/>
            <a:r>
              <a:rPr lang="en-US" dirty="0"/>
              <a:t>Low Variance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No Missing Values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outliers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CCF139-05DB-F27C-D4C0-59023518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Transformation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47C951-94A2-96A7-AD38-EBCBF6D4F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054" y="2743201"/>
            <a:ext cx="4709160" cy="2846039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SG" i="1" dirty="0">
                <a:solidFill>
                  <a:schemeClr val="accent4">
                    <a:lumMod val="75000"/>
                  </a:schemeClr>
                </a:solidFill>
              </a:rPr>
              <a:t>Ordinal Scaled</a:t>
            </a:r>
            <a:r>
              <a:rPr lang="en-US" baseline="30000" dirty="0">
                <a:solidFill>
                  <a:srgbClr val="404040"/>
                </a:solidFill>
                <a:cs typeface="Times New Roman" panose="02020603050405020304" pitchFamily="18" charset="0"/>
              </a:rPr>
              <a:t>3</a:t>
            </a:r>
            <a:r>
              <a:rPr lang="en-SG" dirty="0"/>
              <a:t>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company_size</a:t>
            </a:r>
            <a:r>
              <a:rPr lang="en-SG" dirty="0"/>
              <a:t> &amp;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experience_level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employee_residence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marL="617220" lvl="1" indent="-342900">
              <a:buFont typeface="+mj-lt"/>
              <a:buAutoNum type="arabicPeriod" startAt="2"/>
            </a:pPr>
            <a:r>
              <a:rPr lang="en-SG" i="1" dirty="0" err="1"/>
              <a:t>Booleanized</a:t>
            </a:r>
            <a:r>
              <a:rPr lang="en-SG" i="1" dirty="0"/>
              <a:t> </a:t>
            </a:r>
            <a:r>
              <a:rPr lang="en-SG" dirty="0"/>
              <a:t>as whether employee lived in the same country as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company_location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SG" i="1" dirty="0"/>
              <a:t>Renamed</a:t>
            </a:r>
            <a:r>
              <a:rPr lang="en-SG" dirty="0"/>
              <a:t> as </a:t>
            </a:r>
            <a:r>
              <a:rPr lang="en-SG" dirty="0" err="1"/>
              <a:t>ricl</a:t>
            </a:r>
            <a:r>
              <a:rPr lang="en-SG" dirty="0"/>
              <a:t> (</a:t>
            </a:r>
            <a:r>
              <a:rPr lang="en-SG" b="1" dirty="0"/>
              <a:t>r</a:t>
            </a:r>
            <a:r>
              <a:rPr lang="en-SG" dirty="0"/>
              <a:t>esides </a:t>
            </a:r>
            <a:r>
              <a:rPr lang="en-SG" b="1" dirty="0"/>
              <a:t>i</a:t>
            </a:r>
            <a:r>
              <a:rPr lang="en-SG" dirty="0"/>
              <a:t>n </a:t>
            </a:r>
            <a:r>
              <a:rPr lang="en-SG" b="1" dirty="0" err="1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ompany_</a:t>
            </a:r>
            <a:r>
              <a:rPr lang="en-SG" b="1" dirty="0" err="1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ocation</a:t>
            </a:r>
            <a:r>
              <a:rPr lang="en-SG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F3046-9EFF-F845-48AF-F01328F759DB}"/>
              </a:ext>
            </a:extLst>
          </p:cNvPr>
          <p:cNvSpPr txBox="1"/>
          <p:nvPr/>
        </p:nvSpPr>
        <p:spPr>
          <a:xfrm>
            <a:off x="6264208" y="5674049"/>
            <a:ext cx="4707003" cy="4981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lang="en-US" sz="1200" baseline="30000" dirty="0">
                <a:solidFill>
                  <a:srgbClr val="40404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These columns are Ordinal: they can be ranked, and thus numericized.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Transformation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company_location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marL="388620" indent="-342900">
              <a:buFont typeface="+mj-lt"/>
              <a:buAutoNum type="arabicPeriod" startAt="3"/>
            </a:pPr>
            <a:r>
              <a:rPr lang="en-SG" sz="1800" i="1" dirty="0"/>
              <a:t>Binned</a:t>
            </a:r>
            <a:r>
              <a:rPr lang="en-SG" sz="1800" dirty="0"/>
              <a:t> by continent</a:t>
            </a:r>
          </a:p>
          <a:p>
            <a:pPr marL="388620" indent="-342900">
              <a:buFont typeface="+mj-lt"/>
              <a:buAutoNum type="arabicPeriod" startAt="3"/>
            </a:pPr>
            <a:r>
              <a:rPr lang="en-SG" sz="1800" i="1" dirty="0"/>
              <a:t>Ordinal Scaled</a:t>
            </a:r>
            <a:r>
              <a:rPr lang="en-SG" sz="1800" dirty="0"/>
              <a:t> from West to East</a:t>
            </a:r>
          </a:p>
          <a:p>
            <a:pPr lvl="1"/>
            <a:r>
              <a:rPr lang="en-SG" sz="1400" dirty="0"/>
              <a:t>The Westmost continent, NA, is 1</a:t>
            </a:r>
          </a:p>
          <a:p>
            <a:pPr lvl="1"/>
            <a:r>
              <a:rPr lang="en-SG" sz="1400" dirty="0"/>
              <a:t>The Eastmost, OC, is 6</a:t>
            </a:r>
          </a:p>
          <a:p>
            <a:pPr marL="45720" indent="0">
              <a:buNone/>
            </a:pP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job_title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marL="388620" indent="-342900">
              <a:buFont typeface="+mj-lt"/>
              <a:buAutoNum type="arabicPeriod" startAt="5"/>
            </a:pPr>
            <a:r>
              <a:rPr lang="en-SG" sz="1800" i="1" dirty="0"/>
              <a:t>Standardized</a:t>
            </a:r>
            <a:r>
              <a:rPr lang="en-SG" sz="1800" dirty="0"/>
              <a:t> using </a:t>
            </a:r>
            <a:r>
              <a:rPr lang="en-SG" sz="1800" dirty="0" err="1">
                <a:solidFill>
                  <a:srgbClr val="D2A000"/>
                </a:solidFill>
              </a:rPr>
              <a:t>RegEx</a:t>
            </a:r>
            <a:r>
              <a:rPr lang="en-US" sz="1800" baseline="30000" dirty="0">
                <a:solidFill>
                  <a:srgbClr val="404040"/>
                </a:solidFill>
                <a:cs typeface="Times New Roman" panose="02020603050405020304" pitchFamily="18" charset="0"/>
              </a:rPr>
              <a:t>4</a:t>
            </a:r>
            <a:endParaRPr lang="en-SG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388620" indent="-342900">
              <a:buFont typeface="+mj-lt"/>
              <a:buAutoNum type="arabicPeriod" startAt="5"/>
            </a:pPr>
            <a:r>
              <a:rPr lang="en-SG" sz="1800" i="1" dirty="0">
                <a:solidFill>
                  <a:srgbClr val="C89800"/>
                </a:solidFill>
              </a:rPr>
              <a:t>Popularity Encoded</a:t>
            </a:r>
            <a:r>
              <a:rPr lang="en-US" sz="1800" baseline="30000" dirty="0">
                <a:solidFill>
                  <a:srgbClr val="404040"/>
                </a:solidFill>
                <a:cs typeface="Times New Roman" panose="02020603050405020304" pitchFamily="18" charset="0"/>
              </a:rPr>
              <a:t>5</a:t>
            </a:r>
            <a:endParaRPr lang="en-SG" sz="1800" dirty="0">
              <a:solidFill>
                <a:srgbClr val="D2A000"/>
              </a:solidFill>
            </a:endParaRPr>
          </a:p>
          <a:p>
            <a:r>
              <a:rPr lang="en-SG" sz="1800" i="1" dirty="0"/>
              <a:t>Renamed</a:t>
            </a:r>
            <a:r>
              <a:rPr lang="en-SG" sz="1800" dirty="0"/>
              <a:t> as </a:t>
            </a:r>
            <a:r>
              <a:rPr lang="en-SG" sz="1800" dirty="0" err="1"/>
              <a:t>job_popularity</a:t>
            </a:r>
            <a:endParaRPr lang="en-SG" sz="1800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62479" y="1828799"/>
            <a:ext cx="4708734" cy="808113"/>
          </a:xfrm>
        </p:spPr>
        <p:txBody>
          <a:bodyPr/>
          <a:lstStyle/>
          <a:p>
            <a:pPr marL="502920" indent="-457200">
              <a:buFont typeface="+mj-lt"/>
              <a:buAutoNum type="arabicPeriod" startAt="7"/>
            </a:pPr>
            <a:r>
              <a:rPr lang="en-US" dirty="0"/>
              <a:t>Min-Max Normalized all columns except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work_year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1AC3E-1A3A-75CD-8CA2-B7493947C2CD}"/>
              </a:ext>
            </a:extLst>
          </p:cNvPr>
          <p:cNvSpPr txBox="1"/>
          <p:nvPr/>
        </p:nvSpPr>
        <p:spPr>
          <a:xfrm>
            <a:off x="6246813" y="3284984"/>
            <a:ext cx="4816151" cy="14429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/.*Researcher/</a:t>
            </a:r>
            <a:r>
              <a:rPr lang="en-US" sz="12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⇒ “Research Scientist”</a:t>
            </a:r>
            <a:endParaRPr lang="en-SG" sz="12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AI|Computer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Vision|Machine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Learning|NLP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/ ⇒ “ML”</a:t>
            </a:r>
            <a:endParaRPr lang="en-SG" sz="12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/.*(</a:t>
            </a:r>
            <a:r>
              <a:rPr lang="en-US" sz="12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Data|ML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).*(</a:t>
            </a:r>
            <a:r>
              <a:rPr lang="en-US" sz="12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Analyst|Architect|Engineer|Researcher|Scientist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).*/ ⇒ “$1 $2”</a:t>
            </a:r>
            <a:endParaRPr lang="en-SG" sz="12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900"/>
              </a:spcAft>
              <a:buFont typeface="+mj-lt"/>
              <a:buAutoNum type="romanLcPeriod"/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/(</a:t>
            </a:r>
            <a:r>
              <a:rPr lang="en-US" sz="12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Director|Head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).*|.*Manager/ ⇒ “Manager”</a:t>
            </a:r>
            <a:endParaRPr lang="en-SG" sz="12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385E5E-FACA-3D07-99AC-AD1DBC7D1EC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726260" y="4006464"/>
            <a:ext cx="1520553" cy="5519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520C15-25A9-CE68-ADF1-6B9C11D4CCE7}"/>
              </a:ext>
            </a:extLst>
          </p:cNvPr>
          <p:cNvSpPr txBox="1"/>
          <p:nvPr/>
        </p:nvSpPr>
        <p:spPr>
          <a:xfrm>
            <a:off x="6246813" y="5595119"/>
            <a:ext cx="4707003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aseline="30000" dirty="0">
                <a:ea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Pattern-based search &amp; replace</a:t>
            </a:r>
          </a:p>
          <a:p>
            <a:pPr>
              <a:spcAft>
                <a:spcPts val="900"/>
              </a:spcAft>
            </a:pPr>
            <a:r>
              <a:rPr lang="en-US" sz="1200" baseline="30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Replace with frequency of value</a:t>
            </a:r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3C0-7D9E-9311-DB75-CC3AB3E7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Exploration (Insights)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255B-15BD-6FDA-5BA8-040EC3661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1: Most jobs Belong to North America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2EFB3-2D34-D826-C27A-A5E920BD9A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Potential Correlation: the US consumes the most data in the world</a:t>
            </a:r>
            <a:r>
              <a:rPr lang="en-US" sz="18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6</a:t>
            </a:r>
            <a:endParaRPr lang="en-US" sz="1800" dirty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</a:pPr>
            <a:r>
              <a:rPr lang="en-US" sz="1800" i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This could mean that</a:t>
            </a:r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NA has the most resources and opportunities available for Data Science jobs.</a:t>
            </a:r>
          </a:p>
          <a:p>
            <a:pPr>
              <a:spcBef>
                <a:spcPts val="1500"/>
              </a:spcBef>
            </a:pPr>
            <a:r>
              <a:rPr lang="en-US" sz="1800" i="1" dirty="0">
                <a:ea typeface="Arial" panose="020B0604020202020204" pitchFamily="34" charset="0"/>
                <a:cs typeface="Times New Roman" panose="02020603050405020304" pitchFamily="18" charset="0"/>
              </a:rPr>
              <a:t>Or, that</a:t>
            </a:r>
            <a:r>
              <a:rPr lang="en-US" sz="1800" dirty="0">
                <a:ea typeface="Arial" panose="020B0604020202020204" pitchFamily="34" charset="0"/>
                <a:cs typeface="Times New Roman" panose="02020603050405020304" pitchFamily="18" charset="0"/>
              </a:rPr>
              <a:t> there is a</a:t>
            </a:r>
            <a:br>
              <a:rPr lang="en-US" sz="1800" dirty="0"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a typeface="Arial" panose="020B0604020202020204" pitchFamily="34" charset="0"/>
                <a:cs typeface="Times New Roman" panose="02020603050405020304" pitchFamily="18" charset="0"/>
              </a:rPr>
              <a:t>bias in the data</a:t>
            </a:r>
            <a:endParaRPr lang="en-SG" sz="1800" i="1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AA054-4607-3837-0CD4-6606C50D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SG" dirty="0"/>
              <a:t>2: Salaries are </a:t>
            </a:r>
            <a:r>
              <a:rPr lang="en-SG" i="1" dirty="0"/>
              <a:t>really</a:t>
            </a:r>
            <a:r>
              <a:rPr lang="en-SG" dirty="0"/>
              <a:t> increasing year by year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E7D4F2C-2D74-A368-1591-C44AC72B269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8947208"/>
              </p:ext>
            </p:extLst>
          </p:nvPr>
        </p:nvGraphicFramePr>
        <p:xfrm>
          <a:off x="6180491" y="2743200"/>
          <a:ext cx="4872286" cy="7505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87910">
                  <a:extLst>
                    <a:ext uri="{9D8B030D-6E8A-4147-A177-3AD203B41FA5}">
                      <a16:colId xmlns:a16="http://schemas.microsoft.com/office/drawing/2014/main" val="463493971"/>
                    </a:ext>
                  </a:extLst>
                </a:gridCol>
                <a:gridCol w="1954403">
                  <a:extLst>
                    <a:ext uri="{9D8B030D-6E8A-4147-A177-3AD203B41FA5}">
                      <a16:colId xmlns:a16="http://schemas.microsoft.com/office/drawing/2014/main" val="1792210523"/>
                    </a:ext>
                  </a:extLst>
                </a:gridCol>
                <a:gridCol w="1429973">
                  <a:extLst>
                    <a:ext uri="{9D8B030D-6E8A-4147-A177-3AD203B41FA5}">
                      <a16:colId xmlns:a16="http://schemas.microsoft.com/office/drawing/2014/main" val="119354956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Increase in mean salary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US Inflation Rate</a:t>
                      </a:r>
                      <a:r>
                        <a:rPr lang="en-US" sz="1200" b="0" baseline="30000" dirty="0">
                          <a:solidFill>
                            <a:srgbClr val="404040"/>
                          </a:solidFill>
                          <a:effectLst/>
                          <a:cs typeface="Times New Roman" panose="02020603050405020304" pitchFamily="18" charset="0"/>
                        </a:rPr>
                        <a:t>7</a:t>
                      </a:r>
                      <a:endParaRPr lang="en-SG" sz="1200" b="0" dirty="0">
                        <a:solidFill>
                          <a:srgbClr val="D2A000"/>
                        </a:solidFill>
                      </a:endParaRPr>
                    </a:p>
                  </a:txBody>
                  <a:tcPr marL="72516" marR="72516" marT="0" marB="0" anchor="b"/>
                </a:tc>
                <a:extLst>
                  <a:ext uri="{0D108BD9-81ED-4DB2-BD59-A6C34878D82A}">
                    <a16:rowId xmlns:a16="http://schemas.microsoft.com/office/drawing/2014/main" val="2214772786"/>
                  </a:ext>
                </a:extLst>
              </a:tr>
              <a:tr h="190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From 2020 to 2021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13%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1.4%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/>
                </a:tc>
                <a:extLst>
                  <a:ext uri="{0D108BD9-81ED-4DB2-BD59-A6C34878D82A}">
                    <a16:rowId xmlns:a16="http://schemas.microsoft.com/office/drawing/2014/main" val="2034344147"/>
                  </a:ext>
                </a:extLst>
              </a:tr>
              <a:tr h="190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From 2021 to 2022</a:t>
                      </a:r>
                      <a:endParaRPr lang="en-SG" sz="12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34%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7.0%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516" marR="72516" marT="0" marB="0"/>
                </a:tc>
                <a:extLst>
                  <a:ext uri="{0D108BD9-81ED-4DB2-BD59-A6C34878D82A}">
                    <a16:rowId xmlns:a16="http://schemas.microsoft.com/office/drawing/2014/main" val="3084702171"/>
                  </a:ext>
                </a:extLst>
              </a:tr>
            </a:tbl>
          </a:graphicData>
        </a:graphic>
      </p:graphicFrame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BCB400B8-C898-3719-F8E3-181F6EE7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10" y="4581128"/>
            <a:ext cx="1951764" cy="1591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483FBC-BA0F-5740-2F61-58FC76C70913}"/>
              </a:ext>
            </a:extLst>
          </p:cNvPr>
          <p:cNvSpPr txBox="1"/>
          <p:nvPr/>
        </p:nvSpPr>
        <p:spPr>
          <a:xfrm>
            <a:off x="6262054" y="3717032"/>
            <a:ext cx="4709160" cy="10387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Salary Increase rates &gt; Inflation rates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Jobs in the Data Science field are looking promising </a:t>
            </a:r>
            <a:r>
              <a:rPr lang="en-SG" b="0" i="1" dirty="0">
                <a:solidFill>
                  <a:srgbClr val="DCDDDE"/>
                </a:solidFill>
                <a:effectLst/>
                <a:latin typeface="Whitney"/>
              </a:rPr>
              <a:t>💵💵💵</a:t>
            </a:r>
            <a:endParaRPr lang="en-SG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7514C-A436-5A68-2AB5-DEA67BC1EEF2}"/>
              </a:ext>
            </a:extLst>
          </p:cNvPr>
          <p:cNvSpPr txBox="1"/>
          <p:nvPr/>
        </p:nvSpPr>
        <p:spPr>
          <a:xfrm>
            <a:off x="3214412" y="6248399"/>
            <a:ext cx="57600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rgbClr val="404040"/>
                </a:solidFill>
                <a:cs typeface="Times New Roman" panose="02020603050405020304" pitchFamily="18" charset="0"/>
              </a:rPr>
              <a:t>6 </a:t>
            </a:r>
            <a:r>
              <a:rPr lang="en-SG" sz="1200" u="sng" dirty="0">
                <a:solidFill>
                  <a:srgbClr val="D723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https://hbr.org/2019/01/which-countries-are-leading-the-data-economy</a:t>
            </a:r>
            <a:endParaRPr lang="en-US" sz="1200" u="sng" dirty="0">
              <a:solidFill>
                <a:srgbClr val="D7230D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  <a:hlinkClick r:id="rId4"/>
            </a:endParaRPr>
          </a:p>
          <a:p>
            <a:r>
              <a:rPr lang="en-US" sz="1200" baseline="30000" dirty="0">
                <a:solidFill>
                  <a:srgbClr val="404040"/>
                </a:solidFill>
                <a:cs typeface="Times New Roman" panose="02020603050405020304" pitchFamily="18" charset="0"/>
              </a:rPr>
              <a:t>7</a:t>
            </a:r>
            <a:r>
              <a:rPr lang="en-SG" sz="1200" baseline="30000" dirty="0">
                <a:solidFill>
                  <a:srgbClr val="D2A000"/>
                </a:solidFill>
              </a:rPr>
              <a:t> </a:t>
            </a:r>
            <a:r>
              <a:rPr lang="en-US" sz="1200" u="sng" dirty="0">
                <a:solidFill>
                  <a:srgbClr val="D7230D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https://tradingeconomics.com/united-states/inflation-cpi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Pre-Modeling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300" dirty="0"/>
              <a:t>Split Data</a:t>
            </a:r>
          </a:p>
          <a:p>
            <a:r>
              <a:rPr lang="en-US" sz="2000" dirty="0"/>
              <a:t>Target: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Is right-skewed, but Logging makes it left-skewed</a:t>
            </a:r>
          </a:p>
          <a:p>
            <a:pPr lvl="1"/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Models can be trained to target both original and logged</a:t>
            </a:r>
            <a:b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values; the better result will be selected</a:t>
            </a:r>
            <a:endParaRPr lang="en-US" sz="1800" dirty="0"/>
          </a:p>
          <a:p>
            <a:r>
              <a:rPr lang="en-US" sz="2000" dirty="0"/>
              <a:t>Test Size: 1/3</a:t>
            </a:r>
          </a:p>
          <a:p>
            <a:pPr marL="45720" indent="0">
              <a:buNone/>
            </a:pPr>
            <a:r>
              <a:rPr lang="en-US" sz="2300" dirty="0"/>
              <a:t>Since Target is a continuous variable, only</a:t>
            </a:r>
            <a:br>
              <a:rPr lang="en-US" sz="2300" dirty="0"/>
            </a:br>
            <a:r>
              <a:rPr lang="en-US" sz="2300" dirty="0"/>
              <a:t>Regressors will be used (no Classifiers)</a:t>
            </a:r>
          </a:p>
          <a:p>
            <a:pPr marL="45720" indent="0">
              <a:buNone/>
            </a:pPr>
            <a:r>
              <a:rPr lang="en-US" sz="2300" dirty="0"/>
              <a:t>All models will be evaluated by</a:t>
            </a:r>
            <a:br>
              <a:rPr lang="en-US" sz="2300" dirty="0"/>
            </a:br>
            <a:r>
              <a:rPr lang="en-US" sz="2300" dirty="0"/>
              <a:t>Root Mean Squared Error (RMSE)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95A8F1-64C2-EC99-1AFE-F04B10B97D67}"/>
              </a:ext>
            </a:extLst>
          </p:cNvPr>
          <p:cNvGrpSpPr/>
          <p:nvPr/>
        </p:nvGrpSpPr>
        <p:grpSpPr>
          <a:xfrm>
            <a:off x="8793233" y="1456896"/>
            <a:ext cx="2790135" cy="3944207"/>
            <a:chOff x="8789883" y="175557"/>
            <a:chExt cx="2790135" cy="3944207"/>
          </a:xfrm>
        </p:grpSpPr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643E616E-56BB-5EA2-A718-099FA6789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883" y="175557"/>
              <a:ext cx="2790135" cy="19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1FB3B845-F22D-CC7F-3CD2-928B362E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9883" y="2155557"/>
              <a:ext cx="2790000" cy="1964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Optimization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sz="2100" dirty="0"/>
              <a:t>All optimizers use Cross-validation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300" b="1" dirty="0">
                <a:solidFill>
                  <a:srgbClr val="D2A000"/>
                </a:solidFill>
              </a:rPr>
              <a:t>Sequential Feature Selection (Backward Feature Elimination)</a:t>
            </a:r>
          </a:p>
          <a:p>
            <a:pPr lvl="1"/>
            <a:r>
              <a:rPr lang="en-US" b="1" dirty="0"/>
              <a:t>BFE</a:t>
            </a:r>
            <a:r>
              <a:rPr lang="en-US" dirty="0"/>
              <a:t> removes a provided n number of “insignificant” (high p-value) features</a:t>
            </a:r>
          </a:p>
          <a:p>
            <a:pPr lvl="1"/>
            <a:r>
              <a:rPr lang="en-US" dirty="0"/>
              <a:t>For each model, different n’s will be compared; the best will be picked</a:t>
            </a:r>
          </a:p>
          <a:p>
            <a:pPr lvl="1"/>
            <a:r>
              <a:rPr lang="en-US" dirty="0"/>
              <a:t>n is clamped between all features and half of features</a:t>
            </a:r>
          </a:p>
          <a:p>
            <a:pPr lvl="2"/>
            <a:r>
              <a:rPr lang="en-US" sz="1700" dirty="0"/>
              <a:t>Using less than half of features was tested to be ineffective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300" b="1" dirty="0"/>
              <a:t>Grid Search</a:t>
            </a:r>
          </a:p>
          <a:p>
            <a:pPr lvl="1"/>
            <a:r>
              <a:rPr lang="en-US" b="1" dirty="0"/>
              <a:t>GS</a:t>
            </a:r>
            <a:r>
              <a:rPr lang="en-US" dirty="0"/>
              <a:t> tries different combinations of provided parameters and picks the best combination</a:t>
            </a:r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Models Explored &amp; Shortlisted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E2AA99-6BFC-4D28-95FA-BF646800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200" dirty="0"/>
              <a:t>Explored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35D3AF-9A77-1660-2C1E-91021E3A60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SG" b="1" dirty="0"/>
              <a:t>Linear Regression (LR)</a:t>
            </a:r>
          </a:p>
          <a:p>
            <a:pPr lvl="1"/>
            <a:r>
              <a:rPr lang="en-SG" dirty="0"/>
              <a:t>Best Fit Line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>
                <a:solidFill>
                  <a:srgbClr val="D2A000"/>
                </a:solidFill>
              </a:rPr>
              <a:t>Ridge</a:t>
            </a:r>
          </a:p>
          <a:p>
            <a:pPr lvl="1"/>
            <a:r>
              <a:rPr lang="en-SG" dirty="0"/>
              <a:t>L2 Regularization of LR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>
                <a:solidFill>
                  <a:srgbClr val="D2A000"/>
                </a:solidFill>
              </a:rPr>
              <a:t>Lasso</a:t>
            </a:r>
          </a:p>
          <a:p>
            <a:pPr lvl="1"/>
            <a:r>
              <a:rPr lang="en-SG" dirty="0"/>
              <a:t>L1 Regularization of LR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Regression Tree (RT)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Gradient Boosting Regressor (GBR)</a:t>
            </a:r>
          </a:p>
          <a:p>
            <a:pPr lvl="1"/>
            <a:r>
              <a:rPr lang="en-SG" dirty="0"/>
              <a:t>Chained RTs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>
                <a:solidFill>
                  <a:srgbClr val="D2A000"/>
                </a:solidFill>
              </a:rPr>
              <a:t>Support Vector Regression (SVR)</a:t>
            </a:r>
          </a:p>
          <a:p>
            <a:pPr lvl="1"/>
            <a:r>
              <a:rPr lang="en-SG" dirty="0"/>
              <a:t>Best Fit Hyperplane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97B732-6A1B-5F65-D5B0-2E548BABC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052" y="1828799"/>
            <a:ext cx="4709160" cy="838201"/>
          </a:xfrm>
        </p:spPr>
        <p:txBody>
          <a:bodyPr>
            <a:normAutofit/>
          </a:bodyPr>
          <a:lstStyle/>
          <a:p>
            <a:r>
              <a:rPr lang="en-SG" sz="2200" dirty="0"/>
              <a:t>Shortlisted for </a:t>
            </a:r>
            <a:r>
              <a:rPr lang="en-SG" sz="2200" dirty="0" err="1"/>
              <a:t>gs</a:t>
            </a:r>
            <a:r>
              <a:rPr lang="en-SG" sz="2200" dirty="0"/>
              <a:t> (After BFE)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BCBC84-58EB-157B-67F6-73B798851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051" y="2743200"/>
            <a:ext cx="4709160" cy="3428999"/>
          </a:xfrm>
        </p:spPr>
        <p:txBody>
          <a:bodyPr>
            <a:normAutofit fontScale="77500" lnSpcReduction="20000"/>
          </a:bodyPr>
          <a:lstStyle/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SG" sz="2500" dirty="0"/>
              <a:t>GBR (RMSE: 40117.74)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SG" sz="2500" dirty="0"/>
              <a:t>SVR (40292.60)</a:t>
            </a:r>
          </a:p>
          <a:p>
            <a:pPr lvl="2">
              <a:lnSpc>
                <a:spcPct val="120000"/>
              </a:lnSpc>
            </a:pPr>
            <a:r>
              <a:rPr lang="en-SG" sz="2200" dirty="0"/>
              <a:t>Logged Target</a:t>
            </a:r>
          </a:p>
          <a:p>
            <a:pPr lvl="2">
              <a:lnSpc>
                <a:spcPct val="120000"/>
              </a:lnSpc>
            </a:pPr>
            <a:r>
              <a:rPr lang="en-SG" sz="2200" dirty="0"/>
              <a:t>Removed </a:t>
            </a:r>
            <a:r>
              <a:rPr lang="en-SG" sz="2200" dirty="0" err="1">
                <a:solidFill>
                  <a:schemeClr val="accent5">
                    <a:lumMod val="50000"/>
                  </a:schemeClr>
                </a:solidFill>
              </a:rPr>
              <a:t>work_year</a:t>
            </a:r>
            <a:endParaRPr lang="en-SG" sz="2200" dirty="0">
              <a:solidFill>
                <a:schemeClr val="accent5">
                  <a:lumMod val="50000"/>
                </a:schemeClr>
              </a:solidFill>
            </a:endParaRP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SG" sz="2500" dirty="0"/>
              <a:t>LR (40608.50)</a:t>
            </a:r>
          </a:p>
          <a:p>
            <a:pPr lvl="2">
              <a:lnSpc>
                <a:spcPct val="120000"/>
              </a:lnSpc>
            </a:pPr>
            <a:r>
              <a:rPr lang="en-SG" sz="2200" dirty="0"/>
              <a:t>Logged Target</a:t>
            </a:r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4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5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5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4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 Best Model (After GS)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FA3A2-2F69-EBE2-46EE-DFD32060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SVR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dirty="0"/>
              <a:t>Parameters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C: 0.145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epsilon: 0.2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/>
              <a:t>tol</a:t>
            </a:r>
            <a:r>
              <a:rPr lang="en-US" sz="1800" dirty="0"/>
              <a:t>: 0.145</a:t>
            </a:r>
          </a:p>
          <a:p>
            <a:pPr marL="45720" indent="0">
              <a:buNone/>
            </a:pPr>
            <a:r>
              <a:rPr lang="en-US" dirty="0"/>
              <a:t>Trained with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work_year</a:t>
            </a:r>
            <a:r>
              <a:rPr lang="en-US" dirty="0"/>
              <a:t> removed and Target logged</a:t>
            </a:r>
          </a:p>
          <a:p>
            <a:pPr marL="45720" indent="0">
              <a:buNone/>
            </a:pPr>
            <a:r>
              <a:rPr lang="en-US" dirty="0"/>
              <a:t>RMSE: 39685.80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E1A79-4971-6A0F-032D-84D9AE4A5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u="sng" dirty="0"/>
              <a:t>Error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A9DE5-33AD-4ABE-442F-538FFCA855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Distribution of Error</a:t>
            </a:r>
            <a:br>
              <a:rPr lang="en-US" dirty="0"/>
            </a:br>
            <a:r>
              <a:rPr lang="en-US" dirty="0"/>
              <a:t>is Normal</a:t>
            </a:r>
          </a:p>
          <a:p>
            <a:pPr marL="45720" indent="0">
              <a:buNone/>
            </a:pPr>
            <a:r>
              <a:rPr lang="en-US" dirty="0"/>
              <a:t>RMSE is satisfactory</a:t>
            </a:r>
          </a:p>
          <a:p>
            <a:r>
              <a:rPr lang="en-US" sz="1800" dirty="0"/>
              <a:t>Less than 20% (1/6) of</a:t>
            </a:r>
            <a:br>
              <a:rPr lang="en-US" sz="1800" dirty="0"/>
            </a:br>
            <a:r>
              <a:rPr lang="en-US" sz="1800" dirty="0"/>
              <a:t>the range of Target</a:t>
            </a:r>
          </a:p>
          <a:p>
            <a:r>
              <a:rPr lang="en-US" sz="1800" dirty="0"/>
              <a:t>Less than the standard</a:t>
            </a:r>
            <a:br>
              <a:rPr lang="en-US" sz="1800" dirty="0"/>
            </a:br>
            <a:r>
              <a:rPr lang="en-US" sz="1800" dirty="0"/>
              <a:t>deviation of Target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078596B7-8209-D71B-87E4-3E0FB2FC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00" y="1828799"/>
            <a:ext cx="2508885" cy="1799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151C6A02-146B-F5A7-A287-91E568AD1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171" y="3814691"/>
            <a:ext cx="201854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4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493</TotalTime>
  <Words>1006</Words>
  <Application>Microsoft Office PowerPoint</Application>
  <PresentationFormat>Custom</PresentationFormat>
  <Paragraphs>174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Whitney</vt:lpstr>
      <vt:lpstr>Arial</vt:lpstr>
      <vt:lpstr>Century Gothic</vt:lpstr>
      <vt:lpstr>Times New Roman</vt:lpstr>
      <vt:lpstr>World country report presentation</vt:lpstr>
      <vt:lpstr>PowerPoint Presentation</vt:lpstr>
      <vt:lpstr>Dataset URL: https://www.kaggle.com/datasets/ruchi798/data-science-job-salaries</vt:lpstr>
      <vt:lpstr>Pre-processing</vt:lpstr>
      <vt:lpstr>More Transformation</vt:lpstr>
      <vt:lpstr>Exploration (Insights)</vt:lpstr>
      <vt:lpstr>Pre-Modeling</vt:lpstr>
      <vt:lpstr>Optimization Algorithms</vt:lpstr>
      <vt:lpstr>Models Explored &amp; Shortlisted</vt:lpstr>
      <vt:lpstr>The Best Model (After GS)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MLDP Project</dc:title>
  <dc:creator>TRAN MINH KHOA</dc:creator>
  <cp:lastModifiedBy>TRAN MINH KHOA</cp:lastModifiedBy>
  <cp:revision>19</cp:revision>
  <dcterms:created xsi:type="dcterms:W3CDTF">2022-07-31T15:16:25Z</dcterms:created>
  <dcterms:modified xsi:type="dcterms:W3CDTF">2022-08-01T14:34:48Z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