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4D6BBC-95BF-47D8-A5F0-5377FE719BDE}">
  <a:tblStyle styleId="{DB4D6BBC-95BF-47D8-A5F0-5377FE719BD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6773B46-C85D-44B6-9125-21F787557E5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library.virginia.edu/getting-started-with-binomial-generalized-linear-mixed-models/" TargetMode="External"/><Relationship Id="rId3" Type="http://schemas.openxmlformats.org/officeDocument/2006/relationships/hyperlink" Target="https://thecraftofstatisticalanalysis.com/random-intercept-random-slope-model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a16af2e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a16af2e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a16af2e3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a16af2e3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a7dbaf77e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a7dbaf77e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a7dbaf77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a7dbaf77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a16af2e3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a16af2e3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a16af2e3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a16af2e3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658bdc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658bdc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a7dbaf77e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a7dbaf77e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a7dbaf77e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a7dbaf77e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1"/>
                </a:solidFill>
                <a:hlinkClick r:id="rId2">
                  <a:extLst>
                    <a:ext uri="{A12FA001-AC4F-418D-AE19-62706E023703}">
                      <ahyp:hlinkClr val="tx"/>
                    </a:ext>
                  </a:extLst>
                </a:hlinkClick>
              </a:rPr>
              <a:t>https://data.library.virginia.edu/getting-started-with-binomial-generalized-linear-mixed-models/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1200"/>
              </a:spcAft>
              <a:buClr>
                <a:schemeClr val="dk1"/>
              </a:buClr>
              <a:buSzPts val="1100"/>
              <a:buFont typeface="Arial"/>
              <a:buNone/>
            </a:pPr>
            <a:r>
              <a:rPr lang="en">
                <a:solidFill>
                  <a:schemeClr val="dk1"/>
                </a:solidFill>
              </a:rPr>
              <a:t>We account for these differences through the incorporation of </a:t>
            </a:r>
            <a:r>
              <a:rPr lang="en">
                <a:solidFill>
                  <a:schemeClr val="dk1"/>
                </a:solidFill>
                <a:uFill>
                  <a:noFill/>
                </a:uFill>
                <a:hlinkClick r:id="rId3">
                  <a:extLst>
                    <a:ext uri="{A12FA001-AC4F-418D-AE19-62706E023703}">
                      <ahyp:hlinkClr val="tx"/>
                    </a:ext>
                  </a:extLst>
                </a:hlinkClick>
              </a:rPr>
              <a:t>random effects</a:t>
            </a:r>
            <a:r>
              <a:rPr lang="en">
                <a:solidFill>
                  <a:schemeClr val="dk1"/>
                </a:solidFill>
              </a:rPr>
              <a:t>. Random intercepts allow the outcome to be higher or lower for each doctor or teacher; random slopes allow fixed effects to vary for each doctor or teacher.</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68256c0c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68256c0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68256c0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68256c0c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68256c0c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68256c0c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a7dbaf77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a7dbaf77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a7dbaf77e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a7dbaf77e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Odds = # success/#failures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a7dbaf7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a7dbaf7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a7dbaf7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a7dbaf7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a7dbaf7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a7dbaf7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Progress Briefing #3</a:t>
            </a:r>
            <a:endParaRPr/>
          </a:p>
        </p:txBody>
      </p:sp>
      <p:sp>
        <p:nvSpPr>
          <p:cNvPr id="67" name="Google Shape;67;p13"/>
          <p:cNvSpPr txBox="1"/>
          <p:nvPr>
            <p:ph idx="1" type="subTitle"/>
          </p:nvPr>
        </p:nvSpPr>
        <p:spPr>
          <a:xfrm>
            <a:off x="2137225" y="3002439"/>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500"/>
              <a:t>Brady Vest, Maya Gardner, Tommy Liu</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172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Hypothesis: </a:t>
            </a:r>
            <a:r>
              <a:rPr lang="en" sz="2000"/>
              <a:t>Of all the women who have given birth, those who have lived with or been married more than once are more likely to have given up a child than women who have been married or been in a relationship once</a:t>
            </a:r>
            <a:endParaRPr sz="2000"/>
          </a:p>
        </p:txBody>
      </p:sp>
      <p:sp>
        <p:nvSpPr>
          <p:cNvPr id="139" name="Google Shape;139;p22"/>
          <p:cNvSpPr txBox="1"/>
          <p:nvPr>
            <p:ph idx="1" type="body"/>
          </p:nvPr>
        </p:nvSpPr>
        <p:spPr>
          <a:xfrm>
            <a:off x="5513100" y="1121100"/>
            <a:ext cx="3319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Interpretation:</a:t>
            </a:r>
            <a:endParaRPr/>
          </a:p>
          <a:p>
            <a:pPr indent="0" lvl="0" marL="0" rtl="0" algn="l">
              <a:spcBef>
                <a:spcPts val="1200"/>
              </a:spcBef>
              <a:spcAft>
                <a:spcPts val="1200"/>
              </a:spcAft>
              <a:buNone/>
            </a:pPr>
            <a:r>
              <a:rPr lang="en" sz="1500"/>
              <a:t>The odds of child fosterage are 7.73 times greater for women who married more than once than those who have married once</a:t>
            </a:r>
            <a:endParaRPr/>
          </a:p>
        </p:txBody>
      </p:sp>
      <p:pic>
        <p:nvPicPr>
          <p:cNvPr id="140" name="Google Shape;140;p22"/>
          <p:cNvPicPr preferRelativeResize="0"/>
          <p:nvPr/>
        </p:nvPicPr>
        <p:blipFill>
          <a:blip r:embed="rId3">
            <a:alphaModFix/>
          </a:blip>
          <a:stretch>
            <a:fillRect/>
          </a:stretch>
        </p:blipFill>
        <p:spPr>
          <a:xfrm>
            <a:off x="252913" y="1304575"/>
            <a:ext cx="4991626" cy="3458000"/>
          </a:xfrm>
          <a:prstGeom prst="rect">
            <a:avLst/>
          </a:prstGeom>
          <a:noFill/>
          <a:ln cap="flat" cmpd="sng" w="38100">
            <a:solidFill>
              <a:schemeClr val="accent3"/>
            </a:solidFill>
            <a:prstDash val="solid"/>
            <a:round/>
            <a:headEnd len="sm" w="sm" type="none"/>
            <a:tailEnd len="sm" w="sm" type="none"/>
          </a:ln>
        </p:spPr>
      </p:pic>
      <p:sp>
        <p:nvSpPr>
          <p:cNvPr id="141" name="Google Shape;141;p22"/>
          <p:cNvSpPr/>
          <p:nvPr/>
        </p:nvSpPr>
        <p:spPr>
          <a:xfrm>
            <a:off x="1265725" y="3824175"/>
            <a:ext cx="4296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1901100" y="3824175"/>
            <a:ext cx="4296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2801350" y="3824175"/>
            <a:ext cx="4296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4" name="Google Shape;144;p22"/>
          <p:cNvGraphicFramePr/>
          <p:nvPr/>
        </p:nvGraphicFramePr>
        <p:xfrm>
          <a:off x="3612700" y="3370800"/>
          <a:ext cx="3000000" cy="3000000"/>
        </p:xfrm>
        <a:graphic>
          <a:graphicData uri="http://schemas.openxmlformats.org/drawingml/2006/table">
            <a:tbl>
              <a:tblPr>
                <a:noFill/>
                <a:tableStyleId>{DB4D6BBC-95BF-47D8-A5F0-5377FE719BDE}</a:tableStyleId>
              </a:tblPr>
              <a:tblGrid>
                <a:gridCol w="1604700"/>
              </a:tblGrid>
              <a:tr h="278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Estimate</a:t>
                      </a:r>
                      <a:endParaRPr sz="11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2212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(1.693668, 2.396132)</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45" name="Google Shape;145;p22"/>
          <p:cNvGraphicFramePr/>
          <p:nvPr/>
        </p:nvGraphicFramePr>
        <p:xfrm>
          <a:off x="2155325" y="4309200"/>
          <a:ext cx="3000000" cy="3000000"/>
        </p:xfrm>
        <a:graphic>
          <a:graphicData uri="http://schemas.openxmlformats.org/drawingml/2006/table">
            <a:tbl>
              <a:tblPr>
                <a:noFill/>
                <a:tableStyleId>{DB4D6BBC-95BF-47D8-A5F0-5377FE719BDE}</a:tableStyleId>
              </a:tblPr>
              <a:tblGrid>
                <a:gridCol w="1604700"/>
              </a:tblGrid>
              <a:tr h="3327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Odds Ratio</a:t>
                      </a:r>
                      <a:endParaRPr sz="11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2641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(5.439396, 10.98062)</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bl>
          </a:graphicData>
        </a:graphic>
      </p:graphicFrame>
      <p:pic>
        <p:nvPicPr>
          <p:cNvPr id="146" name="Google Shape;146;p22"/>
          <p:cNvPicPr preferRelativeResize="0"/>
          <p:nvPr/>
        </p:nvPicPr>
        <p:blipFill>
          <a:blip r:embed="rId4">
            <a:alphaModFix/>
          </a:blip>
          <a:stretch>
            <a:fillRect/>
          </a:stretch>
        </p:blipFill>
        <p:spPr>
          <a:xfrm>
            <a:off x="291447" y="4423812"/>
            <a:ext cx="1550875" cy="305388"/>
          </a:xfrm>
          <a:prstGeom prst="rect">
            <a:avLst/>
          </a:prstGeom>
          <a:noFill/>
          <a:ln>
            <a:noFill/>
          </a:ln>
        </p:spPr>
      </p:pic>
      <p:sp>
        <p:nvSpPr>
          <p:cNvPr id="147" name="Google Shape;147;p22"/>
          <p:cNvSpPr/>
          <p:nvPr/>
        </p:nvSpPr>
        <p:spPr>
          <a:xfrm>
            <a:off x="1147800" y="4641975"/>
            <a:ext cx="7110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4536000" cy="129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000"/>
              <a:t>The odds of child fosterage are 7.73 times greater for women who married more than once than those who have married once</a:t>
            </a:r>
            <a:endParaRPr sz="2000"/>
          </a:p>
        </p:txBody>
      </p:sp>
      <p:pic>
        <p:nvPicPr>
          <p:cNvPr id="153" name="Google Shape;153;p23"/>
          <p:cNvPicPr preferRelativeResize="0"/>
          <p:nvPr/>
        </p:nvPicPr>
        <p:blipFill>
          <a:blip r:embed="rId3">
            <a:alphaModFix/>
          </a:blip>
          <a:stretch>
            <a:fillRect/>
          </a:stretch>
        </p:blipFill>
        <p:spPr>
          <a:xfrm>
            <a:off x="4900575" y="76200"/>
            <a:ext cx="3886676" cy="4923976"/>
          </a:xfrm>
          <a:prstGeom prst="rect">
            <a:avLst/>
          </a:prstGeom>
          <a:noFill/>
          <a:ln>
            <a:noFill/>
          </a:ln>
        </p:spPr>
      </p:pic>
      <p:graphicFrame>
        <p:nvGraphicFramePr>
          <p:cNvPr id="154" name="Google Shape;154;p23"/>
          <p:cNvGraphicFramePr/>
          <p:nvPr/>
        </p:nvGraphicFramePr>
        <p:xfrm>
          <a:off x="959488" y="2342350"/>
          <a:ext cx="3000000" cy="3000000"/>
        </p:xfrm>
        <a:graphic>
          <a:graphicData uri="http://schemas.openxmlformats.org/drawingml/2006/table">
            <a:tbl>
              <a:tblPr>
                <a:noFill/>
                <a:tableStyleId>{06773B46-C85D-44B6-9125-21F787557E5D}</a:tableStyleId>
              </a:tblPr>
              <a:tblGrid>
                <a:gridCol w="1189400"/>
                <a:gridCol w="1034625"/>
                <a:gridCol w="1016400"/>
              </a:tblGrid>
              <a:tr h="514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Child Not Fostered</a:t>
                      </a:r>
                      <a:endParaRPr/>
                    </a:p>
                  </a:txBody>
                  <a:tcPr marT="91425" marB="91425" marR="91425" marL="91425"/>
                </a:tc>
                <a:tc>
                  <a:txBody>
                    <a:bodyPr/>
                    <a:lstStyle/>
                    <a:p>
                      <a:pPr indent="0" lvl="0" marL="0" rtl="0" algn="l">
                        <a:spcBef>
                          <a:spcPts val="0"/>
                        </a:spcBef>
                        <a:spcAft>
                          <a:spcPts val="0"/>
                        </a:spcAft>
                        <a:buNone/>
                      </a:pPr>
                      <a:r>
                        <a:rPr lang="en"/>
                        <a:t>Child Fostered</a:t>
                      </a:r>
                      <a:endParaRPr/>
                    </a:p>
                  </a:txBody>
                  <a:tcPr marT="91425" marB="91425" marR="91425" marL="91425"/>
                </a:tc>
              </a:tr>
              <a:tr h="334525">
                <a:tc>
                  <a:txBody>
                    <a:bodyPr/>
                    <a:lstStyle/>
                    <a:p>
                      <a:pPr indent="0" lvl="0" marL="0" rtl="0" algn="l">
                        <a:spcBef>
                          <a:spcPts val="0"/>
                        </a:spcBef>
                        <a:spcAft>
                          <a:spcPts val="0"/>
                        </a:spcAft>
                        <a:buNone/>
                      </a:pPr>
                      <a:r>
                        <a:rPr lang="en"/>
                        <a:t>Once</a:t>
                      </a:r>
                      <a:endParaRPr/>
                    </a:p>
                  </a:txBody>
                  <a:tcPr marT="91425" marB="91425" marR="91425" marL="91425"/>
                </a:tc>
                <a:tc>
                  <a:txBody>
                    <a:bodyPr/>
                    <a:lstStyle/>
                    <a:p>
                      <a:pPr indent="0" lvl="0" marL="0" rtl="0" algn="l">
                        <a:spcBef>
                          <a:spcPts val="0"/>
                        </a:spcBef>
                        <a:spcAft>
                          <a:spcPts val="0"/>
                        </a:spcAft>
                        <a:buNone/>
                      </a:pPr>
                      <a:r>
                        <a:rPr lang="en"/>
                        <a:t>5837</a:t>
                      </a:r>
                      <a:endParaRPr/>
                    </a:p>
                  </a:txBody>
                  <a:tcPr marT="91425" marB="91425" marR="91425" marL="91425"/>
                </a:tc>
                <a:tc>
                  <a:txBody>
                    <a:bodyPr/>
                    <a:lstStyle/>
                    <a:p>
                      <a:pPr indent="0" lvl="0" marL="0" rtl="0" algn="l">
                        <a:spcBef>
                          <a:spcPts val="0"/>
                        </a:spcBef>
                        <a:spcAft>
                          <a:spcPts val="0"/>
                        </a:spcAft>
                        <a:buNone/>
                      </a:pPr>
                      <a:r>
                        <a:rPr lang="en"/>
                        <a:t>380</a:t>
                      </a:r>
                      <a:endParaRPr/>
                    </a:p>
                  </a:txBody>
                  <a:tcPr marT="91425" marB="91425" marR="91425" marL="91425"/>
                </a:tc>
              </a:tr>
              <a:tr h="514650">
                <a:tc>
                  <a:txBody>
                    <a:bodyPr/>
                    <a:lstStyle/>
                    <a:p>
                      <a:pPr indent="0" lvl="0" marL="0" rtl="0" algn="l">
                        <a:spcBef>
                          <a:spcPts val="0"/>
                        </a:spcBef>
                        <a:spcAft>
                          <a:spcPts val="0"/>
                        </a:spcAft>
                        <a:buNone/>
                      </a:pPr>
                      <a:r>
                        <a:rPr lang="en"/>
                        <a:t>More Than Once</a:t>
                      </a:r>
                      <a:endParaRPr/>
                    </a:p>
                  </a:txBody>
                  <a:tcPr marT="91425" marB="91425" marR="91425" marL="91425"/>
                </a:tc>
                <a:tc>
                  <a:txBody>
                    <a:bodyPr/>
                    <a:lstStyle/>
                    <a:p>
                      <a:pPr indent="0" lvl="0" marL="0" rtl="0" algn="l">
                        <a:spcBef>
                          <a:spcPts val="0"/>
                        </a:spcBef>
                        <a:spcAft>
                          <a:spcPts val="0"/>
                        </a:spcAft>
                        <a:buNone/>
                      </a:pPr>
                      <a:r>
                        <a:rPr lang="en"/>
                        <a:t>3970</a:t>
                      </a:r>
                      <a:endParaRPr/>
                    </a:p>
                  </a:txBody>
                  <a:tcPr marT="91425" marB="91425" marR="91425" marL="91425"/>
                </a:tc>
                <a:tc>
                  <a:txBody>
                    <a:bodyPr/>
                    <a:lstStyle/>
                    <a:p>
                      <a:pPr indent="0" lvl="0" marL="0" rtl="0" algn="l">
                        <a:spcBef>
                          <a:spcPts val="0"/>
                        </a:spcBef>
                        <a:spcAft>
                          <a:spcPts val="0"/>
                        </a:spcAft>
                        <a:buNone/>
                      </a:pPr>
                      <a:r>
                        <a:rPr lang="en"/>
                        <a:t>1301</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p:nvPr/>
        </p:nvSpPr>
        <p:spPr>
          <a:xfrm>
            <a:off x="182838" y="971063"/>
            <a:ext cx="5458200" cy="3803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4"/>
          <p:cNvPicPr preferRelativeResize="0"/>
          <p:nvPr/>
        </p:nvPicPr>
        <p:blipFill>
          <a:blip r:embed="rId3">
            <a:alphaModFix/>
          </a:blip>
          <a:stretch>
            <a:fillRect/>
          </a:stretch>
        </p:blipFill>
        <p:spPr>
          <a:xfrm>
            <a:off x="260625" y="1039187"/>
            <a:ext cx="5302651" cy="3667474"/>
          </a:xfrm>
          <a:prstGeom prst="rect">
            <a:avLst/>
          </a:prstGeom>
          <a:noFill/>
          <a:ln>
            <a:noFill/>
          </a:ln>
        </p:spPr>
      </p:pic>
      <p:sp>
        <p:nvSpPr>
          <p:cNvPr id="161" name="Google Shape;161;p24"/>
          <p:cNvSpPr txBox="1"/>
          <p:nvPr>
            <p:ph type="title"/>
          </p:nvPr>
        </p:nvSpPr>
        <p:spPr>
          <a:xfrm>
            <a:off x="311700" y="103325"/>
            <a:ext cx="85206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Hypothesis: </a:t>
            </a:r>
            <a:r>
              <a:rPr lang="en" sz="1800"/>
              <a:t>Of all the women that have given birth, those that live in an urban area are more likely to have given up a child to be raised by others than women living in rural areas.</a:t>
            </a:r>
            <a:endParaRPr sz="1800"/>
          </a:p>
        </p:txBody>
      </p:sp>
      <p:graphicFrame>
        <p:nvGraphicFramePr>
          <p:cNvPr id="162" name="Google Shape;162;p24"/>
          <p:cNvGraphicFramePr/>
          <p:nvPr/>
        </p:nvGraphicFramePr>
        <p:xfrm>
          <a:off x="3569400" y="3236725"/>
          <a:ext cx="3000000" cy="3000000"/>
        </p:xfrm>
        <a:graphic>
          <a:graphicData uri="http://schemas.openxmlformats.org/drawingml/2006/table">
            <a:tbl>
              <a:tblPr>
                <a:noFill/>
                <a:tableStyleId>{DB4D6BBC-95BF-47D8-A5F0-5377FE719BDE}</a:tableStyleId>
              </a:tblPr>
              <a:tblGrid>
                <a:gridCol w="1457300"/>
              </a:tblGrid>
              <a:tr h="3164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estimate</a:t>
                      </a:r>
                      <a:endParaRPr sz="1100">
                        <a:latin typeface="Times New Roman"/>
                        <a:ea typeface="Times New Roman"/>
                        <a:cs typeface="Times New Roman"/>
                        <a:sym typeface="Times New Roman"/>
                      </a:endParaRPr>
                    </a:p>
                  </a:txBody>
                  <a:tcPr marT="63500" marB="63500" marR="63500" marL="63500"/>
                </a:tc>
              </a:tr>
              <a:tr h="3657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a:t>
                      </a:r>
                      <a:r>
                        <a:rPr lang="en" sz="1100">
                          <a:latin typeface="Times New Roman"/>
                          <a:ea typeface="Times New Roman"/>
                          <a:cs typeface="Times New Roman"/>
                          <a:sym typeface="Times New Roman"/>
                        </a:rPr>
                        <a:t>-0.6186, 0.1408</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163" name="Google Shape;163;p24"/>
          <p:cNvSpPr/>
          <p:nvPr/>
        </p:nvSpPr>
        <p:spPr>
          <a:xfrm>
            <a:off x="2567000" y="371217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2022750" y="290402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961775" y="371217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1622500" y="371217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nvSpPr>
        <p:spPr>
          <a:xfrm>
            <a:off x="5839300" y="1527325"/>
            <a:ext cx="314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Odds Ratio: 0.7875</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95% CI for odds ratio: (0.54, 1.15)</a:t>
            </a:r>
            <a:endParaRPr>
              <a:latin typeface="Open Sans"/>
              <a:ea typeface="Open Sans"/>
              <a:cs typeface="Open Sans"/>
              <a:sym typeface="Open Sans"/>
            </a:endParaRPr>
          </a:p>
        </p:txBody>
      </p:sp>
      <p:sp>
        <p:nvSpPr>
          <p:cNvPr id="168" name="Google Shape;168;p24"/>
          <p:cNvSpPr txBox="1"/>
          <p:nvPr>
            <p:ph type="title"/>
          </p:nvPr>
        </p:nvSpPr>
        <p:spPr>
          <a:xfrm>
            <a:off x="5808850" y="2248500"/>
            <a:ext cx="3201300" cy="19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00">
                <a:solidFill>
                  <a:srgbClr val="000000"/>
                </a:solidFill>
                <a:latin typeface="Open Sans"/>
                <a:ea typeface="Open Sans"/>
                <a:cs typeface="Open Sans"/>
                <a:sym typeface="Open Sans"/>
              </a:rPr>
              <a:t>Odds of child fosterage for a woman living in an urban area are no different than a woman living in a rural area.  </a:t>
            </a:r>
            <a:endParaRPr b="0" sz="1600">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256200"/>
            <a:ext cx="85206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Odds of child fosterage for a woman living in an urban area is not different than a woman living in a rural area.</a:t>
            </a:r>
            <a:endParaRPr sz="1800"/>
          </a:p>
        </p:txBody>
      </p:sp>
      <p:graphicFrame>
        <p:nvGraphicFramePr>
          <p:cNvPr id="174" name="Google Shape;174;p25"/>
          <p:cNvGraphicFramePr/>
          <p:nvPr/>
        </p:nvGraphicFramePr>
        <p:xfrm>
          <a:off x="193225" y="1796850"/>
          <a:ext cx="3000000" cy="3000000"/>
        </p:xfrm>
        <a:graphic>
          <a:graphicData uri="http://schemas.openxmlformats.org/drawingml/2006/table">
            <a:tbl>
              <a:tblPr>
                <a:noFill/>
                <a:tableStyleId>{06773B46-C85D-44B6-9125-21F787557E5D}</a:tableStyleId>
              </a:tblPr>
              <a:tblGrid>
                <a:gridCol w="927850"/>
                <a:gridCol w="820800"/>
                <a:gridCol w="874325"/>
              </a:tblGrid>
              <a:tr h="598275">
                <a:tc>
                  <a:txBody>
                    <a:bodyPr/>
                    <a:lstStyle/>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Child not fostered</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Child fostered</a:t>
                      </a:r>
                      <a:endParaRPr sz="1200">
                        <a:latin typeface="Open Sans"/>
                        <a:ea typeface="Open Sans"/>
                        <a:cs typeface="Open Sans"/>
                        <a:sym typeface="Open Sans"/>
                      </a:endParaRPr>
                    </a:p>
                  </a:txBody>
                  <a:tcPr marT="91425" marB="91425" marR="91425" marL="91425"/>
                </a:tc>
              </a:tr>
              <a:tr h="598275">
                <a:tc>
                  <a:txBody>
                    <a:bodyPr/>
                    <a:lstStyle/>
                    <a:p>
                      <a:pPr indent="0" lvl="0" marL="0" rtl="0" algn="l">
                        <a:spcBef>
                          <a:spcPts val="0"/>
                        </a:spcBef>
                        <a:spcAft>
                          <a:spcPts val="0"/>
                        </a:spcAft>
                        <a:buNone/>
                      </a:pPr>
                      <a:r>
                        <a:rPr lang="en" sz="1200">
                          <a:latin typeface="Open Sans"/>
                          <a:ea typeface="Open Sans"/>
                          <a:cs typeface="Open Sans"/>
                          <a:sym typeface="Open Sans"/>
                        </a:rPr>
                        <a:t>Rural</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2843</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568</a:t>
                      </a:r>
                      <a:endParaRPr sz="1200">
                        <a:latin typeface="Open Sans"/>
                        <a:ea typeface="Open Sans"/>
                        <a:cs typeface="Open Sans"/>
                        <a:sym typeface="Open Sans"/>
                      </a:endParaRPr>
                    </a:p>
                  </a:txBody>
                  <a:tcPr marT="91425" marB="91425" marR="91425" marL="91425"/>
                </a:tc>
              </a:tr>
              <a:tr h="598275">
                <a:tc>
                  <a:txBody>
                    <a:bodyPr/>
                    <a:lstStyle/>
                    <a:p>
                      <a:pPr indent="0" lvl="0" marL="0" rtl="0" algn="l">
                        <a:spcBef>
                          <a:spcPts val="0"/>
                        </a:spcBef>
                        <a:spcAft>
                          <a:spcPts val="0"/>
                        </a:spcAft>
                        <a:buNone/>
                      </a:pPr>
                      <a:r>
                        <a:rPr lang="en" sz="1200">
                          <a:latin typeface="Open Sans"/>
                          <a:ea typeface="Open Sans"/>
                          <a:cs typeface="Open Sans"/>
                          <a:sym typeface="Open Sans"/>
                        </a:rPr>
                        <a:t>Urban</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6922</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1052</a:t>
                      </a:r>
                      <a:endParaRPr sz="1200">
                        <a:latin typeface="Open Sans"/>
                        <a:ea typeface="Open Sans"/>
                        <a:cs typeface="Open Sans"/>
                        <a:sym typeface="Open Sans"/>
                      </a:endParaRPr>
                    </a:p>
                  </a:txBody>
                  <a:tcPr marT="91425" marB="91425" marR="91425" marL="91425"/>
                </a:tc>
              </a:tr>
            </a:tbl>
          </a:graphicData>
        </a:graphic>
      </p:graphicFrame>
      <p:pic>
        <p:nvPicPr>
          <p:cNvPr id="175" name="Google Shape;175;p25"/>
          <p:cNvPicPr preferRelativeResize="0"/>
          <p:nvPr/>
        </p:nvPicPr>
        <p:blipFill>
          <a:blip r:embed="rId3">
            <a:alphaModFix/>
          </a:blip>
          <a:stretch>
            <a:fillRect/>
          </a:stretch>
        </p:blipFill>
        <p:spPr>
          <a:xfrm>
            <a:off x="2968439" y="894050"/>
            <a:ext cx="6042869" cy="373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p:nvPr/>
        </p:nvSpPr>
        <p:spPr>
          <a:xfrm>
            <a:off x="182838" y="971063"/>
            <a:ext cx="5458200" cy="3803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txBox="1"/>
          <p:nvPr>
            <p:ph type="title"/>
          </p:nvPr>
        </p:nvSpPr>
        <p:spPr>
          <a:xfrm>
            <a:off x="311700" y="103325"/>
            <a:ext cx="85206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Hypothesis: </a:t>
            </a:r>
            <a:r>
              <a:rPr lang="en" sz="1800"/>
              <a:t>Of all the women who have given birth, those that have achieved a higher level of education are less likely to have given up a child than women who have a lower level of education.</a:t>
            </a:r>
            <a:endParaRPr sz="1800"/>
          </a:p>
        </p:txBody>
      </p:sp>
      <p:pic>
        <p:nvPicPr>
          <p:cNvPr id="182" name="Google Shape;182;p26"/>
          <p:cNvPicPr preferRelativeResize="0"/>
          <p:nvPr/>
        </p:nvPicPr>
        <p:blipFill>
          <a:blip r:embed="rId3">
            <a:alphaModFix/>
          </a:blip>
          <a:stretch>
            <a:fillRect/>
          </a:stretch>
        </p:blipFill>
        <p:spPr>
          <a:xfrm>
            <a:off x="311700" y="1070125"/>
            <a:ext cx="5200475" cy="3605574"/>
          </a:xfrm>
          <a:prstGeom prst="rect">
            <a:avLst/>
          </a:prstGeom>
          <a:noFill/>
          <a:ln>
            <a:noFill/>
          </a:ln>
        </p:spPr>
      </p:pic>
      <p:graphicFrame>
        <p:nvGraphicFramePr>
          <p:cNvPr id="183" name="Google Shape;183;p26"/>
          <p:cNvGraphicFramePr/>
          <p:nvPr/>
        </p:nvGraphicFramePr>
        <p:xfrm>
          <a:off x="3569400" y="3236725"/>
          <a:ext cx="3000000" cy="3000000"/>
        </p:xfrm>
        <a:graphic>
          <a:graphicData uri="http://schemas.openxmlformats.org/drawingml/2006/table">
            <a:tbl>
              <a:tblPr>
                <a:noFill/>
                <a:tableStyleId>{DB4D6BBC-95BF-47D8-A5F0-5377FE719BDE}</a:tableStyleId>
              </a:tblPr>
              <a:tblGrid>
                <a:gridCol w="1457300"/>
              </a:tblGrid>
              <a:tr h="3164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estimate</a:t>
                      </a:r>
                      <a:endParaRPr sz="1100">
                        <a:latin typeface="Times New Roman"/>
                        <a:ea typeface="Times New Roman"/>
                        <a:cs typeface="Times New Roman"/>
                        <a:sym typeface="Times New Roman"/>
                      </a:endParaRPr>
                    </a:p>
                  </a:txBody>
                  <a:tcPr marT="63500" marB="63500" marR="63500" marL="63500"/>
                </a:tc>
              </a:tr>
              <a:tr h="3657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(-1.8389, -0.8017)</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184" name="Google Shape;184;p26"/>
          <p:cNvSpPr/>
          <p:nvPr/>
        </p:nvSpPr>
        <p:spPr>
          <a:xfrm>
            <a:off x="2490800" y="371217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2022750" y="290402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961775" y="371217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1622500" y="3712175"/>
            <a:ext cx="575400" cy="20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nvSpPr>
        <p:spPr>
          <a:xfrm>
            <a:off x="5737000" y="1527325"/>
            <a:ext cx="33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Odds Ratio: 0.2670</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95% CI for odds ratio: (​​0.1590, 0.4486)</a:t>
            </a:r>
            <a:endParaRPr>
              <a:latin typeface="Open Sans"/>
              <a:ea typeface="Open Sans"/>
              <a:cs typeface="Open Sans"/>
              <a:sym typeface="Open Sans"/>
            </a:endParaRPr>
          </a:p>
        </p:txBody>
      </p:sp>
      <p:sp>
        <p:nvSpPr>
          <p:cNvPr id="189" name="Google Shape;189;p26"/>
          <p:cNvSpPr txBox="1"/>
          <p:nvPr>
            <p:ph type="title"/>
          </p:nvPr>
        </p:nvSpPr>
        <p:spPr>
          <a:xfrm>
            <a:off x="5808850" y="2248500"/>
            <a:ext cx="3201300" cy="19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00">
                <a:solidFill>
                  <a:srgbClr val="000000"/>
                </a:solidFill>
                <a:latin typeface="Open Sans"/>
                <a:ea typeface="Open Sans"/>
                <a:cs typeface="Open Sans"/>
                <a:sym typeface="Open Sans"/>
              </a:rPr>
              <a:t>Odds of child fosterage for a woman with a higher level of education are 73% lower than for women with no higher level of education.  </a:t>
            </a:r>
            <a:endParaRPr b="0" sz="1600">
              <a:solidFill>
                <a:srgbClr val="00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256200"/>
            <a:ext cx="85206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Odds of child fosterage for a woman with a higher level of education are 73% lower than for women with no higher level of education.</a:t>
            </a:r>
            <a:endParaRPr sz="1800"/>
          </a:p>
        </p:txBody>
      </p:sp>
      <p:graphicFrame>
        <p:nvGraphicFramePr>
          <p:cNvPr id="195" name="Google Shape;195;p27"/>
          <p:cNvGraphicFramePr/>
          <p:nvPr/>
        </p:nvGraphicFramePr>
        <p:xfrm>
          <a:off x="193225" y="1796850"/>
          <a:ext cx="3000000" cy="3000000"/>
        </p:xfrm>
        <a:graphic>
          <a:graphicData uri="http://schemas.openxmlformats.org/drawingml/2006/table">
            <a:tbl>
              <a:tblPr>
                <a:noFill/>
                <a:tableStyleId>{06773B46-C85D-44B6-9125-21F787557E5D}</a:tableStyleId>
              </a:tblPr>
              <a:tblGrid>
                <a:gridCol w="927850"/>
                <a:gridCol w="820800"/>
                <a:gridCol w="874325"/>
              </a:tblGrid>
              <a:tr h="598275">
                <a:tc>
                  <a:txBody>
                    <a:bodyPr/>
                    <a:lstStyle/>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Child not fostered</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Child fostered</a:t>
                      </a:r>
                      <a:endParaRPr sz="1200">
                        <a:latin typeface="Open Sans"/>
                        <a:ea typeface="Open Sans"/>
                        <a:cs typeface="Open Sans"/>
                        <a:sym typeface="Open Sans"/>
                      </a:endParaRPr>
                    </a:p>
                  </a:txBody>
                  <a:tcPr marT="91425" marB="91425" marR="91425" marL="91425"/>
                </a:tc>
              </a:tr>
              <a:tr h="598275">
                <a:tc>
                  <a:txBody>
                    <a:bodyPr/>
                    <a:lstStyle/>
                    <a:p>
                      <a:pPr indent="0" lvl="0" marL="0" rtl="0" algn="l">
                        <a:spcBef>
                          <a:spcPts val="0"/>
                        </a:spcBef>
                        <a:spcAft>
                          <a:spcPts val="0"/>
                        </a:spcAft>
                        <a:buNone/>
                      </a:pPr>
                      <a:r>
                        <a:rPr lang="en" sz="1200">
                          <a:latin typeface="Open Sans"/>
                          <a:ea typeface="Open Sans"/>
                          <a:cs typeface="Open Sans"/>
                          <a:sym typeface="Open Sans"/>
                        </a:rPr>
                        <a:t>No higher education</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7635</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1556</a:t>
                      </a:r>
                      <a:endParaRPr sz="1200">
                        <a:latin typeface="Open Sans"/>
                        <a:ea typeface="Open Sans"/>
                        <a:cs typeface="Open Sans"/>
                        <a:sym typeface="Open Sans"/>
                      </a:endParaRPr>
                    </a:p>
                  </a:txBody>
                  <a:tcPr marT="91425" marB="91425" marR="91425" marL="91425"/>
                </a:tc>
              </a:tr>
              <a:tr h="598275">
                <a:tc>
                  <a:txBody>
                    <a:bodyPr/>
                    <a:lstStyle/>
                    <a:p>
                      <a:pPr indent="0" lvl="0" marL="0" rtl="0" algn="l">
                        <a:spcBef>
                          <a:spcPts val="0"/>
                        </a:spcBef>
                        <a:spcAft>
                          <a:spcPts val="0"/>
                        </a:spcAft>
                        <a:buNone/>
                      </a:pPr>
                      <a:r>
                        <a:rPr lang="en" sz="1200">
                          <a:latin typeface="Open Sans"/>
                          <a:ea typeface="Open Sans"/>
                          <a:cs typeface="Open Sans"/>
                          <a:sym typeface="Open Sans"/>
                        </a:rPr>
                        <a:t>Higher education</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2363</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137</a:t>
                      </a:r>
                      <a:endParaRPr sz="1200">
                        <a:latin typeface="Open Sans"/>
                        <a:ea typeface="Open Sans"/>
                        <a:cs typeface="Open Sans"/>
                        <a:sym typeface="Open Sans"/>
                      </a:endParaRPr>
                    </a:p>
                  </a:txBody>
                  <a:tcPr marT="91425" marB="91425" marR="91425" marL="91425"/>
                </a:tc>
              </a:tr>
            </a:tbl>
          </a:graphicData>
        </a:graphic>
      </p:graphicFrame>
      <p:pic>
        <p:nvPicPr>
          <p:cNvPr id="196" name="Google Shape;196;p27"/>
          <p:cNvPicPr preferRelativeResize="0"/>
          <p:nvPr/>
        </p:nvPicPr>
        <p:blipFill>
          <a:blip r:embed="rId3">
            <a:alphaModFix/>
          </a:blip>
          <a:stretch>
            <a:fillRect/>
          </a:stretch>
        </p:blipFill>
        <p:spPr>
          <a:xfrm>
            <a:off x="2925550" y="1052100"/>
            <a:ext cx="6042852" cy="373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Next Steps</a:t>
            </a:r>
            <a:endParaRPr sz="2540"/>
          </a:p>
        </p:txBody>
      </p:sp>
      <p:sp>
        <p:nvSpPr>
          <p:cNvPr id="202" name="Google Shape;202;p28"/>
          <p:cNvSpPr txBox="1"/>
          <p:nvPr>
            <p:ph idx="1" type="body"/>
          </p:nvPr>
        </p:nvSpPr>
        <p:spPr>
          <a:xfrm>
            <a:off x="219725" y="1012625"/>
            <a:ext cx="8520600" cy="378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Investigate potential alternative hypotheses / variable proxies for hypotheses we could not answer due to N/A values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Begin to build a final and more comprehensive model by discussing and determining additional goals of the client and presenting this update with the class</a:t>
            </a:r>
            <a:endParaRPr>
              <a:solidFill>
                <a:srgbClr val="000000"/>
              </a:solidFill>
            </a:endParaRPr>
          </a:p>
          <a:p>
            <a:pPr indent="-317500" lvl="1" marL="914400" rtl="0" algn="l">
              <a:spcBef>
                <a:spcPts val="1000"/>
              </a:spcBef>
              <a:spcAft>
                <a:spcPts val="0"/>
              </a:spcAft>
              <a:buClr>
                <a:srgbClr val="000000"/>
              </a:buClr>
              <a:buSzPts val="1400"/>
              <a:buChar char="○"/>
            </a:pPr>
            <a:r>
              <a:rPr lang="en">
                <a:solidFill>
                  <a:srgbClr val="000000"/>
                </a:solidFill>
              </a:rPr>
              <a:t>Determine</a:t>
            </a:r>
            <a:r>
              <a:rPr lang="en">
                <a:solidFill>
                  <a:srgbClr val="000000"/>
                </a:solidFill>
              </a:rPr>
              <a:t> the best approach to modeling (and understanding of limitations) </a:t>
            </a:r>
            <a:endParaRPr>
              <a:solidFill>
                <a:srgbClr val="000000"/>
              </a:solidFill>
            </a:endParaRPr>
          </a:p>
          <a:p>
            <a:pPr indent="-317500" lvl="1" marL="914400" rtl="0" algn="l">
              <a:spcBef>
                <a:spcPts val="1000"/>
              </a:spcBef>
              <a:spcAft>
                <a:spcPts val="0"/>
              </a:spcAft>
              <a:buClr>
                <a:srgbClr val="000000"/>
              </a:buClr>
              <a:buSzPts val="1400"/>
              <a:buChar char="○"/>
            </a:pPr>
            <a:r>
              <a:rPr lang="en">
                <a:solidFill>
                  <a:srgbClr val="000000"/>
                </a:solidFill>
              </a:rPr>
              <a:t>Identify</a:t>
            </a:r>
            <a:r>
              <a:rPr lang="en">
                <a:solidFill>
                  <a:srgbClr val="000000"/>
                </a:solidFill>
              </a:rPr>
              <a:t> interaction terms of interest </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Determining ways to visualize and model our data for our final products for the client by discussing with client/class/professor and starting preliminary modeling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445025"/>
            <a:ext cx="8520600" cy="6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Just a recap slide to use if necessary: glmer in lme4 package</a:t>
            </a:r>
            <a:endParaRPr sz="2500"/>
          </a:p>
        </p:txBody>
      </p:sp>
      <p:sp>
        <p:nvSpPr>
          <p:cNvPr id="212" name="Google Shape;212;p30"/>
          <p:cNvSpPr txBox="1"/>
          <p:nvPr>
            <p:ph idx="1" type="body"/>
          </p:nvPr>
        </p:nvSpPr>
        <p:spPr>
          <a:xfrm>
            <a:off x="311700" y="1154850"/>
            <a:ext cx="8520600" cy="341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lme4 functions follow the same Y ~ X formula notation as glm </a:t>
            </a:r>
            <a:endParaRPr>
              <a:solidFill>
                <a:srgbClr val="000000"/>
              </a:solidFill>
            </a:endParaRPr>
          </a:p>
          <a:p>
            <a:pPr indent="0" lvl="0" marL="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Random effects: </a:t>
            </a:r>
            <a:r>
              <a:rPr lang="en">
                <a:solidFill>
                  <a:srgbClr val="000000"/>
                </a:solidFill>
                <a:highlight>
                  <a:schemeClr val="accent6"/>
                </a:highlight>
              </a:rPr>
              <a:t>( | )</a:t>
            </a:r>
            <a:r>
              <a:rPr lang="en">
                <a:solidFill>
                  <a:srgbClr val="000000"/>
                </a:solidFill>
              </a:rPr>
              <a:t>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Left: a term to modify the slope of the regression lines (we do not want to mess with this, so it will be 1)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Right: a term to modify the intercept of the regression lines, separated by the vertical bar</a:t>
            </a:r>
            <a:endParaRPr>
              <a:solidFill>
                <a:srgbClr val="000000"/>
              </a:solidFill>
            </a:endParaRPr>
          </a:p>
          <a:p>
            <a:pPr indent="0" lvl="0" marL="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Will look something like this: </a:t>
            </a:r>
            <a:endParaRPr>
              <a:solidFill>
                <a:srgbClr val="000000"/>
              </a:solidFill>
            </a:endParaRPr>
          </a:p>
          <a:p>
            <a:pPr indent="0" lvl="0" marL="914400" rtl="0" algn="l">
              <a:spcBef>
                <a:spcPts val="0"/>
              </a:spcBef>
              <a:spcAft>
                <a:spcPts val="0"/>
              </a:spcAft>
              <a:buNone/>
            </a:pPr>
            <a:r>
              <a:rPr lang="en" sz="1450">
                <a:solidFill>
                  <a:srgbClr val="333333"/>
                </a:solidFill>
                <a:highlight>
                  <a:srgbClr val="F8F8F8"/>
                </a:highlight>
                <a:latin typeface="Courier New"/>
                <a:ea typeface="Courier New"/>
                <a:cs typeface="Courier New"/>
                <a:sym typeface="Courier New"/>
              </a:rPr>
              <a:t>glmer(y ~ x1 + x2 + x3... + (</a:t>
            </a:r>
            <a:r>
              <a:rPr lang="en" sz="1450">
                <a:solidFill>
                  <a:srgbClr val="008080"/>
                </a:solidFill>
                <a:latin typeface="Courier New"/>
                <a:ea typeface="Courier New"/>
                <a:cs typeface="Courier New"/>
                <a:sym typeface="Courier New"/>
              </a:rPr>
              <a:t>1</a:t>
            </a:r>
            <a:r>
              <a:rPr lang="en" sz="1450">
                <a:solidFill>
                  <a:srgbClr val="333333"/>
                </a:solidFill>
                <a:highlight>
                  <a:srgbClr val="F8F8F8"/>
                </a:highlight>
                <a:latin typeface="Courier New"/>
                <a:ea typeface="Courier New"/>
                <a:cs typeface="Courier New"/>
                <a:sym typeface="Courier New"/>
              </a:rPr>
              <a:t>|RE), </a:t>
            </a:r>
            <a:endParaRPr sz="1450">
              <a:solidFill>
                <a:srgbClr val="333333"/>
              </a:solidFill>
              <a:highlight>
                <a:srgbClr val="F8F8F8"/>
              </a:highlight>
              <a:latin typeface="Courier New"/>
              <a:ea typeface="Courier New"/>
              <a:cs typeface="Courier New"/>
              <a:sym typeface="Courier New"/>
            </a:endParaRPr>
          </a:p>
          <a:p>
            <a:pPr indent="0" lvl="0" marL="914400" rtl="0" algn="l">
              <a:spcBef>
                <a:spcPts val="0"/>
              </a:spcBef>
              <a:spcAft>
                <a:spcPts val="0"/>
              </a:spcAft>
              <a:buNone/>
            </a:pPr>
            <a:r>
              <a:rPr lang="en" sz="1450">
                <a:solidFill>
                  <a:srgbClr val="333333"/>
                </a:solidFill>
                <a:highlight>
                  <a:srgbClr val="F8F8F8"/>
                </a:highlight>
                <a:latin typeface="Courier New"/>
                <a:ea typeface="Courier New"/>
                <a:cs typeface="Courier New"/>
                <a:sym typeface="Courier New"/>
              </a:rPr>
              <a:t>                        data = NULL, </a:t>
            </a:r>
            <a:endParaRPr sz="1450">
              <a:solidFill>
                <a:srgbClr val="333333"/>
              </a:solidFill>
              <a:highlight>
                <a:srgbClr val="F8F8F8"/>
              </a:highlight>
              <a:latin typeface="Courier New"/>
              <a:ea typeface="Courier New"/>
              <a:cs typeface="Courier New"/>
              <a:sym typeface="Courier New"/>
            </a:endParaRPr>
          </a:p>
          <a:p>
            <a:pPr indent="0" lvl="0" marL="914400" rtl="0" algn="l">
              <a:spcBef>
                <a:spcPts val="0"/>
              </a:spcBef>
              <a:spcAft>
                <a:spcPts val="0"/>
              </a:spcAft>
              <a:buNone/>
            </a:pPr>
            <a:r>
              <a:rPr lang="en" sz="1450">
                <a:solidFill>
                  <a:srgbClr val="333333"/>
                </a:solidFill>
                <a:highlight>
                  <a:srgbClr val="F8F8F8"/>
                </a:highlight>
                <a:latin typeface="Courier New"/>
                <a:ea typeface="Courier New"/>
                <a:cs typeface="Courier New"/>
                <a:sym typeface="Courier New"/>
              </a:rPr>
              <a:t>                        family =  binomial))</a:t>
            </a:r>
            <a:endParaRPr sz="145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Goal Overview</a:t>
            </a:r>
            <a:endParaRPr sz="2500"/>
          </a:p>
        </p:txBody>
      </p:sp>
      <p:sp>
        <p:nvSpPr>
          <p:cNvPr id="73" name="Google Shape;73;p14"/>
          <p:cNvSpPr txBox="1"/>
          <p:nvPr>
            <p:ph idx="1" type="body"/>
          </p:nvPr>
        </p:nvSpPr>
        <p:spPr>
          <a:xfrm>
            <a:off x="311700" y="1066025"/>
            <a:ext cx="8350500" cy="3503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Char char="●"/>
            </a:pPr>
            <a:r>
              <a:rPr lang="en" sz="1900">
                <a:solidFill>
                  <a:srgbClr val="000000"/>
                </a:solidFill>
              </a:rPr>
              <a:t>Goal of this project: Wanting to identify explanatory factors of fosterage by </a:t>
            </a:r>
            <a:r>
              <a:rPr lang="en" sz="1900">
                <a:solidFill>
                  <a:srgbClr val="000000"/>
                </a:solidFill>
              </a:rPr>
              <a:t>incorporating</a:t>
            </a:r>
            <a:r>
              <a:rPr lang="en" sz="1900">
                <a:solidFill>
                  <a:srgbClr val="000000"/>
                </a:solidFill>
              </a:rPr>
              <a:t> variables of interest to the client </a:t>
            </a:r>
            <a:endParaRPr sz="1900">
              <a:solidFill>
                <a:srgbClr val="000000"/>
              </a:solidFill>
            </a:endParaRPr>
          </a:p>
          <a:p>
            <a:pPr indent="-349250" lvl="0" marL="457200" rtl="0" algn="l">
              <a:spcBef>
                <a:spcPts val="1000"/>
              </a:spcBef>
              <a:spcAft>
                <a:spcPts val="0"/>
              </a:spcAft>
              <a:buClr>
                <a:srgbClr val="000000"/>
              </a:buClr>
              <a:buSzPts val="1900"/>
              <a:buChar char="●"/>
            </a:pPr>
            <a:r>
              <a:rPr lang="en" sz="1900">
                <a:solidFill>
                  <a:srgbClr val="000000"/>
                </a:solidFill>
              </a:rPr>
              <a:t>Goals for this update: </a:t>
            </a:r>
            <a:endParaRPr sz="1900">
              <a:solidFill>
                <a:srgbClr val="000000"/>
              </a:solidFill>
            </a:endParaRPr>
          </a:p>
          <a:p>
            <a:pPr indent="-349250" lvl="1" marL="914400" rtl="0" algn="l">
              <a:spcBef>
                <a:spcPts val="1000"/>
              </a:spcBef>
              <a:spcAft>
                <a:spcPts val="0"/>
              </a:spcAft>
              <a:buClr>
                <a:srgbClr val="000000"/>
              </a:buClr>
              <a:buSzPts val="1900"/>
              <a:buChar char="○"/>
            </a:pPr>
            <a:r>
              <a:rPr lang="en" sz="1900">
                <a:solidFill>
                  <a:srgbClr val="000000"/>
                </a:solidFill>
              </a:rPr>
              <a:t>Prepare for further analysis by reorganizing, converting variables, and adding to our dataset. </a:t>
            </a:r>
            <a:endParaRPr sz="1900">
              <a:solidFill>
                <a:srgbClr val="000000"/>
              </a:solidFill>
            </a:endParaRPr>
          </a:p>
          <a:p>
            <a:pPr indent="-349250" lvl="1" marL="914400" rtl="0" algn="l">
              <a:spcBef>
                <a:spcPts val="1000"/>
              </a:spcBef>
              <a:spcAft>
                <a:spcPts val="1000"/>
              </a:spcAft>
              <a:buClr>
                <a:srgbClr val="000000"/>
              </a:buClr>
              <a:buSzPts val="1900"/>
              <a:buChar char="○"/>
            </a:pPr>
            <a:r>
              <a:rPr lang="en" sz="1900">
                <a:solidFill>
                  <a:srgbClr val="000000"/>
                </a:solidFill>
              </a:rPr>
              <a:t>Explore the generalized mixed effects model further by creating glmer models with a few hypotheses of interest determined by the client.</a:t>
            </a:r>
            <a:endParaRPr sz="19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66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Goal 1: </a:t>
            </a:r>
            <a:r>
              <a:rPr lang="en" sz="2500"/>
              <a:t>Prepare for further analysis by reorganizing and adding to our dataset</a:t>
            </a:r>
            <a:endParaRPr sz="2500"/>
          </a:p>
        </p:txBody>
      </p:sp>
      <p:sp>
        <p:nvSpPr>
          <p:cNvPr id="79" name="Google Shape;79;p15"/>
          <p:cNvSpPr txBox="1"/>
          <p:nvPr>
            <p:ph idx="1" type="body"/>
          </p:nvPr>
        </p:nvSpPr>
        <p:spPr>
          <a:xfrm>
            <a:off x="311700" y="1159975"/>
            <a:ext cx="8520600" cy="370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 Identifying the first born child within our data</a:t>
            </a:r>
            <a:endParaRPr>
              <a:solidFill>
                <a:srgbClr val="000000"/>
              </a:solidFill>
            </a:endParaRPr>
          </a:p>
          <a:p>
            <a:pPr indent="-317500" lvl="1" marL="914400" rtl="0" algn="l">
              <a:spcBef>
                <a:spcPts val="1000"/>
              </a:spcBef>
              <a:spcAft>
                <a:spcPts val="0"/>
              </a:spcAft>
              <a:buClr>
                <a:srgbClr val="000000"/>
              </a:buClr>
              <a:buSzPts val="1400"/>
              <a:buChar char="○"/>
            </a:pPr>
            <a:r>
              <a:rPr lang="en">
                <a:solidFill>
                  <a:srgbClr val="000000"/>
                </a:solidFill>
              </a:rPr>
              <a:t>Our data only includes children 16 years or younger</a:t>
            </a:r>
            <a:endParaRPr>
              <a:solidFill>
                <a:srgbClr val="000000"/>
              </a:solidFill>
            </a:endParaRPr>
          </a:p>
          <a:p>
            <a:pPr indent="-317500" lvl="1" marL="914400" rtl="0" algn="l">
              <a:spcBef>
                <a:spcPts val="1000"/>
              </a:spcBef>
              <a:spcAft>
                <a:spcPts val="0"/>
              </a:spcAft>
              <a:buClr>
                <a:srgbClr val="000000"/>
              </a:buClr>
              <a:buSzPts val="1400"/>
              <a:buChar char="○"/>
            </a:pPr>
            <a:r>
              <a:rPr lang="en">
                <a:solidFill>
                  <a:srgbClr val="000000"/>
                </a:solidFill>
              </a:rPr>
              <a:t>first_born = 1 coincides with the oldest child for each mother</a:t>
            </a:r>
            <a:endParaRPr>
              <a:solidFill>
                <a:srgbClr val="000000"/>
              </a:solidFill>
            </a:endParaRPr>
          </a:p>
          <a:p>
            <a:pPr indent="-317500" lvl="1" marL="914400" rtl="0" algn="l">
              <a:spcBef>
                <a:spcPts val="1000"/>
              </a:spcBef>
              <a:spcAft>
                <a:spcPts val="0"/>
              </a:spcAft>
              <a:buClr>
                <a:srgbClr val="000000"/>
              </a:buClr>
              <a:buSzPts val="1400"/>
              <a:buChar char="○"/>
            </a:pPr>
            <a:r>
              <a:rPr lang="en">
                <a:solidFill>
                  <a:srgbClr val="000000"/>
                </a:solidFill>
              </a:rPr>
              <a:t>Go </a:t>
            </a:r>
            <a:r>
              <a:rPr lang="en">
                <a:solidFill>
                  <a:srgbClr val="000000"/>
                </a:solidFill>
              </a:rPr>
              <a:t>back</a:t>
            </a:r>
            <a:r>
              <a:rPr lang="en">
                <a:solidFill>
                  <a:srgbClr val="000000"/>
                </a:solidFill>
              </a:rPr>
              <a:t> to the raw dataset and add the new variable “first_born”</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Incorporating other variables in our client’s hypothesis</a:t>
            </a:r>
            <a:endParaRPr>
              <a:solidFill>
                <a:srgbClr val="000000"/>
              </a:solidFill>
            </a:endParaRPr>
          </a:p>
          <a:p>
            <a:pPr indent="-317500" lvl="1" marL="914400" rtl="0" algn="l">
              <a:spcBef>
                <a:spcPts val="1000"/>
              </a:spcBef>
              <a:spcAft>
                <a:spcPts val="0"/>
              </a:spcAft>
              <a:buClr>
                <a:srgbClr val="000000"/>
              </a:buClr>
              <a:buSzPts val="1400"/>
              <a:buChar char="○"/>
            </a:pPr>
            <a:r>
              <a:rPr lang="en">
                <a:solidFill>
                  <a:srgbClr val="000000"/>
                </a:solidFill>
              </a:rPr>
              <a:t>Added 12 new variables </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Many variables of interest to our client required some manipulation </a:t>
            </a:r>
            <a:endParaRPr>
              <a:solidFill>
                <a:srgbClr val="000000"/>
              </a:solidFill>
            </a:endParaRPr>
          </a:p>
          <a:p>
            <a:pPr indent="-317500" lvl="1" marL="914400" rtl="0" algn="l">
              <a:spcBef>
                <a:spcPts val="1000"/>
              </a:spcBef>
              <a:spcAft>
                <a:spcPts val="1000"/>
              </a:spcAft>
              <a:buClr>
                <a:srgbClr val="000000"/>
              </a:buClr>
              <a:buSzPts val="1400"/>
              <a:buChar char="○"/>
            </a:pPr>
            <a:r>
              <a:rPr lang="en">
                <a:solidFill>
                  <a:srgbClr val="000000"/>
                </a:solidFill>
              </a:rPr>
              <a:t>For example: interested in mothers who got a higher education (used educational achievement level to get this)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9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Goal 2: </a:t>
            </a:r>
            <a:r>
              <a:rPr lang="en" sz="2540"/>
              <a:t>Explore the generalized mixed effects model further by creating glmer models with a few hypotheses of interest determined by the client.</a:t>
            </a:r>
            <a:endParaRPr sz="2540"/>
          </a:p>
        </p:txBody>
      </p:sp>
      <p:sp>
        <p:nvSpPr>
          <p:cNvPr id="85" name="Google Shape;85;p16"/>
          <p:cNvSpPr txBox="1"/>
          <p:nvPr>
            <p:ph idx="1" type="body"/>
          </p:nvPr>
        </p:nvSpPr>
        <p:spPr>
          <a:xfrm>
            <a:off x="311700" y="1825400"/>
            <a:ext cx="8520600" cy="271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Our client provided us with 34 univariate hypotheses of interest </a:t>
            </a:r>
            <a:endParaRPr>
              <a:solidFill>
                <a:srgbClr val="000000"/>
              </a:solidFill>
            </a:endParaRPr>
          </a:p>
          <a:p>
            <a:pPr indent="-317500" lvl="1" marL="914400" rtl="0" algn="l">
              <a:spcBef>
                <a:spcPts val="1000"/>
              </a:spcBef>
              <a:spcAft>
                <a:spcPts val="0"/>
              </a:spcAft>
              <a:buClr>
                <a:srgbClr val="000000"/>
              </a:buClr>
              <a:buSzPts val="1400"/>
              <a:buChar char="○"/>
            </a:pPr>
            <a:r>
              <a:rPr lang="en">
                <a:solidFill>
                  <a:srgbClr val="000000"/>
                </a:solidFill>
              </a:rPr>
              <a:t>We were able to test 26/34 of them – 8 were not tested due to missing data </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We used generalized mixed effects models (glmer) to do this</a:t>
            </a:r>
            <a:endParaRPr>
              <a:solidFill>
                <a:srgbClr val="000000"/>
              </a:solidFill>
            </a:endParaRPr>
          </a:p>
          <a:p>
            <a:pPr indent="0" lvl="0" marL="0" rtl="0" algn="l">
              <a:spcBef>
                <a:spcPts val="1000"/>
              </a:spcBef>
              <a:spcAft>
                <a:spcPts val="10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9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Reminders: Generalized Mixed Effects Models</a:t>
            </a:r>
            <a:endParaRPr sz="2540"/>
          </a:p>
        </p:txBody>
      </p:sp>
      <p:sp>
        <p:nvSpPr>
          <p:cNvPr id="91" name="Google Shape;91;p17"/>
          <p:cNvSpPr txBox="1"/>
          <p:nvPr/>
        </p:nvSpPr>
        <p:spPr>
          <a:xfrm>
            <a:off x="311700" y="1154850"/>
            <a:ext cx="8520600" cy="341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Open Sans"/>
              <a:buChar char="●"/>
            </a:pPr>
            <a:r>
              <a:rPr lang="en" sz="1800">
                <a:latin typeface="Open Sans"/>
                <a:ea typeface="Open Sans"/>
                <a:cs typeface="Open Sans"/>
                <a:sym typeface="Open Sans"/>
              </a:rPr>
              <a:t>Generalized Mixed Effects Models have: </a:t>
            </a:r>
            <a:endParaRPr sz="1800">
              <a:latin typeface="Open Sans"/>
              <a:ea typeface="Open Sans"/>
              <a:cs typeface="Open Sans"/>
              <a:sym typeface="Open Sans"/>
            </a:endParaRPr>
          </a:p>
          <a:p>
            <a:pPr indent="-317500" lvl="1" marL="914400" rtl="0" algn="l">
              <a:lnSpc>
                <a:spcPct val="115000"/>
              </a:lnSpc>
              <a:spcBef>
                <a:spcPts val="1000"/>
              </a:spcBef>
              <a:spcAft>
                <a:spcPts val="0"/>
              </a:spcAft>
              <a:buClr>
                <a:srgbClr val="000000"/>
              </a:buClr>
              <a:buSzPts val="1400"/>
              <a:buFont typeface="Open Sans"/>
              <a:buChar char="○"/>
            </a:pPr>
            <a:r>
              <a:rPr lang="en" sz="1800">
                <a:latin typeface="Open Sans"/>
                <a:ea typeface="Open Sans"/>
                <a:cs typeface="Open Sans"/>
                <a:sym typeface="Open Sans"/>
              </a:rPr>
              <a:t>Fixed Effects – </a:t>
            </a:r>
            <a:r>
              <a:rPr lang="en">
                <a:latin typeface="Open Sans"/>
                <a:ea typeface="Open Sans"/>
                <a:cs typeface="Open Sans"/>
                <a:sym typeface="Open Sans"/>
              </a:rPr>
              <a:t>terms for the independent predictor variables we are interested in</a:t>
            </a:r>
            <a:endParaRPr>
              <a:latin typeface="Open Sans"/>
              <a:ea typeface="Open Sans"/>
              <a:cs typeface="Open Sans"/>
              <a:sym typeface="Open Sans"/>
            </a:endParaRPr>
          </a:p>
          <a:p>
            <a:pPr indent="-317500" lvl="1" marL="914400" rtl="0" algn="l">
              <a:lnSpc>
                <a:spcPct val="115000"/>
              </a:lnSpc>
              <a:spcBef>
                <a:spcPts val="1000"/>
              </a:spcBef>
              <a:spcAft>
                <a:spcPts val="0"/>
              </a:spcAft>
              <a:buClr>
                <a:srgbClr val="000000"/>
              </a:buClr>
              <a:buSzPts val="1400"/>
              <a:buFont typeface="Open Sans"/>
              <a:buChar char="○"/>
            </a:pPr>
            <a:r>
              <a:rPr lang="en" sz="1800">
                <a:latin typeface="Open Sans"/>
                <a:ea typeface="Open Sans"/>
                <a:cs typeface="Open Sans"/>
                <a:sym typeface="Open Sans"/>
              </a:rPr>
              <a:t>Random Effects – </a:t>
            </a:r>
            <a:r>
              <a:rPr lang="en">
                <a:latin typeface="Open Sans"/>
                <a:ea typeface="Open Sans"/>
                <a:cs typeface="Open Sans"/>
                <a:sym typeface="Open Sans"/>
              </a:rPr>
              <a:t>independent variables we know might contribute to variation but we don’t have a hypothesis for</a:t>
            </a:r>
            <a:endParaRPr>
              <a:latin typeface="Open Sans"/>
              <a:ea typeface="Open Sans"/>
              <a:cs typeface="Open Sans"/>
              <a:sym typeface="Open Sans"/>
            </a:endParaRPr>
          </a:p>
          <a:p>
            <a:pPr indent="-342900" lvl="0" marL="457200" rtl="0" algn="l">
              <a:lnSpc>
                <a:spcPct val="115000"/>
              </a:lnSpc>
              <a:spcBef>
                <a:spcPts val="1000"/>
              </a:spcBef>
              <a:spcAft>
                <a:spcPts val="1000"/>
              </a:spcAft>
              <a:buClr>
                <a:srgbClr val="000000"/>
              </a:buClr>
              <a:buSzPts val="1800"/>
              <a:buFont typeface="Open Sans"/>
              <a:buChar char="●"/>
            </a:pPr>
            <a:r>
              <a:rPr lang="en" sz="1800">
                <a:latin typeface="Open Sans"/>
                <a:ea typeface="Open Sans"/>
                <a:cs typeface="Open Sans"/>
                <a:sym typeface="Open Sans"/>
              </a:rPr>
              <a:t>When we add variables as random effects, the model can control for them (rather than test for them) – each of our individual tests must control for mother of the child </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40225"/>
            <a:ext cx="8520600" cy="9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Odds Ratios</a:t>
            </a:r>
            <a:endParaRPr sz="2540"/>
          </a:p>
        </p:txBody>
      </p:sp>
      <p:sp>
        <p:nvSpPr>
          <p:cNvPr id="97" name="Google Shape;97;p18"/>
          <p:cNvSpPr txBox="1"/>
          <p:nvPr/>
        </p:nvSpPr>
        <p:spPr>
          <a:xfrm>
            <a:off x="311700" y="697650"/>
            <a:ext cx="8520600" cy="40446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rgbClr val="000000"/>
              </a:buClr>
              <a:buSzPts val="1800"/>
              <a:buFont typeface="Open Sans"/>
              <a:buChar char="●"/>
            </a:pPr>
            <a:r>
              <a:rPr lang="en" sz="1800">
                <a:latin typeface="Open Sans"/>
                <a:ea typeface="Open Sans"/>
                <a:cs typeface="Open Sans"/>
                <a:sym typeface="Open Sans"/>
              </a:rPr>
              <a:t>The odds (more specifically, odds of success) is used to compare proportions of success, and the odds ratio is used to compare the odds of two groups</a:t>
            </a:r>
            <a:endParaRPr sz="1800">
              <a:latin typeface="Open Sans"/>
              <a:ea typeface="Open Sans"/>
              <a:cs typeface="Open Sans"/>
              <a:sym typeface="Open Sans"/>
            </a:endParaRPr>
          </a:p>
          <a:p>
            <a:pPr indent="-342900" lvl="0" marL="457200" rtl="0" algn="l">
              <a:lnSpc>
                <a:spcPct val="115000"/>
              </a:lnSpc>
              <a:spcBef>
                <a:spcPts val="1000"/>
              </a:spcBef>
              <a:spcAft>
                <a:spcPts val="0"/>
              </a:spcAft>
              <a:buClr>
                <a:srgbClr val="695D46"/>
              </a:buClr>
              <a:buSzPts val="1800"/>
              <a:buFont typeface="Open Sans"/>
              <a:buChar char="●"/>
            </a:pPr>
            <a:r>
              <a:rPr lang="en" sz="1800">
                <a:latin typeface="Open Sans"/>
                <a:ea typeface="Open Sans"/>
                <a:cs typeface="Open Sans"/>
                <a:sym typeface="Open Sans"/>
              </a:rPr>
              <a:t>The odds ratio is used to compare the relative odds of the occurrence of the outcome of interest (e.g. child fosterage), given exposure to the variable of interest (e.g. mother education level, marital status, etc)</a:t>
            </a:r>
            <a:endParaRPr sz="1800">
              <a:latin typeface="Open Sans"/>
              <a:ea typeface="Open Sans"/>
              <a:cs typeface="Open Sans"/>
              <a:sym typeface="Open Sans"/>
            </a:endParaRPr>
          </a:p>
          <a:p>
            <a:pPr indent="0" lvl="0" marL="0" rtl="0" algn="l">
              <a:lnSpc>
                <a:spcPct val="115000"/>
              </a:lnSpc>
              <a:spcBef>
                <a:spcPts val="1000"/>
              </a:spcBef>
              <a:spcAft>
                <a:spcPts val="0"/>
              </a:spcAft>
              <a:buNone/>
            </a:pPr>
            <a:r>
              <a:t/>
            </a:r>
            <a:endParaRPr sz="1800">
              <a:latin typeface="Open Sans"/>
              <a:ea typeface="Open Sans"/>
              <a:cs typeface="Open Sans"/>
              <a:sym typeface="Open Sans"/>
            </a:endParaRPr>
          </a:p>
          <a:p>
            <a:pPr indent="0" lvl="0" marL="0" rtl="0" algn="l">
              <a:lnSpc>
                <a:spcPct val="115000"/>
              </a:lnSpc>
              <a:spcBef>
                <a:spcPts val="1000"/>
              </a:spcBef>
              <a:spcAft>
                <a:spcPts val="0"/>
              </a:spcAft>
              <a:buNone/>
            </a:pPr>
            <a:r>
              <a:t/>
            </a:r>
            <a:endParaRPr sz="1800">
              <a:latin typeface="Open Sans"/>
              <a:ea typeface="Open Sans"/>
              <a:cs typeface="Open Sans"/>
              <a:sym typeface="Open Sans"/>
            </a:endParaRPr>
          </a:p>
          <a:p>
            <a:pPr indent="-323850" lvl="0" marL="457200" rtl="0" algn="l">
              <a:lnSpc>
                <a:spcPct val="115000"/>
              </a:lnSpc>
              <a:spcBef>
                <a:spcPts val="2000"/>
              </a:spcBef>
              <a:spcAft>
                <a:spcPts val="0"/>
              </a:spcAft>
              <a:buClr>
                <a:srgbClr val="212121"/>
              </a:buClr>
              <a:buSzPts val="1500"/>
              <a:buFont typeface="Cambria"/>
              <a:buChar char="●"/>
            </a:pPr>
            <a:r>
              <a:rPr lang="en" sz="1500">
                <a:solidFill>
                  <a:srgbClr val="212121"/>
                </a:solidFill>
                <a:highlight>
                  <a:srgbClr val="FFFFFF"/>
                </a:highlight>
                <a:latin typeface="Cambria"/>
                <a:ea typeface="Cambria"/>
                <a:cs typeface="Cambria"/>
                <a:sym typeface="Cambria"/>
              </a:rPr>
              <a:t>OR=1 the odds for both groups are equal</a:t>
            </a:r>
            <a:endParaRPr sz="1500">
              <a:solidFill>
                <a:srgbClr val="212121"/>
              </a:solidFill>
              <a:highlight>
                <a:srgbClr val="FFFFFF"/>
              </a:highlight>
              <a:latin typeface="Cambria"/>
              <a:ea typeface="Cambria"/>
              <a:cs typeface="Cambria"/>
              <a:sym typeface="Cambria"/>
            </a:endParaRPr>
          </a:p>
          <a:p>
            <a:pPr indent="-323850" lvl="0" marL="457200" rtl="0" algn="l">
              <a:lnSpc>
                <a:spcPct val="115000"/>
              </a:lnSpc>
              <a:spcBef>
                <a:spcPts val="0"/>
              </a:spcBef>
              <a:spcAft>
                <a:spcPts val="0"/>
              </a:spcAft>
              <a:buClr>
                <a:srgbClr val="212121"/>
              </a:buClr>
              <a:buSzPts val="1500"/>
              <a:buFont typeface="Cambria"/>
              <a:buChar char="●"/>
            </a:pPr>
            <a:r>
              <a:rPr lang="en" sz="1500">
                <a:solidFill>
                  <a:srgbClr val="212121"/>
                </a:solidFill>
                <a:highlight>
                  <a:srgbClr val="FFFFFF"/>
                </a:highlight>
                <a:latin typeface="Cambria"/>
                <a:ea typeface="Cambria"/>
                <a:cs typeface="Cambria"/>
                <a:sym typeface="Cambria"/>
              </a:rPr>
              <a:t>OR&gt;1 the odds for group 1 is higher than the odds of group 2</a:t>
            </a:r>
            <a:endParaRPr sz="1500">
              <a:solidFill>
                <a:srgbClr val="212121"/>
              </a:solidFill>
              <a:highlight>
                <a:srgbClr val="FFFFFF"/>
              </a:highlight>
              <a:latin typeface="Cambria"/>
              <a:ea typeface="Cambria"/>
              <a:cs typeface="Cambria"/>
              <a:sym typeface="Cambria"/>
            </a:endParaRPr>
          </a:p>
          <a:p>
            <a:pPr indent="-323850" lvl="0" marL="457200" rtl="0" algn="l">
              <a:lnSpc>
                <a:spcPct val="115000"/>
              </a:lnSpc>
              <a:spcBef>
                <a:spcPts val="0"/>
              </a:spcBef>
              <a:spcAft>
                <a:spcPts val="0"/>
              </a:spcAft>
              <a:buClr>
                <a:srgbClr val="212121"/>
              </a:buClr>
              <a:buSzPts val="1500"/>
              <a:buFont typeface="Cambria"/>
              <a:buChar char="●"/>
            </a:pPr>
            <a:r>
              <a:rPr lang="en" sz="1500">
                <a:solidFill>
                  <a:srgbClr val="212121"/>
                </a:solidFill>
                <a:highlight>
                  <a:srgbClr val="FFFFFF"/>
                </a:highlight>
                <a:latin typeface="Cambria"/>
                <a:ea typeface="Cambria"/>
                <a:cs typeface="Cambria"/>
                <a:sym typeface="Cambria"/>
              </a:rPr>
              <a:t>OR&lt;1 the odds for group 1 is lower than the odds of group 2</a:t>
            </a:r>
            <a:endParaRPr sz="1800">
              <a:latin typeface="Open Sans"/>
              <a:ea typeface="Open Sans"/>
              <a:cs typeface="Open Sans"/>
              <a:sym typeface="Open Sans"/>
            </a:endParaRPr>
          </a:p>
        </p:txBody>
      </p:sp>
      <p:pic>
        <p:nvPicPr>
          <p:cNvPr id="98" name="Google Shape;98;p18"/>
          <p:cNvPicPr preferRelativeResize="0"/>
          <p:nvPr/>
        </p:nvPicPr>
        <p:blipFill rotWithShape="1">
          <a:blip r:embed="rId3">
            <a:alphaModFix/>
          </a:blip>
          <a:srcRect b="0" l="3581" r="2917" t="0"/>
          <a:stretch/>
        </p:blipFill>
        <p:spPr>
          <a:xfrm>
            <a:off x="834375" y="2733875"/>
            <a:ext cx="2875290" cy="97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182850" y="1156375"/>
            <a:ext cx="4539000" cy="36183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311700" y="74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Hypothesis: </a:t>
            </a:r>
            <a:r>
              <a:rPr lang="en" sz="2000"/>
              <a:t>Of all the women that have given birth, those who had sex for the first time at a younger age are more likely to have offspring living with someone else. As age increases, likelihood decreases.</a:t>
            </a:r>
            <a:endParaRPr sz="2000"/>
          </a:p>
        </p:txBody>
      </p:sp>
      <p:sp>
        <p:nvSpPr>
          <p:cNvPr id="105" name="Google Shape;105;p19"/>
          <p:cNvSpPr txBox="1"/>
          <p:nvPr>
            <p:ph idx="1" type="body"/>
          </p:nvPr>
        </p:nvSpPr>
        <p:spPr>
          <a:xfrm>
            <a:off x="4848700" y="1227563"/>
            <a:ext cx="4208400" cy="34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Interpretation:</a:t>
            </a:r>
            <a:endParaRPr/>
          </a:p>
          <a:p>
            <a:pPr indent="0" lvl="0" marL="0" rtl="0" algn="l">
              <a:spcBef>
                <a:spcPts val="1200"/>
              </a:spcBef>
              <a:spcAft>
                <a:spcPts val="1200"/>
              </a:spcAft>
              <a:buNone/>
            </a:pPr>
            <a:r>
              <a:rPr lang="en" sz="1600"/>
              <a:t>Regarding the age which a woman first has sex, a one year increase will reduce the odds of child fosterage by 18% roughly.</a:t>
            </a:r>
            <a:endParaRPr sz="1600"/>
          </a:p>
        </p:txBody>
      </p:sp>
      <p:pic>
        <p:nvPicPr>
          <p:cNvPr id="106" name="Google Shape;106;p19"/>
          <p:cNvPicPr preferRelativeResize="0"/>
          <p:nvPr/>
        </p:nvPicPr>
        <p:blipFill>
          <a:blip r:embed="rId3">
            <a:alphaModFix/>
          </a:blip>
          <a:stretch>
            <a:fillRect/>
          </a:stretch>
        </p:blipFill>
        <p:spPr>
          <a:xfrm>
            <a:off x="311700" y="1227615"/>
            <a:ext cx="4280975" cy="3472675"/>
          </a:xfrm>
          <a:prstGeom prst="rect">
            <a:avLst/>
          </a:prstGeom>
          <a:noFill/>
          <a:ln>
            <a:noFill/>
          </a:ln>
        </p:spPr>
      </p:pic>
      <p:sp>
        <p:nvSpPr>
          <p:cNvPr id="107" name="Google Shape;107;p19"/>
          <p:cNvSpPr/>
          <p:nvPr/>
        </p:nvSpPr>
        <p:spPr>
          <a:xfrm>
            <a:off x="954200" y="3591925"/>
            <a:ext cx="3879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1416925" y="3591925"/>
            <a:ext cx="4296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197725" y="3591925"/>
            <a:ext cx="6648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1029025" y="4545650"/>
            <a:ext cx="6648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1" name="Google Shape;111;p19"/>
          <p:cNvGraphicFramePr/>
          <p:nvPr/>
        </p:nvGraphicFramePr>
        <p:xfrm>
          <a:off x="2940775" y="3189125"/>
          <a:ext cx="3000000" cy="3000000"/>
        </p:xfrm>
        <a:graphic>
          <a:graphicData uri="http://schemas.openxmlformats.org/drawingml/2006/table">
            <a:tbl>
              <a:tblPr>
                <a:noFill/>
                <a:tableStyleId>{DB4D6BBC-95BF-47D8-A5F0-5377FE719BDE}</a:tableStyleId>
              </a:tblPr>
              <a:tblGrid>
                <a:gridCol w="1604700"/>
              </a:tblGrid>
              <a:tr h="2228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estimate</a:t>
                      </a:r>
                      <a:endParaRPr sz="1100">
                        <a:latin typeface="Times New Roman"/>
                        <a:ea typeface="Times New Roman"/>
                        <a:cs typeface="Times New Roman"/>
                        <a:sym typeface="Times New Roman"/>
                      </a:endParaRPr>
                    </a:p>
                  </a:txBody>
                  <a:tcPr marT="63500" marB="63500" marR="63500" marL="63500"/>
                </a:tc>
              </a:tr>
              <a:tr h="2228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(-0.255408, 0.128792)</a:t>
                      </a:r>
                      <a:endParaRPr sz="1100">
                        <a:latin typeface="Times New Roman"/>
                        <a:ea typeface="Times New Roman"/>
                        <a:cs typeface="Times New Roman"/>
                        <a:sym typeface="Times New Roman"/>
                      </a:endParaRPr>
                    </a:p>
                  </a:txBody>
                  <a:tcPr marT="63500" marB="63500" marR="63500" marL="63500"/>
                </a:tc>
              </a:tr>
            </a:tbl>
          </a:graphicData>
        </a:graphic>
      </p:graphicFrame>
      <p:graphicFrame>
        <p:nvGraphicFramePr>
          <p:cNvPr id="112" name="Google Shape;112;p19"/>
          <p:cNvGraphicFramePr/>
          <p:nvPr/>
        </p:nvGraphicFramePr>
        <p:xfrm>
          <a:off x="2115700" y="4142850"/>
          <a:ext cx="3000000" cy="3000000"/>
        </p:xfrm>
        <a:graphic>
          <a:graphicData uri="http://schemas.openxmlformats.org/drawingml/2006/table">
            <a:tbl>
              <a:tblPr>
                <a:noFill/>
                <a:tableStyleId>{DB4D6BBC-95BF-47D8-A5F0-5377FE719BDE}</a:tableStyleId>
              </a:tblPr>
              <a:tblGrid>
                <a:gridCol w="1604700"/>
              </a:tblGrid>
              <a:tr h="2228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Odds Ratio</a:t>
                      </a:r>
                      <a:endParaRPr sz="11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2228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(0.7746004, 0.8791568)</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Hypothesis: </a:t>
            </a:r>
            <a:r>
              <a:rPr lang="en" sz="2040"/>
              <a:t>Of all the women who have given birth, those that have never gone to school are more likely to have given up a child than women who have gone to school.</a:t>
            </a:r>
            <a:endParaRPr sz="2040"/>
          </a:p>
        </p:txBody>
      </p:sp>
      <p:sp>
        <p:nvSpPr>
          <p:cNvPr id="118" name="Google Shape;118;p20"/>
          <p:cNvSpPr txBox="1"/>
          <p:nvPr>
            <p:ph idx="1" type="body"/>
          </p:nvPr>
        </p:nvSpPr>
        <p:spPr>
          <a:xfrm>
            <a:off x="5058175" y="1156525"/>
            <a:ext cx="3774300" cy="36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Interpretation:</a:t>
            </a:r>
            <a:endParaRPr/>
          </a:p>
          <a:p>
            <a:pPr indent="0" lvl="0" marL="0" rtl="0" algn="l">
              <a:spcBef>
                <a:spcPts val="1200"/>
              </a:spcBef>
              <a:spcAft>
                <a:spcPts val="1200"/>
              </a:spcAft>
              <a:buNone/>
            </a:pPr>
            <a:r>
              <a:rPr lang="en" sz="1500"/>
              <a:t>The odds of child fosterage are 5.5561 greater for women who never attended school compared to women who attended any amount of school </a:t>
            </a:r>
            <a:endParaRPr sz="1500"/>
          </a:p>
        </p:txBody>
      </p:sp>
      <p:sp>
        <p:nvSpPr>
          <p:cNvPr id="119" name="Google Shape;119;p20"/>
          <p:cNvSpPr/>
          <p:nvPr/>
        </p:nvSpPr>
        <p:spPr>
          <a:xfrm>
            <a:off x="182850" y="1156375"/>
            <a:ext cx="4539000" cy="36183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0"/>
          <p:cNvPicPr preferRelativeResize="0"/>
          <p:nvPr/>
        </p:nvPicPr>
        <p:blipFill>
          <a:blip r:embed="rId3">
            <a:alphaModFix/>
          </a:blip>
          <a:stretch>
            <a:fillRect/>
          </a:stretch>
        </p:blipFill>
        <p:spPr>
          <a:xfrm>
            <a:off x="318750" y="1314175"/>
            <a:ext cx="4267201" cy="3302700"/>
          </a:xfrm>
          <a:prstGeom prst="rect">
            <a:avLst/>
          </a:prstGeom>
          <a:noFill/>
          <a:ln>
            <a:noFill/>
          </a:ln>
        </p:spPr>
      </p:pic>
      <p:sp>
        <p:nvSpPr>
          <p:cNvPr id="121" name="Google Shape;121;p20"/>
          <p:cNvSpPr/>
          <p:nvPr/>
        </p:nvSpPr>
        <p:spPr>
          <a:xfrm>
            <a:off x="866100" y="3498850"/>
            <a:ext cx="4296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1336600" y="3498850"/>
            <a:ext cx="4296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2070825" y="3498850"/>
            <a:ext cx="582300" cy="19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951425" y="4343875"/>
            <a:ext cx="582300" cy="27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5" name="Google Shape;125;p20"/>
          <p:cNvGraphicFramePr/>
          <p:nvPr/>
        </p:nvGraphicFramePr>
        <p:xfrm>
          <a:off x="1870175" y="3937800"/>
          <a:ext cx="3000000" cy="3000000"/>
        </p:xfrm>
        <a:graphic>
          <a:graphicData uri="http://schemas.openxmlformats.org/drawingml/2006/table">
            <a:tbl>
              <a:tblPr>
                <a:noFill/>
                <a:tableStyleId>{DB4D6BBC-95BF-47D8-A5F0-5377FE719BDE}</a:tableStyleId>
              </a:tblPr>
              <a:tblGrid>
                <a:gridCol w="1604700"/>
              </a:tblGrid>
              <a:tr h="3327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Odds Ratio</a:t>
                      </a:r>
                      <a:endParaRPr sz="11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2641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(2.2316, 13.8334)</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26" name="Google Shape;126;p20"/>
          <p:cNvGraphicFramePr/>
          <p:nvPr/>
        </p:nvGraphicFramePr>
        <p:xfrm>
          <a:off x="2837150" y="3096050"/>
          <a:ext cx="3000000" cy="3000000"/>
        </p:xfrm>
        <a:graphic>
          <a:graphicData uri="http://schemas.openxmlformats.org/drawingml/2006/table">
            <a:tbl>
              <a:tblPr>
                <a:noFill/>
                <a:tableStyleId>{DB4D6BBC-95BF-47D8-A5F0-5377FE719BDE}</a:tableStyleId>
              </a:tblPr>
              <a:tblGrid>
                <a:gridCol w="1604700"/>
              </a:tblGrid>
              <a:tr h="278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95% CI for Estimate</a:t>
                      </a:r>
                      <a:endParaRPr sz="11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2212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(0.802716, 2.627084) </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The odds of child fosterage are 5.5561 greater for women who never attended school compared to women who attended any amount of school </a:t>
            </a:r>
            <a:endParaRPr sz="2040"/>
          </a:p>
          <a:p>
            <a:pPr indent="0" lvl="0" marL="0" rtl="0" algn="l">
              <a:spcBef>
                <a:spcPts val="0"/>
              </a:spcBef>
              <a:spcAft>
                <a:spcPts val="0"/>
              </a:spcAft>
              <a:buSzPts val="990"/>
              <a:buNone/>
            </a:pPr>
            <a:r>
              <a:t/>
            </a:r>
            <a:endParaRPr sz="3240"/>
          </a:p>
        </p:txBody>
      </p:sp>
      <p:pic>
        <p:nvPicPr>
          <p:cNvPr id="132" name="Google Shape;132;p21"/>
          <p:cNvPicPr preferRelativeResize="0"/>
          <p:nvPr/>
        </p:nvPicPr>
        <p:blipFill>
          <a:blip r:embed="rId3">
            <a:alphaModFix/>
          </a:blip>
          <a:stretch>
            <a:fillRect/>
          </a:stretch>
        </p:blipFill>
        <p:spPr>
          <a:xfrm>
            <a:off x="219146" y="1584971"/>
            <a:ext cx="4283051" cy="2665426"/>
          </a:xfrm>
          <a:prstGeom prst="rect">
            <a:avLst/>
          </a:prstGeom>
          <a:noFill/>
          <a:ln>
            <a:noFill/>
          </a:ln>
        </p:spPr>
      </p:pic>
      <p:graphicFrame>
        <p:nvGraphicFramePr>
          <p:cNvPr id="133" name="Google Shape;133;p21"/>
          <p:cNvGraphicFramePr/>
          <p:nvPr/>
        </p:nvGraphicFramePr>
        <p:xfrm>
          <a:off x="4858650" y="1992650"/>
          <a:ext cx="3000000" cy="3000000"/>
        </p:xfrm>
        <a:graphic>
          <a:graphicData uri="http://schemas.openxmlformats.org/drawingml/2006/table">
            <a:tbl>
              <a:tblPr>
                <a:noFill/>
                <a:tableStyleId>{06773B46-C85D-44B6-9125-21F787557E5D}</a:tableStyleId>
              </a:tblPr>
              <a:tblGrid>
                <a:gridCol w="1279050"/>
                <a:gridCol w="1279050"/>
                <a:gridCol w="12790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Child Not Fostered</a:t>
                      </a:r>
                      <a:endParaRPr/>
                    </a:p>
                  </a:txBody>
                  <a:tcPr marT="91425" marB="91425" marR="91425" marL="91425"/>
                </a:tc>
                <a:tc>
                  <a:txBody>
                    <a:bodyPr/>
                    <a:lstStyle/>
                    <a:p>
                      <a:pPr indent="0" lvl="0" marL="0" rtl="0" algn="l">
                        <a:spcBef>
                          <a:spcPts val="0"/>
                        </a:spcBef>
                        <a:spcAft>
                          <a:spcPts val="0"/>
                        </a:spcAft>
                        <a:buNone/>
                      </a:pPr>
                      <a:r>
                        <a:rPr lang="en"/>
                        <a:t>Child Fostered</a:t>
                      </a:r>
                      <a:endParaRPr/>
                    </a:p>
                  </a:txBody>
                  <a:tcPr marT="91425" marB="91425" marR="91425" marL="91425"/>
                </a:tc>
              </a:tr>
              <a:tr h="381000">
                <a:tc>
                  <a:txBody>
                    <a:bodyPr/>
                    <a:lstStyle/>
                    <a:p>
                      <a:pPr indent="0" lvl="0" marL="0" rtl="0" algn="l">
                        <a:spcBef>
                          <a:spcPts val="0"/>
                        </a:spcBef>
                        <a:spcAft>
                          <a:spcPts val="0"/>
                        </a:spcAft>
                        <a:buNone/>
                      </a:pPr>
                      <a:r>
                        <a:rPr lang="en"/>
                        <a:t>No Education</a:t>
                      </a:r>
                      <a:endParaRPr/>
                    </a:p>
                  </a:txBody>
                  <a:tcPr marT="91425" marB="91425" marR="91425" marL="91425"/>
                </a:tc>
                <a:tc>
                  <a:txBody>
                    <a:bodyPr/>
                    <a:lstStyle/>
                    <a:p>
                      <a:pPr indent="0" lvl="0" marL="0" rtl="0" algn="l">
                        <a:spcBef>
                          <a:spcPts val="0"/>
                        </a:spcBef>
                        <a:spcAft>
                          <a:spcPts val="0"/>
                        </a:spcAft>
                        <a:buNone/>
                      </a:pPr>
                      <a:r>
                        <a:rPr lang="en"/>
                        <a:t>367</a:t>
                      </a:r>
                      <a:endParaRPr/>
                    </a:p>
                  </a:txBody>
                  <a:tcPr marT="91425" marB="91425" marR="91425" marL="91425"/>
                </a:tc>
                <a:tc>
                  <a:txBody>
                    <a:bodyPr/>
                    <a:lstStyle/>
                    <a:p>
                      <a:pPr indent="0" lvl="0" marL="0" rtl="0" algn="l">
                        <a:spcBef>
                          <a:spcPts val="0"/>
                        </a:spcBef>
                        <a:spcAft>
                          <a:spcPts val="0"/>
                        </a:spcAft>
                        <a:buNone/>
                      </a:pPr>
                      <a:r>
                        <a:rPr lang="en"/>
                        <a:t>151</a:t>
                      </a:r>
                      <a:endParaRPr/>
                    </a:p>
                  </a:txBody>
                  <a:tcPr marT="91425" marB="91425" marR="91425" marL="91425"/>
                </a:tc>
              </a:tr>
              <a:tr h="381000">
                <a:tc>
                  <a:txBody>
                    <a:bodyPr/>
                    <a:lstStyle/>
                    <a:p>
                      <a:pPr indent="0" lvl="0" marL="0" rtl="0" algn="l">
                        <a:spcBef>
                          <a:spcPts val="0"/>
                        </a:spcBef>
                        <a:spcAft>
                          <a:spcPts val="0"/>
                        </a:spcAft>
                        <a:buNone/>
                      </a:pPr>
                      <a:r>
                        <a:rPr lang="en"/>
                        <a:t>Any Education</a:t>
                      </a:r>
                      <a:endParaRPr/>
                    </a:p>
                  </a:txBody>
                  <a:tcPr marT="91425" marB="91425" marR="91425" marL="91425"/>
                </a:tc>
                <a:tc>
                  <a:txBody>
                    <a:bodyPr/>
                    <a:lstStyle/>
                    <a:p>
                      <a:pPr indent="0" lvl="0" marL="0" rtl="0" algn="l">
                        <a:spcBef>
                          <a:spcPts val="0"/>
                        </a:spcBef>
                        <a:spcAft>
                          <a:spcPts val="0"/>
                        </a:spcAft>
                        <a:buNone/>
                      </a:pPr>
                      <a:r>
                        <a:rPr lang="en"/>
                        <a:t>9631</a:t>
                      </a:r>
                      <a:endParaRPr/>
                    </a:p>
                  </a:txBody>
                  <a:tcPr marT="91425" marB="91425" marR="91425" marL="91425"/>
                </a:tc>
                <a:tc>
                  <a:txBody>
                    <a:bodyPr/>
                    <a:lstStyle/>
                    <a:p>
                      <a:pPr indent="0" lvl="0" marL="0" rtl="0" algn="l">
                        <a:spcBef>
                          <a:spcPts val="0"/>
                        </a:spcBef>
                        <a:spcAft>
                          <a:spcPts val="0"/>
                        </a:spcAft>
                        <a:buNone/>
                      </a:pPr>
                      <a:r>
                        <a:rPr lang="en"/>
                        <a:t>1542</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