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55fd07de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55fd07de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55fd07de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55fd07de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55fd07de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55fd07de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3582d64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3582d64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sz="1300">
              <a:solidFill>
                <a:schemeClr val="dk1"/>
              </a:solidFill>
            </a:endParaRPr>
          </a:p>
          <a:p>
            <a:pPr indent="0" lvl="0" marL="0" rtl="0" algn="l">
              <a:lnSpc>
                <a:spcPct val="115000"/>
              </a:lnSpc>
              <a:spcBef>
                <a:spcPts val="1200"/>
              </a:spcBef>
              <a:spcAft>
                <a:spcPts val="0"/>
              </a:spcAft>
              <a:buNone/>
            </a:pPr>
            <a:r>
              <a:t/>
            </a:r>
            <a:endParaRPr b="1" sz="1300">
              <a:solidFill>
                <a:schemeClr val="dk1"/>
              </a:solidFill>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378870b8a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378870b8a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31c3024e6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31c3024e6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31c3024e6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31c3024e6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56f37fce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56f37fce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56f37fce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56f37fce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56f37fced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56f37fced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56f37fced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56f37fced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3582d64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3582d64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3582d641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3582d641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454700" y="657975"/>
            <a:ext cx="6234600" cy="228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dk2"/>
                </a:solidFill>
              </a:rPr>
              <a:t>Comp 490/L</a:t>
            </a:r>
            <a:endParaRPr>
              <a:solidFill>
                <a:schemeClr val="dk2"/>
              </a:solidFill>
            </a:endParaRPr>
          </a:p>
          <a:p>
            <a:pPr indent="0" lvl="0" marL="0" rtl="0" algn="ctr">
              <a:spcBef>
                <a:spcPts val="0"/>
              </a:spcBef>
              <a:spcAft>
                <a:spcPts val="0"/>
              </a:spcAft>
              <a:buNone/>
            </a:pPr>
            <a:r>
              <a:rPr lang="en" sz="3800">
                <a:solidFill>
                  <a:schemeClr val="dk2"/>
                </a:solidFill>
              </a:rPr>
              <a:t>Senior </a:t>
            </a:r>
            <a:r>
              <a:rPr lang="en" sz="3800">
                <a:solidFill>
                  <a:schemeClr val="dk2"/>
                </a:solidFill>
              </a:rPr>
              <a:t>Design</a:t>
            </a:r>
            <a:r>
              <a:rPr lang="en" sz="3800">
                <a:solidFill>
                  <a:schemeClr val="dk2"/>
                </a:solidFill>
              </a:rPr>
              <a:t> Project</a:t>
            </a:r>
            <a:endParaRPr sz="3800">
              <a:solidFill>
                <a:schemeClr val="dk2"/>
              </a:solidFill>
            </a:endParaRPr>
          </a:p>
          <a:p>
            <a:pPr indent="0" lvl="0" marL="0" rtl="0" algn="ctr">
              <a:spcBef>
                <a:spcPts val="0"/>
              </a:spcBef>
              <a:spcAft>
                <a:spcPts val="0"/>
              </a:spcAft>
              <a:buNone/>
            </a:pPr>
            <a:r>
              <a:rPr lang="en" sz="3500">
                <a:solidFill>
                  <a:schemeClr val="dk2"/>
                </a:solidFill>
              </a:rPr>
              <a:t>Fall 2023</a:t>
            </a:r>
            <a:endParaRPr sz="3500">
              <a:solidFill>
                <a:schemeClr val="dk2"/>
              </a:solidFill>
            </a:endParaRPr>
          </a:p>
          <a:p>
            <a:pPr indent="0" lvl="0" marL="0" rtl="0" algn="ctr">
              <a:spcBef>
                <a:spcPts val="0"/>
              </a:spcBef>
              <a:spcAft>
                <a:spcPts val="0"/>
              </a:spcAft>
              <a:buNone/>
            </a:pPr>
            <a:r>
              <a:rPr lang="en" sz="3800">
                <a:solidFill>
                  <a:schemeClr val="dk2"/>
                </a:solidFill>
              </a:rPr>
              <a:t>F</a:t>
            </a:r>
            <a:r>
              <a:rPr lang="en" sz="3800">
                <a:solidFill>
                  <a:schemeClr val="dk2"/>
                </a:solidFill>
              </a:rPr>
              <a:t>inal Project Presentation</a:t>
            </a:r>
            <a:endParaRPr sz="3800">
              <a:solidFill>
                <a:schemeClr val="dk2"/>
              </a:solidFill>
            </a:endParaRPr>
          </a:p>
        </p:txBody>
      </p:sp>
      <p:sp>
        <p:nvSpPr>
          <p:cNvPr id="86" name="Google Shape;86;p13"/>
          <p:cNvSpPr txBox="1"/>
          <p:nvPr>
            <p:ph idx="1" type="subTitle"/>
          </p:nvPr>
        </p:nvSpPr>
        <p:spPr>
          <a:xfrm rot="582">
            <a:off x="1029750" y="3249750"/>
            <a:ext cx="7084500" cy="14763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800">
                <a:solidFill>
                  <a:schemeClr val="dk2"/>
                </a:solidFill>
              </a:rPr>
              <a:t>Team: ChatJTDAN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chemeClr val="dk2"/>
                </a:solidFill>
              </a:rPr>
              <a:t>Team </a:t>
            </a:r>
            <a:r>
              <a:rPr lang="en" sz="1800">
                <a:solidFill>
                  <a:schemeClr val="dk2"/>
                </a:solidFill>
              </a:rPr>
              <a:t>members: </a:t>
            </a:r>
            <a:r>
              <a:rPr lang="en" sz="1800">
                <a:solidFill>
                  <a:schemeClr val="dk2"/>
                </a:solidFill>
              </a:rPr>
              <a:t>Aya, Nora, Joe, Mubeen, Tigran, </a:t>
            </a:r>
            <a:r>
              <a:rPr lang="en" sz="1800">
                <a:solidFill>
                  <a:schemeClr val="dk2"/>
                </a:solidFill>
              </a:rPr>
              <a:t>and</a:t>
            </a:r>
            <a:r>
              <a:rPr lang="en" sz="1800">
                <a:solidFill>
                  <a:schemeClr val="dk2"/>
                </a:solidFill>
              </a:rPr>
              <a:t> Dylan</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chemeClr val="dk2"/>
                </a:solidFill>
              </a:rPr>
              <a:t>Team Leader: Aya Samaha</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Overview Diagram and Explanation</a:t>
            </a:r>
            <a:endParaRPr/>
          </a:p>
          <a:p>
            <a:pPr indent="0" lvl="0" marL="0" rtl="0" algn="l">
              <a:spcBef>
                <a:spcPts val="0"/>
              </a:spcBef>
              <a:spcAft>
                <a:spcPts val="0"/>
              </a:spcAft>
              <a:buNone/>
            </a:pPr>
            <a:r>
              <a:t/>
            </a:r>
            <a:endParaRPr/>
          </a:p>
        </p:txBody>
      </p:sp>
      <p:sp>
        <p:nvSpPr>
          <p:cNvPr id="141" name="Google Shape;141;p22"/>
          <p:cNvSpPr txBox="1"/>
          <p:nvPr>
            <p:ph idx="1" type="body"/>
          </p:nvPr>
        </p:nvSpPr>
        <p:spPr>
          <a:xfrm>
            <a:off x="311700" y="1229875"/>
            <a:ext cx="40245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Main Class acts as hub</a:t>
            </a:r>
            <a:endParaRPr/>
          </a:p>
          <a:p>
            <a:pPr indent="-317500" lvl="1" marL="914400" rtl="0" algn="l">
              <a:spcBef>
                <a:spcPts val="0"/>
              </a:spcBef>
              <a:spcAft>
                <a:spcPts val="0"/>
              </a:spcAft>
              <a:buSzPts val="1400"/>
              <a:buChar char="-"/>
            </a:pPr>
            <a:r>
              <a:rPr lang="en"/>
              <a:t>Controls</a:t>
            </a:r>
            <a:r>
              <a:rPr lang="en"/>
              <a:t> data access, and keeps track of tasks</a:t>
            </a:r>
            <a:endParaRPr/>
          </a:p>
          <a:p>
            <a:pPr indent="-342900" lvl="0" marL="457200" rtl="0" algn="l">
              <a:spcBef>
                <a:spcPts val="0"/>
              </a:spcBef>
              <a:spcAft>
                <a:spcPts val="0"/>
              </a:spcAft>
              <a:buSzPts val="1800"/>
              <a:buChar char="-"/>
            </a:pPr>
            <a:r>
              <a:rPr lang="en"/>
              <a:t>If any of the </a:t>
            </a:r>
            <a:r>
              <a:rPr lang="en"/>
              <a:t>Interface</a:t>
            </a:r>
            <a:r>
              <a:rPr lang="en"/>
              <a:t> pages want data from </a:t>
            </a:r>
            <a:r>
              <a:rPr lang="en"/>
              <a:t>database</a:t>
            </a:r>
            <a:r>
              <a:rPr lang="en"/>
              <a:t>, they go through the main class</a:t>
            </a:r>
            <a:endParaRPr/>
          </a:p>
          <a:p>
            <a:pPr indent="-342900" lvl="0" marL="457200" rtl="0" algn="l">
              <a:spcBef>
                <a:spcPts val="0"/>
              </a:spcBef>
              <a:spcAft>
                <a:spcPts val="0"/>
              </a:spcAft>
              <a:buSzPts val="1800"/>
              <a:buChar char="-"/>
            </a:pPr>
            <a:r>
              <a:rPr lang="en"/>
              <a:t>Abstraction was important to us</a:t>
            </a:r>
            <a:endParaRPr/>
          </a:p>
          <a:p>
            <a:pPr indent="-342900" lvl="0" marL="457200" rtl="0" algn="l">
              <a:spcBef>
                <a:spcPts val="0"/>
              </a:spcBef>
              <a:spcAft>
                <a:spcPts val="0"/>
              </a:spcAft>
              <a:buSzPts val="1800"/>
              <a:buChar char="-"/>
            </a:pPr>
            <a:r>
              <a:rPr lang="en"/>
              <a:t>Tasks can directly change the data in the database. This was done to streamline the process.</a:t>
            </a:r>
            <a:endParaRPr/>
          </a:p>
          <a:p>
            <a:pPr indent="-317500" lvl="1" marL="914400" rtl="0" algn="l">
              <a:spcBef>
                <a:spcPts val="0"/>
              </a:spcBef>
              <a:spcAft>
                <a:spcPts val="0"/>
              </a:spcAft>
              <a:buSzPts val="1400"/>
              <a:buChar char="-"/>
            </a:pPr>
            <a:r>
              <a:rPr lang="en"/>
              <a:t>While this does mean </a:t>
            </a:r>
            <a:r>
              <a:rPr lang="en"/>
              <a:t>higher</a:t>
            </a:r>
            <a:r>
              <a:rPr lang="en"/>
              <a:t> coupling it seems to be a faster way of operating and organizing data</a:t>
            </a:r>
            <a:endParaRPr/>
          </a:p>
        </p:txBody>
      </p:sp>
      <p:pic>
        <p:nvPicPr>
          <p:cNvPr id="142" name="Google Shape;142;p22"/>
          <p:cNvPicPr preferRelativeResize="0"/>
          <p:nvPr/>
        </p:nvPicPr>
        <p:blipFill>
          <a:blip r:embed="rId3">
            <a:alphaModFix/>
          </a:blip>
          <a:stretch>
            <a:fillRect/>
          </a:stretch>
        </p:blipFill>
        <p:spPr>
          <a:xfrm>
            <a:off x="4488600" y="1170200"/>
            <a:ext cx="4502999" cy="34389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Snippets</a:t>
            </a:r>
            <a:endParaRPr/>
          </a:p>
        </p:txBody>
      </p:sp>
      <p:sp>
        <p:nvSpPr>
          <p:cNvPr id="148" name="Google Shape;148;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(Saved for COMP 491)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 Demo</a:t>
            </a:r>
            <a:endParaRPr/>
          </a:p>
        </p:txBody>
      </p:sp>
      <p:sp>
        <p:nvSpPr>
          <p:cNvPr id="154" name="Google Shape;154;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(Saved for COMP 491)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 and Future Work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0" name="Google Shape;160;p25"/>
          <p:cNvSpPr txBox="1"/>
          <p:nvPr>
            <p:ph idx="1" type="body"/>
          </p:nvPr>
        </p:nvSpPr>
        <p:spPr>
          <a:xfrm>
            <a:off x="255325" y="1172925"/>
            <a:ext cx="8817000" cy="3600600"/>
          </a:xfrm>
          <a:prstGeom prst="rect">
            <a:avLst/>
          </a:prstGeom>
        </p:spPr>
        <p:txBody>
          <a:bodyPr anchorCtr="0" anchor="t" bIns="91425" lIns="91425" spcFirstLastPara="1" rIns="91425" wrap="square" tIns="91425">
            <a:normAutofit fontScale="77500" lnSpcReduction="20000"/>
          </a:bodyPr>
          <a:lstStyle/>
          <a:p>
            <a:pPr indent="-317182" lvl="0" marL="457200" rtl="0" algn="l">
              <a:lnSpc>
                <a:spcPct val="200000"/>
              </a:lnSpc>
              <a:spcBef>
                <a:spcPts val="0"/>
              </a:spcBef>
              <a:spcAft>
                <a:spcPts val="0"/>
              </a:spcAft>
              <a:buSzPct val="100000"/>
              <a:buChar char="●"/>
            </a:pPr>
            <a:r>
              <a:rPr lang="en"/>
              <a:t>Successfully conceived and designed the “Goal” app targeting a diverse user base without specific audience segmentation</a:t>
            </a:r>
            <a:endParaRPr/>
          </a:p>
          <a:p>
            <a:pPr indent="-317182" lvl="0" marL="457200" rtl="0" algn="l">
              <a:lnSpc>
                <a:spcPct val="200000"/>
              </a:lnSpc>
              <a:spcBef>
                <a:spcPts val="0"/>
              </a:spcBef>
              <a:spcAft>
                <a:spcPts val="0"/>
              </a:spcAft>
              <a:buSzPct val="100000"/>
              <a:buChar char="●"/>
            </a:pPr>
            <a:r>
              <a:rPr lang="en"/>
              <a:t>Documentation</a:t>
            </a:r>
            <a:endParaRPr/>
          </a:p>
          <a:p>
            <a:pPr indent="-317182" lvl="0" marL="457200" rtl="0" algn="l">
              <a:lnSpc>
                <a:spcPct val="200000"/>
              </a:lnSpc>
              <a:spcBef>
                <a:spcPts val="0"/>
              </a:spcBef>
              <a:spcAft>
                <a:spcPts val="0"/>
              </a:spcAft>
              <a:buSzPct val="100000"/>
              <a:buChar char="●"/>
            </a:pPr>
            <a:r>
              <a:rPr lang="en"/>
              <a:t>Will have team meetings during the winter break as well as coding majority of our project throughout the duration of the break.</a:t>
            </a:r>
            <a:endParaRPr/>
          </a:p>
          <a:p>
            <a:pPr indent="-317182" lvl="0" marL="457200" rtl="0" algn="l">
              <a:lnSpc>
                <a:spcPct val="200000"/>
              </a:lnSpc>
              <a:spcBef>
                <a:spcPts val="0"/>
              </a:spcBef>
              <a:spcAft>
                <a:spcPts val="0"/>
              </a:spcAft>
              <a:buSzPct val="100000"/>
              <a:buChar char="●"/>
            </a:pPr>
            <a:r>
              <a:rPr lang="en"/>
              <a:t>UI improvements</a:t>
            </a:r>
            <a:endParaRPr/>
          </a:p>
          <a:p>
            <a:pPr indent="-317182" lvl="0" marL="457200" rtl="0" algn="l">
              <a:lnSpc>
                <a:spcPct val="200000"/>
              </a:lnSpc>
              <a:spcBef>
                <a:spcPts val="0"/>
              </a:spcBef>
              <a:spcAft>
                <a:spcPts val="0"/>
              </a:spcAft>
              <a:buSzPct val="100000"/>
              <a:buChar char="●"/>
            </a:pPr>
            <a:r>
              <a:rPr lang="en"/>
              <a:t>Expansion to other platforms</a:t>
            </a:r>
            <a:endParaRPr/>
          </a:p>
          <a:p>
            <a:pPr indent="-317182" lvl="0" marL="457200" rtl="0" algn="l">
              <a:lnSpc>
                <a:spcPct val="200000"/>
              </a:lnSpc>
              <a:spcBef>
                <a:spcPts val="0"/>
              </a:spcBef>
              <a:spcAft>
                <a:spcPts val="0"/>
              </a:spcAft>
              <a:buSzPct val="100000"/>
              <a:buChar char="●"/>
            </a:pPr>
            <a:r>
              <a:rPr lang="en"/>
              <a:t>Comply with relevant privacy regulations and standards.</a:t>
            </a:r>
            <a:endParaRPr/>
          </a:p>
          <a:p>
            <a:pPr indent="0" lvl="0" marL="45720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Questions?</a:t>
            </a:r>
            <a:endParaRPr/>
          </a:p>
        </p:txBody>
      </p:sp>
      <p:sp>
        <p:nvSpPr>
          <p:cNvPr id="166" name="Google Shape;166;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26"/>
          <p:cNvPicPr preferRelativeResize="0"/>
          <p:nvPr/>
        </p:nvPicPr>
        <p:blipFill>
          <a:blip r:embed="rId3">
            <a:alphaModFix/>
          </a:blip>
          <a:stretch>
            <a:fillRect/>
          </a:stretch>
        </p:blipFill>
        <p:spPr>
          <a:xfrm>
            <a:off x="311700" y="1034650"/>
            <a:ext cx="8520600" cy="3534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Project Overview</a:t>
            </a:r>
            <a:endParaRPr/>
          </a:p>
          <a:p>
            <a:pPr indent="-342900" lvl="0" marL="457200" rtl="0" algn="l">
              <a:spcBef>
                <a:spcPts val="0"/>
              </a:spcBef>
              <a:spcAft>
                <a:spcPts val="0"/>
              </a:spcAft>
              <a:buSzPts val="1800"/>
              <a:buChar char="●"/>
            </a:pPr>
            <a:r>
              <a:rPr lang="en"/>
              <a:t>Problem Definition</a:t>
            </a:r>
            <a:endParaRPr/>
          </a:p>
          <a:p>
            <a:pPr indent="-342900" lvl="0" marL="457200" rtl="0" algn="l">
              <a:spcBef>
                <a:spcPts val="0"/>
              </a:spcBef>
              <a:spcAft>
                <a:spcPts val="0"/>
              </a:spcAft>
              <a:buSzPts val="1800"/>
              <a:buChar char="●"/>
            </a:pPr>
            <a:r>
              <a:rPr lang="en"/>
              <a:t>Application Screenshots</a:t>
            </a:r>
            <a:endParaRPr/>
          </a:p>
          <a:p>
            <a:pPr indent="-342900" lvl="0" marL="457200" rtl="0" algn="l">
              <a:spcBef>
                <a:spcPts val="0"/>
              </a:spcBef>
              <a:spcAft>
                <a:spcPts val="0"/>
              </a:spcAft>
              <a:buSzPts val="1800"/>
              <a:buChar char="●"/>
            </a:pPr>
            <a:r>
              <a:rPr lang="en"/>
              <a:t>Software Overview</a:t>
            </a:r>
            <a:endParaRPr/>
          </a:p>
          <a:p>
            <a:pPr indent="-342900" lvl="0" marL="457200" rtl="0" algn="l">
              <a:spcBef>
                <a:spcPts val="0"/>
              </a:spcBef>
              <a:spcAft>
                <a:spcPts val="0"/>
              </a:spcAft>
              <a:buSzPts val="1800"/>
              <a:buChar char="●"/>
            </a:pPr>
            <a:r>
              <a:rPr lang="en"/>
              <a:t>Sample Code Snippets</a:t>
            </a:r>
            <a:endParaRPr/>
          </a:p>
          <a:p>
            <a:pPr indent="-342900" lvl="0" marL="457200" rtl="0" algn="l">
              <a:spcBef>
                <a:spcPts val="0"/>
              </a:spcBef>
              <a:spcAft>
                <a:spcPts val="0"/>
              </a:spcAft>
              <a:buSzPts val="1800"/>
              <a:buChar char="●"/>
            </a:pPr>
            <a:r>
              <a:rPr lang="en"/>
              <a:t>App Demo</a:t>
            </a:r>
            <a:endParaRPr/>
          </a:p>
          <a:p>
            <a:pPr indent="-342900" lvl="0" marL="457200" rtl="0" algn="l">
              <a:spcBef>
                <a:spcPts val="0"/>
              </a:spcBef>
              <a:spcAft>
                <a:spcPts val="0"/>
              </a:spcAft>
              <a:buSzPts val="1800"/>
              <a:buChar char="●"/>
            </a:pPr>
            <a:r>
              <a:rPr lang="en"/>
              <a:t>Progress and Future work</a:t>
            </a:r>
            <a:endParaRPr/>
          </a:p>
          <a:p>
            <a:pPr indent="-342900" lvl="0" marL="457200" rtl="0" algn="l">
              <a:spcBef>
                <a:spcPts val="0"/>
              </a:spcBef>
              <a:spcAft>
                <a:spcPts val="0"/>
              </a:spcAft>
              <a:buSzPts val="1800"/>
              <a:buChar char="●"/>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457200" rtl="0" algn="l">
              <a:lnSpc>
                <a:spcPct val="98750"/>
              </a:lnSpc>
              <a:spcBef>
                <a:spcPts val="620"/>
              </a:spcBef>
              <a:spcAft>
                <a:spcPts val="0"/>
              </a:spcAft>
              <a:buNone/>
            </a:pPr>
            <a:r>
              <a:rPr lang="en" sz="1300"/>
              <a:t>Creating a phone app Android to be specific that’s accessible for everyone. That is designed to help you achieve your goals. </a:t>
            </a:r>
            <a:r>
              <a:rPr lang="en" sz="1200"/>
              <a:t>There is no targeted audience; it's available to all consumers. </a:t>
            </a:r>
            <a:r>
              <a:rPr lang="en" sz="1200">
                <a:highlight>
                  <a:srgbClr val="FFFFFF"/>
                </a:highlight>
              </a:rPr>
              <a:t>Whether you're a tech-savvy enthusiast, a busy professional, a student trying to manage their time , or anyone in between, our product is tailor-made to enhance your lifestyle. We believe in inclusivity and accessibility for all, which is why we've made sure that everyone can succeed using our app “Goal!”</a:t>
            </a:r>
            <a:r>
              <a:rPr lang="en" sz="1200"/>
              <a:t> We made sure that our app could be used in a variety of ways for example:</a:t>
            </a:r>
            <a:endParaRPr sz="1200"/>
          </a:p>
          <a:p>
            <a:pPr indent="-457200" lvl="0" marL="914400" rtl="0" algn="l">
              <a:lnSpc>
                <a:spcPct val="98750"/>
              </a:lnSpc>
              <a:spcBef>
                <a:spcPts val="620"/>
              </a:spcBef>
              <a:spcAft>
                <a:spcPts val="0"/>
              </a:spcAft>
              <a:buNone/>
            </a:pPr>
            <a:r>
              <a:t/>
            </a:r>
            <a:endParaRPr sz="1200"/>
          </a:p>
          <a:p>
            <a:pPr indent="-304800" lvl="0" marL="457200" rtl="0" algn="just">
              <a:lnSpc>
                <a:spcPct val="100000"/>
              </a:lnSpc>
              <a:spcBef>
                <a:spcPts val="0"/>
              </a:spcBef>
              <a:spcAft>
                <a:spcPts val="0"/>
              </a:spcAft>
              <a:buSzPts val="1200"/>
              <a:buAutoNum type="arabicPeriod"/>
            </a:pPr>
            <a:r>
              <a:rPr lang="en" sz="1200"/>
              <a:t>Students struggle sometimes with time management and with getting all their assignments on time. Organizing a healthy schedule on how to get all their work done on time is crucial and I can stand by that since I’m a student myself. Thus, The intended use in this case would be  that “Goal!”  keeps up with the list of tasks you assign to it by sending reminders of when a separate task is due and as well keeping track of the progress made daily depending on how many tasks have been completed that day. This is displayed via a statistical graph in the app.</a:t>
            </a:r>
            <a:endParaRPr sz="1200"/>
          </a:p>
          <a:p>
            <a:pPr indent="-304800" lvl="0" marL="457200" rtl="0" algn="just">
              <a:lnSpc>
                <a:spcPct val="100000"/>
              </a:lnSpc>
              <a:spcBef>
                <a:spcPts val="0"/>
              </a:spcBef>
              <a:spcAft>
                <a:spcPts val="0"/>
              </a:spcAft>
              <a:buSzPts val="1200"/>
              <a:buAutoNum type="arabicPeriod"/>
            </a:pPr>
            <a:r>
              <a:rPr lang="en" sz="1200"/>
              <a:t>Doctors as well have a lot on their plate. We made “Goal!” an app that has ease of use which means making it user-friendly a top priority of ours. You don't need to be tech savvy to enjoy our product. It’s intuitive and straightforward to anyone now doctors could simply open the app and add in when their next appointment with their patient is going to be. Just by setting a time and date for when the  event is taking place.</a:t>
            </a:r>
            <a:endParaRPr sz="1200"/>
          </a:p>
          <a:p>
            <a:pPr indent="0" lvl="0" marL="0" rtl="0" algn="l">
              <a:spcBef>
                <a:spcPts val="6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Definition</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100"/>
              <a:t>Quantifying one’s long-term goals and accomplishing them is a problem for most people.  Without proper, organized planning, goals easily turn in to “I could’ve done this..  I could’ve done that.”</a:t>
            </a:r>
            <a:endParaRPr sz="2100"/>
          </a:p>
          <a:p>
            <a:pPr indent="0" lvl="0" marL="0" rtl="0" algn="ctr">
              <a:spcBef>
                <a:spcPts val="1200"/>
              </a:spcBef>
              <a:spcAft>
                <a:spcPts val="0"/>
              </a:spcAft>
              <a:buNone/>
            </a:pPr>
            <a:r>
              <a:t/>
            </a:r>
            <a:endParaRPr sz="2100"/>
          </a:p>
          <a:p>
            <a:pPr indent="0" lvl="0" marL="0" rtl="0" algn="ctr">
              <a:spcBef>
                <a:spcPts val="1200"/>
              </a:spcBef>
              <a:spcAft>
                <a:spcPts val="1200"/>
              </a:spcAft>
              <a:buNone/>
            </a:pPr>
            <a:r>
              <a:rPr lang="en" sz="2100"/>
              <a:t>Our application sets out to solve this problem by following this procedure:</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Definition</a:t>
            </a:r>
            <a:endParaRPr/>
          </a:p>
        </p:txBody>
      </p:sp>
      <p:sp>
        <p:nvSpPr>
          <p:cNvPr id="110" name="Google Shape;110;p17"/>
          <p:cNvSpPr txBox="1"/>
          <p:nvPr>
            <p:ph idx="1" type="body"/>
          </p:nvPr>
        </p:nvSpPr>
        <p:spPr>
          <a:xfrm>
            <a:off x="311700" y="1229875"/>
            <a:ext cx="8520600" cy="2155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200"/>
              <a:t>1.	Create Long-Term Goals</a:t>
            </a:r>
            <a:endParaRPr b="1" sz="2200"/>
          </a:p>
          <a:p>
            <a:pPr indent="0" lvl="0" marL="0" rtl="0" algn="ctr">
              <a:spcBef>
                <a:spcPts val="1200"/>
              </a:spcBef>
              <a:spcAft>
                <a:spcPts val="1200"/>
              </a:spcAft>
              <a:buNone/>
            </a:pPr>
            <a:r>
              <a:rPr lang="en" sz="2200"/>
              <a:t>	The Users will be able to create long-term goals attached to a date which they would like to have it completed by.</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Definition	</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100"/>
              <a:t>2.  Subdivide goals into smaller goals</a:t>
            </a:r>
            <a:endParaRPr b="1" sz="2100"/>
          </a:p>
          <a:p>
            <a:pPr indent="0" lvl="0" marL="0" rtl="0" algn="ctr">
              <a:spcBef>
                <a:spcPts val="1200"/>
              </a:spcBef>
              <a:spcAft>
                <a:spcPts val="0"/>
              </a:spcAft>
              <a:buNone/>
            </a:pPr>
            <a:r>
              <a:rPr lang="en" sz="2100"/>
              <a:t>This will allow the user to break down a large task into smaller ones which they will likely be more able to complete in a shorter amount of time.And since every smaller goal will be in order, each goal will lead in to the next. </a:t>
            </a:r>
            <a:endParaRPr sz="2100"/>
          </a:p>
          <a:p>
            <a:pPr indent="0" lvl="0" marL="0" rtl="0" algn="ctr">
              <a:spcBef>
                <a:spcPts val="1200"/>
              </a:spcBef>
              <a:spcAft>
                <a:spcPts val="1200"/>
              </a:spcAft>
              <a:buNone/>
            </a:pPr>
            <a:r>
              <a:rPr lang="en" sz="2100"/>
              <a:t>After all these smaller goals are complete the long-term goal will also be complete.</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Definition</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300"/>
              <a:t>3.	Statistics</a:t>
            </a:r>
            <a:endParaRPr sz="2300"/>
          </a:p>
          <a:p>
            <a:pPr indent="0" lvl="0" marL="0" rtl="0" algn="ctr">
              <a:spcBef>
                <a:spcPts val="1200"/>
              </a:spcBef>
              <a:spcAft>
                <a:spcPts val="1200"/>
              </a:spcAft>
              <a:buNone/>
            </a:pPr>
            <a:r>
              <a:rPr lang="en" sz="2300"/>
              <a:t>The application will also track the rates of completion so the user will have useful information in order to be able to quantify what they did or didn’t get done.  This will help the users know whether they’re improving on completing their goals.. Or not.</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Wireframe</a:t>
            </a:r>
            <a:endParaRPr/>
          </a:p>
        </p:txBody>
      </p:sp>
      <p:sp>
        <p:nvSpPr>
          <p:cNvPr id="128" name="Google Shape;128;p20"/>
          <p:cNvSpPr txBox="1"/>
          <p:nvPr>
            <p:ph idx="1" type="body"/>
          </p:nvPr>
        </p:nvSpPr>
        <p:spPr>
          <a:xfrm>
            <a:off x="7036925" y="1017800"/>
            <a:ext cx="1874700" cy="262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Five pages:</a:t>
            </a:r>
            <a:endParaRPr/>
          </a:p>
          <a:p>
            <a:pPr indent="-342900" lvl="0" marL="457200" rtl="0" algn="l">
              <a:spcBef>
                <a:spcPts val="1200"/>
              </a:spcBef>
              <a:spcAft>
                <a:spcPts val="0"/>
              </a:spcAft>
              <a:buSzPts val="1800"/>
              <a:buChar char="●"/>
            </a:pPr>
            <a:r>
              <a:rPr lang="en"/>
              <a:t>Home</a:t>
            </a:r>
            <a:endParaRPr/>
          </a:p>
          <a:p>
            <a:pPr indent="-342900" lvl="0" marL="457200" rtl="0" algn="l">
              <a:spcBef>
                <a:spcPts val="0"/>
              </a:spcBef>
              <a:spcAft>
                <a:spcPts val="0"/>
              </a:spcAft>
              <a:buSzPts val="1800"/>
              <a:buChar char="●"/>
            </a:pPr>
            <a:r>
              <a:rPr lang="en"/>
              <a:t>Schedule</a:t>
            </a:r>
            <a:endParaRPr/>
          </a:p>
          <a:p>
            <a:pPr indent="-342900" lvl="0" marL="457200" rtl="0" algn="l">
              <a:spcBef>
                <a:spcPts val="0"/>
              </a:spcBef>
              <a:spcAft>
                <a:spcPts val="0"/>
              </a:spcAft>
              <a:buSzPts val="1800"/>
              <a:buChar char="●"/>
            </a:pPr>
            <a:r>
              <a:rPr lang="en"/>
              <a:t>Goal (Individual)</a:t>
            </a:r>
            <a:endParaRPr/>
          </a:p>
          <a:p>
            <a:pPr indent="-342900" lvl="0" marL="457200" rtl="0" algn="l">
              <a:spcBef>
                <a:spcPts val="0"/>
              </a:spcBef>
              <a:spcAft>
                <a:spcPts val="0"/>
              </a:spcAft>
              <a:buSzPts val="1800"/>
              <a:buChar char="●"/>
            </a:pPr>
            <a:r>
              <a:rPr lang="en"/>
              <a:t>Archive</a:t>
            </a:r>
            <a:endParaRPr/>
          </a:p>
          <a:p>
            <a:pPr indent="-342900" lvl="0" marL="457200" rtl="0" algn="l">
              <a:spcBef>
                <a:spcPts val="0"/>
              </a:spcBef>
              <a:spcAft>
                <a:spcPts val="0"/>
              </a:spcAft>
              <a:buSzPts val="1800"/>
              <a:buChar char="●"/>
            </a:pPr>
            <a:r>
              <a:rPr lang="en"/>
              <a:t>Statistics</a:t>
            </a:r>
            <a:endParaRPr/>
          </a:p>
        </p:txBody>
      </p:sp>
      <p:pic>
        <p:nvPicPr>
          <p:cNvPr id="129" name="Google Shape;129;p20"/>
          <p:cNvPicPr preferRelativeResize="0"/>
          <p:nvPr/>
        </p:nvPicPr>
        <p:blipFill>
          <a:blip r:embed="rId3">
            <a:alphaModFix/>
          </a:blip>
          <a:stretch>
            <a:fillRect/>
          </a:stretch>
        </p:blipFill>
        <p:spPr>
          <a:xfrm>
            <a:off x="311700" y="1057875"/>
            <a:ext cx="6449378" cy="3641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2097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Wireframe Breakdown</a:t>
            </a:r>
            <a:endParaRPr/>
          </a:p>
        </p:txBody>
      </p:sp>
      <p:sp>
        <p:nvSpPr>
          <p:cNvPr id="135" name="Google Shape;135;p21"/>
          <p:cNvSpPr txBox="1"/>
          <p:nvPr>
            <p:ph idx="1" type="body"/>
          </p:nvPr>
        </p:nvSpPr>
        <p:spPr>
          <a:xfrm>
            <a:off x="311700" y="753425"/>
            <a:ext cx="8520600" cy="4115100"/>
          </a:xfrm>
          <a:prstGeom prst="rect">
            <a:avLst/>
          </a:prstGeom>
        </p:spPr>
        <p:txBody>
          <a:bodyPr anchorCtr="0" anchor="t" bIns="91425" lIns="91425" spcFirstLastPara="1" rIns="91425" wrap="square" tIns="91425">
            <a:normAutofit fontScale="92500" lnSpcReduction="20000"/>
          </a:bodyPr>
          <a:lstStyle/>
          <a:p>
            <a:pPr indent="-299085" lvl="0" marL="457200" rtl="0" algn="l">
              <a:spcBef>
                <a:spcPts val="0"/>
              </a:spcBef>
              <a:spcAft>
                <a:spcPts val="0"/>
              </a:spcAft>
              <a:buSzPct val="100000"/>
              <a:buChar char="●"/>
            </a:pPr>
            <a:r>
              <a:rPr b="1" lang="en" sz="1200"/>
              <a:t>Home:</a:t>
            </a:r>
            <a:endParaRPr b="1" sz="1200"/>
          </a:p>
          <a:p>
            <a:pPr indent="-299085" lvl="1" marL="914400" rtl="0" algn="l">
              <a:spcBef>
                <a:spcPts val="0"/>
              </a:spcBef>
              <a:spcAft>
                <a:spcPts val="0"/>
              </a:spcAft>
              <a:buSzPct val="100000"/>
              <a:buChar char="○"/>
            </a:pPr>
            <a:r>
              <a:rPr lang="en" sz="1200"/>
              <a:t>Yesterday, today, and tomorrow displayed at the top - immediate reminder of upcoming and past due dates for set goals</a:t>
            </a:r>
            <a:endParaRPr sz="1200"/>
          </a:p>
          <a:p>
            <a:pPr indent="-299085" lvl="1" marL="914400" rtl="0" algn="l">
              <a:spcBef>
                <a:spcPts val="0"/>
              </a:spcBef>
              <a:spcAft>
                <a:spcPts val="0"/>
              </a:spcAft>
              <a:buSzPct val="100000"/>
              <a:buChar char="○"/>
            </a:pPr>
            <a:r>
              <a:rPr lang="en" sz="1200"/>
              <a:t>Listing of all goals and subgoals; to the right of each are color-coded “complete” and “delete” buttons</a:t>
            </a:r>
            <a:endParaRPr sz="1200"/>
          </a:p>
          <a:p>
            <a:pPr indent="-299085" lvl="0" marL="457200" rtl="0" algn="l">
              <a:spcBef>
                <a:spcPts val="0"/>
              </a:spcBef>
              <a:spcAft>
                <a:spcPts val="0"/>
              </a:spcAft>
              <a:buSzPct val="100000"/>
              <a:buChar char="●"/>
            </a:pPr>
            <a:r>
              <a:rPr b="1" lang="en" sz="1200"/>
              <a:t>Schedule:</a:t>
            </a:r>
            <a:endParaRPr b="1" sz="1200"/>
          </a:p>
          <a:p>
            <a:pPr indent="-299085" lvl="1" marL="914400" rtl="0" algn="l">
              <a:spcBef>
                <a:spcPts val="0"/>
              </a:spcBef>
              <a:spcAft>
                <a:spcPts val="0"/>
              </a:spcAft>
              <a:buSzPct val="100000"/>
              <a:buChar char="○"/>
            </a:pPr>
            <a:r>
              <a:rPr lang="en" sz="1200"/>
              <a:t>Calendar displaying a full month – current date is grayed out and dates may be selected to view pop-up of tasks due on selected date</a:t>
            </a:r>
            <a:endParaRPr sz="1200"/>
          </a:p>
          <a:p>
            <a:pPr indent="-299085" lvl="1" marL="914400" rtl="0" algn="l">
              <a:spcBef>
                <a:spcPts val="0"/>
              </a:spcBef>
              <a:spcAft>
                <a:spcPts val="0"/>
              </a:spcAft>
              <a:buSzPct val="100000"/>
              <a:buChar char="○"/>
            </a:pPr>
            <a:r>
              <a:rPr lang="en" sz="1200"/>
              <a:t>Arrow keys can be tapped to move back and forth between months</a:t>
            </a:r>
            <a:endParaRPr sz="1200"/>
          </a:p>
          <a:p>
            <a:pPr indent="-299085" lvl="0" marL="457200" rtl="0" algn="l">
              <a:spcBef>
                <a:spcPts val="0"/>
              </a:spcBef>
              <a:spcAft>
                <a:spcPts val="0"/>
              </a:spcAft>
              <a:buSzPct val="100000"/>
              <a:buChar char="●"/>
            </a:pPr>
            <a:r>
              <a:rPr b="1" lang="en" sz="1200"/>
              <a:t>Goal (Individual):</a:t>
            </a:r>
            <a:endParaRPr b="1" sz="1200"/>
          </a:p>
          <a:p>
            <a:pPr indent="-299085" lvl="1" marL="914400" rtl="0" algn="l">
              <a:spcBef>
                <a:spcPts val="0"/>
              </a:spcBef>
              <a:spcAft>
                <a:spcPts val="0"/>
              </a:spcAft>
              <a:buSzPct val="100000"/>
              <a:buChar char="○"/>
            </a:pPr>
            <a:r>
              <a:rPr lang="en" sz="1200"/>
              <a:t>Task number in header, followed by due date and then description</a:t>
            </a:r>
            <a:endParaRPr sz="1200"/>
          </a:p>
          <a:p>
            <a:pPr indent="-299085" lvl="1" marL="914400" rtl="0" algn="l">
              <a:spcBef>
                <a:spcPts val="0"/>
              </a:spcBef>
              <a:spcAft>
                <a:spcPts val="0"/>
              </a:spcAft>
              <a:buSzPct val="100000"/>
              <a:buChar char="○"/>
            </a:pPr>
            <a:r>
              <a:rPr lang="en" sz="1200"/>
              <a:t>“Complete”, “edit”, and “delete” buttons below</a:t>
            </a:r>
            <a:endParaRPr sz="1200"/>
          </a:p>
          <a:p>
            <a:pPr indent="-299085" lvl="0" marL="457200" rtl="0" algn="l">
              <a:spcBef>
                <a:spcPts val="0"/>
              </a:spcBef>
              <a:spcAft>
                <a:spcPts val="0"/>
              </a:spcAft>
              <a:buSzPct val="100000"/>
              <a:buChar char="●"/>
            </a:pPr>
            <a:r>
              <a:rPr b="1" lang="en" sz="1200"/>
              <a:t>Archive:</a:t>
            </a:r>
            <a:endParaRPr b="1" sz="1200"/>
          </a:p>
          <a:p>
            <a:pPr indent="-299085" lvl="1" marL="914400" rtl="0" algn="l">
              <a:spcBef>
                <a:spcPts val="0"/>
              </a:spcBef>
              <a:spcAft>
                <a:spcPts val="0"/>
              </a:spcAft>
              <a:buSzPct val="100000"/>
              <a:buChar char="○"/>
            </a:pPr>
            <a:r>
              <a:rPr lang="en" sz="1200"/>
              <a:t>Two boxes for completed and deleted goals, respectively</a:t>
            </a:r>
            <a:endParaRPr sz="1200"/>
          </a:p>
          <a:p>
            <a:pPr indent="-299085" lvl="1" marL="914400" rtl="0" algn="l">
              <a:spcBef>
                <a:spcPts val="0"/>
              </a:spcBef>
              <a:spcAft>
                <a:spcPts val="0"/>
              </a:spcAft>
              <a:buSzPct val="100000"/>
              <a:buChar char="○"/>
            </a:pPr>
            <a:r>
              <a:rPr lang="en" sz="1200"/>
              <a:t>Every goal listed has a restoration button to its right</a:t>
            </a:r>
            <a:endParaRPr sz="1200"/>
          </a:p>
          <a:p>
            <a:pPr indent="-299085" lvl="2" marL="1371600" rtl="0" algn="l">
              <a:spcBef>
                <a:spcPts val="0"/>
              </a:spcBef>
              <a:spcAft>
                <a:spcPts val="0"/>
              </a:spcAft>
              <a:buSzPct val="100000"/>
              <a:buChar char="■"/>
            </a:pPr>
            <a:r>
              <a:rPr lang="en" sz="1200"/>
              <a:t>Restoring a goal will cause it to display on the home page again</a:t>
            </a:r>
            <a:endParaRPr sz="1200"/>
          </a:p>
          <a:p>
            <a:pPr indent="-299085" lvl="0" marL="457200" rtl="0" algn="l">
              <a:spcBef>
                <a:spcPts val="0"/>
              </a:spcBef>
              <a:spcAft>
                <a:spcPts val="0"/>
              </a:spcAft>
              <a:buSzPct val="100000"/>
              <a:buChar char="●"/>
            </a:pPr>
            <a:r>
              <a:rPr b="1" lang="en" sz="1200"/>
              <a:t>Statistics:</a:t>
            </a:r>
            <a:endParaRPr b="1" sz="1200"/>
          </a:p>
          <a:p>
            <a:pPr indent="-299085" lvl="1" marL="914400" rtl="0" algn="l">
              <a:spcBef>
                <a:spcPts val="0"/>
              </a:spcBef>
              <a:spcAft>
                <a:spcPts val="0"/>
              </a:spcAft>
              <a:buSzPct val="100000"/>
              <a:buChar char="○"/>
            </a:pPr>
            <a:r>
              <a:rPr lang="en" sz="1200"/>
              <a:t>Bar graph displaying goals completed each day for the past week</a:t>
            </a:r>
            <a:endParaRPr sz="1200"/>
          </a:p>
          <a:p>
            <a:pPr indent="-299085" lvl="2" marL="1371600" rtl="0" algn="l">
              <a:spcBef>
                <a:spcPts val="0"/>
              </a:spcBef>
              <a:spcAft>
                <a:spcPts val="0"/>
              </a:spcAft>
              <a:buSzPct val="100000"/>
              <a:buChar char="■"/>
            </a:pPr>
            <a:r>
              <a:rPr lang="en" sz="1200"/>
              <a:t>Can be adjusted to week/month or month/year</a:t>
            </a:r>
            <a:endParaRPr sz="1200"/>
          </a:p>
          <a:p>
            <a:pPr indent="-299085" lvl="2" marL="1371600" rtl="0" algn="l">
              <a:spcBef>
                <a:spcPts val="0"/>
              </a:spcBef>
              <a:spcAft>
                <a:spcPts val="0"/>
              </a:spcAft>
              <a:buSzPct val="100000"/>
              <a:buChar char="■"/>
            </a:pPr>
            <a:r>
              <a:rPr lang="en" sz="1200"/>
              <a:t>Best day(s) are marked</a:t>
            </a:r>
            <a:endParaRPr sz="1200"/>
          </a:p>
          <a:p>
            <a:pPr indent="-299085" lvl="1" marL="914400" rtl="0" algn="l">
              <a:spcBef>
                <a:spcPts val="0"/>
              </a:spcBef>
              <a:spcAft>
                <a:spcPts val="0"/>
              </a:spcAft>
              <a:buSzPct val="100000"/>
              <a:buChar char="○"/>
            </a:pPr>
            <a:r>
              <a:rPr lang="en" sz="1200"/>
              <a:t>Summary of the week’s/month’s/year’s progress</a:t>
            </a:r>
            <a:endParaRPr sz="1200"/>
          </a:p>
          <a:p>
            <a:pPr indent="-299085" lvl="2" marL="1371600" rtl="0" algn="l">
              <a:spcBef>
                <a:spcPts val="0"/>
              </a:spcBef>
              <a:spcAft>
                <a:spcPts val="0"/>
              </a:spcAft>
              <a:buSzPct val="100000"/>
              <a:buChar char="■"/>
            </a:pPr>
            <a:r>
              <a:rPr lang="en" sz="1200"/>
              <a:t>Most productive day/week/month, total goals achieved, and average</a:t>
            </a:r>
            <a:endParaRPr sz="1200"/>
          </a:p>
          <a:p>
            <a:pPr indent="-299085" lvl="0" marL="457200" rtl="0" algn="l">
              <a:spcBef>
                <a:spcPts val="0"/>
              </a:spcBef>
              <a:spcAft>
                <a:spcPts val="0"/>
              </a:spcAft>
              <a:buSzPct val="100000"/>
              <a:buChar char="●"/>
            </a:pPr>
            <a:r>
              <a:rPr b="1" lang="en" sz="1200"/>
              <a:t>Other:</a:t>
            </a:r>
            <a:endParaRPr sz="1200"/>
          </a:p>
          <a:p>
            <a:pPr indent="-299085" lvl="1" marL="914400" rtl="0" algn="l">
              <a:spcBef>
                <a:spcPts val="0"/>
              </a:spcBef>
              <a:spcAft>
                <a:spcPts val="0"/>
              </a:spcAft>
              <a:buSzPct val="100000"/>
              <a:buChar char="○"/>
            </a:pPr>
            <a:r>
              <a:rPr lang="en" sz="1200"/>
              <a:t>Button layout at the bottom of every page - navigation bar</a:t>
            </a:r>
            <a:endParaRPr sz="1200"/>
          </a:p>
          <a:p>
            <a:pPr indent="-299085" lvl="2" marL="1371600" rtl="0" algn="l">
              <a:spcBef>
                <a:spcPts val="0"/>
              </a:spcBef>
              <a:spcAft>
                <a:spcPts val="0"/>
              </a:spcAft>
              <a:buSzPct val="100000"/>
              <a:buChar char="■"/>
            </a:pPr>
            <a:r>
              <a:rPr lang="en" sz="1200"/>
              <a:t>Home, schedule, task, archive, and statistics buttons</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