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84" r:id="rId1"/>
  </p:sldMasterIdLst>
  <p:notesMasterIdLst>
    <p:notesMasterId r:id="rId10"/>
  </p:notesMasterIdLst>
  <p:sldIdLst>
    <p:sldId id="256" r:id="rId2"/>
    <p:sldId id="257" r:id="rId3"/>
    <p:sldId id="263" r:id="rId4"/>
    <p:sldId id="262" r:id="rId5"/>
    <p:sldId id="259" r:id="rId6"/>
    <p:sldId id="260" r:id="rId7"/>
    <p:sldId id="25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3"/>
  </p:normalViewPr>
  <p:slideViewPr>
    <p:cSldViewPr snapToGrid="0">
      <p:cViewPr varScale="1">
        <p:scale>
          <a:sx n="105" d="100"/>
          <a:sy n="105"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animouneer\Desktop\Career\My-Project\Excel%20Projects\&#1608;&#1586;&#1575;&#1585;&#1577;%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hanimouneer\Desktop\Career\My-Project\Excel%20Projects\&#1608;&#1586;&#1575;&#1585;&#1577;%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hanimouneer\Desktop\Career\My-Project\Excel%20Projects\&#1608;&#1586;&#1575;&#1585;&#1577;%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 على حسب السنة والعمر!PivotTable6</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a:t>عدد مستخدمين تطبيق نُسك على</a:t>
            </a:r>
            <a:r>
              <a:rPr lang="ar-SA" baseline="0"/>
              <a:t> حسب السنة</a:t>
            </a:r>
            <a:endParaRPr lang="ar-S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s>
    <c:plotArea>
      <c:layout/>
      <c:doughnutChart>
        <c:varyColors val="1"/>
        <c:ser>
          <c:idx val="0"/>
          <c:order val="0"/>
          <c:tx>
            <c:strRef>
              <c:f>' على حسب السنة والعمر'!$B$37</c:f>
              <c:strCache>
                <c:ptCount val="1"/>
                <c:pt idx="0">
                  <c:v>الإجمالي</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A6-4C41-AF44-1E501D46AEC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A6-4C41-AF44-1E501D46AEC1}"/>
              </c:ext>
            </c:extLst>
          </c:dPt>
          <c:dLbls>
            <c:dLbl>
              <c:idx val="0"/>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EA6-4C41-AF44-1E501D46AEC1}"/>
                </c:ext>
              </c:extLst>
            </c:dLbl>
            <c:dLbl>
              <c:idx val="1"/>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EA6-4C41-AF44-1E501D46AEC1}"/>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 على حسب السنة والعمر'!$A$38:$A$40</c:f>
              <c:strCache>
                <c:ptCount val="2"/>
                <c:pt idx="0">
                  <c:v>1443</c:v>
                </c:pt>
                <c:pt idx="1">
                  <c:v>1444</c:v>
                </c:pt>
              </c:strCache>
            </c:strRef>
          </c:cat>
          <c:val>
            <c:numRef>
              <c:f>' على حسب السنة والعمر'!$B$38:$B$40</c:f>
              <c:numCache>
                <c:formatCode>_-* #,##0_-;\-* #,##0_-;_-* "-"??_-;_-@_-</c:formatCode>
                <c:ptCount val="2"/>
                <c:pt idx="0">
                  <c:v>16233656</c:v>
                </c:pt>
                <c:pt idx="1">
                  <c:v>15480321</c:v>
                </c:pt>
              </c:numCache>
            </c:numRef>
          </c:val>
          <c:extLst>
            <c:ext xmlns:c16="http://schemas.microsoft.com/office/drawing/2014/chart" uri="{C3380CC4-5D6E-409C-BE32-E72D297353CC}">
              <c16:uniqueId val="{00000004-8EA6-4C41-AF44-1E501D46AEC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 على حسب السنة والعمر!PivotTable1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a:t>عدد</a:t>
            </a:r>
            <a:r>
              <a:rPr lang="ar-SA" baseline="0"/>
              <a:t> مستخدمين التطبيق لعاميّ ١٤٤٣ - ١٤٤٤هـ</a:t>
            </a:r>
            <a:endParaRPr lang="ar-S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على حسب السنة والعمر'!$B$75</c:f>
              <c:strCache>
                <c:ptCount val="1"/>
                <c:pt idx="0">
                  <c:v>الإجمالي</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olid"/>
                <a:round/>
                <a:tailEnd type="stealth"/>
              </a:ln>
              <a:effectLst/>
            </c:spPr>
            <c:trendlineType val="linear"/>
            <c:dispRSqr val="0"/>
            <c:dispEq val="0"/>
          </c:trendline>
          <c:cat>
            <c:strRef>
              <c:f>' على حسب السنة والعمر'!$A$76:$A$78</c:f>
              <c:strCache>
                <c:ptCount val="2"/>
                <c:pt idx="0">
                  <c:v>1443</c:v>
                </c:pt>
                <c:pt idx="1">
                  <c:v>1444</c:v>
                </c:pt>
              </c:strCache>
            </c:strRef>
          </c:cat>
          <c:val>
            <c:numRef>
              <c:f>' على حسب السنة والعمر'!$B$76:$B$78</c:f>
              <c:numCache>
                <c:formatCode>_-* #,##0_-;\-* #,##0_-;_-* "-"??_-;_-@_-</c:formatCode>
                <c:ptCount val="2"/>
                <c:pt idx="0">
                  <c:v>16233656</c:v>
                </c:pt>
                <c:pt idx="1">
                  <c:v>15480321</c:v>
                </c:pt>
              </c:numCache>
            </c:numRef>
          </c:val>
          <c:extLst>
            <c:ext xmlns:c16="http://schemas.microsoft.com/office/drawing/2014/chart" uri="{C3380CC4-5D6E-409C-BE32-E72D297353CC}">
              <c16:uniqueId val="{00000001-E785-9D4E-97B8-BEF2A8107E2B}"/>
            </c:ext>
          </c:extLst>
        </c:ser>
        <c:dLbls>
          <c:showLegendKey val="0"/>
          <c:showVal val="0"/>
          <c:showCatName val="0"/>
          <c:showSerName val="0"/>
          <c:showPercent val="0"/>
          <c:showBubbleSize val="0"/>
        </c:dLbls>
        <c:gapWidth val="219"/>
        <c:overlap val="-27"/>
        <c:axId val="470219520"/>
        <c:axId val="470221520"/>
      </c:barChart>
      <c:catAx>
        <c:axId val="470219520"/>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السنة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470221520"/>
        <c:crosses val="autoZero"/>
        <c:auto val="1"/>
        <c:lblAlgn val="ctr"/>
        <c:lblOffset val="100"/>
        <c:noMultiLvlLbl val="0"/>
      </c:catAx>
      <c:valAx>
        <c:axId val="470221520"/>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عدد مستخدمين التطبيق</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470219520"/>
        <c:crosses val="autoZero"/>
        <c:crossBetween val="between"/>
        <c:majorUnit val="5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١٤٤٤٣-١٤٤٤هـ.xlsx]التغير بين السنتين!PivotTable14</c:name>
    <c:fmtId val="6"/>
  </c:pivotSource>
  <c:chart>
    <c:title>
      <c:tx>
        <c:rich>
          <a:bodyPr rot="0" spcFirstLastPara="1" vertOverflow="ellipsis" vert="horz" wrap="square" anchor="ctr" anchorCtr="1"/>
          <a:lstStyle/>
          <a:p>
            <a:pPr marL="0" marR="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ar-SA"/>
              <a:t>عدد مستخدمين التطبيق على حسب الشهر</a:t>
            </a:r>
          </a:p>
        </c:rich>
      </c:tx>
      <c:overlay val="0"/>
      <c:spPr>
        <a:noFill/>
        <a:ln>
          <a:noFill/>
        </a:ln>
        <a:effectLst/>
      </c:spPr>
      <c:txPr>
        <a:bodyPr rot="0" spcFirstLastPara="1" vertOverflow="ellipsis" vert="horz" wrap="square" anchor="ctr" anchorCtr="1"/>
        <a:lstStyle/>
        <a:p>
          <a:pPr marL="0" marR="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'التغير بين السنتين'!$B$28:$B$29</c:f>
              <c:strCache>
                <c:ptCount val="1"/>
                <c:pt idx="0">
                  <c:v>1443</c:v>
                </c:pt>
              </c:strCache>
            </c:strRef>
          </c:tx>
          <c:spPr>
            <a:solidFill>
              <a:schemeClr val="accent1"/>
            </a:solidFill>
            <a:ln>
              <a:noFill/>
            </a:ln>
            <a:effectLst/>
          </c:spPr>
          <c:invertIfNegative val="0"/>
          <c:cat>
            <c:strRef>
              <c:f>'التغير بين السنتين'!$A$30:$A$42</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'التغير بين السنتين'!$B$30:$B$42</c:f>
              <c:numCache>
                <c:formatCode>General</c:formatCode>
                <c:ptCount val="12"/>
                <c:pt idx="0">
                  <c:v>1339447</c:v>
                </c:pt>
                <c:pt idx="1">
                  <c:v>968721</c:v>
                </c:pt>
                <c:pt idx="2">
                  <c:v>883795</c:v>
                </c:pt>
                <c:pt idx="3">
                  <c:v>2258326</c:v>
                </c:pt>
                <c:pt idx="4">
                  <c:v>1922229</c:v>
                </c:pt>
                <c:pt idx="5">
                  <c:v>1521380</c:v>
                </c:pt>
                <c:pt idx="6">
                  <c:v>1126275</c:v>
                </c:pt>
                <c:pt idx="7">
                  <c:v>1748973</c:v>
                </c:pt>
                <c:pt idx="8">
                  <c:v>2615121</c:v>
                </c:pt>
                <c:pt idx="9">
                  <c:v>578644</c:v>
                </c:pt>
                <c:pt idx="10">
                  <c:v>979833</c:v>
                </c:pt>
                <c:pt idx="11">
                  <c:v>290912</c:v>
                </c:pt>
              </c:numCache>
            </c:numRef>
          </c:val>
          <c:extLst>
            <c:ext xmlns:c16="http://schemas.microsoft.com/office/drawing/2014/chart" uri="{C3380CC4-5D6E-409C-BE32-E72D297353CC}">
              <c16:uniqueId val="{00000000-DA2A-1148-A582-16A6592DF783}"/>
            </c:ext>
          </c:extLst>
        </c:ser>
        <c:ser>
          <c:idx val="1"/>
          <c:order val="1"/>
          <c:tx>
            <c:strRef>
              <c:f>'التغير بين السنتين'!$C$28:$C$29</c:f>
              <c:strCache>
                <c:ptCount val="1"/>
                <c:pt idx="0">
                  <c:v>1444</c:v>
                </c:pt>
              </c:strCache>
            </c:strRef>
          </c:tx>
          <c:spPr>
            <a:solidFill>
              <a:schemeClr val="accent2"/>
            </a:solidFill>
            <a:ln>
              <a:noFill/>
            </a:ln>
            <a:effectLst/>
          </c:spPr>
          <c:invertIfNegative val="0"/>
          <c:cat>
            <c:strRef>
              <c:f>'التغير بين السنتين'!$A$30:$A$42</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'التغير بين السنتين'!$C$30:$C$42</c:f>
              <c:numCache>
                <c:formatCode>General</c:formatCode>
                <c:ptCount val="12"/>
                <c:pt idx="0">
                  <c:v>888474</c:v>
                </c:pt>
                <c:pt idx="1">
                  <c:v>992906</c:v>
                </c:pt>
                <c:pt idx="2">
                  <c:v>1121457</c:v>
                </c:pt>
                <c:pt idx="3">
                  <c:v>1214589</c:v>
                </c:pt>
                <c:pt idx="4">
                  <c:v>1330703</c:v>
                </c:pt>
                <c:pt idx="5">
                  <c:v>1412390</c:v>
                </c:pt>
                <c:pt idx="6">
                  <c:v>1652166</c:v>
                </c:pt>
                <c:pt idx="7">
                  <c:v>2055507</c:v>
                </c:pt>
                <c:pt idx="8">
                  <c:v>2038232</c:v>
                </c:pt>
                <c:pt idx="9">
                  <c:v>782858</c:v>
                </c:pt>
                <c:pt idx="10">
                  <c:v>1677116</c:v>
                </c:pt>
                <c:pt idx="11">
                  <c:v>313923</c:v>
                </c:pt>
              </c:numCache>
            </c:numRef>
          </c:val>
          <c:extLst>
            <c:ext xmlns:c16="http://schemas.microsoft.com/office/drawing/2014/chart" uri="{C3380CC4-5D6E-409C-BE32-E72D297353CC}">
              <c16:uniqueId val="{00000001-DA2A-1148-A582-16A6592DF783}"/>
            </c:ext>
          </c:extLst>
        </c:ser>
        <c:dLbls>
          <c:showLegendKey val="0"/>
          <c:showVal val="0"/>
          <c:showCatName val="0"/>
          <c:showSerName val="0"/>
          <c:showPercent val="0"/>
          <c:showBubbleSize val="0"/>
        </c:dLbls>
        <c:gapWidth val="150"/>
        <c:axId val="1586842943"/>
        <c:axId val="1491132415"/>
      </c:barChart>
      <c:catAx>
        <c:axId val="1586842943"/>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الشهور</a:t>
                </a:r>
                <a:r>
                  <a:rPr lang="ar-SA" baseline="0"/>
                  <a:t> الهجرية</a:t>
                </a:r>
                <a:endParaRPr lang="ar-S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491132415"/>
        <c:crosses val="autoZero"/>
        <c:auto val="1"/>
        <c:lblAlgn val="ctr"/>
        <c:lblOffset val="100"/>
        <c:noMultiLvlLbl val="0"/>
      </c:catAx>
      <c:valAx>
        <c:axId val="1491132415"/>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عدد مستخديمن التطبيق</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586842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 على حسب السنة والعمر!PivotTable5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sz="1400" b="0" i="0" u="none" strike="noStrike" kern="1200" spc="0" baseline="0">
                <a:solidFill>
                  <a:schemeClr val="tx1">
                    <a:lumMod val="75000"/>
                    <a:lumOff val="25000"/>
                  </a:schemeClr>
                </a:solidFill>
              </a:rPr>
              <a:t>عدد مستخدمين التطبيق على حسب الفئة العمرية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 على حسب السنة والعمر'!$B$7:$B$8</c:f>
              <c:strCache>
                <c:ptCount val="1"/>
                <c:pt idx="0">
                  <c:v>1443</c:v>
                </c:pt>
              </c:strCache>
            </c:strRef>
          </c:tx>
          <c:spPr>
            <a:solidFill>
              <a:schemeClr val="accent1"/>
            </a:solidFill>
            <a:ln>
              <a:noFill/>
            </a:ln>
            <a:effectLst/>
          </c:spPr>
          <c:invertIfNegative val="0"/>
          <c:cat>
            <c:strRef>
              <c:f>' على حسب السنة والعمر'!$A$9:$A$20</c:f>
              <c:strCache>
                <c:ptCount val="11"/>
                <c:pt idx="0">
                  <c:v>0 - 9</c:v>
                </c:pt>
                <c:pt idx="1">
                  <c:v>10- 19</c:v>
                </c:pt>
                <c:pt idx="2">
                  <c:v>100 فأكثر</c:v>
                </c:pt>
                <c:pt idx="3">
                  <c:v>20- 29</c:v>
                </c:pt>
                <c:pt idx="4">
                  <c:v>30- 39</c:v>
                </c:pt>
                <c:pt idx="5">
                  <c:v>40- 49</c:v>
                </c:pt>
                <c:pt idx="6">
                  <c:v>50- 59</c:v>
                </c:pt>
                <c:pt idx="7">
                  <c:v>60- 69</c:v>
                </c:pt>
                <c:pt idx="8">
                  <c:v>70- 79</c:v>
                </c:pt>
                <c:pt idx="9">
                  <c:v>80- 89</c:v>
                </c:pt>
                <c:pt idx="10">
                  <c:v>90- 99</c:v>
                </c:pt>
              </c:strCache>
            </c:strRef>
          </c:cat>
          <c:val>
            <c:numRef>
              <c:f>' على حسب السنة والعمر'!$B$9:$B$20</c:f>
              <c:numCache>
                <c:formatCode>_-* #,##0_-;\-* #,##0_-;_-* "-"??_-;_-@_-</c:formatCode>
                <c:ptCount val="11"/>
                <c:pt idx="0">
                  <c:v>307081</c:v>
                </c:pt>
                <c:pt idx="1">
                  <c:v>2175246</c:v>
                </c:pt>
                <c:pt idx="2">
                  <c:v>2115</c:v>
                </c:pt>
                <c:pt idx="3">
                  <c:v>3583229</c:v>
                </c:pt>
                <c:pt idx="4">
                  <c:v>4005484</c:v>
                </c:pt>
                <c:pt idx="5">
                  <c:v>2731972</c:v>
                </c:pt>
                <c:pt idx="6">
                  <c:v>1923689</c:v>
                </c:pt>
                <c:pt idx="7">
                  <c:v>1133168</c:v>
                </c:pt>
                <c:pt idx="8">
                  <c:v>302396</c:v>
                </c:pt>
                <c:pt idx="9">
                  <c:v>62091</c:v>
                </c:pt>
                <c:pt idx="10">
                  <c:v>7185</c:v>
                </c:pt>
              </c:numCache>
            </c:numRef>
          </c:val>
          <c:extLst>
            <c:ext xmlns:c16="http://schemas.microsoft.com/office/drawing/2014/chart" uri="{C3380CC4-5D6E-409C-BE32-E72D297353CC}">
              <c16:uniqueId val="{00000000-FF57-454E-93FD-60C38CDFE2DE}"/>
            </c:ext>
          </c:extLst>
        </c:ser>
        <c:ser>
          <c:idx val="1"/>
          <c:order val="1"/>
          <c:tx>
            <c:strRef>
              <c:f>' على حسب السنة والعمر'!$C$7:$C$8</c:f>
              <c:strCache>
                <c:ptCount val="1"/>
                <c:pt idx="0">
                  <c:v>1444</c:v>
                </c:pt>
              </c:strCache>
            </c:strRef>
          </c:tx>
          <c:spPr>
            <a:solidFill>
              <a:schemeClr val="accent2"/>
            </a:solidFill>
            <a:ln>
              <a:noFill/>
            </a:ln>
            <a:effectLst/>
          </c:spPr>
          <c:invertIfNegative val="0"/>
          <c:cat>
            <c:strRef>
              <c:f>' على حسب السنة والعمر'!$A$9:$A$20</c:f>
              <c:strCache>
                <c:ptCount val="11"/>
                <c:pt idx="0">
                  <c:v>0 - 9</c:v>
                </c:pt>
                <c:pt idx="1">
                  <c:v>10- 19</c:v>
                </c:pt>
                <c:pt idx="2">
                  <c:v>100 فأكثر</c:v>
                </c:pt>
                <c:pt idx="3">
                  <c:v>20- 29</c:v>
                </c:pt>
                <c:pt idx="4">
                  <c:v>30- 39</c:v>
                </c:pt>
                <c:pt idx="5">
                  <c:v>40- 49</c:v>
                </c:pt>
                <c:pt idx="6">
                  <c:v>50- 59</c:v>
                </c:pt>
                <c:pt idx="7">
                  <c:v>60- 69</c:v>
                </c:pt>
                <c:pt idx="8">
                  <c:v>70- 79</c:v>
                </c:pt>
                <c:pt idx="9">
                  <c:v>80- 89</c:v>
                </c:pt>
                <c:pt idx="10">
                  <c:v>90- 99</c:v>
                </c:pt>
              </c:strCache>
            </c:strRef>
          </c:cat>
          <c:val>
            <c:numRef>
              <c:f>' على حسب السنة والعمر'!$C$9:$C$20</c:f>
              <c:numCache>
                <c:formatCode>_-* #,##0_-;\-* #,##0_-;_-* "-"??_-;_-@_-</c:formatCode>
                <c:ptCount val="11"/>
                <c:pt idx="0">
                  <c:v>573919</c:v>
                </c:pt>
                <c:pt idx="1">
                  <c:v>1137302</c:v>
                </c:pt>
                <c:pt idx="2">
                  <c:v>2470</c:v>
                </c:pt>
                <c:pt idx="3">
                  <c:v>2137880</c:v>
                </c:pt>
                <c:pt idx="4">
                  <c:v>2699279</c:v>
                </c:pt>
                <c:pt idx="5">
                  <c:v>2577676</c:v>
                </c:pt>
                <c:pt idx="6">
                  <c:v>2767237</c:v>
                </c:pt>
                <c:pt idx="7">
                  <c:v>2503807</c:v>
                </c:pt>
                <c:pt idx="8">
                  <c:v>919844</c:v>
                </c:pt>
                <c:pt idx="9">
                  <c:v>148024</c:v>
                </c:pt>
                <c:pt idx="10">
                  <c:v>12883</c:v>
                </c:pt>
              </c:numCache>
            </c:numRef>
          </c:val>
          <c:extLst>
            <c:ext xmlns:c16="http://schemas.microsoft.com/office/drawing/2014/chart" uri="{C3380CC4-5D6E-409C-BE32-E72D297353CC}">
              <c16:uniqueId val="{00000001-FF57-454E-93FD-60C38CDFE2DE}"/>
            </c:ext>
          </c:extLst>
        </c:ser>
        <c:dLbls>
          <c:showLegendKey val="0"/>
          <c:showVal val="0"/>
          <c:showCatName val="0"/>
          <c:showSerName val="0"/>
          <c:showPercent val="0"/>
          <c:showBubbleSize val="0"/>
        </c:dLbls>
        <c:gapWidth val="150"/>
        <c:overlap val="100"/>
        <c:axId val="1816650559"/>
        <c:axId val="1816652287"/>
      </c:barChart>
      <c:catAx>
        <c:axId val="1816650559"/>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الفئات العمرية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816652287"/>
        <c:crosses val="autoZero"/>
        <c:auto val="1"/>
        <c:lblAlgn val="ctr"/>
        <c:lblOffset val="100"/>
        <c:noMultiLvlLbl val="0"/>
      </c:catAx>
      <c:valAx>
        <c:axId val="1816652287"/>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عدد مستخدمين التطبيق</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816650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559C19A-C353-414D-9E15-620F62EA3C3D}" type="datetimeFigureOut">
              <a:rPr lang="ar-SA" smtClean="0"/>
              <a:t>4 ربيع الأول، 1445</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6FBD568-608C-2D4A-AA68-1C7BA917C529}" type="slidenum">
              <a:rPr lang="ar-SA" smtClean="0"/>
              <a:t>‹#›</a:t>
            </a:fld>
            <a:endParaRPr lang="ar-SA"/>
          </a:p>
        </p:txBody>
      </p:sp>
    </p:spTree>
    <p:extLst>
      <p:ext uri="{BB962C8B-B14F-4D97-AF65-F5344CB8AC3E}">
        <p14:creationId xmlns:p14="http://schemas.microsoft.com/office/powerpoint/2010/main" val="149139961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56FBD568-608C-2D4A-AA68-1C7BA917C529}" type="slidenum">
              <a:rPr lang="ar-SA" smtClean="0"/>
              <a:t>3</a:t>
            </a:fld>
            <a:endParaRPr lang="ar-SA"/>
          </a:p>
        </p:txBody>
      </p:sp>
    </p:spTree>
    <p:extLst>
      <p:ext uri="{BB962C8B-B14F-4D97-AF65-F5344CB8AC3E}">
        <p14:creationId xmlns:p14="http://schemas.microsoft.com/office/powerpoint/2010/main" val="3556179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a:xfrm>
            <a:off x="3962399" y="5870575"/>
            <a:ext cx="4893958" cy="377825"/>
          </a:xfrm>
        </p:spPr>
        <p:txBody>
          <a:bodyPr/>
          <a:lstStyle/>
          <a:p>
            <a:endParaRPr lang="ar-SA"/>
          </a:p>
        </p:txBody>
      </p:sp>
      <p:sp>
        <p:nvSpPr>
          <p:cNvPr id="6" name="Slide Number Placeholder 5"/>
          <p:cNvSpPr>
            <a:spLocks noGrp="1"/>
          </p:cNvSpPr>
          <p:nvPr>
            <p:ph type="sldNum" sz="quarter" idx="12"/>
          </p:nvPr>
        </p:nvSpPr>
        <p:spPr>
          <a:xfrm>
            <a:off x="10608958" y="5870575"/>
            <a:ext cx="551167" cy="377825"/>
          </a:xfrm>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7616399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r">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266641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4220433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762950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03231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36794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247870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
        <p:nvSpPr>
          <p:cNvPr id="8" name="Title 1"/>
          <p:cNvSpPr>
            <a:spLocks noGrp="1"/>
          </p:cNvSpPr>
          <p:nvPr>
            <p:ph type="title"/>
          </p:nvPr>
        </p:nvSpPr>
        <p:spPr>
          <a:xfrm>
            <a:off x="685801" y="609600"/>
            <a:ext cx="10131425" cy="1456267"/>
          </a:xfrm>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216728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61765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71370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r">
              <a:defRPr sz="4000" b="0" cap="all"/>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r">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99819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78386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28308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47083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71642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275652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r">
              <a:defRPr sz="2800" b="0"/>
            </a:lvl1pPr>
          </a:lstStyle>
          <a:p>
            <a:r>
              <a:rPr lang="ar-SA"/>
              <a:t>انقر لتحرير نمط عنوان الشكل الرئيسي</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514795A-1AEA-234A-81BD-54702DEF5DCD}" type="datetimeFigureOut">
              <a:rPr lang="ar-SA" smtClean="0"/>
              <a:t>4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49655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14795A-1AEA-234A-81BD-54702DEF5DCD}" type="datetimeFigureOut">
              <a:rPr lang="ar-SA" smtClean="0"/>
              <a:t>4 ربيع الأول، 1445</a:t>
            </a:fld>
            <a:endParaRPr lang="ar-S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ar-S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38B33F-35CB-154D-86A1-FC74251B7536}" type="slidenum">
              <a:rPr lang="ar-SA" smtClean="0"/>
              <a:t>‹#›</a:t>
            </a:fld>
            <a:endParaRPr lang="ar-SA"/>
          </a:p>
        </p:txBody>
      </p:sp>
    </p:spTree>
    <p:extLst>
      <p:ext uri="{BB962C8B-B14F-4D97-AF65-F5344CB8AC3E}">
        <p14:creationId xmlns:p14="http://schemas.microsoft.com/office/powerpoint/2010/main" val="324182906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عنوان 1">
            <a:extLst>
              <a:ext uri="{FF2B5EF4-FFF2-40B4-BE49-F238E27FC236}">
                <a16:creationId xmlns:a16="http://schemas.microsoft.com/office/drawing/2014/main" id="{4DF4821C-14AB-1EEF-82BF-E46E8B7EA429}"/>
              </a:ext>
            </a:extLst>
          </p:cNvPr>
          <p:cNvSpPr>
            <a:spLocks noGrp="1"/>
          </p:cNvSpPr>
          <p:nvPr>
            <p:ph type="ctrTitle"/>
          </p:nvPr>
        </p:nvSpPr>
        <p:spPr>
          <a:xfrm>
            <a:off x="486876" y="2032000"/>
            <a:ext cx="4513792" cy="2819398"/>
          </a:xfrm>
        </p:spPr>
        <p:txBody>
          <a:bodyPr>
            <a:normAutofit/>
          </a:bodyPr>
          <a:lstStyle/>
          <a:p>
            <a:r>
              <a:rPr lang="ar-SA" dirty="0">
                <a:solidFill>
                  <a:srgbClr val="FFFFFF"/>
                </a:solidFill>
              </a:rPr>
              <a:t>تطبيق نُسُك</a:t>
            </a:r>
          </a:p>
        </p:txBody>
      </p:sp>
      <p:sp>
        <p:nvSpPr>
          <p:cNvPr id="3" name="عنوان فرعي 2">
            <a:extLst>
              <a:ext uri="{FF2B5EF4-FFF2-40B4-BE49-F238E27FC236}">
                <a16:creationId xmlns:a16="http://schemas.microsoft.com/office/drawing/2014/main" id="{111BF21F-218D-4A80-D901-AD8CE199F681}"/>
              </a:ext>
            </a:extLst>
          </p:cNvPr>
          <p:cNvSpPr>
            <a:spLocks noGrp="1"/>
          </p:cNvSpPr>
          <p:nvPr>
            <p:ph type="subTitle" idx="1"/>
          </p:nvPr>
        </p:nvSpPr>
        <p:spPr>
          <a:xfrm>
            <a:off x="-65888" y="4860125"/>
            <a:ext cx="5066556" cy="622682"/>
          </a:xfrm>
        </p:spPr>
        <p:txBody>
          <a:bodyPr>
            <a:normAutofit/>
          </a:bodyPr>
          <a:lstStyle/>
          <a:p>
            <a:r>
              <a:rPr lang="ar-SA" dirty="0">
                <a:solidFill>
                  <a:srgbClr val="FFFFFF"/>
                </a:solidFill>
              </a:rPr>
              <a:t>تقرير عن عدد مستخدمين تطبيق نُسك لعاميّ ١٤٤٣هـ - ١٤٤٤هـ</a:t>
            </a:r>
          </a:p>
        </p:txBody>
      </p:sp>
      <p:sp useBgFill="1">
        <p:nvSpPr>
          <p:cNvPr id="18"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0"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3" name="Straight Connector 22">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8" name="شكل بيضاوي 7">
            <a:extLst>
              <a:ext uri="{FF2B5EF4-FFF2-40B4-BE49-F238E27FC236}">
                <a16:creationId xmlns:a16="http://schemas.microsoft.com/office/drawing/2014/main" id="{5405598B-B138-A8C6-41AC-970DCC5DD1B6}"/>
              </a:ext>
            </a:extLst>
          </p:cNvPr>
          <p:cNvSpPr/>
          <p:nvPr/>
        </p:nvSpPr>
        <p:spPr>
          <a:xfrm>
            <a:off x="7223488" y="2141063"/>
            <a:ext cx="3529891" cy="3529891"/>
          </a:xfrm>
          <a:prstGeom prst="ellipse">
            <a:avLst/>
          </a:prstGeom>
          <a:blipFill dpi="0" rotWithShape="1">
            <a:blip r:embed="rId3"/>
            <a:srcRect/>
            <a:stretch>
              <a:fillRect l="-42000" t="-7000" r="-41000" b="-5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L="0" algn="ctr" defTabSz="457200" rtl="1" eaLnBrk="1" latinLnBrk="0" hangingPunct="1"/>
            <a:endParaRPr lang="ar-SA"/>
          </a:p>
        </p:txBody>
      </p:sp>
    </p:spTree>
    <p:extLst>
      <p:ext uri="{BB962C8B-B14F-4D97-AF65-F5344CB8AC3E}">
        <p14:creationId xmlns:p14="http://schemas.microsoft.com/office/powerpoint/2010/main" val="344909937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عنوان 1">
            <a:extLst>
              <a:ext uri="{FF2B5EF4-FFF2-40B4-BE49-F238E27FC236}">
                <a16:creationId xmlns:a16="http://schemas.microsoft.com/office/drawing/2014/main" id="{A9303429-990F-4521-0500-15AB38ED19D6}"/>
              </a:ext>
            </a:extLst>
          </p:cNvPr>
          <p:cNvSpPr>
            <a:spLocks noGrp="1"/>
          </p:cNvSpPr>
          <p:nvPr>
            <p:ph type="title"/>
          </p:nvPr>
        </p:nvSpPr>
        <p:spPr>
          <a:xfrm>
            <a:off x="1030288" y="609600"/>
            <a:ext cx="10131425" cy="1110343"/>
          </a:xfrm>
        </p:spPr>
        <p:txBody>
          <a:bodyPr>
            <a:normAutofit/>
          </a:bodyPr>
          <a:lstStyle/>
          <a:p>
            <a:pPr algn="ctr"/>
            <a:r>
              <a:rPr lang="ar-SA">
                <a:solidFill>
                  <a:schemeClr val="bg1"/>
                </a:solidFill>
              </a:rPr>
              <a:t>حول تطبيق نُسك</a:t>
            </a:r>
          </a:p>
        </p:txBody>
      </p:sp>
      <p:sp>
        <p:nvSpPr>
          <p:cNvPr id="3" name="عنصر نائب للمحتوى 2">
            <a:extLst>
              <a:ext uri="{FF2B5EF4-FFF2-40B4-BE49-F238E27FC236}">
                <a16:creationId xmlns:a16="http://schemas.microsoft.com/office/drawing/2014/main" id="{89FE7855-CB06-3C30-F7BB-30472A367D94}"/>
              </a:ext>
            </a:extLst>
          </p:cNvPr>
          <p:cNvSpPr>
            <a:spLocks noGrp="1"/>
          </p:cNvSpPr>
          <p:nvPr>
            <p:ph idx="1"/>
          </p:nvPr>
        </p:nvSpPr>
        <p:spPr>
          <a:xfrm>
            <a:off x="685801" y="2592572"/>
            <a:ext cx="10820400" cy="3198627"/>
          </a:xfrm>
        </p:spPr>
        <p:txBody>
          <a:bodyPr>
            <a:normAutofit/>
          </a:bodyPr>
          <a:lstStyle/>
          <a:p>
            <a:r>
              <a:rPr lang="ar-SA" dirty="0"/>
              <a:t>تطبيق 'نُسُك’ هو تطبيق لتمكين الراغبين في أداء العمرة والزيارة من طلب إصدار تصاريح للدخول إلى الحرمين الشريفين لأداء العمرة والزيارة والصلوات وفق الطاقة الاستيعابية المعتمدة من الجهات المعنية لضمان توفير أجواء روحانية وآمنة تحقق الإجراءات والضوابط الاحترازية الصحية والتنظيمية بالتكامل مع 'تطبيق توكلنا' للتحقق من سلامة الحالة الصحية لطالب التصريح.</a:t>
            </a:r>
          </a:p>
        </p:txBody>
      </p:sp>
    </p:spTree>
    <p:extLst>
      <p:ext uri="{BB962C8B-B14F-4D97-AF65-F5344CB8AC3E}">
        <p14:creationId xmlns:p14="http://schemas.microsoft.com/office/powerpoint/2010/main" val="361871577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عنوان 1">
            <a:extLst>
              <a:ext uri="{FF2B5EF4-FFF2-40B4-BE49-F238E27FC236}">
                <a16:creationId xmlns:a16="http://schemas.microsoft.com/office/drawing/2014/main" id="{A9303429-990F-4521-0500-15AB38ED19D6}"/>
              </a:ext>
            </a:extLst>
          </p:cNvPr>
          <p:cNvSpPr>
            <a:spLocks noGrp="1"/>
          </p:cNvSpPr>
          <p:nvPr>
            <p:ph type="title"/>
          </p:nvPr>
        </p:nvSpPr>
        <p:spPr>
          <a:xfrm>
            <a:off x="1030288" y="609600"/>
            <a:ext cx="10131425" cy="1110343"/>
          </a:xfrm>
        </p:spPr>
        <p:txBody>
          <a:bodyPr>
            <a:normAutofit/>
          </a:bodyPr>
          <a:lstStyle/>
          <a:p>
            <a:pPr algn="ctr"/>
            <a:r>
              <a:rPr lang="ar-SA" dirty="0">
                <a:solidFill>
                  <a:schemeClr val="bg1"/>
                </a:solidFill>
              </a:rPr>
              <a:t>حول مصدر البيانات</a:t>
            </a:r>
          </a:p>
        </p:txBody>
      </p:sp>
      <p:pic>
        <p:nvPicPr>
          <p:cNvPr id="5" name="عنصر نائب للمحتوى 4" descr="صورة تحتوي على لقطة شاشة, الرسومات, الخط, أخضر&#10;&#10;تم إنشاء الوصف تلقائياً">
            <a:extLst>
              <a:ext uri="{FF2B5EF4-FFF2-40B4-BE49-F238E27FC236}">
                <a16:creationId xmlns:a16="http://schemas.microsoft.com/office/drawing/2014/main" id="{4EA1C4B9-13AB-E9D2-FA24-6C037B063AFA}"/>
              </a:ext>
            </a:extLst>
          </p:cNvPr>
          <p:cNvPicPr>
            <a:picLocks noGrp="1" noChangeAspect="1"/>
          </p:cNvPicPr>
          <p:nvPr>
            <p:ph idx="1"/>
          </p:nvPr>
        </p:nvPicPr>
        <p:blipFill>
          <a:blip r:embed="rId4"/>
          <a:stretch>
            <a:fillRect/>
          </a:stretch>
        </p:blipFill>
        <p:spPr>
          <a:xfrm>
            <a:off x="804111" y="3429000"/>
            <a:ext cx="4499409" cy="1781016"/>
          </a:xfrm>
        </p:spPr>
      </p:pic>
      <p:sp>
        <p:nvSpPr>
          <p:cNvPr id="7" name="عنصر نائب للمحتوى 2">
            <a:extLst>
              <a:ext uri="{FF2B5EF4-FFF2-40B4-BE49-F238E27FC236}">
                <a16:creationId xmlns:a16="http://schemas.microsoft.com/office/drawing/2014/main" id="{1E0DB60D-A3A3-50F6-6F16-4A1B6284245B}"/>
              </a:ext>
            </a:extLst>
          </p:cNvPr>
          <p:cNvSpPr txBox="1">
            <a:spLocks/>
          </p:cNvSpPr>
          <p:nvPr/>
        </p:nvSpPr>
        <p:spPr>
          <a:xfrm>
            <a:off x="6388607" y="2775058"/>
            <a:ext cx="5117593" cy="3088900"/>
          </a:xfrm>
          <a:prstGeom prst="rect">
            <a:avLst/>
          </a:prstGeom>
        </p:spPr>
        <p:txBody>
          <a:bodyPr vert="horz" lIns="91440" tIns="45720" rIns="91440" bIns="45720" rtlCol="0" anchor="ctr">
            <a:normAutofit/>
          </a:bodyPr>
          <a:lst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ar-SA" dirty="0"/>
              <a:t>لقد قمت بتنزيل بيانات عدد مستخدمين تطبيق نُسُك من </a:t>
            </a:r>
            <a:r>
              <a:rPr lang="ar-SA" b="0" i="0" dirty="0">
                <a:solidFill>
                  <a:srgbClr val="1D273B"/>
                </a:solidFill>
                <a:effectLst/>
                <a:latin typeface="Cairo"/>
              </a:rPr>
              <a:t>المنصة الوطنية للبيانات المفتوحة في المملكة العربية السعودية وهي إحدى مبادرات استراتيجية البيانات المفتوحة على المستوى الوطني.</a:t>
            </a:r>
          </a:p>
          <a:p>
            <a:pPr marL="0" indent="0">
              <a:buNone/>
            </a:pPr>
            <a:r>
              <a:rPr lang="ar-SA" dirty="0">
                <a:solidFill>
                  <a:srgbClr val="1D273B"/>
                </a:solidFill>
                <a:latin typeface="Cairo"/>
              </a:rPr>
              <a:t>والتي تعرض مجموعة من البيانات بصيغ مفتوحة قابلة للاستخدام منشورة من قِبل الوزارات والهيئات الحكومية.</a:t>
            </a:r>
            <a:endParaRPr lang="ar-SA" b="0" i="0" dirty="0">
              <a:solidFill>
                <a:srgbClr val="1D273B"/>
              </a:solidFill>
              <a:effectLst/>
              <a:latin typeface="Cairo"/>
            </a:endParaRPr>
          </a:p>
        </p:txBody>
      </p:sp>
    </p:spTree>
    <p:extLst>
      <p:ext uri="{BB962C8B-B14F-4D97-AF65-F5344CB8AC3E}">
        <p14:creationId xmlns:p14="http://schemas.microsoft.com/office/powerpoint/2010/main" val="19182512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8EA1449-8693-43D1-E3BE-3C8676A88673}"/>
              </a:ext>
            </a:extLst>
          </p:cNvPr>
          <p:cNvSpPr>
            <a:spLocks noGrp="1"/>
          </p:cNvSpPr>
          <p:nvPr>
            <p:ph type="title"/>
          </p:nvPr>
        </p:nvSpPr>
        <p:spPr/>
        <p:txBody>
          <a:bodyPr/>
          <a:lstStyle/>
          <a:p>
            <a:pPr algn="r" defTabSz="457200" rtl="1" eaLnBrk="1" latinLnBrk="0" hangingPunct="1">
              <a:spcBef>
                <a:spcPct val="0"/>
              </a:spcBef>
              <a:buNone/>
            </a:pPr>
            <a:endParaRPr lang="ar-SA" dirty="0"/>
          </a:p>
        </p:txBody>
      </p:sp>
      <p:sp>
        <p:nvSpPr>
          <p:cNvPr id="3" name="عنصر نائب للمحتوى 2">
            <a:extLst>
              <a:ext uri="{FF2B5EF4-FFF2-40B4-BE49-F238E27FC236}">
                <a16:creationId xmlns:a16="http://schemas.microsoft.com/office/drawing/2014/main" id="{311EDDCF-B47C-4655-FC46-2D7A61B9A14A}"/>
              </a:ext>
            </a:extLst>
          </p:cNvPr>
          <p:cNvSpPr>
            <a:spLocks noGrp="1"/>
          </p:cNvSpPr>
          <p:nvPr>
            <p:ph idx="1"/>
          </p:nvPr>
        </p:nvSpPr>
        <p:spPr/>
        <p:txBody>
          <a:bodyPr/>
          <a:lstStyle/>
          <a:p>
            <a:endParaRPr lang="ar-SA" dirty="0"/>
          </a:p>
        </p:txBody>
      </p:sp>
    </p:spTree>
    <p:extLst>
      <p:ext uri="{BB962C8B-B14F-4D97-AF65-F5344CB8AC3E}">
        <p14:creationId xmlns:p14="http://schemas.microsoft.com/office/powerpoint/2010/main" val="195702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5CC23E6C-0663-FE59-76A1-7C1FA439F81A}"/>
              </a:ext>
            </a:extLst>
          </p:cNvPr>
          <p:cNvSpPr>
            <a:spLocks noGrp="1"/>
          </p:cNvSpPr>
          <p:nvPr>
            <p:ph type="title"/>
          </p:nvPr>
        </p:nvSpPr>
        <p:spPr>
          <a:xfrm>
            <a:off x="158496" y="643466"/>
            <a:ext cx="3157727" cy="4995333"/>
          </a:xfrm>
        </p:spPr>
        <p:txBody>
          <a:bodyPr>
            <a:normAutofit/>
          </a:bodyPr>
          <a:lstStyle/>
          <a:p>
            <a:pPr algn="ctr"/>
            <a:r>
              <a:rPr lang="ar-SA" sz="2000" dirty="0">
                <a:solidFill>
                  <a:srgbClr val="FFFFFF"/>
                </a:solidFill>
              </a:rPr>
              <a:t>لقد بلغ إجمالي عدد المستخدمين للتطبيق في العامين ٣١،٧١٣،٩٧٧ مستخدم. </a:t>
            </a:r>
            <a:br>
              <a:rPr lang="ar-SA" sz="2000" dirty="0">
                <a:solidFill>
                  <a:srgbClr val="FFFFFF"/>
                </a:solidFill>
              </a:rPr>
            </a:br>
            <a:br>
              <a:rPr lang="ar-SA" sz="2000" dirty="0">
                <a:solidFill>
                  <a:srgbClr val="FFFFFF"/>
                </a:solidFill>
              </a:rPr>
            </a:br>
            <a:r>
              <a:rPr lang="ar-SA" sz="2000" dirty="0">
                <a:solidFill>
                  <a:srgbClr val="FFFFFF"/>
                </a:solidFill>
              </a:rPr>
              <a:t>كان العدد في عام ١٤٤٣هـ أعلى من عام ١٤٤٤هـ. </a:t>
            </a:r>
            <a:br>
              <a:rPr lang="ar-SA" sz="2000" dirty="0">
                <a:solidFill>
                  <a:srgbClr val="FFFFFF"/>
                </a:solidFill>
              </a:rPr>
            </a:br>
            <a:br>
              <a:rPr lang="ar-SA" sz="2000" dirty="0">
                <a:solidFill>
                  <a:srgbClr val="FFFFFF"/>
                </a:solidFill>
              </a:rPr>
            </a:br>
            <a:r>
              <a:rPr lang="ar-SA" sz="2000" dirty="0">
                <a:solidFill>
                  <a:srgbClr val="FFFFFF"/>
                </a:solidFill>
              </a:rPr>
              <a:t>حيث بلغ إجمالي عدد المستخدمين للتطبيق في عام ١٤٤٣هـ ١٦،٢٣٣،٦٥٦ مستخدم، بينما بلغ الإجمالي في عام ١٤٤٤هـ ١٥،٤٨٠،٣٢١ مستخدم.</a:t>
            </a:r>
          </a:p>
        </p:txBody>
      </p:sp>
      <p:graphicFrame>
        <p:nvGraphicFramePr>
          <p:cNvPr id="4" name="عنصر نائب للمحتوى 3">
            <a:extLst>
              <a:ext uri="{FF2B5EF4-FFF2-40B4-BE49-F238E27FC236}">
                <a16:creationId xmlns:a16="http://schemas.microsoft.com/office/drawing/2014/main" id="{B8DC9C8A-A811-5B1A-0A9E-2A99AD17E65B}"/>
              </a:ext>
            </a:extLst>
          </p:cNvPr>
          <p:cNvGraphicFramePr>
            <a:graphicFrameLocks noGrp="1"/>
          </p:cNvGraphicFramePr>
          <p:nvPr>
            <p:ph idx="1"/>
            <p:extLst>
              <p:ext uri="{D42A27DB-BD31-4B8C-83A1-F6EECF244321}">
                <p14:modId xmlns:p14="http://schemas.microsoft.com/office/powerpoint/2010/main" val="57571219"/>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83757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CFE4B011-F1C0-92A4-4097-55853F3CD930}"/>
              </a:ext>
            </a:extLst>
          </p:cNvPr>
          <p:cNvSpPr>
            <a:spLocks noGrp="1"/>
          </p:cNvSpPr>
          <p:nvPr>
            <p:ph type="title"/>
          </p:nvPr>
        </p:nvSpPr>
        <p:spPr>
          <a:xfrm>
            <a:off x="134112" y="643466"/>
            <a:ext cx="3142489" cy="4995333"/>
          </a:xfrm>
        </p:spPr>
        <p:txBody>
          <a:bodyPr>
            <a:noAutofit/>
          </a:bodyPr>
          <a:lstStyle/>
          <a:p>
            <a:pPr algn="ctr"/>
            <a:r>
              <a:rPr lang="ar-SA" sz="2400" dirty="0">
                <a:solidFill>
                  <a:srgbClr val="FFFFFF"/>
                </a:solidFill>
              </a:rPr>
              <a:t>نلاحظ أن هناك انخفاض في عدد مستخدمين تطبيق نُسُك في عام ١٤٤٤هـ مقارنةً بعام ١٤٤٣هـ. </a:t>
            </a:r>
            <a:br>
              <a:rPr lang="ar-SA" sz="2400" dirty="0">
                <a:solidFill>
                  <a:srgbClr val="FFFFFF"/>
                </a:solidFill>
              </a:rPr>
            </a:br>
            <a:r>
              <a:rPr lang="ar-SA" sz="2400" dirty="0">
                <a:solidFill>
                  <a:srgbClr val="FFFFFF"/>
                </a:solidFill>
              </a:rPr>
              <a:t>حيث انخفض عدد المستخدمين بنسبة ٥٪ تقريباً أي بما يقارب ٧٥٣،٣٣٥ مستخدم.</a:t>
            </a:r>
          </a:p>
        </p:txBody>
      </p:sp>
      <p:graphicFrame>
        <p:nvGraphicFramePr>
          <p:cNvPr id="4" name="عنصر نائب للمحتوى 3">
            <a:extLst>
              <a:ext uri="{FF2B5EF4-FFF2-40B4-BE49-F238E27FC236}">
                <a16:creationId xmlns:a16="http://schemas.microsoft.com/office/drawing/2014/main" id="{1F31608F-9E24-1BAF-9BFA-EE465247B2ED}"/>
              </a:ext>
            </a:extLst>
          </p:cNvPr>
          <p:cNvGraphicFramePr>
            <a:graphicFrameLocks noGrp="1"/>
          </p:cNvGraphicFramePr>
          <p:nvPr>
            <p:ph idx="1"/>
            <p:extLst>
              <p:ext uri="{D42A27DB-BD31-4B8C-83A1-F6EECF244321}">
                <p14:modId xmlns:p14="http://schemas.microsoft.com/office/powerpoint/2010/main" val="3378145976"/>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09639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عنوان 1">
            <a:extLst>
              <a:ext uri="{FF2B5EF4-FFF2-40B4-BE49-F238E27FC236}">
                <a16:creationId xmlns:a16="http://schemas.microsoft.com/office/drawing/2014/main" id="{83E9A108-1F2F-06DC-9FC5-4ED7D9417F90}"/>
              </a:ext>
            </a:extLst>
          </p:cNvPr>
          <p:cNvSpPr>
            <a:spLocks noGrp="1"/>
          </p:cNvSpPr>
          <p:nvPr>
            <p:ph type="title"/>
          </p:nvPr>
        </p:nvSpPr>
        <p:spPr>
          <a:xfrm>
            <a:off x="8075999" y="785401"/>
            <a:ext cx="3462530" cy="5575439"/>
          </a:xfrm>
        </p:spPr>
        <p:txBody>
          <a:bodyPr>
            <a:noAutofit/>
          </a:bodyPr>
          <a:lstStyle/>
          <a:p>
            <a:pPr algn="ctr">
              <a:lnSpc>
                <a:spcPct val="90000"/>
              </a:lnSpc>
            </a:pPr>
            <a:r>
              <a:rPr lang="ar-SA" sz="2000" dirty="0">
                <a:solidFill>
                  <a:srgbClr val="FFFFFF"/>
                </a:solidFill>
              </a:rPr>
              <a:t>نلاحظ أن أعلى عدد لمستخدمين تطبيق نُسك في سنة ١٤٤٣هـ كانت في الشهر التاسع الهجري وهو شهر رمضان الكريم، بينما كان في سنة ١٤٤٤هـ في الشهر الثامن الهجري أي شهر شعبان ثم الشهر التاسع شهر رمضان الكريم، مما يدل على أن استخدام التطبيق يزيد في موسم رمضان وكان في شهر رمضان لسنة ١٤٤٣هـ أعلى من شهر رمضان عام ١٤٤٤هـ.</a:t>
            </a:r>
            <a:br>
              <a:rPr lang="ar-SA" sz="2000" dirty="0">
                <a:solidFill>
                  <a:srgbClr val="FFFFFF"/>
                </a:solidFill>
              </a:rPr>
            </a:br>
            <a:br>
              <a:rPr lang="ar-SA" sz="2000" dirty="0">
                <a:solidFill>
                  <a:srgbClr val="FFFFFF"/>
                </a:solidFill>
              </a:rPr>
            </a:br>
            <a:r>
              <a:rPr lang="ar-SA" sz="2000" dirty="0">
                <a:solidFill>
                  <a:srgbClr val="FFFFFF"/>
                </a:solidFill>
              </a:rPr>
              <a:t>كما أن أقل عدد للمستخدمين كان في شهر ١٢ هجرياً أي شهر ذي الحجة للسنتين ١٤٤٣ -١٤٤٤هـ مما يدل على أن عدد مستخدمين تطبيق نُسُك يقل في موسم الحج. </a:t>
            </a:r>
            <a:br>
              <a:rPr lang="ar-SA" sz="2000" dirty="0">
                <a:solidFill>
                  <a:srgbClr val="FFFFFF"/>
                </a:solidFill>
              </a:rPr>
            </a:br>
            <a:br>
              <a:rPr lang="ar-SA" sz="2000" dirty="0">
                <a:solidFill>
                  <a:srgbClr val="FFFFFF"/>
                </a:solidFill>
              </a:rPr>
            </a:br>
            <a:endParaRPr lang="ar-SA" sz="2000" dirty="0">
              <a:solidFill>
                <a:srgbClr val="FFFFFF"/>
              </a:solidFill>
            </a:endParaRPr>
          </a:p>
        </p:txBody>
      </p:sp>
      <p:sp useBgFill="1">
        <p:nvSpPr>
          <p:cNvPr id="28"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21" name="مخطط 5">
            <a:extLst>
              <a:ext uri="{FF2B5EF4-FFF2-40B4-BE49-F238E27FC236}">
                <a16:creationId xmlns:a16="http://schemas.microsoft.com/office/drawing/2014/main" id="{BE3202DF-65A0-8C9F-2DFB-4B92B0E820E5}"/>
              </a:ext>
            </a:extLst>
          </p:cNvPr>
          <p:cNvGraphicFramePr>
            <a:graphicFrameLocks noGrp="1"/>
          </p:cNvGraphicFramePr>
          <p:nvPr>
            <p:ph idx="1"/>
            <p:extLst>
              <p:ext uri="{D42A27DB-BD31-4B8C-83A1-F6EECF244321}">
                <p14:modId xmlns:p14="http://schemas.microsoft.com/office/powerpoint/2010/main" val="2474932201"/>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41881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عنوان 1">
            <a:extLst>
              <a:ext uri="{FF2B5EF4-FFF2-40B4-BE49-F238E27FC236}">
                <a16:creationId xmlns:a16="http://schemas.microsoft.com/office/drawing/2014/main" id="{D508FDC5-CD59-92E1-BD2C-C84EA23AC5F7}"/>
              </a:ext>
            </a:extLst>
          </p:cNvPr>
          <p:cNvSpPr>
            <a:spLocks noGrp="1"/>
          </p:cNvSpPr>
          <p:nvPr>
            <p:ph type="title"/>
          </p:nvPr>
        </p:nvSpPr>
        <p:spPr>
          <a:xfrm>
            <a:off x="8119870" y="639097"/>
            <a:ext cx="3462530" cy="5575439"/>
          </a:xfrm>
        </p:spPr>
        <p:txBody>
          <a:bodyPr>
            <a:noAutofit/>
          </a:bodyPr>
          <a:lstStyle/>
          <a:p>
            <a:pPr algn="ctr"/>
            <a:r>
              <a:rPr lang="ar-SA" sz="2400" dirty="0">
                <a:solidFill>
                  <a:srgbClr val="FFFFFF"/>
                </a:solidFill>
              </a:rPr>
              <a:t>نلاحظ أن أكثر مستخدمين التطبيق من الفئة العمرية ما بين ٣٠ إلى ٣٩ سنة لكِلا العامين.</a:t>
            </a:r>
            <a:br>
              <a:rPr lang="ar-SA" sz="2400" dirty="0">
                <a:solidFill>
                  <a:srgbClr val="FFFFFF"/>
                </a:solidFill>
              </a:rPr>
            </a:br>
            <a:r>
              <a:rPr lang="ar-SA" sz="2400" dirty="0">
                <a:solidFill>
                  <a:srgbClr val="FFFFFF"/>
                </a:solidFill>
              </a:rPr>
              <a:t>وفي عام ١٤٤٤هـ عدد المستخدمين من هذه الفئة العمرية كان أعلى بكثير من عام ١٤٤٣هـ.</a:t>
            </a:r>
            <a:br>
              <a:rPr lang="ar-SA" sz="2400" dirty="0">
                <a:solidFill>
                  <a:srgbClr val="FFFFFF"/>
                </a:solidFill>
              </a:rPr>
            </a:br>
            <a:r>
              <a:rPr lang="ar-SA" sz="2400" dirty="0">
                <a:solidFill>
                  <a:srgbClr val="FFFFFF"/>
                </a:solidFill>
              </a:rPr>
              <a:t>حيث </a:t>
            </a:r>
            <a:r>
              <a:rPr lang="ar-SA" sz="2400">
                <a:solidFill>
                  <a:srgbClr val="FFFFFF"/>
                </a:solidFill>
              </a:rPr>
              <a:t>ارتفع عدد </a:t>
            </a:r>
            <a:endParaRPr lang="ar-SA" sz="2400" dirty="0">
              <a:solidFill>
                <a:srgbClr val="FFFFFF"/>
              </a:solidFill>
            </a:endParaRPr>
          </a:p>
        </p:txBody>
      </p:sp>
      <p:sp useBgFill="1">
        <p:nvSpPr>
          <p:cNvPr id="14"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7" name="مخطط 3">
            <a:extLst>
              <a:ext uri="{FF2B5EF4-FFF2-40B4-BE49-F238E27FC236}">
                <a16:creationId xmlns:a16="http://schemas.microsoft.com/office/drawing/2014/main" id="{A3067101-10AC-617D-656A-910887A08C0E}"/>
              </a:ext>
            </a:extLst>
          </p:cNvPr>
          <p:cNvGraphicFramePr>
            <a:graphicFrameLocks noGrp="1"/>
          </p:cNvGraphicFramePr>
          <p:nvPr>
            <p:ph idx="1"/>
            <p:extLst>
              <p:ext uri="{D42A27DB-BD31-4B8C-83A1-F6EECF244321}">
                <p14:modId xmlns:p14="http://schemas.microsoft.com/office/powerpoint/2010/main" val="2235025161"/>
              </p:ext>
            </p:extLst>
          </p:nvPr>
        </p:nvGraphicFramePr>
        <p:xfrm>
          <a:off x="890016" y="1282564"/>
          <a:ext cx="6327648" cy="44842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245730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سماوي">
  <a:themeElements>
    <a:clrScheme name="سماوي">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سماو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سماوي">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{5F90BAB7-C037-4E40-AE38-13CF99B768FF}tf10001058</Template>
  <TotalTime>202</TotalTime>
  <Words>375</Words>
  <Application>Microsoft Macintosh PowerPoint</Application>
  <PresentationFormat>شاشة عريضة</PresentationFormat>
  <Paragraphs>24</Paragraphs>
  <Slides>8</Slides>
  <Notes>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8</vt:i4>
      </vt:variant>
    </vt:vector>
  </HeadingPairs>
  <TitlesOfParts>
    <vt:vector size="13" baseType="lpstr">
      <vt:lpstr>Arial</vt:lpstr>
      <vt:lpstr>Cairo</vt:lpstr>
      <vt:lpstr>Calibri</vt:lpstr>
      <vt:lpstr>Calibri Light</vt:lpstr>
      <vt:lpstr>سماوي</vt:lpstr>
      <vt:lpstr>تطبيق نُسُك</vt:lpstr>
      <vt:lpstr>حول تطبيق نُسك</vt:lpstr>
      <vt:lpstr>حول مصدر البيانات</vt:lpstr>
      <vt:lpstr>عرض تقديمي في PowerPoint</vt:lpstr>
      <vt:lpstr>لقد بلغ إجمالي عدد المستخدمين للتطبيق في العامين ٣١،٧١٣،٩٧٧ مستخدم.   كان العدد في عام ١٤٤٣هـ أعلى من عام ١٤٤٤هـ.   حيث بلغ إجمالي عدد المستخدمين للتطبيق في عام ١٤٤٣هـ ١٦،٢٣٣،٦٥٦ مستخدم، بينما بلغ الإجمالي في عام ١٤٤٤هـ ١٥،٤٨٠،٣٢١ مستخدم.</vt:lpstr>
      <vt:lpstr>نلاحظ أن هناك انخفاض في عدد مستخدمين تطبيق نُسُك في عام ١٤٤٤هـ مقارنةً بعام ١٤٤٣هـ.  حيث انخفض عدد المستخدمين بنسبة ٥٪ تقريباً أي بما يقارب ٧٥٣،٣٣٥ مستخدم.</vt:lpstr>
      <vt:lpstr>نلاحظ أن أعلى عدد لمستخدمين تطبيق نُسك في سنة ١٤٤٣هـ كانت في الشهر التاسع الهجري وهو شهر رمضان الكريم، بينما كان في سنة ١٤٤٤هـ في الشهر الثامن الهجري أي شهر شعبان ثم الشهر التاسع شهر رمضان الكريم، مما يدل على أن استخدام التطبيق يزيد في موسم رمضان وكان في شهر رمضان لسنة ١٤٤٣هـ أعلى من شهر رمضان عام ١٤٤٤هـ.  كما أن أقل عدد للمستخدمين كان في شهر ١٢ هجرياً أي شهر ذي الحجة للسنتين ١٤٤٣ -١٤٤٤هـ مما يدل على أن عدد مستخدمين تطبيق نُسُك يقل في موسم الحج.   </vt:lpstr>
      <vt:lpstr>نلاحظ أن أكثر مستخدمين التطبيق من الفئة العمرية ما بين ٣٠ إلى ٣٩ سنة لكِلا العامين. وفي عام ١٤٤٤هـ عدد المستخدمين من هذه الفئة العمرية كان أعلى بكثير من عام ١٤٤٣هـ. حيث ارتفع عدد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 نُسُك</dc:title>
  <dc:creator>Tahani Alotaibi</dc:creator>
  <cp:lastModifiedBy>Tahani Alotaibi</cp:lastModifiedBy>
  <cp:revision>8</cp:revision>
  <dcterms:created xsi:type="dcterms:W3CDTF">2023-09-17T01:03:35Z</dcterms:created>
  <dcterms:modified xsi:type="dcterms:W3CDTF">2023-09-18T00:42:33Z</dcterms:modified>
</cp:coreProperties>
</file>