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9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thanimouneer\Downloads\number-of-permits-from-the-nsk-application-1444-according-to-the-day-gender-and-type-of-permi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thanimouneer\Downloads\number-of-permits-from-the-nsk-application-1444-according-to-the-day-gender-and-type-of-permi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thanimouneer\Downloads\number-of-permits-from-the-nsk-application-1444-according-to-the-day-gender-and-type-of-permi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thanimouneer\Downloads\number-of-permits-from-the-nsk-application-1444-according-to-the-day-gender-and-type-of-permi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ar-SA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[number-of-permits-from-the-nsk-application-1444-according-to-the-day-gender-and-type-of-permit.xlsx]ورقة1!PivotTable15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ar-SA" dirty="0"/>
              <a:t>نسبة</a:t>
            </a:r>
            <a:r>
              <a:rPr lang="ar-SA" baseline="0" dirty="0"/>
              <a:t> تصاريح تطبيق نُسُك</a:t>
            </a:r>
            <a:endParaRPr lang="ar-S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SA"/>
        </a:p>
      </c:txPr>
    </c:title>
    <c:autoTitleDeleted val="0"/>
    <c:pivotFmts>
      <c:pivotFmt>
        <c:idx val="0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ورقة1!$B$1</c:f>
              <c:strCache>
                <c:ptCount val="1"/>
                <c:pt idx="0">
                  <c:v>الإجمالي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BBA-2C40-9EB0-5AB5F7388BD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BBA-2C40-9EB0-5AB5F7388BD7}"/>
              </c:ext>
            </c:extLst>
          </c:dPt>
          <c:dPt>
            <c:idx val="2"/>
            <c:bubble3D val="0"/>
            <c:spPr>
              <a:solidFill>
                <a:schemeClr val="accent3">
                  <a:tint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BBA-2C40-9EB0-5AB5F7388BD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ar-SA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ورقة1!$A$2:$A$5</c:f>
              <c:strCache>
                <c:ptCount val="3"/>
                <c:pt idx="0">
                  <c:v>روضة رجال</c:v>
                </c:pt>
                <c:pt idx="1">
                  <c:v>روضة نساء</c:v>
                </c:pt>
                <c:pt idx="2">
                  <c:v>عمرة</c:v>
                </c:pt>
              </c:strCache>
            </c:strRef>
          </c:cat>
          <c:val>
            <c:numRef>
              <c:f>ورقة1!$B$2:$B$5</c:f>
              <c:numCache>
                <c:formatCode>General</c:formatCode>
                <c:ptCount val="3"/>
                <c:pt idx="0">
                  <c:v>4964037</c:v>
                </c:pt>
                <c:pt idx="1">
                  <c:v>4930131</c:v>
                </c:pt>
                <c:pt idx="2">
                  <c:v>21834898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BBA-2C40-9EB0-5AB5F7388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6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ar-SA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[number-of-permits-from-the-nsk-application-1444-according-to-the-day-gender-and-type-of-permit.xlsx]ورقة1!PivotTable16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SA"/>
        </a:p>
      </c:txPr>
    </c:title>
    <c:autoTitleDeleted val="0"/>
    <c:pivotFmts>
      <c:pivotFmt>
        <c:idx val="0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ورقة1!$B$9</c:f>
              <c:strCache>
                <c:ptCount val="1"/>
                <c:pt idx="0">
                  <c:v>الإجمالي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7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93F-874E-ADC1-95E75D951425}"/>
              </c:ext>
            </c:extLst>
          </c:dPt>
          <c:dPt>
            <c:idx val="1"/>
            <c:bubble3D val="0"/>
            <c:spPr>
              <a:solidFill>
                <a:schemeClr val="accent3">
                  <a:tint val="77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93F-874E-ADC1-95E75D9514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ar-SA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ورقة1!$A$10:$A$12</c:f>
              <c:strCache>
                <c:ptCount val="2"/>
                <c:pt idx="0">
                  <c:v>أنثى</c:v>
                </c:pt>
                <c:pt idx="1">
                  <c:v>ذكر</c:v>
                </c:pt>
              </c:strCache>
            </c:strRef>
          </c:cat>
          <c:val>
            <c:numRef>
              <c:f>ورقة1!$B$10:$B$12</c:f>
              <c:numCache>
                <c:formatCode>General</c:formatCode>
                <c:ptCount val="2"/>
                <c:pt idx="0">
                  <c:v>8984516</c:v>
                </c:pt>
                <c:pt idx="1">
                  <c:v>12850382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3F-874E-ADC1-95E75D951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60"/>
        <c:holeSize val="47"/>
      </c:doughnut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ar-SA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[number-of-permits-from-the-nsk-application-1444-according-to-the-day-gender-and-type-of-permit.xlsx]ورقة2!PivotTable3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ar-SA"/>
              <a:t>إجمالي</a:t>
            </a:r>
            <a:r>
              <a:rPr lang="ar-SA" baseline="0"/>
              <a:t> عدد تصاريح العمرة لكل شهر لعام ١٤٤٤هـ</a:t>
            </a:r>
            <a:endParaRPr lang="ar-S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SA"/>
        </a:p>
      </c:txPr>
    </c:title>
    <c:autoTitleDeleted val="0"/>
    <c:pivotFmts>
      <c:pivotFmt>
        <c:idx val="0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ورقة2!$B$3</c:f>
              <c:strCache>
                <c:ptCount val="1"/>
                <c:pt idx="0">
                  <c:v>الإجمالي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ورقة2!$A$4:$A$16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ورقة2!$B$4:$B$16</c:f>
              <c:numCache>
                <c:formatCode>General</c:formatCode>
                <c:ptCount val="12"/>
                <c:pt idx="0">
                  <c:v>1896596</c:v>
                </c:pt>
                <c:pt idx="1">
                  <c:v>1226744</c:v>
                </c:pt>
                <c:pt idx="2">
                  <c:v>942147</c:v>
                </c:pt>
                <c:pt idx="3">
                  <c:v>1432825</c:v>
                </c:pt>
                <c:pt idx="4">
                  <c:v>1494170</c:v>
                </c:pt>
                <c:pt idx="5">
                  <c:v>1538829</c:v>
                </c:pt>
                <c:pt idx="6">
                  <c:v>1701044</c:v>
                </c:pt>
                <c:pt idx="7">
                  <c:v>2025399</c:v>
                </c:pt>
                <c:pt idx="8">
                  <c:v>6627488</c:v>
                </c:pt>
                <c:pt idx="9">
                  <c:v>2000123</c:v>
                </c:pt>
                <c:pt idx="10">
                  <c:v>757197</c:v>
                </c:pt>
                <c:pt idx="11">
                  <c:v>192336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B3-3A4E-8465-42648F3C9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2577120"/>
        <c:axId val="652688048"/>
      </c:barChart>
      <c:catAx>
        <c:axId val="652577120"/>
        <c:scaling>
          <c:orientation val="maxMin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ar-SA"/>
                  <a:t>الشهور الهجرية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652688048"/>
        <c:crosses val="autoZero"/>
        <c:auto val="1"/>
        <c:lblAlgn val="ctr"/>
        <c:lblOffset val="100"/>
        <c:noMultiLvlLbl val="0"/>
      </c:catAx>
      <c:valAx>
        <c:axId val="65268804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ar-SA"/>
                  <a:t>تصاريح العمرة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652577120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ar-SA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ar-SA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[number-of-permits-from-the-nsk-application-1444-according-to-the-day-gender-and-type-of-permit.xlsx]ورقة2!PivotTable5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ar-SA"/>
              <a:t>عدد تصاريح العمرة في شهر رمضان لعام ١٤٤٤هـ للجنسين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SA"/>
        </a:p>
      </c:txPr>
    </c:title>
    <c:autoTitleDeleted val="0"/>
    <c:pivotFmts>
      <c:pivotFmt>
        <c:idx val="0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ورقة2!$B$64</c:f>
              <c:strCache>
                <c:ptCount val="1"/>
                <c:pt idx="0">
                  <c:v>الإجمالي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ورقة2!$A$65:$A$67</c:f>
              <c:strCache>
                <c:ptCount val="2"/>
                <c:pt idx="0">
                  <c:v>أنثى</c:v>
                </c:pt>
                <c:pt idx="1">
                  <c:v>ذكر</c:v>
                </c:pt>
              </c:strCache>
            </c:strRef>
          </c:cat>
          <c:val>
            <c:numRef>
              <c:f>ورقة2!$B$65:$B$67</c:f>
              <c:numCache>
                <c:formatCode>General</c:formatCode>
                <c:ptCount val="2"/>
                <c:pt idx="0">
                  <c:v>2666321</c:v>
                </c:pt>
                <c:pt idx="1">
                  <c:v>3961167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D9-854B-8728-B91F36CECD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33806352"/>
        <c:axId val="733025120"/>
      </c:barChart>
      <c:catAx>
        <c:axId val="73380635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733025120"/>
        <c:crosses val="autoZero"/>
        <c:auto val="1"/>
        <c:lblAlgn val="ctr"/>
        <c:lblOffset val="100"/>
        <c:noMultiLvlLbl val="0"/>
      </c:catAx>
      <c:valAx>
        <c:axId val="733025120"/>
        <c:scaling>
          <c:orientation val="maxMin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ar-SA"/>
                  <a:t>عدد تصاريح العمرة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7338063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lnSpc>
                <a:spcPct val="110000"/>
              </a:lnSpc>
              <a:defRPr sz="6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September 22,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9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September 22,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5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September 22,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7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September 22,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5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September 22,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September 22,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2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September 22,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3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September 22,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5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September 22,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September 22,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September 22,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3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September 22,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46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13" r:id="rId6"/>
    <p:sldLayoutId id="2147483908" r:id="rId7"/>
    <p:sldLayoutId id="2147483909" r:id="rId8"/>
    <p:sldLayoutId id="2147483910" r:id="rId9"/>
    <p:sldLayoutId id="2147483912" r:id="rId10"/>
    <p:sldLayoutId id="21474839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4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9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9C88B9CE-7FC1-6589-4D26-600CAB58A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800" y="937348"/>
            <a:ext cx="5015638" cy="2804400"/>
          </a:xfrm>
        </p:spPr>
        <p:txBody>
          <a:bodyPr>
            <a:normAutofit/>
          </a:bodyPr>
          <a:lstStyle/>
          <a:p>
            <a:pPr defTabSz="914400" rtl="0" eaLnBrk="1" latinLnBrk="0" hangingPunct="1">
              <a:spcBef>
                <a:spcPct val="0"/>
              </a:spcBef>
              <a:buNone/>
            </a:pPr>
            <a:r>
              <a:rPr lang="ar-SA" dirty="0"/>
              <a:t>تقرير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132F0032-3750-A821-21FF-4253A198A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700" y="3630374"/>
            <a:ext cx="5662934" cy="1936800"/>
          </a:xfrm>
        </p:spPr>
        <p:txBody>
          <a:bodyPr>
            <a:normAutofit/>
          </a:bodyPr>
          <a:lstStyle/>
          <a:p>
            <a:pPr marL="0" indent="0" algn="ctr" defTabSz="914400" rtl="1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</a:pPr>
            <a:r>
              <a:rPr lang="ar-SA" dirty="0"/>
              <a:t>عدد التصاريح من تطبيق نُسُك لعام ١٤٤٤هـ</a:t>
            </a:r>
          </a:p>
        </p:txBody>
      </p:sp>
      <p:pic>
        <p:nvPicPr>
          <p:cNvPr id="4" name="Picture 3" descr="صورة تحتوي على بناء, ناطحة سحاب, ميتروبوليس/مدينة, معلم معروف&#10;&#10;تم إنشاء الوصف تلقائياً">
            <a:extLst>
              <a:ext uri="{FF2B5EF4-FFF2-40B4-BE49-F238E27FC236}">
                <a16:creationId xmlns:a16="http://schemas.microsoft.com/office/drawing/2014/main" id="{C8B361ED-D49C-582E-70A5-D475CCF45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80"/>
          <a:stretch/>
        </p:blipFill>
        <p:spPr>
          <a:xfrm>
            <a:off x="5325763" y="10"/>
            <a:ext cx="6866240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030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ABD17740-A9D1-61E0-2C87-052F974E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pPr algn="r">
              <a:lnSpc>
                <a:spcPct val="90000"/>
              </a:lnSpc>
            </a:pPr>
            <a:r>
              <a:rPr lang="ar-SA" sz="3200" dirty="0"/>
              <a:t>ماهي نسبة تصاريح العمرة من تطبيق نُسُك لعام ١٤٤هـ؟</a:t>
            </a: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7" name="مخطط 3">
            <a:extLst>
              <a:ext uri="{FF2B5EF4-FFF2-40B4-BE49-F238E27FC236}">
                <a16:creationId xmlns:a16="http://schemas.microsoft.com/office/drawing/2014/main" id="{1DDABA8E-B989-9077-F6C2-98CE1FFB5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842961"/>
              </p:ext>
            </p:extLst>
          </p:nvPr>
        </p:nvGraphicFramePr>
        <p:xfrm>
          <a:off x="720725" y="2541588"/>
          <a:ext cx="6112561" cy="358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عنوان 1">
            <a:extLst>
              <a:ext uri="{FF2B5EF4-FFF2-40B4-BE49-F238E27FC236}">
                <a16:creationId xmlns:a16="http://schemas.microsoft.com/office/drawing/2014/main" id="{C639373F-FA3F-3DBC-7E40-A12C0ED468E9}"/>
              </a:ext>
            </a:extLst>
          </p:cNvPr>
          <p:cNvSpPr txBox="1">
            <a:spLocks/>
          </p:cNvSpPr>
          <p:nvPr/>
        </p:nvSpPr>
        <p:spPr>
          <a:xfrm>
            <a:off x="6688538" y="3180880"/>
            <a:ext cx="4443814" cy="2230699"/>
          </a:xfrm>
          <a:prstGeom prst="rect">
            <a:avLst/>
          </a:prstGeom>
        </p:spPr>
        <p:txBody>
          <a:bodyPr wrap="square" lIns="109728" tIns="109728" rIns="109728" bIns="9144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ar-SA" sz="1800" dirty="0"/>
              <a:t>بلغ إجمالي التصاريح في عام ١٤٤٤هـ ٣٢ مليون تصريح تقريباً.</a:t>
            </a:r>
            <a:r>
              <a:rPr lang="en-US" sz="1800" dirty="0"/>
              <a:t> </a:t>
            </a:r>
          </a:p>
          <a:p>
            <a:pPr algn="r">
              <a:lnSpc>
                <a:spcPct val="150000"/>
              </a:lnSpc>
            </a:pPr>
            <a:r>
              <a:rPr lang="ar-SA" sz="1800" dirty="0"/>
              <a:t>نُلاحظ أن عدد تصاريح العمرة هي الأعلى في تطبيق نُسُك بنسبة ٦٩٪  أي بما يقارب ٢٢ مليون تصريح عمرة.</a:t>
            </a:r>
          </a:p>
          <a:p>
            <a:pPr algn="r">
              <a:lnSpc>
                <a:spcPct val="150000"/>
              </a:lnSpc>
            </a:pPr>
            <a:r>
              <a:rPr lang="ar-SA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332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9B398DBD-DA08-33FF-5F5B-E4863CDF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 fontScale="90000"/>
          </a:bodyPr>
          <a:lstStyle/>
          <a:p>
            <a:pPr algn="r"/>
            <a:r>
              <a:rPr lang="ar-SA" sz="3200" dirty="0"/>
              <a:t>بالنسبة إلى تصاريح العمرة، ما هي نسبة تصاريح الذكور ونسبة تصاريح الإناث؟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4" name="عنصر نائب للمحتوى 3">
            <a:extLst>
              <a:ext uri="{FF2B5EF4-FFF2-40B4-BE49-F238E27FC236}">
                <a16:creationId xmlns:a16="http://schemas.microsoft.com/office/drawing/2014/main" id="{C9A2007B-8FFB-3DEB-9288-8126D771A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371732"/>
              </p:ext>
            </p:extLst>
          </p:nvPr>
        </p:nvGraphicFramePr>
        <p:xfrm>
          <a:off x="720725" y="2541588"/>
          <a:ext cx="5375275" cy="358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عنوان 1">
            <a:extLst>
              <a:ext uri="{FF2B5EF4-FFF2-40B4-BE49-F238E27FC236}">
                <a16:creationId xmlns:a16="http://schemas.microsoft.com/office/drawing/2014/main" id="{A7A502BC-B921-F665-8729-865318E1C11E}"/>
              </a:ext>
            </a:extLst>
          </p:cNvPr>
          <p:cNvSpPr txBox="1">
            <a:spLocks/>
          </p:cNvSpPr>
          <p:nvPr/>
        </p:nvSpPr>
        <p:spPr>
          <a:xfrm>
            <a:off x="6663824" y="2767270"/>
            <a:ext cx="4443814" cy="3057920"/>
          </a:xfrm>
          <a:prstGeom prst="rect">
            <a:avLst/>
          </a:prstGeom>
        </p:spPr>
        <p:txBody>
          <a:bodyPr wrap="square" lIns="109728" tIns="109728" rIns="109728" bIns="9144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ar-SA" sz="1800" dirty="0"/>
              <a:t>لقد لاحظنا في الشريحة السابقة أن عدد تصاريح العمرة كانت الأعلى بنسبة ٦٩٪ أي بما يقارب ٢٢ مليون تصريح عمرة.</a:t>
            </a:r>
          </a:p>
          <a:p>
            <a:pPr algn="r">
              <a:lnSpc>
                <a:spcPct val="150000"/>
              </a:lnSpc>
            </a:pPr>
            <a:r>
              <a:rPr lang="ar-SA" sz="1800" dirty="0"/>
              <a:t> من بين هذه التصاريح كانت نسبة تصاريح الذكور هي الأعلى بنسبة ٥٩٪ أي ما يقارب  ١٣ مليون تصريح، بينما نسبة تصاريح الإناث كانت ٤١٪ أي ما يقارب ٩ مليون تصريح عمرة.</a:t>
            </a:r>
          </a:p>
        </p:txBody>
      </p:sp>
    </p:spTree>
    <p:extLst>
      <p:ext uri="{BB962C8B-B14F-4D97-AF65-F5344CB8AC3E}">
        <p14:creationId xmlns:p14="http://schemas.microsoft.com/office/powerpoint/2010/main" val="160502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0AF023DD-B097-F0F9-1113-FC5ECAD7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 fontScale="90000"/>
          </a:bodyPr>
          <a:lstStyle/>
          <a:p>
            <a:pPr algn="r"/>
            <a:r>
              <a:rPr lang="ar-SA" sz="3200" dirty="0"/>
              <a:t>ما هو أكثر شهر إصداراً لتصاريح العمرة في تطبيق نُسُك لعام ١٤٤٤هـ؟</a:t>
            </a: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7" name="مخطط 3">
            <a:extLst>
              <a:ext uri="{FF2B5EF4-FFF2-40B4-BE49-F238E27FC236}">
                <a16:creationId xmlns:a16="http://schemas.microsoft.com/office/drawing/2014/main" id="{5AB40B26-C36F-54CE-4AD2-11E57AAB94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234066"/>
              </p:ext>
            </p:extLst>
          </p:nvPr>
        </p:nvGraphicFramePr>
        <p:xfrm>
          <a:off x="720725" y="2541588"/>
          <a:ext cx="6174345" cy="358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عنوان 1">
            <a:extLst>
              <a:ext uri="{FF2B5EF4-FFF2-40B4-BE49-F238E27FC236}">
                <a16:creationId xmlns:a16="http://schemas.microsoft.com/office/drawing/2014/main" id="{D5C86932-99F8-31F1-E405-FEB78363861A}"/>
              </a:ext>
            </a:extLst>
          </p:cNvPr>
          <p:cNvSpPr txBox="1">
            <a:spLocks/>
          </p:cNvSpPr>
          <p:nvPr/>
        </p:nvSpPr>
        <p:spPr>
          <a:xfrm>
            <a:off x="7027461" y="3239405"/>
            <a:ext cx="4443814" cy="2113649"/>
          </a:xfrm>
          <a:prstGeom prst="rect">
            <a:avLst/>
          </a:prstGeom>
        </p:spPr>
        <p:txBody>
          <a:bodyPr wrap="square" lIns="109728" tIns="109728" rIns="109728" bIns="9144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ar-SA" sz="1800" dirty="0"/>
              <a:t>يزيد الطلب على تصاريح العمرة في شهر رمضان الكريم. حيث أنَّ من الملاحظ أن أكثر شهر إصداراً لتصاريح العمرة كان الشهر التاسع الهجري بما يقارب ٧ مليون تصريح عمرة.</a:t>
            </a:r>
          </a:p>
        </p:txBody>
      </p:sp>
    </p:spTree>
    <p:extLst>
      <p:ext uri="{BB962C8B-B14F-4D97-AF65-F5344CB8AC3E}">
        <p14:creationId xmlns:p14="http://schemas.microsoft.com/office/powerpoint/2010/main" val="211527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C33FEA27-B461-B42D-1135-1CEA923C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 fontScale="90000"/>
          </a:bodyPr>
          <a:lstStyle/>
          <a:p>
            <a:pPr algn="r" defTabSz="914400" rtl="1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ar-SA" sz="3200" dirty="0"/>
              <a:t>من أكثر إصداراً لتصاريح العمرة في شهر رمضان لعام ١٤٤٤هـ؟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4" name="عنصر نائب للمحتوى 3">
            <a:extLst>
              <a:ext uri="{FF2B5EF4-FFF2-40B4-BE49-F238E27FC236}">
                <a16:creationId xmlns:a16="http://schemas.microsoft.com/office/drawing/2014/main" id="{34C92BE8-F985-BD91-8E32-6C2F0F08EC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500607"/>
              </p:ext>
            </p:extLst>
          </p:nvPr>
        </p:nvGraphicFramePr>
        <p:xfrm>
          <a:off x="720726" y="2541588"/>
          <a:ext cx="5531794" cy="358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عنوان 1">
            <a:extLst>
              <a:ext uri="{FF2B5EF4-FFF2-40B4-BE49-F238E27FC236}">
                <a16:creationId xmlns:a16="http://schemas.microsoft.com/office/drawing/2014/main" id="{BE33417B-E6E2-8660-6C04-33188498C369}"/>
              </a:ext>
            </a:extLst>
          </p:cNvPr>
          <p:cNvSpPr txBox="1">
            <a:spLocks/>
          </p:cNvSpPr>
          <p:nvPr/>
        </p:nvSpPr>
        <p:spPr>
          <a:xfrm>
            <a:off x="7027461" y="3239405"/>
            <a:ext cx="4443814" cy="2113649"/>
          </a:xfrm>
          <a:prstGeom prst="rect">
            <a:avLst/>
          </a:prstGeom>
        </p:spPr>
        <p:txBody>
          <a:bodyPr wrap="square" lIns="109728" tIns="109728" rIns="109728" bIns="9144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ar-SA" sz="1800" dirty="0"/>
              <a:t>حيث أنَّ أكثر شهر إصداراً لتصاريح العمرة كان الشهر التاسع الهجري بما يقارب ٧ مليون تصريح عمرة.</a:t>
            </a:r>
          </a:p>
          <a:p>
            <a:pPr algn="r">
              <a:lnSpc>
                <a:spcPct val="150000"/>
              </a:lnSpc>
            </a:pPr>
            <a:r>
              <a:rPr lang="ar-SA" sz="1800" dirty="0"/>
              <a:t>كان الذكور أكثر إصداراً للتصاريح من الإناث بما يقارب ٤ مليون تصريح عمرة.</a:t>
            </a:r>
          </a:p>
        </p:txBody>
      </p:sp>
    </p:spTree>
    <p:extLst>
      <p:ext uri="{BB962C8B-B14F-4D97-AF65-F5344CB8AC3E}">
        <p14:creationId xmlns:p14="http://schemas.microsoft.com/office/powerpoint/2010/main" val="3398042880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kkal Majalla"/>
        <a:ea typeface=""/>
        <a:cs typeface=""/>
      </a:majorFont>
      <a:minorFont>
        <a:latin typeface="Sakkal Majall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239</Words>
  <Application>Microsoft Macintosh PowerPoint</Application>
  <PresentationFormat>شاشة عريضة</PresentationFormat>
  <Paragraphs>21</Paragraphs>
  <Slides>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9" baseType="lpstr">
      <vt:lpstr>Arial</vt:lpstr>
      <vt:lpstr>Sakkal Majalla</vt:lpstr>
      <vt:lpstr>The Hand Extrablack</vt:lpstr>
      <vt:lpstr>BlobVTI</vt:lpstr>
      <vt:lpstr>تقرير</vt:lpstr>
      <vt:lpstr>ماهي نسبة تصاريح العمرة من تطبيق نُسُك لعام ١٤٤هـ؟</vt:lpstr>
      <vt:lpstr>بالنسبة إلى تصاريح العمرة، ما هي نسبة تصاريح الذكور ونسبة تصاريح الإناث؟</vt:lpstr>
      <vt:lpstr>ما هو أكثر شهر إصداراً لتصاريح العمرة في تطبيق نُسُك لعام ١٤٤٤هـ؟</vt:lpstr>
      <vt:lpstr>من أكثر إصداراً لتصاريح العمرة في شهر رمضان لعام ١٤٤٤هـ؟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تقرير</dc:title>
  <dc:creator>Tahani Alotaibi</dc:creator>
  <cp:lastModifiedBy>Tahani Alotaibi</cp:lastModifiedBy>
  <cp:revision>5</cp:revision>
  <dcterms:created xsi:type="dcterms:W3CDTF">2023-09-21T23:14:11Z</dcterms:created>
  <dcterms:modified xsi:type="dcterms:W3CDTF">2023-09-22T01:57:24Z</dcterms:modified>
</cp:coreProperties>
</file>