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14"/>
  </p:notes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100" d="100"/>
          <a:sy n="100" d="100"/>
        </p:scale>
        <p:origin x="100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Average Satisfaction vs. Average Last Evaluation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scatterChart>
        <c:scatterStyle val="lineMarker"/>
        <c:varyColors val="0"/>
        <c:ser>
          <c:idx val="0"/>
          <c:order val="0"/>
          <c:tx>
            <c:strRef>
              <c:f>'1st_Question'!$B$5</c:f>
              <c:strCache>
                <c:ptCount val="1"/>
                <c:pt idx="0">
                  <c:v>Average of last_evaluation</c:v>
                </c:pt>
              </c:strCache>
            </c:strRef>
          </c:tx>
          <c:spPr>
            <a:ln w="19050" cap="rnd">
              <a:noFill/>
              <a:round/>
            </a:ln>
            <a:effectLst/>
          </c:spPr>
          <c:marker>
            <c:symbol val="circle"/>
            <c:size val="5"/>
            <c:spPr>
              <a:solidFill>
                <a:schemeClr val="accent1"/>
              </a:solidFill>
              <a:ln w="9525">
                <a:solidFill>
                  <a:schemeClr val="accent1"/>
                </a:solidFill>
              </a:ln>
              <a:effectLst/>
            </c:spPr>
          </c:marker>
          <c:xVal>
            <c:numRef>
              <c:f>'1st_Question'!$A$6:$A$97</c:f>
              <c:numCache>
                <c:formatCode>_(* #,##0.00_);_(* \(#,##0.00\);_(* "-"??_);_(@_)</c:formatCode>
                <c:ptCount val="92"/>
                <c:pt idx="0">
                  <c:v>0.09</c:v>
                </c:pt>
                <c:pt idx="1">
                  <c:v>0.1</c:v>
                </c:pt>
                <c:pt idx="2">
                  <c:v>0.11</c:v>
                </c:pt>
                <c:pt idx="3">
                  <c:v>0.12</c:v>
                </c:pt>
                <c:pt idx="4">
                  <c:v>0.13</c:v>
                </c:pt>
                <c:pt idx="5">
                  <c:v>0.14000000000000001</c:v>
                </c:pt>
                <c:pt idx="6">
                  <c:v>0.15</c:v>
                </c:pt>
                <c:pt idx="7">
                  <c:v>0.16</c:v>
                </c:pt>
                <c:pt idx="8">
                  <c:v>0.17</c:v>
                </c:pt>
                <c:pt idx="9">
                  <c:v>0.18</c:v>
                </c:pt>
                <c:pt idx="10">
                  <c:v>0.19</c:v>
                </c:pt>
                <c:pt idx="11">
                  <c:v>0.2</c:v>
                </c:pt>
                <c:pt idx="12">
                  <c:v>0.21</c:v>
                </c:pt>
                <c:pt idx="13">
                  <c:v>0.22</c:v>
                </c:pt>
                <c:pt idx="14">
                  <c:v>0.23</c:v>
                </c:pt>
                <c:pt idx="15">
                  <c:v>0.24</c:v>
                </c:pt>
                <c:pt idx="16">
                  <c:v>0.25</c:v>
                </c:pt>
                <c:pt idx="17">
                  <c:v>0.26</c:v>
                </c:pt>
                <c:pt idx="18">
                  <c:v>0.27</c:v>
                </c:pt>
                <c:pt idx="19">
                  <c:v>0.28000000000000003</c:v>
                </c:pt>
                <c:pt idx="20">
                  <c:v>0.28999999999999998</c:v>
                </c:pt>
                <c:pt idx="21">
                  <c:v>0.3</c:v>
                </c:pt>
                <c:pt idx="22">
                  <c:v>0.31</c:v>
                </c:pt>
                <c:pt idx="23">
                  <c:v>0.32</c:v>
                </c:pt>
                <c:pt idx="24">
                  <c:v>0.33</c:v>
                </c:pt>
                <c:pt idx="25">
                  <c:v>0.34</c:v>
                </c:pt>
                <c:pt idx="26">
                  <c:v>0.35</c:v>
                </c:pt>
                <c:pt idx="27">
                  <c:v>0.36</c:v>
                </c:pt>
                <c:pt idx="28">
                  <c:v>0.37</c:v>
                </c:pt>
                <c:pt idx="29">
                  <c:v>0.38</c:v>
                </c:pt>
                <c:pt idx="30">
                  <c:v>0.39</c:v>
                </c:pt>
                <c:pt idx="31">
                  <c:v>0.4</c:v>
                </c:pt>
                <c:pt idx="32">
                  <c:v>0.41</c:v>
                </c:pt>
                <c:pt idx="33">
                  <c:v>0.42</c:v>
                </c:pt>
                <c:pt idx="34">
                  <c:v>0.43</c:v>
                </c:pt>
                <c:pt idx="35">
                  <c:v>0.44</c:v>
                </c:pt>
                <c:pt idx="36">
                  <c:v>0.45</c:v>
                </c:pt>
                <c:pt idx="37">
                  <c:v>0.46</c:v>
                </c:pt>
                <c:pt idx="38">
                  <c:v>0.47</c:v>
                </c:pt>
                <c:pt idx="39">
                  <c:v>0.48</c:v>
                </c:pt>
                <c:pt idx="40">
                  <c:v>0.49</c:v>
                </c:pt>
                <c:pt idx="41">
                  <c:v>0.5</c:v>
                </c:pt>
                <c:pt idx="42">
                  <c:v>0.51</c:v>
                </c:pt>
                <c:pt idx="43">
                  <c:v>0.52</c:v>
                </c:pt>
                <c:pt idx="44">
                  <c:v>0.53</c:v>
                </c:pt>
                <c:pt idx="45">
                  <c:v>0.54</c:v>
                </c:pt>
                <c:pt idx="46">
                  <c:v>0.55000000000000004</c:v>
                </c:pt>
                <c:pt idx="47">
                  <c:v>0.56000000000000005</c:v>
                </c:pt>
                <c:pt idx="48">
                  <c:v>0.56999999999999995</c:v>
                </c:pt>
                <c:pt idx="49">
                  <c:v>0.57999999999999996</c:v>
                </c:pt>
                <c:pt idx="50">
                  <c:v>0.59</c:v>
                </c:pt>
                <c:pt idx="51">
                  <c:v>0.6</c:v>
                </c:pt>
                <c:pt idx="52">
                  <c:v>0.61</c:v>
                </c:pt>
                <c:pt idx="53">
                  <c:v>0.62</c:v>
                </c:pt>
                <c:pt idx="54">
                  <c:v>0.63</c:v>
                </c:pt>
                <c:pt idx="55">
                  <c:v>0.64</c:v>
                </c:pt>
                <c:pt idx="56">
                  <c:v>0.65</c:v>
                </c:pt>
                <c:pt idx="57">
                  <c:v>0.66</c:v>
                </c:pt>
                <c:pt idx="58">
                  <c:v>0.67</c:v>
                </c:pt>
                <c:pt idx="59">
                  <c:v>0.68</c:v>
                </c:pt>
                <c:pt idx="60">
                  <c:v>0.69</c:v>
                </c:pt>
                <c:pt idx="61">
                  <c:v>0.7</c:v>
                </c:pt>
                <c:pt idx="62">
                  <c:v>0.71</c:v>
                </c:pt>
                <c:pt idx="63">
                  <c:v>0.72</c:v>
                </c:pt>
                <c:pt idx="64">
                  <c:v>0.73</c:v>
                </c:pt>
                <c:pt idx="65">
                  <c:v>0.74</c:v>
                </c:pt>
                <c:pt idx="66">
                  <c:v>0.75</c:v>
                </c:pt>
                <c:pt idx="67">
                  <c:v>0.76</c:v>
                </c:pt>
                <c:pt idx="68">
                  <c:v>0.77</c:v>
                </c:pt>
                <c:pt idx="69">
                  <c:v>0.78</c:v>
                </c:pt>
                <c:pt idx="70">
                  <c:v>0.79</c:v>
                </c:pt>
                <c:pt idx="71">
                  <c:v>0.8</c:v>
                </c:pt>
                <c:pt idx="72">
                  <c:v>0.81</c:v>
                </c:pt>
                <c:pt idx="73">
                  <c:v>0.82</c:v>
                </c:pt>
                <c:pt idx="74">
                  <c:v>0.83</c:v>
                </c:pt>
                <c:pt idx="75">
                  <c:v>0.84</c:v>
                </c:pt>
                <c:pt idx="76">
                  <c:v>0.85</c:v>
                </c:pt>
                <c:pt idx="77">
                  <c:v>0.86</c:v>
                </c:pt>
                <c:pt idx="78">
                  <c:v>0.87</c:v>
                </c:pt>
                <c:pt idx="79">
                  <c:v>0.88</c:v>
                </c:pt>
                <c:pt idx="80">
                  <c:v>0.89</c:v>
                </c:pt>
                <c:pt idx="81">
                  <c:v>0.9</c:v>
                </c:pt>
                <c:pt idx="82">
                  <c:v>0.91</c:v>
                </c:pt>
                <c:pt idx="83">
                  <c:v>0.92</c:v>
                </c:pt>
                <c:pt idx="84">
                  <c:v>0.93</c:v>
                </c:pt>
                <c:pt idx="85">
                  <c:v>0.94</c:v>
                </c:pt>
                <c:pt idx="86">
                  <c:v>0.95</c:v>
                </c:pt>
                <c:pt idx="87">
                  <c:v>0.96</c:v>
                </c:pt>
                <c:pt idx="88">
                  <c:v>0.97</c:v>
                </c:pt>
                <c:pt idx="89">
                  <c:v>0.98</c:v>
                </c:pt>
                <c:pt idx="90">
                  <c:v>0.99</c:v>
                </c:pt>
                <c:pt idx="91">
                  <c:v>1</c:v>
                </c:pt>
              </c:numCache>
            </c:numRef>
          </c:xVal>
          <c:yVal>
            <c:numRef>
              <c:f>'1st_Question'!$B$6:$B$97</c:f>
              <c:numCache>
                <c:formatCode>0.00</c:formatCode>
                <c:ptCount val="92"/>
                <c:pt idx="0">
                  <c:v>0.87153846153846182</c:v>
                </c:pt>
                <c:pt idx="1">
                  <c:v>0.86807262569832477</c:v>
                </c:pt>
                <c:pt idx="2">
                  <c:v>0.87041791044776162</c:v>
                </c:pt>
                <c:pt idx="3">
                  <c:v>0.70766666666666656</c:v>
                </c:pt>
                <c:pt idx="4">
                  <c:v>0.73777777777777775</c:v>
                </c:pt>
                <c:pt idx="5">
                  <c:v>0.69150684931506812</c:v>
                </c:pt>
                <c:pt idx="6">
                  <c:v>0.7144736842105267</c:v>
                </c:pt>
                <c:pt idx="7">
                  <c:v>0.75873417721518999</c:v>
                </c:pt>
                <c:pt idx="8">
                  <c:v>0.69319444444444445</c:v>
                </c:pt>
                <c:pt idx="9">
                  <c:v>0.69714285714285718</c:v>
                </c:pt>
                <c:pt idx="10">
                  <c:v>0.7432432432432432</c:v>
                </c:pt>
                <c:pt idx="11">
                  <c:v>0.71072463768115957</c:v>
                </c:pt>
                <c:pt idx="12">
                  <c:v>0.68820895522388081</c:v>
                </c:pt>
                <c:pt idx="13">
                  <c:v>0.70816666666666661</c:v>
                </c:pt>
                <c:pt idx="14">
                  <c:v>0.72703703703703704</c:v>
                </c:pt>
                <c:pt idx="15">
                  <c:v>0.68462500000000004</c:v>
                </c:pt>
                <c:pt idx="16">
                  <c:v>0.73088235294117654</c:v>
                </c:pt>
                <c:pt idx="17">
                  <c:v>0.69966666666666666</c:v>
                </c:pt>
                <c:pt idx="18">
                  <c:v>0.61533333333333329</c:v>
                </c:pt>
                <c:pt idx="19">
                  <c:v>0.66483870967741932</c:v>
                </c:pt>
                <c:pt idx="20">
                  <c:v>0.61026315789473673</c:v>
                </c:pt>
                <c:pt idx="21">
                  <c:v>0.63282051282051277</c:v>
                </c:pt>
                <c:pt idx="22">
                  <c:v>0.67016949152542382</c:v>
                </c:pt>
                <c:pt idx="23">
                  <c:v>0.66099999999999992</c:v>
                </c:pt>
                <c:pt idx="24">
                  <c:v>0.68611111111111089</c:v>
                </c:pt>
                <c:pt idx="25">
                  <c:v>0.67062500000000025</c:v>
                </c:pt>
                <c:pt idx="26">
                  <c:v>0.63216216216216214</c:v>
                </c:pt>
                <c:pt idx="27">
                  <c:v>0.55827338129496396</c:v>
                </c:pt>
                <c:pt idx="28">
                  <c:v>0.52738589211618236</c:v>
                </c:pt>
                <c:pt idx="29">
                  <c:v>0.53994708994708962</c:v>
                </c:pt>
                <c:pt idx="30">
                  <c:v>0.54102857142857153</c:v>
                </c:pt>
                <c:pt idx="31">
                  <c:v>0.52837320574162638</c:v>
                </c:pt>
                <c:pt idx="32">
                  <c:v>0.53883040935672488</c:v>
                </c:pt>
                <c:pt idx="33">
                  <c:v>0.56535483870967751</c:v>
                </c:pt>
                <c:pt idx="34">
                  <c:v>0.54607142857142799</c:v>
                </c:pt>
                <c:pt idx="35">
                  <c:v>0.53597156398104318</c:v>
                </c:pt>
                <c:pt idx="36">
                  <c:v>0.52891625615763516</c:v>
                </c:pt>
                <c:pt idx="37">
                  <c:v>0.54442105263157881</c:v>
                </c:pt>
                <c:pt idx="38">
                  <c:v>0.57119047619047625</c:v>
                </c:pt>
                <c:pt idx="39">
                  <c:v>0.70852348993288572</c:v>
                </c:pt>
                <c:pt idx="40">
                  <c:v>0.69162679425837303</c:v>
                </c:pt>
                <c:pt idx="41">
                  <c:v>0.71882096069868984</c:v>
                </c:pt>
                <c:pt idx="42">
                  <c:v>0.71133689839572167</c:v>
                </c:pt>
                <c:pt idx="43">
                  <c:v>0.71816326530612207</c:v>
                </c:pt>
                <c:pt idx="44">
                  <c:v>0.71016759776536298</c:v>
                </c:pt>
                <c:pt idx="45">
                  <c:v>0.69918918918918949</c:v>
                </c:pt>
                <c:pt idx="46">
                  <c:v>0.72050279329608957</c:v>
                </c:pt>
                <c:pt idx="47">
                  <c:v>0.71716577540106918</c:v>
                </c:pt>
                <c:pt idx="48">
                  <c:v>0.70657142857142818</c:v>
                </c:pt>
                <c:pt idx="49">
                  <c:v>0.73741758241758226</c:v>
                </c:pt>
                <c:pt idx="50">
                  <c:v>0.70977168949771663</c:v>
                </c:pt>
                <c:pt idx="51">
                  <c:v>0.72295336787564735</c:v>
                </c:pt>
                <c:pt idx="52">
                  <c:v>0.71701923076923058</c:v>
                </c:pt>
                <c:pt idx="53">
                  <c:v>0.71813829787234063</c:v>
                </c:pt>
                <c:pt idx="54">
                  <c:v>0.73602870813397103</c:v>
                </c:pt>
                <c:pt idx="55">
                  <c:v>0.69775401069518661</c:v>
                </c:pt>
                <c:pt idx="56">
                  <c:v>0.73371859296482411</c:v>
                </c:pt>
                <c:pt idx="57">
                  <c:v>0.73236842105263167</c:v>
                </c:pt>
                <c:pt idx="58">
                  <c:v>0.68435028248587526</c:v>
                </c:pt>
                <c:pt idx="59">
                  <c:v>0.71086419753086449</c:v>
                </c:pt>
                <c:pt idx="60">
                  <c:v>0.7358851674641147</c:v>
                </c:pt>
                <c:pt idx="61">
                  <c:v>0.72063414634146328</c:v>
                </c:pt>
                <c:pt idx="62">
                  <c:v>0.72836257309941577</c:v>
                </c:pt>
                <c:pt idx="63">
                  <c:v>0.75321739130434751</c:v>
                </c:pt>
                <c:pt idx="64">
                  <c:v>0.77345528455284562</c:v>
                </c:pt>
                <c:pt idx="65">
                  <c:v>0.77077821011673164</c:v>
                </c:pt>
                <c:pt idx="66">
                  <c:v>0.76964601769911489</c:v>
                </c:pt>
                <c:pt idx="67">
                  <c:v>0.7574358974358969</c:v>
                </c:pt>
                <c:pt idx="68">
                  <c:v>0.76444444444444459</c:v>
                </c:pt>
                <c:pt idx="69">
                  <c:v>0.75763485477178416</c:v>
                </c:pt>
                <c:pt idx="70">
                  <c:v>0.75534562211981593</c:v>
                </c:pt>
                <c:pt idx="71">
                  <c:v>0.7637387387387391</c:v>
                </c:pt>
                <c:pt idx="72">
                  <c:v>0.77772727272727304</c:v>
                </c:pt>
                <c:pt idx="73">
                  <c:v>0.76510373443983415</c:v>
                </c:pt>
                <c:pt idx="74">
                  <c:v>0.77350427350427353</c:v>
                </c:pt>
                <c:pt idx="75">
                  <c:v>0.75562753036437258</c:v>
                </c:pt>
                <c:pt idx="76">
                  <c:v>0.75594202898550655</c:v>
                </c:pt>
                <c:pt idx="77">
                  <c:v>0.7841499999999999</c:v>
                </c:pt>
                <c:pt idx="78">
                  <c:v>0.77119999999999977</c:v>
                </c:pt>
                <c:pt idx="79">
                  <c:v>0.75433155080213843</c:v>
                </c:pt>
                <c:pt idx="80">
                  <c:v>0.775063291139241</c:v>
                </c:pt>
                <c:pt idx="81">
                  <c:v>0.76904545454545414</c:v>
                </c:pt>
                <c:pt idx="82">
                  <c:v>0.76138392857142867</c:v>
                </c:pt>
                <c:pt idx="83">
                  <c:v>0.75505050505050508</c:v>
                </c:pt>
                <c:pt idx="84">
                  <c:v>0.74426035502958621</c:v>
                </c:pt>
                <c:pt idx="85">
                  <c:v>0.72341317365269464</c:v>
                </c:pt>
                <c:pt idx="86">
                  <c:v>0.69292817679558039</c:v>
                </c:pt>
                <c:pt idx="87">
                  <c:v>0.73182266009852193</c:v>
                </c:pt>
                <c:pt idx="88">
                  <c:v>0.718409090909091</c:v>
                </c:pt>
                <c:pt idx="89">
                  <c:v>0.72688524590163961</c:v>
                </c:pt>
                <c:pt idx="90">
                  <c:v>0.74302325581395401</c:v>
                </c:pt>
                <c:pt idx="91">
                  <c:v>0.7545045045045049</c:v>
                </c:pt>
              </c:numCache>
            </c:numRef>
          </c:yVal>
          <c:smooth val="0"/>
          <c:extLst>
            <c:ext xmlns:c16="http://schemas.microsoft.com/office/drawing/2014/chart" uri="{C3380CC4-5D6E-409C-BE32-E72D297353CC}">
              <c16:uniqueId val="{00000000-C10C-894A-B11F-D2F92894BAA4}"/>
            </c:ext>
          </c:extLst>
        </c:ser>
        <c:dLbls>
          <c:showLegendKey val="0"/>
          <c:showVal val="0"/>
          <c:showCatName val="0"/>
          <c:showSerName val="0"/>
          <c:showPercent val="0"/>
          <c:showBubbleSize val="0"/>
        </c:dLbls>
        <c:axId val="1235002256"/>
        <c:axId val="1248501344"/>
      </c:scatterChart>
      <c:valAx>
        <c:axId val="1235002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Satisfaction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501344"/>
        <c:crosses val="autoZero"/>
        <c:crossBetween val="midCat"/>
      </c:valAx>
      <c:valAx>
        <c:axId val="12485013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5002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a:t>Last Evaluation vs. Number of Projects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tx>
            <c:strRef>
              <c:f>'1st_Question'!$L$5</c:f>
              <c:strCache>
                <c:ptCount val="1"/>
                <c:pt idx="0">
                  <c:v>Average of last_evaluation</c:v>
                </c:pt>
              </c:strCache>
            </c:strRef>
          </c:tx>
          <c:spPr>
            <a:solidFill>
              <a:schemeClr val="accent1"/>
            </a:solidFill>
            <a:ln>
              <a:noFill/>
            </a:ln>
            <a:effectLst/>
          </c:spPr>
          <c:invertIfNegative val="0"/>
          <c:cat>
            <c:numRef>
              <c:f>'1st_Question'!$K$6:$K$11</c:f>
              <c:numCache>
                <c:formatCode>General</c:formatCode>
                <c:ptCount val="6"/>
                <c:pt idx="0">
                  <c:v>2</c:v>
                </c:pt>
                <c:pt idx="1">
                  <c:v>3</c:v>
                </c:pt>
                <c:pt idx="2">
                  <c:v>4</c:v>
                </c:pt>
                <c:pt idx="3">
                  <c:v>5</c:v>
                </c:pt>
                <c:pt idx="4">
                  <c:v>6</c:v>
                </c:pt>
                <c:pt idx="5">
                  <c:v>7</c:v>
                </c:pt>
              </c:numCache>
            </c:numRef>
          </c:cat>
          <c:val>
            <c:numRef>
              <c:f>'1st_Question'!$L$6:$L$11</c:f>
              <c:numCache>
                <c:formatCode>0.00</c:formatCode>
                <c:ptCount val="6"/>
                <c:pt idx="0">
                  <c:v>0.56850502512562673</c:v>
                </c:pt>
                <c:pt idx="1">
                  <c:v>0.7165721331689241</c:v>
                </c:pt>
                <c:pt idx="2">
                  <c:v>0.74000916380297255</c:v>
                </c:pt>
                <c:pt idx="3">
                  <c:v>0.76201014125317046</c:v>
                </c:pt>
                <c:pt idx="4">
                  <c:v>0.78655025553662905</c:v>
                </c:pt>
                <c:pt idx="5">
                  <c:v>0.8596093749999999</c:v>
                </c:pt>
              </c:numCache>
            </c:numRef>
          </c:val>
          <c:extLst>
            <c:ext xmlns:c16="http://schemas.microsoft.com/office/drawing/2014/chart" uri="{C3380CC4-5D6E-409C-BE32-E72D297353CC}">
              <c16:uniqueId val="{00000000-D214-2643-920D-A5B0D2398EB4}"/>
            </c:ext>
          </c:extLst>
        </c:ser>
        <c:dLbls>
          <c:showLegendKey val="0"/>
          <c:showVal val="0"/>
          <c:showCatName val="0"/>
          <c:showSerName val="0"/>
          <c:showPercent val="0"/>
          <c:showBubbleSize val="0"/>
        </c:dLbls>
        <c:gapWidth val="219"/>
        <c:overlap val="-27"/>
        <c:axId val="1238012592"/>
        <c:axId val="1236498496"/>
      </c:barChart>
      <c:catAx>
        <c:axId val="1238012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Project No.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6498496"/>
        <c:crosses val="autoZero"/>
        <c:auto val="1"/>
        <c:lblAlgn val="ctr"/>
        <c:lblOffset val="100"/>
        <c:noMultiLvlLbl val="0"/>
      </c:catAx>
      <c:valAx>
        <c:axId val="12364984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801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Last</a:t>
            </a:r>
            <a:r>
              <a:rPr lang="en-US" baseline="0"/>
              <a:t> Evaluation vs.  Average Monthly Hours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scatterChart>
        <c:scatterStyle val="lineMarker"/>
        <c:varyColors val="0"/>
        <c:ser>
          <c:idx val="0"/>
          <c:order val="0"/>
          <c:tx>
            <c:strRef>
              <c:f>'1st_Question'!$Q$5</c:f>
              <c:strCache>
                <c:ptCount val="1"/>
                <c:pt idx="0">
                  <c:v>Average of average_montly_hours</c:v>
                </c:pt>
              </c:strCache>
            </c:strRef>
          </c:tx>
          <c:spPr>
            <a:ln w="19050" cap="rnd">
              <a:noFill/>
              <a:round/>
            </a:ln>
            <a:effectLst/>
          </c:spPr>
          <c:marker>
            <c:symbol val="circle"/>
            <c:size val="5"/>
            <c:spPr>
              <a:solidFill>
                <a:schemeClr val="accent1"/>
              </a:solidFill>
              <a:ln w="9525">
                <a:solidFill>
                  <a:schemeClr val="accent1"/>
                </a:solidFill>
              </a:ln>
              <a:effectLst/>
            </c:spPr>
          </c:marker>
          <c:xVal>
            <c:numRef>
              <c:f>'1st_Question'!$P$6:$P$70</c:f>
              <c:numCache>
                <c:formatCode>General</c:formatCode>
                <c:ptCount val="65"/>
                <c:pt idx="0">
                  <c:v>0.3600000000000001</c:v>
                </c:pt>
                <c:pt idx="1">
                  <c:v>0.36999999999999988</c:v>
                </c:pt>
                <c:pt idx="2">
                  <c:v>0.38000000000000012</c:v>
                </c:pt>
                <c:pt idx="3">
                  <c:v>0.39000000000000029</c:v>
                </c:pt>
                <c:pt idx="4">
                  <c:v>0.39999999999999969</c:v>
                </c:pt>
                <c:pt idx="5">
                  <c:v>0.41000000000000009</c:v>
                </c:pt>
                <c:pt idx="6">
                  <c:v>0.42000000000000048</c:v>
                </c:pt>
                <c:pt idx="7">
                  <c:v>0.42999999999999977</c:v>
                </c:pt>
                <c:pt idx="8">
                  <c:v>0.44000000000000006</c:v>
                </c:pt>
                <c:pt idx="9">
                  <c:v>0.45000000000000073</c:v>
                </c:pt>
                <c:pt idx="10">
                  <c:v>0.45999999999999841</c:v>
                </c:pt>
                <c:pt idx="11">
                  <c:v>0.4699999999999992</c:v>
                </c:pt>
                <c:pt idx="12">
                  <c:v>0.48000000000000026</c:v>
                </c:pt>
                <c:pt idx="13">
                  <c:v>0.49000000000000021</c:v>
                </c:pt>
                <c:pt idx="14">
                  <c:v>0.5</c:v>
                </c:pt>
                <c:pt idx="15">
                  <c:v>0.50999999999999912</c:v>
                </c:pt>
                <c:pt idx="16">
                  <c:v>0.52000000000000102</c:v>
                </c:pt>
                <c:pt idx="17">
                  <c:v>0.53000000000000091</c:v>
                </c:pt>
                <c:pt idx="18">
                  <c:v>0.53999999999999937</c:v>
                </c:pt>
                <c:pt idx="19">
                  <c:v>0.55000000000000271</c:v>
                </c:pt>
                <c:pt idx="20">
                  <c:v>0.56000000000000172</c:v>
                </c:pt>
                <c:pt idx="21">
                  <c:v>0.56999999999999562</c:v>
                </c:pt>
                <c:pt idx="22">
                  <c:v>0.57999999999999885</c:v>
                </c:pt>
                <c:pt idx="23">
                  <c:v>0.59000000000000263</c:v>
                </c:pt>
                <c:pt idx="24">
                  <c:v>0.59999999999999754</c:v>
                </c:pt>
                <c:pt idx="25">
                  <c:v>0.61000000000000099</c:v>
                </c:pt>
                <c:pt idx="26">
                  <c:v>0.62000000000000199</c:v>
                </c:pt>
                <c:pt idx="27">
                  <c:v>0.62999999999999801</c:v>
                </c:pt>
                <c:pt idx="28">
                  <c:v>0.63999999999999835</c:v>
                </c:pt>
                <c:pt idx="29">
                  <c:v>0.65000000000000246</c:v>
                </c:pt>
                <c:pt idx="30">
                  <c:v>0.65999999999999737</c:v>
                </c:pt>
                <c:pt idx="31">
                  <c:v>0.66999999999999837</c:v>
                </c:pt>
                <c:pt idx="32">
                  <c:v>0.68000000000000371</c:v>
                </c:pt>
                <c:pt idx="33">
                  <c:v>0.6899999999999985</c:v>
                </c:pt>
                <c:pt idx="34">
                  <c:v>0.70000000000000007</c:v>
                </c:pt>
                <c:pt idx="35">
                  <c:v>0.70999999999999808</c:v>
                </c:pt>
                <c:pt idx="36">
                  <c:v>0.71999999999999909</c:v>
                </c:pt>
                <c:pt idx="37">
                  <c:v>0.72999999999999887</c:v>
                </c:pt>
                <c:pt idx="38">
                  <c:v>0.74000000000000155</c:v>
                </c:pt>
                <c:pt idx="39">
                  <c:v>0.75</c:v>
                </c:pt>
                <c:pt idx="40">
                  <c:v>0.75999999999999968</c:v>
                </c:pt>
                <c:pt idx="41">
                  <c:v>0.77000000000000302</c:v>
                </c:pt>
                <c:pt idx="42">
                  <c:v>0.78000000000000103</c:v>
                </c:pt>
                <c:pt idx="43">
                  <c:v>0.78999999999999926</c:v>
                </c:pt>
                <c:pt idx="44">
                  <c:v>0.80000000000000271</c:v>
                </c:pt>
                <c:pt idx="45">
                  <c:v>0.81000000000000183</c:v>
                </c:pt>
                <c:pt idx="46">
                  <c:v>0.81999999999999562</c:v>
                </c:pt>
                <c:pt idx="47">
                  <c:v>0.83000000000000451</c:v>
                </c:pt>
                <c:pt idx="48">
                  <c:v>0.84000000000000297</c:v>
                </c:pt>
                <c:pt idx="49">
                  <c:v>0.8499999999999972</c:v>
                </c:pt>
                <c:pt idx="50">
                  <c:v>0.86000000000000598</c:v>
                </c:pt>
                <c:pt idx="51">
                  <c:v>0.8700000000000031</c:v>
                </c:pt>
                <c:pt idx="52">
                  <c:v>0.87999999999999723</c:v>
                </c:pt>
                <c:pt idx="53">
                  <c:v>0.88999999999999324</c:v>
                </c:pt>
                <c:pt idx="54">
                  <c:v>0.90000000000000158</c:v>
                </c:pt>
                <c:pt idx="55">
                  <c:v>0.9099999999999977</c:v>
                </c:pt>
                <c:pt idx="56">
                  <c:v>0.91999999999999482</c:v>
                </c:pt>
                <c:pt idx="57">
                  <c:v>0.93000000000000504</c:v>
                </c:pt>
                <c:pt idx="58">
                  <c:v>0.93999999999999817</c:v>
                </c:pt>
                <c:pt idx="59">
                  <c:v>0.94999999999999563</c:v>
                </c:pt>
                <c:pt idx="60">
                  <c:v>0.9600000000000023</c:v>
                </c:pt>
                <c:pt idx="61">
                  <c:v>0.97000000000000031</c:v>
                </c:pt>
                <c:pt idx="62">
                  <c:v>0.97999999999999576</c:v>
                </c:pt>
                <c:pt idx="63">
                  <c:v>0.99000000000000332</c:v>
                </c:pt>
                <c:pt idx="64">
                  <c:v>1</c:v>
                </c:pt>
              </c:numCache>
            </c:numRef>
          </c:xVal>
          <c:yVal>
            <c:numRef>
              <c:f>'1st_Question'!$Q$6:$Q$70</c:f>
              <c:numCache>
                <c:formatCode>0.00</c:formatCode>
                <c:ptCount val="65"/>
                <c:pt idx="0">
                  <c:v>194.86363636363637</c:v>
                </c:pt>
                <c:pt idx="1">
                  <c:v>181.27272727272728</c:v>
                </c:pt>
                <c:pt idx="2">
                  <c:v>170.9</c:v>
                </c:pt>
                <c:pt idx="3">
                  <c:v>177.11538461538461</c:v>
                </c:pt>
                <c:pt idx="4">
                  <c:v>181.14035087719299</c:v>
                </c:pt>
                <c:pt idx="5">
                  <c:v>174.64406779661016</c:v>
                </c:pt>
                <c:pt idx="6">
                  <c:v>175.51785714285714</c:v>
                </c:pt>
                <c:pt idx="7">
                  <c:v>187.48</c:v>
                </c:pt>
                <c:pt idx="8">
                  <c:v>166.79545454545453</c:v>
                </c:pt>
                <c:pt idx="9">
                  <c:v>157.66086956521738</c:v>
                </c:pt>
                <c:pt idx="10">
                  <c:v>155.71090047393366</c:v>
                </c:pt>
                <c:pt idx="11">
                  <c:v>154.01156069364163</c:v>
                </c:pt>
                <c:pt idx="12">
                  <c:v>172.01712328767124</c:v>
                </c:pt>
                <c:pt idx="13">
                  <c:v>184.57831325301206</c:v>
                </c:pt>
                <c:pt idx="14">
                  <c:v>180.07365439093485</c:v>
                </c:pt>
                <c:pt idx="15">
                  <c:v>177.9536231884058</c:v>
                </c:pt>
                <c:pt idx="16">
                  <c:v>175.97734627831716</c:v>
                </c:pt>
                <c:pt idx="17">
                  <c:v>180.87962962962962</c:v>
                </c:pt>
                <c:pt idx="18">
                  <c:v>173.74857142857144</c:v>
                </c:pt>
                <c:pt idx="19">
                  <c:v>186.75977653631284</c:v>
                </c:pt>
                <c:pt idx="20">
                  <c:v>183.30745341614906</c:v>
                </c:pt>
                <c:pt idx="21">
                  <c:v>175.58558558558559</c:v>
                </c:pt>
                <c:pt idx="22">
                  <c:v>196.46222222222221</c:v>
                </c:pt>
                <c:pt idx="23">
                  <c:v>196.89411764705883</c:v>
                </c:pt>
                <c:pt idx="24">
                  <c:v>196.89592760180994</c:v>
                </c:pt>
                <c:pt idx="25">
                  <c:v>198.05555555555554</c:v>
                </c:pt>
                <c:pt idx="26">
                  <c:v>199.03433476394849</c:v>
                </c:pt>
                <c:pt idx="27">
                  <c:v>198.47457627118644</c:v>
                </c:pt>
                <c:pt idx="28">
                  <c:v>200.84255319148937</c:v>
                </c:pt>
                <c:pt idx="29">
                  <c:v>201.31840796019901</c:v>
                </c:pt>
                <c:pt idx="30">
                  <c:v>194.07207207207207</c:v>
                </c:pt>
                <c:pt idx="31">
                  <c:v>195.70204081632653</c:v>
                </c:pt>
                <c:pt idx="32">
                  <c:v>196.28378378378378</c:v>
                </c:pt>
                <c:pt idx="33">
                  <c:v>190.92227979274611</c:v>
                </c:pt>
                <c:pt idx="34">
                  <c:v>197.41314553990611</c:v>
                </c:pt>
                <c:pt idx="35">
                  <c:v>202.26020408163265</c:v>
                </c:pt>
                <c:pt idx="36">
                  <c:v>199.13270142180096</c:v>
                </c:pt>
                <c:pt idx="37">
                  <c:v>200.88789237668161</c:v>
                </c:pt>
                <c:pt idx="38">
                  <c:v>202.57307692307691</c:v>
                </c:pt>
                <c:pt idx="39">
                  <c:v>201.47899159663865</c:v>
                </c:pt>
                <c:pt idx="40">
                  <c:v>198.52314814814815</c:v>
                </c:pt>
                <c:pt idx="41">
                  <c:v>218.09505703422053</c:v>
                </c:pt>
                <c:pt idx="42">
                  <c:v>211.28971962616822</c:v>
                </c:pt>
                <c:pt idx="43">
                  <c:v>218.93775933609959</c:v>
                </c:pt>
                <c:pt idx="44">
                  <c:v>222.63745019920319</c:v>
                </c:pt>
                <c:pt idx="45">
                  <c:v>214.37254901960785</c:v>
                </c:pt>
                <c:pt idx="46">
                  <c:v>214.0928270042194</c:v>
                </c:pt>
                <c:pt idx="47">
                  <c:v>224.53159851301115</c:v>
                </c:pt>
                <c:pt idx="48">
                  <c:v>224.50680272108843</c:v>
                </c:pt>
                <c:pt idx="49">
                  <c:v>219.94303797468353</c:v>
                </c:pt>
                <c:pt idx="50">
                  <c:v>221</c:v>
                </c:pt>
                <c:pt idx="51">
                  <c:v>224.03987730061348</c:v>
                </c:pt>
                <c:pt idx="52">
                  <c:v>214.50212765957446</c:v>
                </c:pt>
                <c:pt idx="53">
                  <c:v>220.09459459459458</c:v>
                </c:pt>
                <c:pt idx="54">
                  <c:v>218.31948881789137</c:v>
                </c:pt>
                <c:pt idx="55">
                  <c:v>219.22648083623693</c:v>
                </c:pt>
                <c:pt idx="56">
                  <c:v>222.40892193308551</c:v>
                </c:pt>
                <c:pt idx="57">
                  <c:v>223.51301115241637</c:v>
                </c:pt>
                <c:pt idx="58">
                  <c:v>222.40304182509504</c:v>
                </c:pt>
                <c:pt idx="59">
                  <c:v>215.94573643410854</c:v>
                </c:pt>
                <c:pt idx="60">
                  <c:v>216.2570281124498</c:v>
                </c:pt>
                <c:pt idx="61">
                  <c:v>220.92028985507247</c:v>
                </c:pt>
                <c:pt idx="62">
                  <c:v>212.49809885931558</c:v>
                </c:pt>
                <c:pt idx="63">
                  <c:v>215.01162790697674</c:v>
                </c:pt>
                <c:pt idx="64">
                  <c:v>220.70671378091873</c:v>
                </c:pt>
              </c:numCache>
            </c:numRef>
          </c:yVal>
          <c:smooth val="0"/>
          <c:extLst>
            <c:ext xmlns:c16="http://schemas.microsoft.com/office/drawing/2014/chart" uri="{C3380CC4-5D6E-409C-BE32-E72D297353CC}">
              <c16:uniqueId val="{00000000-2692-0840-9967-F2DD312BA219}"/>
            </c:ext>
          </c:extLst>
        </c:ser>
        <c:dLbls>
          <c:showLegendKey val="0"/>
          <c:showVal val="0"/>
          <c:showCatName val="0"/>
          <c:showSerName val="0"/>
          <c:showPercent val="0"/>
          <c:showBubbleSize val="0"/>
        </c:dLbls>
        <c:axId val="1237041152"/>
        <c:axId val="1246297296"/>
      </c:scatterChart>
      <c:valAx>
        <c:axId val="1237041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Performance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6297296"/>
        <c:crosses val="autoZero"/>
        <c:crossBetween val="midCat"/>
      </c:valAx>
      <c:valAx>
        <c:axId val="12462972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Monthly Hours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7041152"/>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a:solidFill>
                  <a:sysClr val="windowText" lastClr="000000">
                    <a:lumMod val="65000"/>
                    <a:lumOff val="35000"/>
                  </a:sysClr>
                </a:solidFill>
              </a:rPr>
              <a:t> Last Evaluation vs.  Tenure Duration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scatterChart>
        <c:scatterStyle val="lineMarker"/>
        <c:varyColors val="0"/>
        <c:ser>
          <c:idx val="0"/>
          <c:order val="0"/>
          <c:tx>
            <c:strRef>
              <c:f>'1st_Question'!$AH$4</c:f>
              <c:strCache>
                <c:ptCount val="1"/>
                <c:pt idx="0">
                  <c:v>Average of last_evaluation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'1st_Question'!$AG$5:$AG$12</c:f>
              <c:numCache>
                <c:formatCode>General</c:formatCode>
                <c:ptCount val="8"/>
                <c:pt idx="0">
                  <c:v>2</c:v>
                </c:pt>
                <c:pt idx="1">
                  <c:v>3</c:v>
                </c:pt>
                <c:pt idx="2">
                  <c:v>4</c:v>
                </c:pt>
                <c:pt idx="3">
                  <c:v>5</c:v>
                </c:pt>
                <c:pt idx="4">
                  <c:v>6</c:v>
                </c:pt>
                <c:pt idx="5">
                  <c:v>7</c:v>
                </c:pt>
                <c:pt idx="6">
                  <c:v>8</c:v>
                </c:pt>
                <c:pt idx="7">
                  <c:v>10</c:v>
                </c:pt>
              </c:numCache>
            </c:numRef>
          </c:xVal>
          <c:yVal>
            <c:numRef>
              <c:f>'1st_Question'!$AH$5:$AH$12</c:f>
              <c:numCache>
                <c:formatCode>0.00</c:formatCode>
                <c:ptCount val="8"/>
                <c:pt idx="0">
                  <c:v>0.71759556103575783</c:v>
                </c:pt>
                <c:pt idx="1">
                  <c:v>0.66872109265869772</c:v>
                </c:pt>
                <c:pt idx="2">
                  <c:v>0.76792725850606125</c:v>
                </c:pt>
                <c:pt idx="3">
                  <c:v>0.81366598778004151</c:v>
                </c:pt>
                <c:pt idx="4">
                  <c:v>0.75487465181058666</c:v>
                </c:pt>
                <c:pt idx="5">
                  <c:v>0.68276595744680868</c:v>
                </c:pt>
                <c:pt idx="6">
                  <c:v>0.71197530864197522</c:v>
                </c:pt>
                <c:pt idx="7">
                  <c:v>0.73149532710280341</c:v>
                </c:pt>
              </c:numCache>
            </c:numRef>
          </c:yVal>
          <c:smooth val="0"/>
          <c:extLst>
            <c:ext xmlns:c16="http://schemas.microsoft.com/office/drawing/2014/chart" uri="{C3380CC4-5D6E-409C-BE32-E72D297353CC}">
              <c16:uniqueId val="{00000000-B8B9-964C-984B-3FBC6C573D00}"/>
            </c:ext>
          </c:extLst>
        </c:ser>
        <c:dLbls>
          <c:showLegendKey val="0"/>
          <c:showVal val="0"/>
          <c:showCatName val="0"/>
          <c:showSerName val="0"/>
          <c:showPercent val="0"/>
          <c:showBubbleSize val="0"/>
        </c:dLbls>
        <c:axId val="1248835712"/>
        <c:axId val="1234736864"/>
      </c:scatterChart>
      <c:valAx>
        <c:axId val="12488357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Tenure Duration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4736864"/>
        <c:crosses val="autoZero"/>
        <c:crossBetween val="midCat"/>
      </c:valAx>
      <c:valAx>
        <c:axId val="1234736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Performance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835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pieChart>
        <c:varyColors val="1"/>
        <c:ser>
          <c:idx val="0"/>
          <c:order val="0"/>
          <c:tx>
            <c:strRef>
              <c:f>'1st_Question'!$AC$5</c:f>
              <c:strCache>
                <c:ptCount val="1"/>
                <c:pt idx="0">
                  <c:v>Average of last_evaluation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549-1942-9201-70F0BE9EA4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49-1942-9201-70F0BE9EA4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549-1942-9201-70F0BE9EA4C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'1st_Question'!$AB$6:$AB$8</c:f>
              <c:strCache>
                <c:ptCount val="3"/>
                <c:pt idx="0">
                  <c:v>high</c:v>
                </c:pt>
                <c:pt idx="1">
                  <c:v>low</c:v>
                </c:pt>
                <c:pt idx="2">
                  <c:v>medium</c:v>
                </c:pt>
              </c:strCache>
            </c:strRef>
          </c:cat>
          <c:val>
            <c:numRef>
              <c:f>'1st_Question'!$AC$6:$AC$8</c:f>
              <c:numCache>
                <c:formatCode>0.00</c:formatCode>
                <c:ptCount val="3"/>
                <c:pt idx="0">
                  <c:v>0.70432497978981368</c:v>
                </c:pt>
                <c:pt idx="1">
                  <c:v>0.71701749589939401</c:v>
                </c:pt>
                <c:pt idx="2">
                  <c:v>0.71732237046229985</c:v>
                </c:pt>
              </c:numCache>
            </c:numRef>
          </c:val>
          <c:extLst>
            <c:ext xmlns:c16="http://schemas.microsoft.com/office/drawing/2014/chart" uri="{C3380CC4-5D6E-409C-BE32-E72D297353CC}">
              <c16:uniqueId val="{00000006-2549-1942-9201-70F0BE9EA4C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Last</a:t>
            </a:r>
            <a:r>
              <a:rPr lang="en-US" baseline="0"/>
              <a:t> E</a:t>
            </a:r>
            <a:r>
              <a:rPr lang="en-US"/>
              <a:t>valuation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bar"/>
        <c:grouping val="clustered"/>
        <c:varyColors val="0"/>
        <c:ser>
          <c:idx val="0"/>
          <c:order val="0"/>
          <c:tx>
            <c:strRef>
              <c:f>'1st_Question'!$AZ$3</c:f>
              <c:strCache>
                <c:ptCount val="1"/>
                <c:pt idx="0">
                  <c:v>Average of last_evaluation</c:v>
                </c:pt>
              </c:strCache>
            </c:strRef>
          </c:tx>
          <c:spPr>
            <a:solidFill>
              <a:schemeClr val="accent1"/>
            </a:solidFill>
            <a:ln>
              <a:noFill/>
            </a:ln>
            <a:effectLst/>
          </c:spPr>
          <c:invertIfNegative val="0"/>
          <c:cat>
            <c:strRef>
              <c:f>'1st_Question'!$AY$4:$AY$13</c:f>
              <c:strCache>
                <c:ptCount val="10"/>
                <c:pt idx="0">
                  <c:v>hr</c:v>
                </c:pt>
                <c:pt idx="1">
                  <c:v>sales</c:v>
                </c:pt>
                <c:pt idx="2">
                  <c:v>RandD</c:v>
                </c:pt>
                <c:pt idx="3">
                  <c:v>product_mng</c:v>
                </c:pt>
                <c:pt idx="4">
                  <c:v>marketing</c:v>
                </c:pt>
                <c:pt idx="5">
                  <c:v>IT</c:v>
                </c:pt>
                <c:pt idx="6">
                  <c:v>accounting</c:v>
                </c:pt>
                <c:pt idx="7">
                  <c:v>technical</c:v>
                </c:pt>
                <c:pt idx="8">
                  <c:v>support</c:v>
                </c:pt>
                <c:pt idx="9">
                  <c:v>management</c:v>
                </c:pt>
              </c:strCache>
            </c:strRef>
          </c:cat>
          <c:val>
            <c:numRef>
              <c:f>'1st_Question'!$AZ$4:$AZ$13</c:f>
              <c:numCache>
                <c:formatCode>0.00</c:formatCode>
                <c:ptCount val="10"/>
                <c:pt idx="0">
                  <c:v>0.70884979702300444</c:v>
                </c:pt>
                <c:pt idx="1">
                  <c:v>0.70971739130434663</c:v>
                </c:pt>
                <c:pt idx="2">
                  <c:v>0.71212198221092793</c:v>
                </c:pt>
                <c:pt idx="3">
                  <c:v>0.71475609756097658</c:v>
                </c:pt>
                <c:pt idx="4">
                  <c:v>0.71588578088578059</c:v>
                </c:pt>
                <c:pt idx="5">
                  <c:v>0.71682966585167196</c:v>
                </c:pt>
                <c:pt idx="6">
                  <c:v>0.71771838331160398</c:v>
                </c:pt>
                <c:pt idx="7">
                  <c:v>0.72109926470588381</c:v>
                </c:pt>
                <c:pt idx="8">
                  <c:v>0.72310901749663348</c:v>
                </c:pt>
                <c:pt idx="9">
                  <c:v>0.72400000000000042</c:v>
                </c:pt>
              </c:numCache>
            </c:numRef>
          </c:val>
          <c:extLst>
            <c:ext xmlns:c16="http://schemas.microsoft.com/office/drawing/2014/chart" uri="{C3380CC4-5D6E-409C-BE32-E72D297353CC}">
              <c16:uniqueId val="{00000000-F83B-9440-9AB5-45F51F97C61E}"/>
            </c:ext>
          </c:extLst>
        </c:ser>
        <c:dLbls>
          <c:showLegendKey val="0"/>
          <c:showVal val="0"/>
          <c:showCatName val="0"/>
          <c:showSerName val="0"/>
          <c:showPercent val="0"/>
          <c:showBubbleSize val="0"/>
        </c:dLbls>
        <c:gapWidth val="182"/>
        <c:axId val="1273506752"/>
        <c:axId val="1273524624"/>
      </c:barChart>
      <c:catAx>
        <c:axId val="1273506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73524624"/>
        <c:crosses val="autoZero"/>
        <c:auto val="1"/>
        <c:lblAlgn val="ctr"/>
        <c:lblOffset val="100"/>
        <c:noMultiLvlLbl val="0"/>
      </c:catAx>
      <c:valAx>
        <c:axId val="1273524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Performance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73506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AE68F-9752-3B46-81FA-5AC9865FC13D}" type="datetimeFigureOut">
              <a:rPr lang="en-SA" smtClean="0"/>
              <a:t>30/06/2024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DFDD4-56B2-6249-B459-5D0FDA086ECF}" type="slidenum">
              <a:rPr lang="en-SA" smtClean="0"/>
              <a:t>‹#›</a:t>
            </a:fld>
            <a:endParaRPr lang="en-SA"/>
          </a:p>
        </p:txBody>
      </p:sp>
    </p:spTree>
    <p:extLst>
      <p:ext uri="{BB962C8B-B14F-4D97-AF65-F5344CB8AC3E}">
        <p14:creationId xmlns:p14="http://schemas.microsoft.com/office/powerpoint/2010/main" val="411933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5</a:t>
            </a:fld>
            <a:endParaRPr lang="en-SA"/>
          </a:p>
        </p:txBody>
      </p:sp>
    </p:spTree>
    <p:extLst>
      <p:ext uri="{BB962C8B-B14F-4D97-AF65-F5344CB8AC3E}">
        <p14:creationId xmlns:p14="http://schemas.microsoft.com/office/powerpoint/2010/main" val="1617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10</a:t>
            </a:fld>
            <a:endParaRPr lang="en-SA"/>
          </a:p>
        </p:txBody>
      </p:sp>
    </p:spTree>
    <p:extLst>
      <p:ext uri="{BB962C8B-B14F-4D97-AF65-F5344CB8AC3E}">
        <p14:creationId xmlns:p14="http://schemas.microsoft.com/office/powerpoint/2010/main" val="16565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058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861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8013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1565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3094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5540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1065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9794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257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2757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2813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30102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kmldas/hr-employee-data-descriptive-analy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Topview of mint green workspace with laptop, coffee, notebook, pen, glasses, and mouse">
            <a:extLst>
              <a:ext uri="{FF2B5EF4-FFF2-40B4-BE49-F238E27FC236}">
                <a16:creationId xmlns:a16="http://schemas.microsoft.com/office/drawing/2014/main" id="{7D48B36B-6BD3-4177-6944-84F8FA103668}"/>
              </a:ext>
            </a:extLst>
          </p:cNvPr>
          <p:cNvPicPr>
            <a:picLocks noChangeAspect="1"/>
          </p:cNvPicPr>
          <p:nvPr/>
        </p:nvPicPr>
        <p:blipFill rotWithShape="1">
          <a:blip r:embed="rId2">
            <a:alphaModFix/>
          </a:blip>
          <a:srcRect b="15730"/>
          <a:stretch/>
        </p:blipFill>
        <p:spPr>
          <a:xfrm>
            <a:off x="2" y="1"/>
            <a:ext cx="12191997" cy="6857999"/>
          </a:xfrm>
          <a:prstGeom prst="rect">
            <a:avLst/>
          </a:prstGeom>
        </p:spPr>
      </p:pic>
      <p:sp>
        <p:nvSpPr>
          <p:cNvPr id="63" name="Rectangle 62">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576E8-F205-A1D8-1BD2-48892207D7BB}"/>
              </a:ext>
            </a:extLst>
          </p:cNvPr>
          <p:cNvSpPr>
            <a:spLocks noGrp="1"/>
          </p:cNvSpPr>
          <p:nvPr>
            <p:ph type="ctrTitle"/>
          </p:nvPr>
        </p:nvSpPr>
        <p:spPr>
          <a:xfrm>
            <a:off x="2117854" y="2354388"/>
            <a:ext cx="8471647" cy="1162933"/>
          </a:xfrm>
        </p:spPr>
        <p:txBody>
          <a:bodyPr>
            <a:normAutofit/>
          </a:bodyPr>
          <a:lstStyle/>
          <a:p>
            <a:pPr algn="ctr" defTabSz="914400" rtl="1" eaLnBrk="1" latinLnBrk="0" hangingPunct="1">
              <a:lnSpc>
                <a:spcPct val="110000"/>
              </a:lnSpc>
              <a:spcBef>
                <a:spcPct val="0"/>
              </a:spcBef>
              <a:buNone/>
            </a:pPr>
            <a:r>
              <a:rPr lang="en-US" sz="3600" b="1" dirty="0"/>
              <a:t>HR Metrics and Analytics </a:t>
            </a:r>
            <a:br>
              <a:rPr lang="en-US" dirty="0"/>
            </a:br>
            <a:r>
              <a:rPr lang="en-US" sz="2000" dirty="0"/>
              <a:t>Presentation</a:t>
            </a:r>
            <a:r>
              <a:rPr lang="en-US" dirty="0"/>
              <a:t> </a:t>
            </a:r>
            <a:endParaRPr lang="en-SA" dirty="0"/>
          </a:p>
        </p:txBody>
      </p:sp>
      <p:sp>
        <p:nvSpPr>
          <p:cNvPr id="3" name="Subtitle 2">
            <a:extLst>
              <a:ext uri="{FF2B5EF4-FFF2-40B4-BE49-F238E27FC236}">
                <a16:creationId xmlns:a16="http://schemas.microsoft.com/office/drawing/2014/main" id="{CF3A7CDC-6C11-578F-AB4C-1749D1C9D456}"/>
              </a:ext>
            </a:extLst>
          </p:cNvPr>
          <p:cNvSpPr>
            <a:spLocks noGrp="1"/>
          </p:cNvSpPr>
          <p:nvPr>
            <p:ph type="subTitle" idx="1"/>
          </p:nvPr>
        </p:nvSpPr>
        <p:spPr>
          <a:xfrm>
            <a:off x="3558989" y="4876803"/>
            <a:ext cx="5074022" cy="1233323"/>
          </a:xfrm>
        </p:spPr>
        <p:txBody>
          <a:bodyPr anchor="t">
            <a:normAutofit/>
          </a:bodyPr>
          <a:lstStyle/>
          <a:p>
            <a:pPr marL="0" indent="0" algn="ctr" defTabSz="914400" rtl="0" eaLnBrk="1" latinLnBrk="0" hangingPunct="1">
              <a:lnSpc>
                <a:spcPct val="100000"/>
              </a:lnSpc>
              <a:spcBef>
                <a:spcPts val="1000"/>
              </a:spcBef>
              <a:buClr>
                <a:schemeClr val="accent2"/>
              </a:buClr>
              <a:buFont typeface="Wingdings 2" panose="05020102010507070707" pitchFamily="18" charset="2"/>
              <a:buNone/>
            </a:pPr>
            <a:r>
              <a:rPr lang="en-SA" dirty="0"/>
              <a:t>By: Tahani Alotaibi</a:t>
            </a:r>
          </a:p>
        </p:txBody>
      </p:sp>
      <p:grpSp>
        <p:nvGrpSpPr>
          <p:cNvPr id="65" name="Group 64">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66" name="Rectangle 65">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945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79398" y="1777112"/>
            <a:ext cx="5829301" cy="3539430"/>
          </a:xfrm>
          <a:prstGeom prst="rect">
            <a:avLst/>
          </a:prstGeom>
          <a:noFill/>
        </p:spPr>
        <p:txBody>
          <a:bodyPr wrap="square">
            <a:spAutoFit/>
          </a:bodyPr>
          <a:lstStyle/>
          <a:p>
            <a:pPr marL="0" defTabSz="914400" rtl="1" eaLnBrk="1" latinLnBrk="0" hangingPunct="1"/>
            <a:r>
              <a:rPr lang="en-US" sz="1400" b="1" dirty="0"/>
              <a:t>5- Salary: </a:t>
            </a:r>
            <a:endParaRPr lang="ar-SA" sz="1400" b="1" dirty="0"/>
          </a:p>
          <a:p>
            <a:pPr marL="0" defTabSz="914400" rtl="1" eaLnBrk="1" latinLnBrk="0" hangingPunct="1"/>
            <a:r>
              <a:rPr lang="en-US" sz="1400" dirty="0"/>
              <a:t>This pie chart illustrates the distribution of average job performance evaluations across three salary levels: high, medium, and low. Each segment of the pie chart represents a different salary level and its corresponding average performance evaluation score.</a:t>
            </a:r>
            <a:endParaRPr lang="ar-SA" sz="1400" dirty="0"/>
          </a:p>
          <a:p>
            <a:pPr marL="0" defTabSz="914400" rtl="1" eaLnBrk="1" latinLnBrk="0" hangingPunct="1"/>
            <a:endParaRPr lang="ar-SA" sz="1400" dirty="0"/>
          </a:p>
          <a:p>
            <a:pPr>
              <a:buFont typeface="Arial" panose="020B0604020202020204" pitchFamily="34" charset="0"/>
              <a:buChar char="•"/>
            </a:pPr>
            <a:r>
              <a:rPr lang="en-US" sz="1400" b="1" dirty="0"/>
              <a:t>High Salary Level:</a:t>
            </a:r>
            <a:r>
              <a:rPr lang="en-US" sz="1400" dirty="0"/>
              <a:t> Employees with a high salary level have an average performance evaluation score of 0.72, which constitutes 34% of the total evaluations.</a:t>
            </a:r>
          </a:p>
          <a:p>
            <a:pPr>
              <a:buFont typeface="Arial" panose="020B0604020202020204" pitchFamily="34" charset="0"/>
              <a:buChar char="•"/>
            </a:pPr>
            <a:r>
              <a:rPr lang="en-US" sz="1400" b="1" dirty="0"/>
              <a:t>Medium Salary Level:</a:t>
            </a:r>
            <a:r>
              <a:rPr lang="en-US" sz="1400" dirty="0"/>
              <a:t> Employees with a medium salary level also have an average performance evaluation score of 0.72, making up 33% of the total evaluations.</a:t>
            </a:r>
          </a:p>
          <a:p>
            <a:pPr>
              <a:buFont typeface="Arial" panose="020B0604020202020204" pitchFamily="34" charset="0"/>
              <a:buChar char="•"/>
            </a:pPr>
            <a:r>
              <a:rPr lang="en-US" sz="1400" b="1" dirty="0"/>
              <a:t>Low Salary Level:</a:t>
            </a:r>
            <a:r>
              <a:rPr lang="en-US" sz="1400" dirty="0"/>
              <a:t> Employees with a low salary level have a slightly lower average performance evaluation score of 0.70, which represents 33% of the total evaluations.</a:t>
            </a:r>
          </a:p>
          <a:p>
            <a:pPr marL="0" defTabSz="914400" rtl="1" eaLnBrk="1" latinLnBrk="0" hangingPunct="1"/>
            <a:endParaRPr lang="ar-SA" sz="1400" dirty="0"/>
          </a:p>
        </p:txBody>
      </p:sp>
      <p:graphicFrame>
        <p:nvGraphicFramePr>
          <p:cNvPr id="3" name="Chart 2">
            <a:extLst>
              <a:ext uri="{FF2B5EF4-FFF2-40B4-BE49-F238E27FC236}">
                <a16:creationId xmlns:a16="http://schemas.microsoft.com/office/drawing/2014/main" id="{7F23FC40-E594-7BB9-B2D6-04E72419EBBE}"/>
              </a:ext>
            </a:extLst>
          </p:cNvPr>
          <p:cNvGraphicFramePr>
            <a:graphicFrameLocks/>
          </p:cNvGraphicFramePr>
          <p:nvPr>
            <p:extLst>
              <p:ext uri="{D42A27DB-BD31-4B8C-83A1-F6EECF244321}">
                <p14:modId xmlns:p14="http://schemas.microsoft.com/office/powerpoint/2010/main" val="453791681"/>
              </p:ext>
            </p:extLst>
          </p:nvPr>
        </p:nvGraphicFramePr>
        <p:xfrm>
          <a:off x="5781009" y="1653094"/>
          <a:ext cx="5829301" cy="353943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8234327-AEFE-0CB9-6E3E-EED0162E9095}"/>
              </a:ext>
            </a:extLst>
          </p:cNvPr>
          <p:cNvSpPr txBox="1"/>
          <p:nvPr/>
        </p:nvSpPr>
        <p:spPr>
          <a:xfrm>
            <a:off x="266699" y="691645"/>
            <a:ext cx="11684001" cy="800219"/>
          </a:xfrm>
          <a:prstGeom prst="rect">
            <a:avLst/>
          </a:prstGeom>
          <a:noFill/>
        </p:spPr>
        <p:txBody>
          <a:bodyPr wrap="square">
            <a:spAutoFit/>
          </a:bodyPr>
          <a:lstStyle/>
          <a:p>
            <a:r>
              <a:rPr lang="en-US" b="1" dirty="0"/>
              <a:t>Non-Numeric Factors</a:t>
            </a:r>
          </a:p>
          <a:p>
            <a:r>
              <a:rPr lang="en-US" sz="1400" dirty="0"/>
              <a:t>In the multiple regression analysis, we analyzed only the numeric factors. However, there are important non-numeric factors that may impact job performance, such as salary level and the department in which the employee works. We represented these factors using charts to understand their influence on job performance.</a:t>
            </a:r>
          </a:p>
        </p:txBody>
      </p:sp>
      <p:sp>
        <p:nvSpPr>
          <p:cNvPr id="9" name="TextBox 8">
            <a:extLst>
              <a:ext uri="{FF2B5EF4-FFF2-40B4-BE49-F238E27FC236}">
                <a16:creationId xmlns:a16="http://schemas.microsoft.com/office/drawing/2014/main" id="{A114C57E-66C8-EE6F-E847-A4ADE48694E6}"/>
              </a:ext>
            </a:extLst>
          </p:cNvPr>
          <p:cNvSpPr txBox="1"/>
          <p:nvPr/>
        </p:nvSpPr>
        <p:spPr>
          <a:xfrm>
            <a:off x="266699" y="5440560"/>
            <a:ext cx="11684001" cy="954107"/>
          </a:xfrm>
          <a:prstGeom prst="rect">
            <a:avLst/>
          </a:prstGeom>
          <a:noFill/>
        </p:spPr>
        <p:txBody>
          <a:bodyPr wrap="square">
            <a:spAutoFit/>
          </a:bodyPr>
          <a:lstStyle/>
          <a:p>
            <a:r>
              <a:rPr lang="en-US" sz="1400" dirty="0"/>
              <a:t>The analysis shows that there is a slight variation in job performance evaluations based on salary levels. Employees with high and medium salary levels tend to have similar performance evaluation scores, which are marginally higher than those with low salary levels. This suggests that higher salary levels may be associated with slightly better job performance. However, the difference is not substantial enough to indicate a strong correlation. Therefore, while salary level might have a minor influence on job performance, other factors likely play a more significant role in determining overall job performance.</a:t>
            </a:r>
            <a:endParaRPr lang="en-SA" sz="1400" dirty="0"/>
          </a:p>
        </p:txBody>
      </p:sp>
    </p:spTree>
    <p:extLst>
      <p:ext uri="{BB962C8B-B14F-4D97-AF65-F5344CB8AC3E}">
        <p14:creationId xmlns:p14="http://schemas.microsoft.com/office/powerpoint/2010/main" val="402643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754874"/>
          </a:xfrm>
          <a:prstGeom prst="rect">
            <a:avLst/>
          </a:prstGeom>
          <a:noFill/>
        </p:spPr>
        <p:txBody>
          <a:bodyPr wrap="square">
            <a:spAutoFit/>
          </a:bodyPr>
          <a:lstStyle/>
          <a:p>
            <a:pPr marL="0" defTabSz="914400" rtl="1" eaLnBrk="1" latinLnBrk="0" hangingPunct="1"/>
            <a:r>
              <a:rPr lang="en-US" sz="1400" b="1" dirty="0"/>
              <a:t>6- Department</a:t>
            </a:r>
            <a:endParaRPr lang="ar-SA" sz="1400" b="1" dirty="0"/>
          </a:p>
          <a:p>
            <a:pPr marL="0" defTabSz="914400" rtl="1" eaLnBrk="1" latinLnBrk="0" hangingPunct="1"/>
            <a:r>
              <a:rPr lang="en-US" sz="1400" dirty="0"/>
              <a:t>This bar chart shows the average performance evaluation scores for employees across various departments. Each bar represents a different department and its corresponding average performance evaluation score.</a:t>
            </a:r>
            <a:endParaRPr lang="ar-SA" sz="1400" dirty="0"/>
          </a:p>
          <a:p>
            <a:pPr marL="0" defTabSz="914400" rtl="1" eaLnBrk="1" latinLnBrk="0" hangingPunct="1"/>
            <a:endParaRPr lang="ar-SA" sz="1400" dirty="0"/>
          </a:p>
          <a:p>
            <a:pPr>
              <a:buFont typeface="Arial" panose="020B0604020202020204" pitchFamily="34" charset="0"/>
              <a:buChar char="•"/>
            </a:pPr>
            <a:r>
              <a:rPr lang="en-US" sz="1400" b="1" dirty="0"/>
              <a:t>Highest Scores:</a:t>
            </a:r>
            <a:r>
              <a:rPr lang="en-US" sz="1400" dirty="0"/>
              <a:t> Management and support departments (~0.73).</a:t>
            </a:r>
          </a:p>
          <a:p>
            <a:pPr>
              <a:buFont typeface="Arial" panose="020B0604020202020204" pitchFamily="34" charset="0"/>
              <a:buChar char="•"/>
            </a:pPr>
            <a:r>
              <a:rPr lang="en-US" sz="1400" b="1" dirty="0"/>
              <a:t>Moderate Scores:</a:t>
            </a:r>
            <a:r>
              <a:rPr lang="en-US" sz="1400" dirty="0"/>
              <a:t> Technical, accounting, IT, marketing, product management, and </a:t>
            </a:r>
            <a:r>
              <a:rPr lang="en-US" sz="1400" dirty="0" err="1"/>
              <a:t>RandD</a:t>
            </a:r>
            <a:r>
              <a:rPr lang="en-US" sz="1400" dirty="0"/>
              <a:t> departments (0.70 - 0.72).</a:t>
            </a:r>
          </a:p>
          <a:p>
            <a:pPr>
              <a:buFont typeface="Arial" panose="020B0604020202020204" pitchFamily="34" charset="0"/>
              <a:buChar char="•"/>
            </a:pPr>
            <a:r>
              <a:rPr lang="en-US" sz="1400" b="1" dirty="0"/>
              <a:t>Lowest Scores:</a:t>
            </a:r>
            <a:r>
              <a:rPr lang="en-US" sz="1400" dirty="0"/>
              <a:t> Sales and HR departments (~0.70).</a:t>
            </a:r>
          </a:p>
          <a:p>
            <a:pPr marL="0" defTabSz="914400" rtl="1" eaLnBrk="1" latinLnBrk="0" hangingPunct="1"/>
            <a:endParaRPr lang="en-US" sz="1400" dirty="0"/>
          </a:p>
          <a:p>
            <a:pPr marL="0" defTabSz="914400" rtl="1" eaLnBrk="1" latinLnBrk="0" hangingPunct="1"/>
            <a:endParaRPr lang="ar-SA" sz="1400" dirty="0"/>
          </a:p>
          <a:p>
            <a:pPr marL="0" defTabSz="914400" rtl="1" eaLnBrk="1" latinLnBrk="0" hangingPunct="1"/>
            <a:r>
              <a:rPr lang="en-US" sz="1400" dirty="0"/>
              <a:t>The analysis reveals that there are variations in job performance evaluations across different departments. Management and support departments have the highest average performance evaluations, indicating potentially better performance in these areas. On the other hand, HR and sales departments have the lowest average performance evaluations, suggesting areas that might require further attention to improve performance. </a:t>
            </a:r>
            <a:endParaRPr lang="ar-SA" sz="1400" dirty="0"/>
          </a:p>
        </p:txBody>
      </p:sp>
      <p:graphicFrame>
        <p:nvGraphicFramePr>
          <p:cNvPr id="3" name="Chart 2">
            <a:extLst>
              <a:ext uri="{FF2B5EF4-FFF2-40B4-BE49-F238E27FC236}">
                <a16:creationId xmlns:a16="http://schemas.microsoft.com/office/drawing/2014/main" id="{A9BDE60A-DD2C-48B9-3B71-20A9911492AA}"/>
              </a:ext>
            </a:extLst>
          </p:cNvPr>
          <p:cNvGraphicFramePr>
            <a:graphicFrameLocks/>
          </p:cNvGraphicFramePr>
          <p:nvPr>
            <p:extLst>
              <p:ext uri="{D42A27DB-BD31-4B8C-83A1-F6EECF244321}">
                <p14:modId xmlns:p14="http://schemas.microsoft.com/office/powerpoint/2010/main" val="1047253262"/>
              </p:ext>
            </p:extLst>
          </p:nvPr>
        </p:nvGraphicFramePr>
        <p:xfrm>
          <a:off x="5946109" y="1578670"/>
          <a:ext cx="5829301" cy="41236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390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663-9F8E-D96F-5A74-0CC2834E6BA0}"/>
              </a:ext>
            </a:extLst>
          </p:cNvPr>
          <p:cNvSpPr>
            <a:spLocks noGrp="1"/>
          </p:cNvSpPr>
          <p:nvPr>
            <p:ph type="title"/>
          </p:nvPr>
        </p:nvSpPr>
        <p:spPr>
          <a:xfrm>
            <a:off x="482600" y="228600"/>
            <a:ext cx="10134600" cy="628089"/>
          </a:xfrm>
        </p:spPr>
        <p:txBody>
          <a:bodyPr/>
          <a:lstStyle/>
          <a:p>
            <a:pPr algn="ctr" defTabSz="914400" rtl="1" eaLnBrk="1" latinLnBrk="0" hangingPunct="1">
              <a:lnSpc>
                <a:spcPct val="110000"/>
              </a:lnSpc>
              <a:spcBef>
                <a:spcPct val="0"/>
              </a:spcBef>
              <a:buNone/>
            </a:pPr>
            <a:r>
              <a:rPr lang="en-US" b="1" dirty="0"/>
              <a:t>Conclusions and Recommendations</a:t>
            </a:r>
            <a:endParaRPr lang="en-SA" b="1" dirty="0"/>
          </a:p>
        </p:txBody>
      </p:sp>
      <p:sp>
        <p:nvSpPr>
          <p:cNvPr id="3" name="Content Placeholder 2">
            <a:extLst>
              <a:ext uri="{FF2B5EF4-FFF2-40B4-BE49-F238E27FC236}">
                <a16:creationId xmlns:a16="http://schemas.microsoft.com/office/drawing/2014/main" id="{452AD35C-8403-6067-0134-FA3B63745B91}"/>
              </a:ext>
            </a:extLst>
          </p:cNvPr>
          <p:cNvSpPr>
            <a:spLocks noGrp="1"/>
          </p:cNvSpPr>
          <p:nvPr>
            <p:ph idx="1"/>
          </p:nvPr>
        </p:nvSpPr>
        <p:spPr>
          <a:xfrm>
            <a:off x="368300" y="1304104"/>
            <a:ext cx="4063993" cy="4848497"/>
          </a:xfrm>
        </p:spPr>
        <p:txBody>
          <a:bodyPr>
            <a:normAutofit lnSpcReduction="10000"/>
          </a:bodyPr>
          <a:lstStyle/>
          <a:p>
            <a:r>
              <a:rPr lang="en-US" sz="2400" b="1" dirty="0"/>
              <a:t>Conclusions</a:t>
            </a:r>
            <a:endParaRPr lang="en-SA" sz="2400" dirty="0"/>
          </a:p>
          <a:p>
            <a:r>
              <a:rPr lang="en-US" sz="1600" dirty="0"/>
              <a:t>We observe that there are five factors affecting employee performance:</a:t>
            </a:r>
          </a:p>
          <a:p>
            <a:pPr>
              <a:buFont typeface="+mj-lt"/>
              <a:buAutoNum type="arabicPeriod"/>
            </a:pPr>
            <a:r>
              <a:rPr lang="en-US" sz="1600" b="1" dirty="0"/>
              <a:t>Satisfaction Level: </a:t>
            </a:r>
            <a:r>
              <a:rPr lang="en-US" sz="1600" dirty="0"/>
              <a:t>Found to have a statistically significant positive impact on job performance.</a:t>
            </a:r>
          </a:p>
          <a:p>
            <a:pPr>
              <a:buFont typeface="+mj-lt"/>
              <a:buAutoNum type="arabicPeriod"/>
            </a:pPr>
            <a:r>
              <a:rPr lang="en-US" sz="1600" b="1" dirty="0"/>
              <a:t>Number of Projects: </a:t>
            </a:r>
            <a:r>
              <a:rPr lang="en-US" sz="1600" dirty="0"/>
              <a:t>Found to have a statistically significant positive impact on job performance.</a:t>
            </a:r>
          </a:p>
          <a:p>
            <a:pPr>
              <a:buFont typeface="+mj-lt"/>
              <a:buAutoNum type="arabicPeriod"/>
            </a:pPr>
            <a:r>
              <a:rPr lang="en-US" sz="1600" b="1" dirty="0"/>
              <a:t>Average Monthly Hours: </a:t>
            </a:r>
            <a:r>
              <a:rPr lang="en-US" sz="1600" dirty="0"/>
              <a:t>Has a slight but statistically significant positive impact on job performance.</a:t>
            </a:r>
          </a:p>
          <a:p>
            <a:pPr>
              <a:buFont typeface="+mj-lt"/>
              <a:buAutoNum type="arabicPeriod"/>
            </a:pPr>
            <a:r>
              <a:rPr lang="en-US" sz="1600" b="1" dirty="0"/>
              <a:t>Time Spent at Company: </a:t>
            </a:r>
            <a:r>
              <a:rPr lang="en-US" sz="1600" dirty="0"/>
              <a:t>Has a statistically significant positive impact on job performance.</a:t>
            </a:r>
          </a:p>
          <a:p>
            <a:pPr>
              <a:buFont typeface="+mj-lt"/>
              <a:buAutoNum type="arabicPeriod"/>
            </a:pPr>
            <a:r>
              <a:rPr lang="en-US" sz="1600" b="1" dirty="0"/>
              <a:t>Department: </a:t>
            </a:r>
            <a:r>
              <a:rPr lang="en-US" sz="1600" dirty="0"/>
              <a:t>Variations in job performance were observed between different departments.</a:t>
            </a:r>
          </a:p>
          <a:p>
            <a:endParaRPr lang="en-SA" dirty="0"/>
          </a:p>
          <a:p>
            <a:endParaRPr lang="en-SA" dirty="0"/>
          </a:p>
        </p:txBody>
      </p:sp>
      <p:cxnSp>
        <p:nvCxnSpPr>
          <p:cNvPr id="5" name="Straight Connector 4">
            <a:extLst>
              <a:ext uri="{FF2B5EF4-FFF2-40B4-BE49-F238E27FC236}">
                <a16:creationId xmlns:a16="http://schemas.microsoft.com/office/drawing/2014/main" id="{3346A654-9840-B7DE-3FED-138D3E660C27}"/>
              </a:ext>
            </a:extLst>
          </p:cNvPr>
          <p:cNvCxnSpPr/>
          <p:nvPr/>
        </p:nvCxnSpPr>
        <p:spPr>
          <a:xfrm>
            <a:off x="4572000" y="1522548"/>
            <a:ext cx="0" cy="467359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7FBA568-E937-B239-E616-8F0377F2532C}"/>
              </a:ext>
            </a:extLst>
          </p:cNvPr>
          <p:cNvSpPr txBox="1">
            <a:spLocks/>
          </p:cNvSpPr>
          <p:nvPr/>
        </p:nvSpPr>
        <p:spPr>
          <a:xfrm>
            <a:off x="4800603" y="1261652"/>
            <a:ext cx="7200891" cy="4848497"/>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Recommendations</a:t>
            </a:r>
            <a:endParaRPr lang="en-SA" dirty="0"/>
          </a:p>
          <a:p>
            <a:r>
              <a:rPr lang="en-US" sz="1400" dirty="0"/>
              <a:t>1-To improve satisfaction levels: I suggest providing a supportive and motivating work environment, enhancing communication between employees and management, offering performance-based incentives and rewards, organizing social events and recreational activities to foster team spirit, and developing flexible work policies that allow for remote work when needed.</a:t>
            </a:r>
          </a:p>
          <a:p>
            <a:r>
              <a:rPr lang="en-US" sz="1400" dirty="0"/>
              <a:t>2- Encourage employees to participate in multiple projects and present them with new and diverse challenges to develop their skills and motivate them. Provide the necessary training and support to manage projects effectively and ensure the workload is distributed fairly among employees to prevent burnout.</a:t>
            </a:r>
            <a:endParaRPr lang="ar-SA" sz="1400" dirty="0"/>
          </a:p>
          <a:p>
            <a:r>
              <a:rPr lang="en-US" sz="1400" dirty="0"/>
              <a:t>3- Monitor and optimize working hours to prevent burnout and provide flexibility in work schedules to ensure a balance between professional and personal life. Additionally, offer programs to train employees on effective time management.</a:t>
            </a:r>
          </a:p>
          <a:p>
            <a:r>
              <a:rPr lang="en-US" sz="1400" dirty="0"/>
              <a:t>4- Provide clear promotion pathways and encourage retention by offering long-term incentives, professional development programs, and clear growth opportunities.</a:t>
            </a:r>
          </a:p>
          <a:p>
            <a:r>
              <a:rPr lang="en-US" sz="1400" dirty="0"/>
              <a:t>5- Identify low-performing departments and provide necessary support to improve them (such as HR and Sales in this case). Organize training sessions and workshops to enhance the required skills in these departments and promote collaboration between different departments to share experiences and best practices.</a:t>
            </a:r>
            <a:endParaRPr lang="en-SA" sz="1400" dirty="0"/>
          </a:p>
          <a:p>
            <a:endParaRPr lang="en-SA" dirty="0"/>
          </a:p>
        </p:txBody>
      </p:sp>
    </p:spTree>
    <p:extLst>
      <p:ext uri="{BB962C8B-B14F-4D97-AF65-F5344CB8AC3E}">
        <p14:creationId xmlns:p14="http://schemas.microsoft.com/office/powerpoint/2010/main" val="404977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7972-3B46-50FA-BD61-F932EBA4CC6E}"/>
              </a:ext>
            </a:extLst>
          </p:cNvPr>
          <p:cNvSpPr>
            <a:spLocks noGrp="1"/>
          </p:cNvSpPr>
          <p:nvPr>
            <p:ph type="title"/>
          </p:nvPr>
        </p:nvSpPr>
        <p:spPr/>
        <p:txBody>
          <a:bodyPr>
            <a:normAutofit/>
          </a:bodyPr>
          <a:lstStyle/>
          <a:p>
            <a:r>
              <a:rPr lang="en-SA" sz="5400" b="1" dirty="0"/>
              <a:t>Introduction </a:t>
            </a:r>
          </a:p>
        </p:txBody>
      </p:sp>
      <p:sp>
        <p:nvSpPr>
          <p:cNvPr id="3" name="Content Placeholder 2">
            <a:extLst>
              <a:ext uri="{FF2B5EF4-FFF2-40B4-BE49-F238E27FC236}">
                <a16:creationId xmlns:a16="http://schemas.microsoft.com/office/drawing/2014/main" id="{AEF48B05-C7FB-7066-E57C-41701F5E2608}"/>
              </a:ext>
            </a:extLst>
          </p:cNvPr>
          <p:cNvSpPr>
            <a:spLocks noGrp="1"/>
          </p:cNvSpPr>
          <p:nvPr>
            <p:ph idx="1"/>
          </p:nvPr>
        </p:nvSpPr>
        <p:spPr/>
        <p:txBody>
          <a:bodyPr>
            <a:normAutofit/>
          </a:bodyPr>
          <a:lstStyle/>
          <a:p>
            <a:pPr marL="0" indent="0" defTabSz="914400" rtl="1" eaLnBrk="1" latinLnBrk="0" hangingPunct="1">
              <a:lnSpc>
                <a:spcPct val="110000"/>
              </a:lnSpc>
              <a:spcBef>
                <a:spcPts val="1000"/>
              </a:spcBef>
              <a:buFontTx/>
              <a:buNone/>
            </a:pPr>
            <a:r>
              <a:rPr lang="en-US" dirty="0"/>
              <a:t>In this presentation, we will explore the HR Metrics and Analytics aimed at answering the four key business questions related to human resources at MNC. The goal of this analysis is to provide actionable insights to improve HR operations and increase the overall efficiency of the company.</a:t>
            </a:r>
            <a:endParaRPr lang="ar-SA" dirty="0"/>
          </a:p>
          <a:p>
            <a:pPr marL="0" indent="0" defTabSz="914400" rtl="1" eaLnBrk="1" latinLnBrk="0" hangingPunct="1">
              <a:lnSpc>
                <a:spcPct val="110000"/>
              </a:lnSpc>
              <a:spcBef>
                <a:spcPts val="1000"/>
              </a:spcBef>
              <a:buFontTx/>
              <a:buNone/>
            </a:pPr>
            <a:endParaRPr lang="ar-SA" dirty="0"/>
          </a:p>
          <a:p>
            <a:pPr marL="0" indent="0" defTabSz="914400" rtl="1" eaLnBrk="1" latinLnBrk="0" hangingPunct="1">
              <a:lnSpc>
                <a:spcPct val="110000"/>
              </a:lnSpc>
              <a:spcBef>
                <a:spcPts val="1000"/>
              </a:spcBef>
              <a:buFontTx/>
              <a:buNone/>
            </a:pPr>
            <a:r>
              <a:rPr lang="en-US" b="1" dirty="0"/>
              <a:t>Data Source</a:t>
            </a:r>
          </a:p>
          <a:p>
            <a:pPr marL="0" indent="0" defTabSz="914400" rtl="1" eaLnBrk="1" latinLnBrk="0" hangingPunct="1">
              <a:lnSpc>
                <a:spcPct val="110000"/>
              </a:lnSpc>
              <a:spcBef>
                <a:spcPts val="1000"/>
              </a:spcBef>
              <a:buFontTx/>
              <a:buNone/>
            </a:pPr>
            <a:r>
              <a:rPr lang="en-US" dirty="0"/>
              <a:t>A comprehensive dataset available on the </a:t>
            </a:r>
            <a:r>
              <a:rPr lang="en-US" dirty="0">
                <a:hlinkClick r:id="rId2"/>
              </a:rPr>
              <a:t>Kaggle platform</a:t>
            </a:r>
            <a:r>
              <a:rPr lang="en-US" dirty="0"/>
              <a:t> was used. This data includes detailed information about employees, including satisfaction level, job performance, the number of projects they are working on, monthly working hours, work accidents, promotions, and different work departments. This data allows us to analyze the factors affecting employee retention, satisfaction, recruitment efficiency, and performance in a detailed and comprehensive manner.</a:t>
            </a:r>
          </a:p>
          <a:p>
            <a:pPr marL="0" indent="0" defTabSz="914400" rtl="1" eaLnBrk="1" latinLnBrk="0" hangingPunct="1">
              <a:lnSpc>
                <a:spcPct val="110000"/>
              </a:lnSpc>
              <a:spcBef>
                <a:spcPts val="1000"/>
              </a:spcBef>
              <a:buFontTx/>
              <a:buNone/>
            </a:pPr>
            <a:endParaRPr lang="en-US" dirty="0"/>
          </a:p>
          <a:p>
            <a:pPr marL="0" indent="0" defTabSz="914400" rtl="1" eaLnBrk="1" latinLnBrk="0" hangingPunct="1">
              <a:lnSpc>
                <a:spcPct val="110000"/>
              </a:lnSpc>
              <a:spcBef>
                <a:spcPts val="1000"/>
              </a:spcBef>
              <a:buFontTx/>
              <a:buNone/>
            </a:pPr>
            <a:endParaRPr lang="en-SA" dirty="0"/>
          </a:p>
        </p:txBody>
      </p:sp>
    </p:spTree>
    <p:extLst>
      <p:ext uri="{BB962C8B-B14F-4D97-AF65-F5344CB8AC3E}">
        <p14:creationId xmlns:p14="http://schemas.microsoft.com/office/powerpoint/2010/main" val="418965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A54A-2C19-B5F7-7269-36E5451FDA38}"/>
              </a:ext>
            </a:extLst>
          </p:cNvPr>
          <p:cNvSpPr>
            <a:spLocks noGrp="1"/>
          </p:cNvSpPr>
          <p:nvPr>
            <p:ph type="title"/>
          </p:nvPr>
        </p:nvSpPr>
        <p:spPr/>
        <p:txBody>
          <a:bodyPr>
            <a:normAutofit/>
          </a:bodyPr>
          <a:lstStyle/>
          <a:p>
            <a:pPr rtl="1"/>
            <a:r>
              <a:rPr lang="en-US" dirty="0"/>
              <a:t>The presentation will be structured to answer the following questions:</a:t>
            </a:r>
            <a:endParaRPr lang="en-SA" dirty="0"/>
          </a:p>
        </p:txBody>
      </p:sp>
      <p:sp>
        <p:nvSpPr>
          <p:cNvPr id="3" name="Content Placeholder 2">
            <a:extLst>
              <a:ext uri="{FF2B5EF4-FFF2-40B4-BE49-F238E27FC236}">
                <a16:creationId xmlns:a16="http://schemas.microsoft.com/office/drawing/2014/main" id="{ECEBECD4-EACC-48DE-8121-5CAD98031C64}"/>
              </a:ext>
            </a:extLst>
          </p:cNvPr>
          <p:cNvSpPr>
            <a:spLocks noGrp="1"/>
          </p:cNvSpPr>
          <p:nvPr>
            <p:ph idx="1"/>
          </p:nvPr>
        </p:nvSpPr>
        <p:spPr/>
        <p:txBody>
          <a:bodyPr/>
          <a:lstStyle/>
          <a:p>
            <a:pPr>
              <a:buFont typeface="+mj-lt"/>
              <a:buAutoNum type="arabicPeriod"/>
            </a:pPr>
            <a:r>
              <a:rPr lang="en-US" b="1" dirty="0"/>
              <a:t>Employee Performance Analysis</a:t>
            </a:r>
            <a:r>
              <a:rPr lang="en-US" dirty="0"/>
              <a:t>: What are the key factors affecting employee performance, and how can we enhance these factors to improve productivity?</a:t>
            </a:r>
          </a:p>
          <a:p>
            <a:pPr>
              <a:buFont typeface="+mj-lt"/>
              <a:buAutoNum type="arabicPeriod"/>
            </a:pPr>
            <a:r>
              <a:rPr lang="en-US" b="1" dirty="0"/>
              <a:t>Recruitment Efficiency</a:t>
            </a:r>
            <a:r>
              <a:rPr lang="en-US" dirty="0"/>
              <a:t>: How can we improve the efficiency of the recruitment process to reduce time and cost while increasing the quality of accepted candidates?</a:t>
            </a:r>
          </a:p>
          <a:p>
            <a:pPr>
              <a:buFont typeface="+mj-lt"/>
              <a:buAutoNum type="arabicPeriod"/>
            </a:pPr>
            <a:r>
              <a:rPr lang="en-US" b="1" dirty="0"/>
              <a:t>Employee Retention Rate</a:t>
            </a:r>
            <a:r>
              <a:rPr lang="en-US" dirty="0"/>
              <a:t>: What are the main factors affecting the employee retention rate in the company, and how can we improve these rates?</a:t>
            </a:r>
          </a:p>
          <a:p>
            <a:pPr>
              <a:buFont typeface="+mj-lt"/>
              <a:buAutoNum type="arabicPeriod"/>
            </a:pPr>
            <a:r>
              <a:rPr lang="en-US" b="1" dirty="0"/>
              <a:t>Employee Satisfaction</a:t>
            </a:r>
            <a:r>
              <a:rPr lang="en-US" dirty="0"/>
              <a:t>: What are the key factors influencing employee satisfaction, and how can we enhance these factors to improve the work environment?</a:t>
            </a:r>
          </a:p>
          <a:p>
            <a:pPr marL="0" indent="0" algn="r" defTabSz="914400" rtl="1" eaLnBrk="1" latinLnBrk="0" hangingPunct="1">
              <a:lnSpc>
                <a:spcPct val="110000"/>
              </a:lnSpc>
              <a:spcBef>
                <a:spcPts val="1000"/>
              </a:spcBef>
              <a:buFontTx/>
              <a:buNone/>
            </a:pPr>
            <a:endParaRPr lang="en-SA" b="1" dirty="0"/>
          </a:p>
        </p:txBody>
      </p:sp>
    </p:spTree>
    <p:extLst>
      <p:ext uri="{BB962C8B-B14F-4D97-AF65-F5344CB8AC3E}">
        <p14:creationId xmlns:p14="http://schemas.microsoft.com/office/powerpoint/2010/main" val="52169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BC23A-FDEC-35E7-B72D-2254764C8705}"/>
              </a:ext>
            </a:extLst>
          </p:cNvPr>
          <p:cNvSpPr>
            <a:spLocks noGrp="1"/>
          </p:cNvSpPr>
          <p:nvPr>
            <p:ph type="title"/>
          </p:nvPr>
        </p:nvSpPr>
        <p:spPr>
          <a:xfrm>
            <a:off x="2611419" y="2423692"/>
            <a:ext cx="6989781" cy="1020691"/>
          </a:xfrm>
        </p:spPr>
        <p:txBody>
          <a:bodyPr vert="horz" lIns="91440" tIns="45720" rIns="91440" bIns="45720" rtlCol="0" anchor="b">
            <a:normAutofit fontScale="90000"/>
          </a:bodyPr>
          <a:lstStyle/>
          <a:p>
            <a:pPr algn="ctr">
              <a:buFont typeface="+mj-lt"/>
              <a:buAutoNum type="arabicPeriod"/>
            </a:pPr>
            <a:r>
              <a:rPr lang="en-US" sz="2700" b="1" dirty="0"/>
              <a:t>Employee Performance Analysis</a:t>
            </a:r>
            <a:r>
              <a:rPr lang="en-US" sz="2700" dirty="0"/>
              <a:t>: </a:t>
            </a:r>
            <a:br>
              <a:rPr lang="ar-SA" sz="1800" dirty="0"/>
            </a:br>
            <a:r>
              <a:rPr lang="en-US" sz="2000" dirty="0"/>
              <a:t>What are the key factors affecting employee performance, and how can we enhance these factors to improve productivity?</a:t>
            </a:r>
            <a:endParaRPr lang="en-US" sz="1800" dirty="0"/>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2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7C1EAC-E8DA-4401-BE2A-EFDB07F72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D59135-7EDA-48FB-85F2-FEC70F9A0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B5CF2C-F84D-4998-AD5B-ACE7A7DD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FA1F-0E80-5422-482D-98107E940361}"/>
              </a:ext>
            </a:extLst>
          </p:cNvPr>
          <p:cNvSpPr>
            <a:spLocks noGrp="1"/>
          </p:cNvSpPr>
          <p:nvPr>
            <p:ph type="title"/>
          </p:nvPr>
        </p:nvSpPr>
        <p:spPr>
          <a:xfrm>
            <a:off x="346328" y="1209804"/>
            <a:ext cx="4908565" cy="4486080"/>
          </a:xfrm>
        </p:spPr>
        <p:txBody>
          <a:bodyPr anchor="ctr">
            <a:noAutofit/>
          </a:bodyPr>
          <a:lstStyle/>
          <a:p>
            <a:br>
              <a:rPr lang="ar-SA" sz="1200" dirty="0"/>
            </a:br>
            <a:br>
              <a:rPr lang="en-US" sz="1200" dirty="0"/>
            </a:br>
            <a:r>
              <a:rPr lang="en-US" sz="1200" b="1" dirty="0"/>
              <a:t>Satisfaction Level:</a:t>
            </a:r>
            <a:br>
              <a:rPr lang="en-US" sz="1200" dirty="0"/>
            </a:br>
            <a:r>
              <a:rPr lang="en-US" sz="1200" dirty="0"/>
              <a:t>It has a significant and statistically positive impact on job performance </a:t>
            </a:r>
            <a:br>
              <a:rPr lang="en-US" sz="1200" dirty="0"/>
            </a:br>
            <a:r>
              <a:rPr lang="en-US" sz="1200" dirty="0"/>
              <a:t>(P-value ≈ 0). Each unit increase in satisfaction level leads to an increase in job performance by 0.1068 units.</a:t>
            </a:r>
            <a:br>
              <a:rPr lang="en-US" sz="1200" dirty="0"/>
            </a:br>
            <a:r>
              <a:rPr lang="en-US" sz="1200" b="1" dirty="0"/>
              <a:t>Number of Projects:</a:t>
            </a:r>
            <a:br>
              <a:rPr lang="en-US" sz="1200" dirty="0"/>
            </a:br>
            <a:r>
              <a:rPr lang="en-US" sz="1200" dirty="0"/>
              <a:t>It has a significant and statistically positive impact on job performance </a:t>
            </a:r>
            <a:br>
              <a:rPr lang="en-US" sz="1200" dirty="0"/>
            </a:br>
            <a:r>
              <a:rPr lang="en-US" sz="1200" dirty="0"/>
              <a:t>(P-value ≈ 0). Each unit increase in the number of projects leads to an increase in job performance by 0.0367 units.</a:t>
            </a:r>
            <a:br>
              <a:rPr lang="en-US" sz="1200" dirty="0"/>
            </a:br>
            <a:r>
              <a:rPr lang="en-US" sz="1200" b="1" dirty="0"/>
              <a:t>Average Monthly Hours:</a:t>
            </a:r>
            <a:br>
              <a:rPr lang="en-US" sz="1200" dirty="0"/>
            </a:br>
            <a:r>
              <a:rPr lang="en-US" sz="1200" dirty="0"/>
              <a:t>It has a slight but statistically significant positive impact on job performance </a:t>
            </a:r>
            <a:br>
              <a:rPr lang="en-US" sz="1200" dirty="0"/>
            </a:br>
            <a:r>
              <a:rPr lang="en-US" sz="1200" dirty="0"/>
              <a:t>(P-value ≈ 0). The effect is very small (0.0007 per unit).</a:t>
            </a:r>
            <a:br>
              <a:rPr lang="en-US" sz="1200" dirty="0"/>
            </a:br>
            <a:r>
              <a:rPr lang="en-US" sz="1200" b="1" dirty="0"/>
              <a:t>Time Spent at Company:</a:t>
            </a:r>
            <a:br>
              <a:rPr lang="en-US" sz="1200" dirty="0"/>
            </a:br>
            <a:r>
              <a:rPr lang="en-US" sz="1200" dirty="0"/>
              <a:t>It has a significant and statistically positive impact on job performance </a:t>
            </a:r>
            <a:br>
              <a:rPr lang="en-US" sz="1200" dirty="0"/>
            </a:br>
            <a:r>
              <a:rPr lang="en-US" sz="1200" dirty="0"/>
              <a:t>(P-value ≈ 0). Each unit increase in the time spent at the company leads to an increase in job performance by 0.0079 units.</a:t>
            </a:r>
            <a:br>
              <a:rPr lang="en-US" sz="1200" dirty="0"/>
            </a:br>
            <a:r>
              <a:rPr lang="en-US" sz="1200" b="1" dirty="0"/>
              <a:t>Work Accidents:</a:t>
            </a:r>
            <a:br>
              <a:rPr lang="en-US" sz="1200" dirty="0"/>
            </a:br>
            <a:r>
              <a:rPr lang="en-US" sz="1200" dirty="0"/>
              <a:t>It has a negative but not statistically significant impact on job performance </a:t>
            </a:r>
            <a:br>
              <a:rPr lang="en-US" sz="1200" dirty="0"/>
            </a:br>
            <a:r>
              <a:rPr lang="en-US" sz="1200" dirty="0"/>
              <a:t>(P-value ≈ 0.1). The effect is negative by -0.0059 per unit.</a:t>
            </a:r>
            <a:br>
              <a:rPr lang="en-US" sz="1200" dirty="0"/>
            </a:br>
            <a:r>
              <a:rPr lang="en-US" sz="1200" b="1" dirty="0"/>
              <a:t>Promotion in Last 5 Years:</a:t>
            </a:r>
            <a:br>
              <a:rPr lang="en-US" sz="1200" dirty="0"/>
            </a:br>
            <a:r>
              <a:rPr lang="en-US" sz="1200" dirty="0"/>
              <a:t>It has a slight but not statistically significant negative impact on job performance </a:t>
            </a:r>
            <a:br>
              <a:rPr lang="en-US" sz="1200" dirty="0"/>
            </a:br>
            <a:r>
              <a:rPr lang="en-US" sz="1200" dirty="0"/>
              <a:t>(P-value ≈ 0.05). The effect is negative by -0.0170 per unit.</a:t>
            </a:r>
            <a:br>
              <a:rPr lang="en-US" sz="1200" dirty="0"/>
            </a:br>
            <a:br>
              <a:rPr lang="en-US" sz="1200" dirty="0"/>
            </a:br>
            <a:br>
              <a:rPr lang="en-US" sz="1200" dirty="0"/>
            </a:br>
            <a:endParaRPr lang="en-SA" sz="1200" dirty="0"/>
          </a:p>
        </p:txBody>
      </p:sp>
      <p:pic>
        <p:nvPicPr>
          <p:cNvPr id="5" name="Content Placeholder 4" descr="A spreadsheet with numbers and a number&#10;&#10;Description automatically generated">
            <a:extLst>
              <a:ext uri="{FF2B5EF4-FFF2-40B4-BE49-F238E27FC236}">
                <a16:creationId xmlns:a16="http://schemas.microsoft.com/office/drawing/2014/main" id="{837C17DD-71C9-C10B-37A4-7774F388DA7D}"/>
              </a:ext>
            </a:extLst>
          </p:cNvPr>
          <p:cNvPicPr>
            <a:picLocks noGrp="1" noChangeAspect="1"/>
          </p:cNvPicPr>
          <p:nvPr>
            <p:ph idx="1"/>
          </p:nvPr>
        </p:nvPicPr>
        <p:blipFill>
          <a:blip r:embed="rId3"/>
          <a:stretch>
            <a:fillRect/>
          </a:stretch>
        </p:blipFill>
        <p:spPr>
          <a:xfrm>
            <a:off x="5607022" y="1873830"/>
            <a:ext cx="6027357" cy="3236447"/>
          </a:xfrm>
        </p:spPr>
      </p:pic>
      <p:grpSp>
        <p:nvGrpSpPr>
          <p:cNvPr id="14" name="Group 13">
            <a:extLst>
              <a:ext uri="{FF2B5EF4-FFF2-40B4-BE49-F238E27FC236}">
                <a16:creationId xmlns:a16="http://schemas.microsoft.com/office/drawing/2014/main" id="{1A94AF87-ABE4-4BF3-BDC6-14FD426861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345" y="5578618"/>
            <a:ext cx="867485" cy="115439"/>
            <a:chOff x="8910933" y="1861308"/>
            <a:chExt cx="867485" cy="115439"/>
          </a:xfrm>
        </p:grpSpPr>
        <p:sp>
          <p:nvSpPr>
            <p:cNvPr id="15" name="Rectangle 14">
              <a:extLst>
                <a:ext uri="{FF2B5EF4-FFF2-40B4-BE49-F238E27FC236}">
                  <a16:creationId xmlns:a16="http://schemas.microsoft.com/office/drawing/2014/main" id="{7F9B633F-5B48-45B9-BC10-C919004E1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AF133AD5-E0DF-4EF6-A1BC-7ADC964E2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D83B12-8034-4C96-9DE9-CDDD1E8DE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EA5F822C-16B3-5D19-B186-99D00FDFC13E}"/>
              </a:ext>
            </a:extLst>
          </p:cNvPr>
          <p:cNvSpPr txBox="1"/>
          <p:nvPr/>
        </p:nvSpPr>
        <p:spPr>
          <a:xfrm>
            <a:off x="346328" y="491274"/>
            <a:ext cx="11288051" cy="523220"/>
          </a:xfrm>
          <a:prstGeom prst="rect">
            <a:avLst/>
          </a:prstGeom>
          <a:noFill/>
        </p:spPr>
        <p:txBody>
          <a:bodyPr wrap="square">
            <a:spAutoFit/>
          </a:bodyPr>
          <a:lstStyle/>
          <a:p>
            <a:r>
              <a:rPr lang="en-US" sz="1400" dirty="0"/>
              <a:t>Through the multiple regression analysis conducted on the available data, we were able to identify the key factors affecting employee performance. The results are as follows:</a:t>
            </a:r>
            <a:endParaRPr lang="en-SA" sz="1400" dirty="0"/>
          </a:p>
        </p:txBody>
      </p:sp>
      <p:sp>
        <p:nvSpPr>
          <p:cNvPr id="11" name="TextBox 10">
            <a:extLst>
              <a:ext uri="{FF2B5EF4-FFF2-40B4-BE49-F238E27FC236}">
                <a16:creationId xmlns:a16="http://schemas.microsoft.com/office/drawing/2014/main" id="{C5D9CB8E-524F-ED11-2626-F4383F815223}"/>
              </a:ext>
            </a:extLst>
          </p:cNvPr>
          <p:cNvSpPr txBox="1"/>
          <p:nvPr/>
        </p:nvSpPr>
        <p:spPr>
          <a:xfrm>
            <a:off x="253999" y="5828807"/>
            <a:ext cx="10896601" cy="738664"/>
          </a:xfrm>
          <a:prstGeom prst="rect">
            <a:avLst/>
          </a:prstGeom>
          <a:noFill/>
        </p:spPr>
        <p:txBody>
          <a:bodyPr wrap="square">
            <a:spAutoFit/>
          </a:bodyPr>
          <a:lstStyle/>
          <a:p>
            <a:r>
              <a:rPr lang="en-US" sz="1400" dirty="0"/>
              <a:t>We can see that the most influential factors on job performance are satisfaction level, number of projects, and time spent at the company. Therefore, the company can focus on improving these factors to enhance job performance. Regarding work accidents and promotions, although there are slight effects, they are not significant enough to cause immediate concern but can be monitored to improve overall performance.</a:t>
            </a:r>
            <a:endParaRPr lang="en-SA" sz="1400" dirty="0"/>
          </a:p>
        </p:txBody>
      </p:sp>
    </p:spTree>
    <p:extLst>
      <p:ext uri="{BB962C8B-B14F-4D97-AF65-F5344CB8AC3E}">
        <p14:creationId xmlns:p14="http://schemas.microsoft.com/office/powerpoint/2010/main" val="87458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graphicFrame>
        <p:nvGraphicFramePr>
          <p:cNvPr id="4" name="Content Placeholder 3">
            <a:extLst>
              <a:ext uri="{FF2B5EF4-FFF2-40B4-BE49-F238E27FC236}">
                <a16:creationId xmlns:a16="http://schemas.microsoft.com/office/drawing/2014/main" id="{03E0A245-1A53-B49E-889A-EBA285260049}"/>
              </a:ext>
            </a:extLst>
          </p:cNvPr>
          <p:cNvGraphicFramePr>
            <a:graphicFrameLocks noGrp="1"/>
          </p:cNvGraphicFramePr>
          <p:nvPr>
            <p:ph idx="1"/>
            <p:extLst>
              <p:ext uri="{D42A27DB-BD31-4B8C-83A1-F6EECF244321}">
                <p14:modId xmlns:p14="http://schemas.microsoft.com/office/powerpoint/2010/main" val="767331845"/>
              </p:ext>
            </p:extLst>
          </p:nvPr>
        </p:nvGraphicFramePr>
        <p:xfrm>
          <a:off x="6222999" y="1447472"/>
          <a:ext cx="5422900" cy="4548550"/>
        </p:xfrm>
        <a:graphic>
          <a:graphicData uri="http://schemas.openxmlformats.org/drawingml/2006/chart">
            <c:chart xmlns:c="http://schemas.openxmlformats.org/drawingml/2006/chart" xmlns:r="http://schemas.openxmlformats.org/officeDocument/2006/relationships" r:id="rId2"/>
          </a:graphicData>
        </a:graphic>
      </p:graphicFrame>
      <p:grpSp>
        <p:nvGrpSpPr>
          <p:cNvPr id="23" name="Group 22">
            <a:extLst>
              <a:ext uri="{FF2B5EF4-FFF2-40B4-BE49-F238E27FC236}">
                <a16:creationId xmlns:a16="http://schemas.microsoft.com/office/drawing/2014/main" id="{F47F39AE-C4F2-A1C2-D319-2904E663F611}"/>
              </a:ext>
            </a:extLst>
          </p:cNvPr>
          <p:cNvGrpSpPr/>
          <p:nvPr/>
        </p:nvGrpSpPr>
        <p:grpSpPr>
          <a:xfrm>
            <a:off x="368298" y="1984283"/>
            <a:ext cx="5956301" cy="3197083"/>
            <a:chOff x="266698" y="1020124"/>
            <a:chExt cx="5956301" cy="3197083"/>
          </a:xfrm>
        </p:grpSpPr>
        <p:sp>
          <p:nvSpPr>
            <p:cNvPr id="9" name="TextBox 8">
              <a:extLst>
                <a:ext uri="{FF2B5EF4-FFF2-40B4-BE49-F238E27FC236}">
                  <a16:creationId xmlns:a16="http://schemas.microsoft.com/office/drawing/2014/main" id="{0044012F-EBB2-38A0-1E33-4922F786B784}"/>
                </a:ext>
              </a:extLst>
            </p:cNvPr>
            <p:cNvSpPr txBox="1"/>
            <p:nvPr/>
          </p:nvSpPr>
          <p:spPr>
            <a:xfrm>
              <a:off x="266699" y="1020124"/>
              <a:ext cx="5956300" cy="1384995"/>
            </a:xfrm>
            <a:prstGeom prst="rect">
              <a:avLst/>
            </a:prstGeom>
            <a:noFill/>
          </p:spPr>
          <p:txBody>
            <a:bodyPr wrap="square">
              <a:spAutoFit/>
            </a:bodyPr>
            <a:lstStyle/>
            <a:p>
              <a:pPr marL="0" defTabSz="914400" rtl="1" eaLnBrk="1" latinLnBrk="0" hangingPunct="1"/>
              <a:r>
                <a:rPr lang="en-US" sz="1400" b="1" dirty="0"/>
                <a:t>1- Satisfaction Level </a:t>
              </a:r>
            </a:p>
            <a:p>
              <a:pPr marL="0" defTabSz="914400" rtl="1" eaLnBrk="1" latinLnBrk="0" hangingPunct="1"/>
              <a:r>
                <a:rPr lang="en-US" sz="1400" dirty="0"/>
                <a:t>This scatter plot illustrates the relationship between the average satisfaction level and the average last evaluation score of employees. We can observe a general trend where higher satisfaction levels are associated with higher last evaluation scores. There are fluctuations indicating that while satisfaction is a strong predictor of performance, other factors might also influence the evaluation scores.</a:t>
              </a:r>
            </a:p>
          </p:txBody>
        </p:sp>
        <p:sp>
          <p:nvSpPr>
            <p:cNvPr id="13" name="TextBox 12">
              <a:extLst>
                <a:ext uri="{FF2B5EF4-FFF2-40B4-BE49-F238E27FC236}">
                  <a16:creationId xmlns:a16="http://schemas.microsoft.com/office/drawing/2014/main" id="{67A8F3BC-5282-C5ED-F86B-9319928071E8}"/>
                </a:ext>
              </a:extLst>
            </p:cNvPr>
            <p:cNvSpPr txBox="1"/>
            <p:nvPr/>
          </p:nvSpPr>
          <p:spPr>
            <a:xfrm>
              <a:off x="266699" y="2583694"/>
              <a:ext cx="5956300" cy="954107"/>
            </a:xfrm>
            <a:prstGeom prst="rect">
              <a:avLst/>
            </a:prstGeom>
            <a:noFill/>
          </p:spPr>
          <p:txBody>
            <a:bodyPr wrap="square">
              <a:spAutoFit/>
            </a:bodyPr>
            <a:lstStyle/>
            <a:p>
              <a:pPr marL="0" defTabSz="914400" rtl="1" eaLnBrk="1" latinLnBrk="0" hangingPunct="1"/>
              <a:r>
                <a:rPr lang="en-US" sz="1400" dirty="0"/>
                <a:t>The scatter plot demonstrates a positive relationship between employee satisfaction and performance evaluation. Employees with higher satisfaction levels tend to receive higher performance evaluations, underscoring the importance of maintaining a satisfied workforce.</a:t>
              </a:r>
              <a:endParaRPr lang="en-SA" sz="1400" dirty="0"/>
            </a:p>
          </p:txBody>
        </p:sp>
        <p:sp>
          <p:nvSpPr>
            <p:cNvPr id="21" name="TextBox 20">
              <a:extLst>
                <a:ext uri="{FF2B5EF4-FFF2-40B4-BE49-F238E27FC236}">
                  <a16:creationId xmlns:a16="http://schemas.microsoft.com/office/drawing/2014/main" id="{39C9B574-93F9-13A8-1E0F-4DFB298FF281}"/>
                </a:ext>
              </a:extLst>
            </p:cNvPr>
            <p:cNvSpPr txBox="1"/>
            <p:nvPr/>
          </p:nvSpPr>
          <p:spPr>
            <a:xfrm>
              <a:off x="266698" y="3693987"/>
              <a:ext cx="5807737" cy="523220"/>
            </a:xfrm>
            <a:prstGeom prst="rect">
              <a:avLst/>
            </a:prstGeom>
            <a:noFill/>
          </p:spPr>
          <p:txBody>
            <a:bodyPr wrap="square">
              <a:spAutoFit/>
            </a:bodyPr>
            <a:lstStyle/>
            <a:p>
              <a:pPr marL="0" defTabSz="914400" rtl="1" eaLnBrk="1" latinLnBrk="0" hangingPunct="1"/>
              <a:r>
                <a:rPr lang="en-US" sz="1400" dirty="0"/>
                <a:t>Based on the analysis, we conclude that satisfaction levels significantly impact employee performance. </a:t>
              </a:r>
            </a:p>
          </p:txBody>
        </p:sp>
      </p:grpSp>
    </p:spTree>
    <p:extLst>
      <p:ext uri="{BB962C8B-B14F-4D97-AF65-F5344CB8AC3E}">
        <p14:creationId xmlns:p14="http://schemas.microsoft.com/office/powerpoint/2010/main" val="357480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graphicFrame>
        <p:nvGraphicFramePr>
          <p:cNvPr id="6" name="Chart 5">
            <a:extLst>
              <a:ext uri="{FF2B5EF4-FFF2-40B4-BE49-F238E27FC236}">
                <a16:creationId xmlns:a16="http://schemas.microsoft.com/office/drawing/2014/main" id="{7C671570-E157-0319-C7DB-E56E8FBF889F}"/>
              </a:ext>
            </a:extLst>
          </p:cNvPr>
          <p:cNvGraphicFramePr>
            <a:graphicFrameLocks/>
          </p:cNvGraphicFramePr>
          <p:nvPr>
            <p:extLst>
              <p:ext uri="{D42A27DB-BD31-4B8C-83A1-F6EECF244321}">
                <p14:modId xmlns:p14="http://schemas.microsoft.com/office/powerpoint/2010/main" val="1400008944"/>
              </p:ext>
            </p:extLst>
          </p:nvPr>
        </p:nvGraphicFramePr>
        <p:xfrm>
          <a:off x="6222999" y="1739900"/>
          <a:ext cx="5549900" cy="337819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956300" cy="3323987"/>
          </a:xfrm>
          <a:prstGeom prst="rect">
            <a:avLst/>
          </a:prstGeom>
          <a:noFill/>
        </p:spPr>
        <p:txBody>
          <a:bodyPr wrap="square">
            <a:spAutoFit/>
          </a:bodyPr>
          <a:lstStyle/>
          <a:p>
            <a:pPr marL="0" defTabSz="914400" rtl="1" eaLnBrk="1" latinLnBrk="0" hangingPunct="1"/>
            <a:r>
              <a:rPr lang="en-US" sz="1400" b="1" dirty="0"/>
              <a:t>2- Number of Projects:</a:t>
            </a:r>
            <a:endParaRPr lang="en-US" sz="1400" dirty="0"/>
          </a:p>
          <a:p>
            <a:pPr marL="0" defTabSz="914400" rtl="1" eaLnBrk="1" latinLnBrk="0" hangingPunct="1"/>
            <a:r>
              <a:rPr lang="en-US" sz="1400" dirty="0"/>
              <a:t>This chart shows the relationship between the average last evaluation score and the number of projects employees are working on. It can be observed that employee performance tends to improve with an increasing number of projects, as the average last evaluation score rises with the number of projects. </a:t>
            </a:r>
            <a:endParaRPr lang="ar-SA" sz="1400" dirty="0"/>
          </a:p>
          <a:p>
            <a:pPr marL="0" defTabSz="914400" rtl="1" eaLnBrk="1" latinLnBrk="0" hangingPunct="1"/>
            <a:endParaRPr lang="ar-SA" sz="1400" dirty="0"/>
          </a:p>
          <a:p>
            <a:pPr marL="0" defTabSz="914400" rtl="1" eaLnBrk="1" latinLnBrk="0" hangingPunct="1"/>
            <a:r>
              <a:rPr lang="en-US" sz="1400" dirty="0"/>
              <a:t>The chart illustrates a positive correlation between the number of projects employees are involved in and their performance levels. Employees who participate in more projects tend to achieve better performance, suggesting that multiple challenges can serve as a motivator for enhanced performance.</a:t>
            </a:r>
            <a:endParaRPr lang="ar-SA" sz="1400" dirty="0"/>
          </a:p>
          <a:p>
            <a:pPr marL="0" defTabSz="914400" rtl="1" eaLnBrk="1" latinLnBrk="0" hangingPunct="1"/>
            <a:endParaRPr lang="ar-SA" sz="1400" dirty="0"/>
          </a:p>
          <a:p>
            <a:pPr marL="0" defTabSz="914400" rtl="1" eaLnBrk="1" latinLnBrk="0" hangingPunct="1"/>
            <a:r>
              <a:rPr lang="en-US" sz="1400" dirty="0"/>
              <a:t>Based on the analysis, we conclude that increasing the number of projects employees work on can lead to improved job performance. Therefore, the company should encourage employees to take on more projects and provide the necessary support to manage them effectively.</a:t>
            </a:r>
          </a:p>
        </p:txBody>
      </p:sp>
    </p:spTree>
    <p:extLst>
      <p:ext uri="{BB962C8B-B14F-4D97-AF65-F5344CB8AC3E}">
        <p14:creationId xmlns:p14="http://schemas.microsoft.com/office/powerpoint/2010/main" val="108986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539430"/>
          </a:xfrm>
          <a:prstGeom prst="rect">
            <a:avLst/>
          </a:prstGeom>
          <a:noFill/>
        </p:spPr>
        <p:txBody>
          <a:bodyPr wrap="square">
            <a:spAutoFit/>
          </a:bodyPr>
          <a:lstStyle/>
          <a:p>
            <a:pPr marL="0" defTabSz="914400" rtl="1" eaLnBrk="1" latinLnBrk="0" hangingPunct="1"/>
            <a:r>
              <a:rPr lang="en-US" sz="1400" b="1" dirty="0"/>
              <a:t>3-  Average Monthly Hours: </a:t>
            </a:r>
            <a:endParaRPr lang="ar-SA" sz="1400" b="1" dirty="0"/>
          </a:p>
          <a:p>
            <a:pPr marL="0" defTabSz="914400" rtl="1" eaLnBrk="1" latinLnBrk="0" hangingPunct="1"/>
            <a:r>
              <a:rPr lang="en-US" sz="1400" dirty="0"/>
              <a:t>This scatter plot illustrates the relationship between the average performance (last evaluation score) and the average monthly hours worked by employees. The plot shows that higher performance scores are generally associated with higher average monthly hours.</a:t>
            </a:r>
            <a:endParaRPr lang="ar-SA" sz="1400" dirty="0"/>
          </a:p>
          <a:p>
            <a:pPr marL="0" defTabSz="914400" rtl="1" eaLnBrk="1" latinLnBrk="0" hangingPunct="1"/>
            <a:endParaRPr lang="ar-SA" sz="1400" dirty="0"/>
          </a:p>
          <a:p>
            <a:pPr marL="0" defTabSz="914400" rtl="1" eaLnBrk="1" latinLnBrk="0" hangingPunct="1"/>
            <a:endParaRPr lang="ar-SA" sz="1400" dirty="0"/>
          </a:p>
          <a:p>
            <a:pPr marL="0" defTabSz="914400" rtl="1" eaLnBrk="1" latinLnBrk="0" hangingPunct="1"/>
            <a:r>
              <a:rPr lang="en-US" sz="1400" dirty="0"/>
              <a:t>The scatter plot indicates a positive correlation between average monthly hours and employee performance. Employees who work more hours per month tend to receive higher evaluation scores, suggesting that increased working hours contribute to better performance.</a:t>
            </a:r>
            <a:endParaRPr lang="ar-SA" sz="1400" dirty="0"/>
          </a:p>
          <a:p>
            <a:pPr marL="0" defTabSz="914400" rtl="1" eaLnBrk="1" latinLnBrk="0" hangingPunct="1"/>
            <a:endParaRPr lang="ar-SA" sz="1400" dirty="0"/>
          </a:p>
          <a:p>
            <a:pPr marL="0" defTabSz="914400" rtl="1" eaLnBrk="1" latinLnBrk="0" hangingPunct="1"/>
            <a:r>
              <a:rPr lang="en-US" sz="1400" dirty="0"/>
              <a:t>Based on the analysis, it can be concluded that increasing average monthly working hours may lead to improved job performance. The company should consider monitoring and optimizing working hours to ensure employees are productive without experiencing burnout.</a:t>
            </a:r>
            <a:endParaRPr lang="ar-SA" sz="1400" dirty="0"/>
          </a:p>
        </p:txBody>
      </p:sp>
      <p:graphicFrame>
        <p:nvGraphicFramePr>
          <p:cNvPr id="3" name="Chart 2">
            <a:extLst>
              <a:ext uri="{FF2B5EF4-FFF2-40B4-BE49-F238E27FC236}">
                <a16:creationId xmlns:a16="http://schemas.microsoft.com/office/drawing/2014/main" id="{46D08F79-9896-FA49-4D8C-BAB5BCFC1F22}"/>
              </a:ext>
            </a:extLst>
          </p:cNvPr>
          <p:cNvGraphicFramePr>
            <a:graphicFrameLocks/>
          </p:cNvGraphicFramePr>
          <p:nvPr>
            <p:extLst>
              <p:ext uri="{D42A27DB-BD31-4B8C-83A1-F6EECF244321}">
                <p14:modId xmlns:p14="http://schemas.microsoft.com/office/powerpoint/2010/main" val="3471310951"/>
              </p:ext>
            </p:extLst>
          </p:nvPr>
        </p:nvGraphicFramePr>
        <p:xfrm>
          <a:off x="6096000" y="1453923"/>
          <a:ext cx="5715000" cy="44261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991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539430"/>
          </a:xfrm>
          <a:prstGeom prst="rect">
            <a:avLst/>
          </a:prstGeom>
          <a:noFill/>
        </p:spPr>
        <p:txBody>
          <a:bodyPr wrap="square">
            <a:spAutoFit/>
          </a:bodyPr>
          <a:lstStyle/>
          <a:p>
            <a:pPr marL="0" defTabSz="914400" rtl="1" eaLnBrk="1" latinLnBrk="0" hangingPunct="1"/>
            <a:r>
              <a:rPr lang="en-US" sz="1400" b="1" dirty="0"/>
              <a:t>4- Time Spent at Company: </a:t>
            </a:r>
            <a:endParaRPr lang="ar-SA" sz="1400" b="1" dirty="0"/>
          </a:p>
          <a:p>
            <a:pPr marL="0" defTabSz="914400" rtl="1" eaLnBrk="1" latinLnBrk="0" hangingPunct="1"/>
            <a:r>
              <a:rPr lang="en-US" sz="1400" dirty="0"/>
              <a:t>This line chart shows the relationship between average performance (last evaluation score) and tenure duration (number of years). It demonstrates how performance changes with increasing tenure duration.</a:t>
            </a:r>
          </a:p>
          <a:p>
            <a:pPr marL="0" defTabSz="914400" rtl="1" eaLnBrk="1" latinLnBrk="0" hangingPunct="1"/>
            <a:endParaRPr lang="ar-SA" sz="1400" dirty="0"/>
          </a:p>
          <a:p>
            <a:pPr marL="0" defTabSz="914400" rtl="1" eaLnBrk="1" latinLnBrk="0" hangingPunct="1"/>
            <a:endParaRPr lang="ar-SA" sz="1400" dirty="0"/>
          </a:p>
          <a:p>
            <a:pPr marL="0" defTabSz="914400" rtl="1" eaLnBrk="1" latinLnBrk="0" hangingPunct="1"/>
            <a:r>
              <a:rPr lang="en-US" sz="1400" dirty="0"/>
              <a:t>The chart indicates that there is a fluctuation in performance based on tenure duration. Generally, it is observed that performance peaks when the tenure is between 4 and 6 years and then starts to decline slightly.</a:t>
            </a:r>
          </a:p>
          <a:p>
            <a:pPr marL="0" defTabSz="914400" rtl="1" eaLnBrk="1" latinLnBrk="0" hangingPunct="1"/>
            <a:endParaRPr lang="en-US" sz="1400" dirty="0"/>
          </a:p>
          <a:p>
            <a:pPr marL="0" defTabSz="914400" rtl="1" eaLnBrk="1" latinLnBrk="0" hangingPunct="1"/>
            <a:endParaRPr lang="ar-SA" sz="1400" dirty="0"/>
          </a:p>
          <a:p>
            <a:pPr marL="0" defTabSz="914400" rtl="1" eaLnBrk="1" latinLnBrk="0" hangingPunct="1"/>
            <a:r>
              <a:rPr lang="en-US" sz="1400" dirty="0"/>
              <a:t>Based on this analysis, the company can focus on retaining employees for a tenure of 4 to 6 years, where performance reaches its highest point. To achieve this, the company can implement strategies to encourage employees to stay longer, such as providing training and development opportunities and promotions.</a:t>
            </a:r>
            <a:endParaRPr lang="ar-SA" sz="1400" dirty="0"/>
          </a:p>
        </p:txBody>
      </p:sp>
      <p:graphicFrame>
        <p:nvGraphicFramePr>
          <p:cNvPr id="4" name="Chart 3">
            <a:extLst>
              <a:ext uri="{FF2B5EF4-FFF2-40B4-BE49-F238E27FC236}">
                <a16:creationId xmlns:a16="http://schemas.microsoft.com/office/drawing/2014/main" id="{3A2BB64A-6FA3-91DD-82E9-DC1AB6274350}"/>
              </a:ext>
            </a:extLst>
          </p:cNvPr>
          <p:cNvGraphicFramePr>
            <a:graphicFrameLocks/>
          </p:cNvGraphicFramePr>
          <p:nvPr>
            <p:extLst>
              <p:ext uri="{D42A27DB-BD31-4B8C-83A1-F6EECF244321}">
                <p14:modId xmlns:p14="http://schemas.microsoft.com/office/powerpoint/2010/main" val="741230243"/>
              </p:ext>
            </p:extLst>
          </p:nvPr>
        </p:nvGraphicFramePr>
        <p:xfrm>
          <a:off x="6248400" y="1739900"/>
          <a:ext cx="5422900" cy="35394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7436487"/>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1958</Words>
  <Application>Microsoft Macintosh PowerPoint</Application>
  <PresentationFormat>Widescreen</PresentationFormat>
  <Paragraphs>98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Bembo</vt:lpstr>
      <vt:lpstr>Wingdings 2</vt:lpstr>
      <vt:lpstr>AdornVTI</vt:lpstr>
      <vt:lpstr>HR Metrics and Analytics  Presentation </vt:lpstr>
      <vt:lpstr>Introduction </vt:lpstr>
      <vt:lpstr>The presentation will be structured to answer the following questions:</vt:lpstr>
      <vt:lpstr>Employee Performance Analysis:  What are the key factors affecting employee performance, and how can we enhance these factors to improve productivity?</vt:lpstr>
      <vt:lpstr>  Satisfaction Level: It has a significant and statistically positive impact on job performance  (P-value ≈ 0). Each unit increase in satisfaction level leads to an increase in job performance by 0.1068 units. Number of Projects: It has a significant and statistically positive impact on job performance  (P-value ≈ 0). Each unit increase in the number of projects leads to an increase in job performance by 0.0367 units. Average Monthly Hours: It has a slight but statistically significant positive impact on job performance  (P-value ≈ 0). The effect is very small (0.0007 per unit). Time Spent at Company: It has a significant and statistically positive impact on job performance  (P-value ≈ 0). Each unit increase in the time spent at the company leads to an increase in job performance by 0.0079 units. Work Accidents: It has a negative but not statistically significant impact on job performance  (P-value ≈ 0.1). The effect is negative by -0.0059 per unit. Promotion in Last 5 Years: It has a slight but not statistically significant negative impact on job performance  (P-value ≈ 0.05). The effect is negative by -0.0170 per unit.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Tahani Alotaibi</dc:creator>
  <cp:lastModifiedBy>Tahani Alotaibi</cp:lastModifiedBy>
  <cp:revision>16</cp:revision>
  <dcterms:created xsi:type="dcterms:W3CDTF">2024-06-30T01:08:45Z</dcterms:created>
  <dcterms:modified xsi:type="dcterms:W3CDTF">2024-06-30T03:45:40Z</dcterms:modified>
</cp:coreProperties>
</file>