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6.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4"/>
  </p:notes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70" r:id="rId14"/>
    <p:sldId id="271" r:id="rId15"/>
    <p:sldId id="273" r:id="rId16"/>
    <p:sldId id="274" r:id="rId17"/>
    <p:sldId id="275" r:id="rId18"/>
    <p:sldId id="278" r:id="rId19"/>
    <p:sldId id="277"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4" r:id="rId35"/>
    <p:sldId id="292" r:id="rId36"/>
    <p:sldId id="295" r:id="rId37"/>
    <p:sldId id="296" r:id="rId38"/>
    <p:sldId id="297" r:id="rId39"/>
    <p:sldId id="298" r:id="rId40"/>
    <p:sldId id="299" r:id="rId41"/>
    <p:sldId id="300" r:id="rId42"/>
    <p:sldId id="301" r:id="rId4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07" d="100"/>
          <a:sy n="107" d="100"/>
        </p:scale>
        <p:origin x="736" y="4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vs. Average Last Evaluation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'1st_Question'!$B$5</c:f>
              <c:strCache>
                <c:ptCount val="1"/>
                <c:pt idx="0">
                  <c:v>Average of last_evaluation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'1st_Question'!$A$6:$A$97</c:f>
              <c:numCache>
                <c:formatCode>_(* #,##0.00_);_(* \(#,##0.00\);_(* "-"??_);_(@_)</c:formatCode>
                <c:ptCount val="92"/>
                <c:pt idx="0">
                  <c:v>0.09</c:v>
                </c:pt>
                <c:pt idx="1">
                  <c:v>0.1</c:v>
                </c:pt>
                <c:pt idx="2">
                  <c:v>0.11</c:v>
                </c:pt>
                <c:pt idx="3">
                  <c:v>0.12</c:v>
                </c:pt>
                <c:pt idx="4">
                  <c:v>0.13</c:v>
                </c:pt>
                <c:pt idx="5">
                  <c:v>0.14000000000000001</c:v>
                </c:pt>
                <c:pt idx="6">
                  <c:v>0.15</c:v>
                </c:pt>
                <c:pt idx="7">
                  <c:v>0.16</c:v>
                </c:pt>
                <c:pt idx="8">
                  <c:v>0.17</c:v>
                </c:pt>
                <c:pt idx="9">
                  <c:v>0.18</c:v>
                </c:pt>
                <c:pt idx="10">
                  <c:v>0.19</c:v>
                </c:pt>
                <c:pt idx="11">
                  <c:v>0.2</c:v>
                </c:pt>
                <c:pt idx="12">
                  <c:v>0.21</c:v>
                </c:pt>
                <c:pt idx="13">
                  <c:v>0.22</c:v>
                </c:pt>
                <c:pt idx="14">
                  <c:v>0.23</c:v>
                </c:pt>
                <c:pt idx="15">
                  <c:v>0.24</c:v>
                </c:pt>
                <c:pt idx="16">
                  <c:v>0.25</c:v>
                </c:pt>
                <c:pt idx="17">
                  <c:v>0.26</c:v>
                </c:pt>
                <c:pt idx="18">
                  <c:v>0.27</c:v>
                </c:pt>
                <c:pt idx="19">
                  <c:v>0.28000000000000003</c:v>
                </c:pt>
                <c:pt idx="20">
                  <c:v>0.28999999999999998</c:v>
                </c:pt>
                <c:pt idx="21">
                  <c:v>0.3</c:v>
                </c:pt>
                <c:pt idx="22">
                  <c:v>0.31</c:v>
                </c:pt>
                <c:pt idx="23">
                  <c:v>0.32</c:v>
                </c:pt>
                <c:pt idx="24">
                  <c:v>0.33</c:v>
                </c:pt>
                <c:pt idx="25">
                  <c:v>0.34</c:v>
                </c:pt>
                <c:pt idx="26">
                  <c:v>0.35</c:v>
                </c:pt>
                <c:pt idx="27">
                  <c:v>0.36</c:v>
                </c:pt>
                <c:pt idx="28">
                  <c:v>0.37</c:v>
                </c:pt>
                <c:pt idx="29">
                  <c:v>0.38</c:v>
                </c:pt>
                <c:pt idx="30">
                  <c:v>0.39</c:v>
                </c:pt>
                <c:pt idx="31">
                  <c:v>0.4</c:v>
                </c:pt>
                <c:pt idx="32">
                  <c:v>0.41</c:v>
                </c:pt>
                <c:pt idx="33">
                  <c:v>0.42</c:v>
                </c:pt>
                <c:pt idx="34">
                  <c:v>0.43</c:v>
                </c:pt>
                <c:pt idx="35">
                  <c:v>0.44</c:v>
                </c:pt>
                <c:pt idx="36">
                  <c:v>0.45</c:v>
                </c:pt>
                <c:pt idx="37">
                  <c:v>0.46</c:v>
                </c:pt>
                <c:pt idx="38">
                  <c:v>0.47</c:v>
                </c:pt>
                <c:pt idx="39">
                  <c:v>0.48</c:v>
                </c:pt>
                <c:pt idx="40">
                  <c:v>0.49</c:v>
                </c:pt>
                <c:pt idx="41">
                  <c:v>0.5</c:v>
                </c:pt>
                <c:pt idx="42">
                  <c:v>0.51</c:v>
                </c:pt>
                <c:pt idx="43">
                  <c:v>0.52</c:v>
                </c:pt>
                <c:pt idx="44">
                  <c:v>0.53</c:v>
                </c:pt>
                <c:pt idx="45">
                  <c:v>0.54</c:v>
                </c:pt>
                <c:pt idx="46">
                  <c:v>0.55000000000000004</c:v>
                </c:pt>
                <c:pt idx="47">
                  <c:v>0.56000000000000005</c:v>
                </c:pt>
                <c:pt idx="48">
                  <c:v>0.56999999999999995</c:v>
                </c:pt>
                <c:pt idx="49">
                  <c:v>0.57999999999999996</c:v>
                </c:pt>
                <c:pt idx="50">
                  <c:v>0.59</c:v>
                </c:pt>
                <c:pt idx="51">
                  <c:v>0.6</c:v>
                </c:pt>
                <c:pt idx="52">
                  <c:v>0.61</c:v>
                </c:pt>
                <c:pt idx="53">
                  <c:v>0.62</c:v>
                </c:pt>
                <c:pt idx="54">
                  <c:v>0.63</c:v>
                </c:pt>
                <c:pt idx="55">
                  <c:v>0.64</c:v>
                </c:pt>
                <c:pt idx="56">
                  <c:v>0.65</c:v>
                </c:pt>
                <c:pt idx="57">
                  <c:v>0.66</c:v>
                </c:pt>
                <c:pt idx="58">
                  <c:v>0.67</c:v>
                </c:pt>
                <c:pt idx="59">
                  <c:v>0.68</c:v>
                </c:pt>
                <c:pt idx="60">
                  <c:v>0.69</c:v>
                </c:pt>
                <c:pt idx="61">
                  <c:v>0.7</c:v>
                </c:pt>
                <c:pt idx="62">
                  <c:v>0.71</c:v>
                </c:pt>
                <c:pt idx="63">
                  <c:v>0.72</c:v>
                </c:pt>
                <c:pt idx="64">
                  <c:v>0.73</c:v>
                </c:pt>
                <c:pt idx="65">
                  <c:v>0.74</c:v>
                </c:pt>
                <c:pt idx="66">
                  <c:v>0.75</c:v>
                </c:pt>
                <c:pt idx="67">
                  <c:v>0.76</c:v>
                </c:pt>
                <c:pt idx="68">
                  <c:v>0.77</c:v>
                </c:pt>
                <c:pt idx="69">
                  <c:v>0.78</c:v>
                </c:pt>
                <c:pt idx="70">
                  <c:v>0.79</c:v>
                </c:pt>
                <c:pt idx="71">
                  <c:v>0.8</c:v>
                </c:pt>
                <c:pt idx="72">
                  <c:v>0.81</c:v>
                </c:pt>
                <c:pt idx="73">
                  <c:v>0.82</c:v>
                </c:pt>
                <c:pt idx="74">
                  <c:v>0.83</c:v>
                </c:pt>
                <c:pt idx="75">
                  <c:v>0.84</c:v>
                </c:pt>
                <c:pt idx="76">
                  <c:v>0.85</c:v>
                </c:pt>
                <c:pt idx="77">
                  <c:v>0.86</c:v>
                </c:pt>
                <c:pt idx="78">
                  <c:v>0.87</c:v>
                </c:pt>
                <c:pt idx="79">
                  <c:v>0.88</c:v>
                </c:pt>
                <c:pt idx="80">
                  <c:v>0.89</c:v>
                </c:pt>
                <c:pt idx="81">
                  <c:v>0.9</c:v>
                </c:pt>
                <c:pt idx="82">
                  <c:v>0.91</c:v>
                </c:pt>
                <c:pt idx="83">
                  <c:v>0.92</c:v>
                </c:pt>
                <c:pt idx="84">
                  <c:v>0.93</c:v>
                </c:pt>
                <c:pt idx="85">
                  <c:v>0.94</c:v>
                </c:pt>
                <c:pt idx="86">
                  <c:v>0.95</c:v>
                </c:pt>
                <c:pt idx="87">
                  <c:v>0.96</c:v>
                </c:pt>
                <c:pt idx="88">
                  <c:v>0.97</c:v>
                </c:pt>
                <c:pt idx="89">
                  <c:v>0.98</c:v>
                </c:pt>
                <c:pt idx="90">
                  <c:v>0.99</c:v>
                </c:pt>
                <c:pt idx="91">
                  <c:v>1</c:v>
                </c:pt>
              </c:numCache>
            </c:numRef>
          </c:xVal>
          <c:yVal>
            <c:numRef>
              <c:f>'1st_Question'!$B$6:$B$97</c:f>
              <c:numCache>
                <c:formatCode>0.00</c:formatCode>
                <c:ptCount val="92"/>
                <c:pt idx="0">
                  <c:v>0.87153846153846182</c:v>
                </c:pt>
                <c:pt idx="1">
                  <c:v>0.86807262569832477</c:v>
                </c:pt>
                <c:pt idx="2">
                  <c:v>0.87041791044776162</c:v>
                </c:pt>
                <c:pt idx="3">
                  <c:v>0.70766666666666656</c:v>
                </c:pt>
                <c:pt idx="4">
                  <c:v>0.73777777777777775</c:v>
                </c:pt>
                <c:pt idx="5">
                  <c:v>0.69150684931506812</c:v>
                </c:pt>
                <c:pt idx="6">
                  <c:v>0.7144736842105267</c:v>
                </c:pt>
                <c:pt idx="7">
                  <c:v>0.75873417721518999</c:v>
                </c:pt>
                <c:pt idx="8">
                  <c:v>0.69319444444444445</c:v>
                </c:pt>
                <c:pt idx="9">
                  <c:v>0.69714285714285718</c:v>
                </c:pt>
                <c:pt idx="10">
                  <c:v>0.7432432432432432</c:v>
                </c:pt>
                <c:pt idx="11">
                  <c:v>0.71072463768115957</c:v>
                </c:pt>
                <c:pt idx="12">
                  <c:v>0.68820895522388081</c:v>
                </c:pt>
                <c:pt idx="13">
                  <c:v>0.70816666666666661</c:v>
                </c:pt>
                <c:pt idx="14">
                  <c:v>0.72703703703703704</c:v>
                </c:pt>
                <c:pt idx="15">
                  <c:v>0.68462500000000004</c:v>
                </c:pt>
                <c:pt idx="16">
                  <c:v>0.73088235294117654</c:v>
                </c:pt>
                <c:pt idx="17">
                  <c:v>0.69966666666666666</c:v>
                </c:pt>
                <c:pt idx="18">
                  <c:v>0.61533333333333329</c:v>
                </c:pt>
                <c:pt idx="19">
                  <c:v>0.66483870967741932</c:v>
                </c:pt>
                <c:pt idx="20">
                  <c:v>0.61026315789473673</c:v>
                </c:pt>
                <c:pt idx="21">
                  <c:v>0.63282051282051277</c:v>
                </c:pt>
                <c:pt idx="22">
                  <c:v>0.67016949152542382</c:v>
                </c:pt>
                <c:pt idx="23">
                  <c:v>0.66099999999999992</c:v>
                </c:pt>
                <c:pt idx="24">
                  <c:v>0.68611111111111089</c:v>
                </c:pt>
                <c:pt idx="25">
                  <c:v>0.67062500000000025</c:v>
                </c:pt>
                <c:pt idx="26">
                  <c:v>0.63216216216216214</c:v>
                </c:pt>
                <c:pt idx="27">
                  <c:v>0.55827338129496396</c:v>
                </c:pt>
                <c:pt idx="28">
                  <c:v>0.52738589211618236</c:v>
                </c:pt>
                <c:pt idx="29">
                  <c:v>0.53994708994708962</c:v>
                </c:pt>
                <c:pt idx="30">
                  <c:v>0.54102857142857153</c:v>
                </c:pt>
                <c:pt idx="31">
                  <c:v>0.52837320574162638</c:v>
                </c:pt>
                <c:pt idx="32">
                  <c:v>0.53883040935672488</c:v>
                </c:pt>
                <c:pt idx="33">
                  <c:v>0.56535483870967751</c:v>
                </c:pt>
                <c:pt idx="34">
                  <c:v>0.54607142857142799</c:v>
                </c:pt>
                <c:pt idx="35">
                  <c:v>0.53597156398104318</c:v>
                </c:pt>
                <c:pt idx="36">
                  <c:v>0.52891625615763516</c:v>
                </c:pt>
                <c:pt idx="37">
                  <c:v>0.54442105263157881</c:v>
                </c:pt>
                <c:pt idx="38">
                  <c:v>0.57119047619047625</c:v>
                </c:pt>
                <c:pt idx="39">
                  <c:v>0.70852348993288572</c:v>
                </c:pt>
                <c:pt idx="40">
                  <c:v>0.69162679425837303</c:v>
                </c:pt>
                <c:pt idx="41">
                  <c:v>0.71882096069868984</c:v>
                </c:pt>
                <c:pt idx="42">
                  <c:v>0.71133689839572167</c:v>
                </c:pt>
                <c:pt idx="43">
                  <c:v>0.71816326530612207</c:v>
                </c:pt>
                <c:pt idx="44">
                  <c:v>0.71016759776536298</c:v>
                </c:pt>
                <c:pt idx="45">
                  <c:v>0.69918918918918949</c:v>
                </c:pt>
                <c:pt idx="46">
                  <c:v>0.72050279329608957</c:v>
                </c:pt>
                <c:pt idx="47">
                  <c:v>0.71716577540106918</c:v>
                </c:pt>
                <c:pt idx="48">
                  <c:v>0.70657142857142818</c:v>
                </c:pt>
                <c:pt idx="49">
                  <c:v>0.73741758241758226</c:v>
                </c:pt>
                <c:pt idx="50">
                  <c:v>0.70977168949771663</c:v>
                </c:pt>
                <c:pt idx="51">
                  <c:v>0.72295336787564735</c:v>
                </c:pt>
                <c:pt idx="52">
                  <c:v>0.71701923076923058</c:v>
                </c:pt>
                <c:pt idx="53">
                  <c:v>0.71813829787234063</c:v>
                </c:pt>
                <c:pt idx="54">
                  <c:v>0.73602870813397103</c:v>
                </c:pt>
                <c:pt idx="55">
                  <c:v>0.69775401069518661</c:v>
                </c:pt>
                <c:pt idx="56">
                  <c:v>0.73371859296482411</c:v>
                </c:pt>
                <c:pt idx="57">
                  <c:v>0.73236842105263167</c:v>
                </c:pt>
                <c:pt idx="58">
                  <c:v>0.68435028248587526</c:v>
                </c:pt>
                <c:pt idx="59">
                  <c:v>0.71086419753086449</c:v>
                </c:pt>
                <c:pt idx="60">
                  <c:v>0.7358851674641147</c:v>
                </c:pt>
                <c:pt idx="61">
                  <c:v>0.72063414634146328</c:v>
                </c:pt>
                <c:pt idx="62">
                  <c:v>0.72836257309941577</c:v>
                </c:pt>
                <c:pt idx="63">
                  <c:v>0.75321739130434751</c:v>
                </c:pt>
                <c:pt idx="64">
                  <c:v>0.77345528455284562</c:v>
                </c:pt>
                <c:pt idx="65">
                  <c:v>0.77077821011673164</c:v>
                </c:pt>
                <c:pt idx="66">
                  <c:v>0.76964601769911489</c:v>
                </c:pt>
                <c:pt idx="67">
                  <c:v>0.7574358974358969</c:v>
                </c:pt>
                <c:pt idx="68">
                  <c:v>0.76444444444444459</c:v>
                </c:pt>
                <c:pt idx="69">
                  <c:v>0.75763485477178416</c:v>
                </c:pt>
                <c:pt idx="70">
                  <c:v>0.75534562211981593</c:v>
                </c:pt>
                <c:pt idx="71">
                  <c:v>0.7637387387387391</c:v>
                </c:pt>
                <c:pt idx="72">
                  <c:v>0.77772727272727304</c:v>
                </c:pt>
                <c:pt idx="73">
                  <c:v>0.76510373443983415</c:v>
                </c:pt>
                <c:pt idx="74">
                  <c:v>0.77350427350427353</c:v>
                </c:pt>
                <c:pt idx="75">
                  <c:v>0.75562753036437258</c:v>
                </c:pt>
                <c:pt idx="76">
                  <c:v>0.75594202898550655</c:v>
                </c:pt>
                <c:pt idx="77">
                  <c:v>0.7841499999999999</c:v>
                </c:pt>
                <c:pt idx="78">
                  <c:v>0.77119999999999977</c:v>
                </c:pt>
                <c:pt idx="79">
                  <c:v>0.75433155080213843</c:v>
                </c:pt>
                <c:pt idx="80">
                  <c:v>0.775063291139241</c:v>
                </c:pt>
                <c:pt idx="81">
                  <c:v>0.76904545454545414</c:v>
                </c:pt>
                <c:pt idx="82">
                  <c:v>0.76138392857142867</c:v>
                </c:pt>
                <c:pt idx="83">
                  <c:v>0.75505050505050508</c:v>
                </c:pt>
                <c:pt idx="84">
                  <c:v>0.74426035502958621</c:v>
                </c:pt>
                <c:pt idx="85">
                  <c:v>0.72341317365269464</c:v>
                </c:pt>
                <c:pt idx="86">
                  <c:v>0.69292817679558039</c:v>
                </c:pt>
                <c:pt idx="87">
                  <c:v>0.73182266009852193</c:v>
                </c:pt>
                <c:pt idx="88">
                  <c:v>0.718409090909091</c:v>
                </c:pt>
                <c:pt idx="89">
                  <c:v>0.72688524590163961</c:v>
                </c:pt>
                <c:pt idx="90">
                  <c:v>0.74302325581395401</c:v>
                </c:pt>
                <c:pt idx="91">
                  <c:v>0.7545045045045049</c:v>
                </c:pt>
              </c:numCache>
            </c:numRef>
          </c:yVal>
          <c:smooth val="0"/>
          <c:extLst>
            <c:ext xmlns:c16="http://schemas.microsoft.com/office/drawing/2014/chart" uri="{C3380CC4-5D6E-409C-BE32-E72D297353CC}">
              <c16:uniqueId val="{00000000-C10C-894A-B11F-D2F92894BAA4}"/>
            </c:ext>
          </c:extLst>
        </c:ser>
        <c:dLbls>
          <c:showLegendKey val="0"/>
          <c:showVal val="0"/>
          <c:showCatName val="0"/>
          <c:showSerName val="0"/>
          <c:showPercent val="0"/>
          <c:showBubbleSize val="0"/>
        </c:dLbls>
        <c:axId val="1235002256"/>
        <c:axId val="1248501344"/>
      </c:scatterChart>
      <c:valAx>
        <c:axId val="1235002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501344"/>
        <c:crosses val="autoZero"/>
        <c:crossBetween val="midCat"/>
      </c:valAx>
      <c:valAx>
        <c:axId val="12485013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5002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solidFill>
                  <a:sysClr val="windowText" lastClr="000000"/>
                </a:solidFill>
              </a:rPr>
              <a:t>Average Satisfaction Level by Employee Retention Status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spPr>
            <a:solidFill>
              <a:schemeClr val="accent1"/>
            </a:solidFill>
            <a:ln>
              <a:noFill/>
            </a:ln>
            <a:effectLst/>
          </c:spPr>
          <c:invertIfNegative val="0"/>
          <c:cat>
            <c:numRef>
              <c:f>'3rd_Question'!$M$55:$M$56</c:f>
              <c:numCache>
                <c:formatCode>General</c:formatCode>
                <c:ptCount val="2"/>
                <c:pt idx="0">
                  <c:v>0</c:v>
                </c:pt>
                <c:pt idx="1">
                  <c:v>1</c:v>
                </c:pt>
              </c:numCache>
            </c:numRef>
          </c:cat>
          <c:val>
            <c:numRef>
              <c:f>'3rd_Question'!$N$55:$N$56</c:f>
              <c:numCache>
                <c:formatCode>0.00</c:formatCode>
                <c:ptCount val="2"/>
                <c:pt idx="0">
                  <c:v>0.66680959047951605</c:v>
                </c:pt>
                <c:pt idx="1">
                  <c:v>0.44009801176140917</c:v>
                </c:pt>
              </c:numCache>
            </c:numRef>
          </c:val>
          <c:extLst>
            <c:ext xmlns:c16="http://schemas.microsoft.com/office/drawing/2014/chart" uri="{C3380CC4-5D6E-409C-BE32-E72D297353CC}">
              <c16:uniqueId val="{00000000-34C0-AF42-A810-ECB714115220}"/>
            </c:ext>
          </c:extLst>
        </c:ser>
        <c:dLbls>
          <c:showLegendKey val="0"/>
          <c:showVal val="0"/>
          <c:showCatName val="0"/>
          <c:showSerName val="0"/>
          <c:showPercent val="0"/>
          <c:showBubbleSize val="0"/>
        </c:dLbls>
        <c:gapWidth val="219"/>
        <c:overlap val="-27"/>
        <c:axId val="1624967471"/>
        <c:axId val="1624729375"/>
      </c:barChart>
      <c:catAx>
        <c:axId val="1624967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Retention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24729375"/>
        <c:crosses val="autoZero"/>
        <c:auto val="1"/>
        <c:lblAlgn val="ctr"/>
        <c:lblOffset val="100"/>
        <c:noMultiLvlLbl val="0"/>
      </c:catAx>
      <c:valAx>
        <c:axId val="1624729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Satisfaction</a:t>
                </a:r>
                <a:r>
                  <a:rPr lang="en-US" baseline="0"/>
                  <a:t> Lever</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249674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solidFill>
                  <a:sysClr val="windowText" lastClr="000000"/>
                </a:solidFill>
              </a:rPr>
              <a:t>Average Satisfaction Level Based on Employee Retention</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spPr>
            <a:solidFill>
              <a:schemeClr val="accent1"/>
            </a:solidFill>
            <a:ln>
              <a:noFill/>
            </a:ln>
            <a:effectLst/>
          </c:spPr>
          <c:invertIfNegative val="0"/>
          <c:cat>
            <c:numRef>
              <c:f>'3rd_Question'!$Q$55:$Q$56</c:f>
              <c:numCache>
                <c:formatCode>General</c:formatCode>
                <c:ptCount val="2"/>
                <c:pt idx="0">
                  <c:v>0</c:v>
                </c:pt>
                <c:pt idx="1">
                  <c:v>1</c:v>
                </c:pt>
              </c:numCache>
            </c:numRef>
          </c:cat>
          <c:val>
            <c:numRef>
              <c:f>'3rd_Question'!$R$55:$R$56</c:f>
              <c:numCache>
                <c:formatCode>0.00</c:formatCode>
                <c:ptCount val="2"/>
                <c:pt idx="0">
                  <c:v>0.71547339866992743</c:v>
                </c:pt>
                <c:pt idx="1">
                  <c:v>0.7181125735088183</c:v>
                </c:pt>
              </c:numCache>
            </c:numRef>
          </c:val>
          <c:extLst>
            <c:ext xmlns:c16="http://schemas.microsoft.com/office/drawing/2014/chart" uri="{C3380CC4-5D6E-409C-BE32-E72D297353CC}">
              <c16:uniqueId val="{00000000-7FCB-6342-B995-EB2C235C7091}"/>
            </c:ext>
          </c:extLst>
        </c:ser>
        <c:dLbls>
          <c:showLegendKey val="0"/>
          <c:showVal val="0"/>
          <c:showCatName val="0"/>
          <c:showSerName val="0"/>
          <c:showPercent val="0"/>
          <c:showBubbleSize val="0"/>
        </c:dLbls>
        <c:gapWidth val="219"/>
        <c:overlap val="-27"/>
        <c:axId val="1066951968"/>
        <c:axId val="1453232319"/>
      </c:barChart>
      <c:catAx>
        <c:axId val="106695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Retention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53232319"/>
        <c:crosses val="autoZero"/>
        <c:auto val="1"/>
        <c:lblAlgn val="ctr"/>
        <c:lblOffset val="100"/>
        <c:noMultiLvlLbl val="0"/>
      </c:catAx>
      <c:valAx>
        <c:axId val="1453232319"/>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Satisfaction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06695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Distribution of Projects by Employee Retention</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'3rd_Question'!$V$54:$V$60</c:f>
              <c:strCache>
                <c:ptCount val="7"/>
                <c:pt idx="0">
                  <c:v>Row Labels</c:v>
                </c:pt>
                <c:pt idx="1">
                  <c:v>2</c:v>
                </c:pt>
                <c:pt idx="2">
                  <c:v>3</c:v>
                </c:pt>
                <c:pt idx="3">
                  <c:v>4</c:v>
                </c:pt>
                <c:pt idx="4">
                  <c:v>5</c:v>
                </c:pt>
                <c:pt idx="5">
                  <c:v>6</c:v>
                </c:pt>
                <c:pt idx="6">
                  <c:v>7</c:v>
                </c:pt>
              </c:strCache>
            </c:strRef>
          </c:cat>
          <c:val>
            <c:numRef>
              <c:f>'3rd_Question'!$W$54:$W$60</c:f>
              <c:numCache>
                <c:formatCode>General</c:formatCode>
                <c:ptCount val="7"/>
                <c:pt idx="0">
                  <c:v>0</c:v>
                </c:pt>
                <c:pt idx="1">
                  <c:v>821</c:v>
                </c:pt>
                <c:pt idx="2">
                  <c:v>3983</c:v>
                </c:pt>
                <c:pt idx="3">
                  <c:v>3956</c:v>
                </c:pt>
                <c:pt idx="4">
                  <c:v>2149</c:v>
                </c:pt>
                <c:pt idx="5">
                  <c:v>519</c:v>
                </c:pt>
              </c:numCache>
            </c:numRef>
          </c:val>
          <c:extLst>
            <c:ext xmlns:c16="http://schemas.microsoft.com/office/drawing/2014/chart" uri="{C3380CC4-5D6E-409C-BE32-E72D297353CC}">
              <c16:uniqueId val="{00000000-24B9-C34D-96B3-0AE5FD2B8751}"/>
            </c:ext>
          </c:extLst>
        </c:ser>
        <c:ser>
          <c:idx val="1"/>
          <c:order val="1"/>
          <c:tx>
            <c:v>Left</c:v>
          </c:tx>
          <c:spPr>
            <a:solidFill>
              <a:schemeClr val="accent2"/>
            </a:solidFill>
            <a:ln>
              <a:noFill/>
            </a:ln>
            <a:effectLst/>
          </c:spPr>
          <c:invertIfNegative val="0"/>
          <c:cat>
            <c:strRef>
              <c:f>'3rd_Question'!$V$54:$V$60</c:f>
              <c:strCache>
                <c:ptCount val="7"/>
                <c:pt idx="0">
                  <c:v>Row Labels</c:v>
                </c:pt>
                <c:pt idx="1">
                  <c:v>2</c:v>
                </c:pt>
                <c:pt idx="2">
                  <c:v>3</c:v>
                </c:pt>
                <c:pt idx="3">
                  <c:v>4</c:v>
                </c:pt>
                <c:pt idx="4">
                  <c:v>5</c:v>
                </c:pt>
                <c:pt idx="5">
                  <c:v>6</c:v>
                </c:pt>
                <c:pt idx="6">
                  <c:v>7</c:v>
                </c:pt>
              </c:strCache>
            </c:strRef>
          </c:cat>
          <c:val>
            <c:numRef>
              <c:f>'3rd_Question'!$X$54:$X$60</c:f>
              <c:numCache>
                <c:formatCode>General</c:formatCode>
                <c:ptCount val="7"/>
                <c:pt idx="0">
                  <c:v>1</c:v>
                </c:pt>
                <c:pt idx="1">
                  <c:v>1567</c:v>
                </c:pt>
                <c:pt idx="2">
                  <c:v>72</c:v>
                </c:pt>
                <c:pt idx="3">
                  <c:v>409</c:v>
                </c:pt>
                <c:pt idx="4">
                  <c:v>612</c:v>
                </c:pt>
                <c:pt idx="5">
                  <c:v>655</c:v>
                </c:pt>
                <c:pt idx="6">
                  <c:v>256</c:v>
                </c:pt>
              </c:numCache>
            </c:numRef>
          </c:val>
          <c:extLst>
            <c:ext xmlns:c16="http://schemas.microsoft.com/office/drawing/2014/chart" uri="{C3380CC4-5D6E-409C-BE32-E72D297353CC}">
              <c16:uniqueId val="{00000001-24B9-C34D-96B3-0AE5FD2B8751}"/>
            </c:ext>
          </c:extLst>
        </c:ser>
        <c:dLbls>
          <c:showLegendKey val="0"/>
          <c:showVal val="0"/>
          <c:showCatName val="0"/>
          <c:showSerName val="0"/>
          <c:showPercent val="0"/>
          <c:showBubbleSize val="0"/>
        </c:dLbls>
        <c:gapWidth val="219"/>
        <c:overlap val="-27"/>
        <c:axId val="1548071119"/>
        <c:axId val="1547793263"/>
      </c:barChart>
      <c:catAx>
        <c:axId val="1548071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Number of Projects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47793263"/>
        <c:crosses val="autoZero"/>
        <c:auto val="1"/>
        <c:lblAlgn val="ctr"/>
        <c:lblOffset val="100"/>
        <c:noMultiLvlLbl val="0"/>
      </c:catAx>
      <c:valAx>
        <c:axId val="15477932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48071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Average Monthly Hours vs Employee Retention</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Values</c:v>
          </c:tx>
          <c:spPr>
            <a:solidFill>
              <a:schemeClr val="accent1"/>
            </a:solidFill>
            <a:ln>
              <a:noFill/>
            </a:ln>
            <a:effectLst/>
          </c:spPr>
          <c:invertIfNegative val="0"/>
          <c:cat>
            <c:numRef>
              <c:f>'3rd_Question'!$AB$55:$AB$56</c:f>
              <c:numCache>
                <c:formatCode>General</c:formatCode>
                <c:ptCount val="2"/>
                <c:pt idx="0">
                  <c:v>0</c:v>
                </c:pt>
                <c:pt idx="1">
                  <c:v>1</c:v>
                </c:pt>
              </c:numCache>
            </c:numRef>
          </c:cat>
          <c:val>
            <c:numRef>
              <c:f>'3rd_Question'!$AC$55:$AC$56</c:f>
              <c:numCache>
                <c:formatCode>0.00</c:formatCode>
                <c:ptCount val="2"/>
                <c:pt idx="0">
                  <c:v>199.0602030101505</c:v>
                </c:pt>
                <c:pt idx="1">
                  <c:v>207.41921030523662</c:v>
                </c:pt>
              </c:numCache>
            </c:numRef>
          </c:val>
          <c:extLst>
            <c:ext xmlns:c16="http://schemas.microsoft.com/office/drawing/2014/chart" uri="{C3380CC4-5D6E-409C-BE32-E72D297353CC}">
              <c16:uniqueId val="{00000000-E70E-024D-96B7-F52A61F559CC}"/>
            </c:ext>
          </c:extLst>
        </c:ser>
        <c:dLbls>
          <c:showLegendKey val="0"/>
          <c:showVal val="0"/>
          <c:showCatName val="0"/>
          <c:showSerName val="0"/>
          <c:showPercent val="0"/>
          <c:showBubbleSize val="0"/>
        </c:dLbls>
        <c:gapWidth val="219"/>
        <c:overlap val="-27"/>
        <c:axId val="1702182735"/>
        <c:axId val="1555526415"/>
      </c:barChart>
      <c:catAx>
        <c:axId val="1702182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55526415"/>
        <c:crosses val="autoZero"/>
        <c:auto val="1"/>
        <c:lblAlgn val="ctr"/>
        <c:lblOffset val="100"/>
        <c:noMultiLvlLbl val="0"/>
      </c:catAx>
      <c:valAx>
        <c:axId val="1555526415"/>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021827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baseline="0">
                <a:solidFill>
                  <a:sysClr val="windowText" lastClr="000000"/>
                </a:solidFill>
              </a:rPr>
              <a:t>Distribution of Tenure Duration by Employee Retention</a:t>
            </a:r>
            <a:endParaRPr lang="en-US" sz="12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'3rd_Question'!$AG$54:$AG$62</c:f>
              <c:strCache>
                <c:ptCount val="9"/>
                <c:pt idx="0">
                  <c:v>Row Labels</c:v>
                </c:pt>
                <c:pt idx="1">
                  <c:v>2</c:v>
                </c:pt>
                <c:pt idx="2">
                  <c:v>3</c:v>
                </c:pt>
                <c:pt idx="3">
                  <c:v>4</c:v>
                </c:pt>
                <c:pt idx="4">
                  <c:v>5</c:v>
                </c:pt>
                <c:pt idx="5">
                  <c:v>6</c:v>
                </c:pt>
                <c:pt idx="6">
                  <c:v>7</c:v>
                </c:pt>
                <c:pt idx="7">
                  <c:v>8</c:v>
                </c:pt>
                <c:pt idx="8">
                  <c:v>10</c:v>
                </c:pt>
              </c:strCache>
            </c:strRef>
          </c:cat>
          <c:val>
            <c:numRef>
              <c:f>'3rd_Question'!$AH$54:$AH$62</c:f>
              <c:numCache>
                <c:formatCode>General</c:formatCode>
                <c:ptCount val="9"/>
                <c:pt idx="0">
                  <c:v>0</c:v>
                </c:pt>
                <c:pt idx="1">
                  <c:v>3191</c:v>
                </c:pt>
                <c:pt idx="2">
                  <c:v>4857</c:v>
                </c:pt>
                <c:pt idx="3">
                  <c:v>1667</c:v>
                </c:pt>
                <c:pt idx="4">
                  <c:v>640</c:v>
                </c:pt>
                <c:pt idx="5">
                  <c:v>509</c:v>
                </c:pt>
                <c:pt idx="6">
                  <c:v>188</c:v>
                </c:pt>
                <c:pt idx="7">
                  <c:v>162</c:v>
                </c:pt>
                <c:pt idx="8">
                  <c:v>214</c:v>
                </c:pt>
              </c:numCache>
            </c:numRef>
          </c:val>
          <c:extLst>
            <c:ext xmlns:c16="http://schemas.microsoft.com/office/drawing/2014/chart" uri="{C3380CC4-5D6E-409C-BE32-E72D297353CC}">
              <c16:uniqueId val="{00000000-3C75-D04C-AF3F-DA4423269C2A}"/>
            </c:ext>
          </c:extLst>
        </c:ser>
        <c:ser>
          <c:idx val="1"/>
          <c:order val="1"/>
          <c:tx>
            <c:v>Left</c:v>
          </c:tx>
          <c:spPr>
            <a:solidFill>
              <a:schemeClr val="accent2"/>
            </a:solidFill>
            <a:ln>
              <a:noFill/>
            </a:ln>
            <a:effectLst/>
          </c:spPr>
          <c:invertIfNegative val="0"/>
          <c:cat>
            <c:strRef>
              <c:f>'3rd_Question'!$AG$54:$AG$62</c:f>
              <c:strCache>
                <c:ptCount val="9"/>
                <c:pt idx="0">
                  <c:v>Row Labels</c:v>
                </c:pt>
                <c:pt idx="1">
                  <c:v>2</c:v>
                </c:pt>
                <c:pt idx="2">
                  <c:v>3</c:v>
                </c:pt>
                <c:pt idx="3">
                  <c:v>4</c:v>
                </c:pt>
                <c:pt idx="4">
                  <c:v>5</c:v>
                </c:pt>
                <c:pt idx="5">
                  <c:v>6</c:v>
                </c:pt>
                <c:pt idx="6">
                  <c:v>7</c:v>
                </c:pt>
                <c:pt idx="7">
                  <c:v>8</c:v>
                </c:pt>
                <c:pt idx="8">
                  <c:v>10</c:v>
                </c:pt>
              </c:strCache>
            </c:strRef>
          </c:cat>
          <c:val>
            <c:numRef>
              <c:f>'3rd_Question'!$AI$54:$AI$62</c:f>
              <c:numCache>
                <c:formatCode>General</c:formatCode>
                <c:ptCount val="9"/>
                <c:pt idx="0">
                  <c:v>1</c:v>
                </c:pt>
                <c:pt idx="1">
                  <c:v>53</c:v>
                </c:pt>
                <c:pt idx="2">
                  <c:v>1586</c:v>
                </c:pt>
                <c:pt idx="3">
                  <c:v>890</c:v>
                </c:pt>
                <c:pt idx="4">
                  <c:v>833</c:v>
                </c:pt>
                <c:pt idx="5">
                  <c:v>209</c:v>
                </c:pt>
              </c:numCache>
            </c:numRef>
          </c:val>
          <c:extLst>
            <c:ext xmlns:c16="http://schemas.microsoft.com/office/drawing/2014/chart" uri="{C3380CC4-5D6E-409C-BE32-E72D297353CC}">
              <c16:uniqueId val="{00000001-3C75-D04C-AF3F-DA4423269C2A}"/>
            </c:ext>
          </c:extLst>
        </c:ser>
        <c:dLbls>
          <c:showLegendKey val="0"/>
          <c:showVal val="0"/>
          <c:showCatName val="0"/>
          <c:showSerName val="0"/>
          <c:showPercent val="0"/>
          <c:showBubbleSize val="0"/>
        </c:dLbls>
        <c:gapWidth val="219"/>
        <c:overlap val="-27"/>
        <c:axId val="1647749135"/>
        <c:axId val="1647733375"/>
      </c:barChart>
      <c:catAx>
        <c:axId val="16477491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Tenure Duration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47733375"/>
        <c:crosses val="autoZero"/>
        <c:auto val="1"/>
        <c:lblAlgn val="ctr"/>
        <c:lblOffset val="100"/>
        <c:noMultiLvlLbl val="0"/>
      </c:catAx>
      <c:valAx>
        <c:axId val="1647733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47749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Distribution of Employees by Work Accidents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'3rd_Question'!$AN$54:$AN$56</c:f>
              <c:strCache>
                <c:ptCount val="3"/>
                <c:pt idx="0">
                  <c:v>Row Labels</c:v>
                </c:pt>
                <c:pt idx="1">
                  <c:v>0</c:v>
                </c:pt>
                <c:pt idx="2">
                  <c:v>1</c:v>
                </c:pt>
              </c:strCache>
            </c:strRef>
          </c:cat>
          <c:val>
            <c:numRef>
              <c:f>'3rd_Question'!$AO$54:$AO$56</c:f>
              <c:numCache>
                <c:formatCode>General</c:formatCode>
                <c:ptCount val="3"/>
                <c:pt idx="0">
                  <c:v>0</c:v>
                </c:pt>
                <c:pt idx="1">
                  <c:v>9428</c:v>
                </c:pt>
                <c:pt idx="2">
                  <c:v>3402</c:v>
                </c:pt>
              </c:numCache>
            </c:numRef>
          </c:val>
          <c:extLst>
            <c:ext xmlns:c16="http://schemas.microsoft.com/office/drawing/2014/chart" uri="{C3380CC4-5D6E-409C-BE32-E72D297353CC}">
              <c16:uniqueId val="{00000000-3254-4146-A93D-187678E52D19}"/>
            </c:ext>
          </c:extLst>
        </c:ser>
        <c:ser>
          <c:idx val="1"/>
          <c:order val="1"/>
          <c:tx>
            <c:v>Left</c:v>
          </c:tx>
          <c:spPr>
            <a:solidFill>
              <a:schemeClr val="accent2"/>
            </a:solidFill>
            <a:ln>
              <a:noFill/>
            </a:ln>
            <a:effectLst/>
          </c:spPr>
          <c:invertIfNegative val="0"/>
          <c:cat>
            <c:strRef>
              <c:f>'3rd_Question'!$AN$54:$AN$56</c:f>
              <c:strCache>
                <c:ptCount val="3"/>
                <c:pt idx="0">
                  <c:v>Row Labels</c:v>
                </c:pt>
                <c:pt idx="1">
                  <c:v>0</c:v>
                </c:pt>
                <c:pt idx="2">
                  <c:v>1</c:v>
                </c:pt>
              </c:strCache>
            </c:strRef>
          </c:cat>
          <c:val>
            <c:numRef>
              <c:f>'3rd_Question'!$AP$54:$AP$56</c:f>
              <c:numCache>
                <c:formatCode>General</c:formatCode>
                <c:ptCount val="3"/>
                <c:pt idx="0">
                  <c:v>1</c:v>
                </c:pt>
                <c:pt idx="1">
                  <c:v>2000</c:v>
                </c:pt>
                <c:pt idx="2">
                  <c:v>169</c:v>
                </c:pt>
              </c:numCache>
            </c:numRef>
          </c:val>
          <c:extLst>
            <c:ext xmlns:c16="http://schemas.microsoft.com/office/drawing/2014/chart" uri="{C3380CC4-5D6E-409C-BE32-E72D297353CC}">
              <c16:uniqueId val="{00000001-3254-4146-A93D-187678E52D19}"/>
            </c:ext>
          </c:extLst>
        </c:ser>
        <c:dLbls>
          <c:showLegendKey val="0"/>
          <c:showVal val="0"/>
          <c:showCatName val="0"/>
          <c:showSerName val="0"/>
          <c:showPercent val="0"/>
          <c:showBubbleSize val="0"/>
        </c:dLbls>
        <c:gapWidth val="219"/>
        <c:overlap val="-27"/>
        <c:axId val="1494174159"/>
        <c:axId val="1793566255"/>
      </c:barChart>
      <c:catAx>
        <c:axId val="1494174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Retention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93566255"/>
        <c:crosses val="autoZero"/>
        <c:auto val="1"/>
        <c:lblAlgn val="ctr"/>
        <c:lblOffset val="100"/>
        <c:noMultiLvlLbl val="0"/>
      </c:catAx>
      <c:valAx>
        <c:axId val="17935662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94174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baseline="0">
                <a:solidFill>
                  <a:sysClr val="windowText" lastClr="000000"/>
                </a:solidFill>
              </a:rPr>
              <a:t>Distribution of Employees by Promotion Status and Retention</a:t>
            </a:r>
            <a:endParaRPr lang="en-US" sz="11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'3rd_Question'!$AT$54:$AT$56</c:f>
              <c:strCache>
                <c:ptCount val="3"/>
                <c:pt idx="0">
                  <c:v>Row Labels</c:v>
                </c:pt>
                <c:pt idx="1">
                  <c:v>0</c:v>
                </c:pt>
                <c:pt idx="2">
                  <c:v>1</c:v>
                </c:pt>
              </c:strCache>
            </c:strRef>
          </c:cat>
          <c:val>
            <c:numRef>
              <c:f>'3rd_Question'!$AU$54:$AU$56</c:f>
              <c:numCache>
                <c:formatCode>General</c:formatCode>
                <c:ptCount val="3"/>
                <c:pt idx="0">
                  <c:v>0</c:v>
                </c:pt>
                <c:pt idx="1">
                  <c:v>11128</c:v>
                </c:pt>
                <c:pt idx="2">
                  <c:v>3552</c:v>
                </c:pt>
              </c:numCache>
            </c:numRef>
          </c:val>
          <c:extLst>
            <c:ext xmlns:c16="http://schemas.microsoft.com/office/drawing/2014/chart" uri="{C3380CC4-5D6E-409C-BE32-E72D297353CC}">
              <c16:uniqueId val="{00000000-9E6D-E944-A1AC-4F6F44DFA846}"/>
            </c:ext>
          </c:extLst>
        </c:ser>
        <c:ser>
          <c:idx val="1"/>
          <c:order val="1"/>
          <c:tx>
            <c:v>Left</c:v>
          </c:tx>
          <c:spPr>
            <a:solidFill>
              <a:schemeClr val="accent2"/>
            </a:solidFill>
            <a:ln>
              <a:noFill/>
            </a:ln>
            <a:effectLst/>
          </c:spPr>
          <c:invertIfNegative val="0"/>
          <c:cat>
            <c:strRef>
              <c:f>'3rd_Question'!$AT$54:$AT$56</c:f>
              <c:strCache>
                <c:ptCount val="3"/>
                <c:pt idx="0">
                  <c:v>Row Labels</c:v>
                </c:pt>
                <c:pt idx="1">
                  <c:v>0</c:v>
                </c:pt>
                <c:pt idx="2">
                  <c:v>1</c:v>
                </c:pt>
              </c:strCache>
            </c:strRef>
          </c:cat>
          <c:val>
            <c:numRef>
              <c:f>'3rd_Question'!$AV$54:$AV$56</c:f>
              <c:numCache>
                <c:formatCode>General</c:formatCode>
                <c:ptCount val="3"/>
                <c:pt idx="0">
                  <c:v>1</c:v>
                </c:pt>
                <c:pt idx="1">
                  <c:v>300</c:v>
                </c:pt>
                <c:pt idx="2">
                  <c:v>19</c:v>
                </c:pt>
              </c:numCache>
            </c:numRef>
          </c:val>
          <c:extLst>
            <c:ext xmlns:c16="http://schemas.microsoft.com/office/drawing/2014/chart" uri="{C3380CC4-5D6E-409C-BE32-E72D297353CC}">
              <c16:uniqueId val="{00000001-9E6D-E944-A1AC-4F6F44DFA846}"/>
            </c:ext>
          </c:extLst>
        </c:ser>
        <c:dLbls>
          <c:showLegendKey val="0"/>
          <c:showVal val="0"/>
          <c:showCatName val="0"/>
          <c:showSerName val="0"/>
          <c:showPercent val="0"/>
          <c:showBubbleSize val="0"/>
        </c:dLbls>
        <c:gapWidth val="219"/>
        <c:overlap val="-27"/>
        <c:axId val="1736575311"/>
        <c:axId val="1736577023"/>
      </c:barChart>
      <c:catAx>
        <c:axId val="17365753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Promotion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36577023"/>
        <c:crosses val="autoZero"/>
        <c:auto val="1"/>
        <c:lblAlgn val="ctr"/>
        <c:lblOffset val="100"/>
        <c:noMultiLvlLbl val="0"/>
      </c:catAx>
      <c:valAx>
        <c:axId val="17365770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3657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Employee Retention by Salary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stacked"/>
        <c:varyColors val="0"/>
        <c:ser>
          <c:idx val="0"/>
          <c:order val="0"/>
          <c:tx>
            <c:v>Stay</c:v>
          </c:tx>
          <c:spPr>
            <a:solidFill>
              <a:schemeClr val="accent1"/>
            </a:solidFill>
            <a:ln>
              <a:noFill/>
            </a:ln>
            <a:effectLst/>
          </c:spPr>
          <c:invertIfNegative val="0"/>
          <c:cat>
            <c:strRef>
              <c:f>'3rd_Question'!$AY$54:$AY$57</c:f>
              <c:strCache>
                <c:ptCount val="4"/>
                <c:pt idx="0">
                  <c:v>Row Labels</c:v>
                </c:pt>
                <c:pt idx="1">
                  <c:v>high</c:v>
                </c:pt>
                <c:pt idx="2">
                  <c:v>low</c:v>
                </c:pt>
                <c:pt idx="3">
                  <c:v>medium</c:v>
                </c:pt>
              </c:strCache>
            </c:strRef>
          </c:cat>
          <c:val>
            <c:numRef>
              <c:f>'3rd_Question'!$AZ$54:$AZ$57</c:f>
              <c:numCache>
                <c:formatCode>General</c:formatCode>
                <c:ptCount val="4"/>
                <c:pt idx="0">
                  <c:v>0</c:v>
                </c:pt>
                <c:pt idx="1">
                  <c:v>1155</c:v>
                </c:pt>
                <c:pt idx="2">
                  <c:v>5144</c:v>
                </c:pt>
                <c:pt idx="3">
                  <c:v>5129</c:v>
                </c:pt>
              </c:numCache>
            </c:numRef>
          </c:val>
          <c:extLst>
            <c:ext xmlns:c16="http://schemas.microsoft.com/office/drawing/2014/chart" uri="{C3380CC4-5D6E-409C-BE32-E72D297353CC}">
              <c16:uniqueId val="{00000000-2F8B-514A-AE28-545246C412AB}"/>
            </c:ext>
          </c:extLst>
        </c:ser>
        <c:ser>
          <c:idx val="1"/>
          <c:order val="1"/>
          <c:tx>
            <c:v>Left</c:v>
          </c:tx>
          <c:spPr>
            <a:solidFill>
              <a:schemeClr val="accent2"/>
            </a:solidFill>
            <a:ln>
              <a:noFill/>
            </a:ln>
            <a:effectLst/>
          </c:spPr>
          <c:invertIfNegative val="0"/>
          <c:cat>
            <c:strRef>
              <c:f>'3rd_Question'!$AY$54:$AY$57</c:f>
              <c:strCache>
                <c:ptCount val="4"/>
                <c:pt idx="0">
                  <c:v>Row Labels</c:v>
                </c:pt>
                <c:pt idx="1">
                  <c:v>high</c:v>
                </c:pt>
                <c:pt idx="2">
                  <c:v>low</c:v>
                </c:pt>
                <c:pt idx="3">
                  <c:v>medium</c:v>
                </c:pt>
              </c:strCache>
            </c:strRef>
          </c:cat>
          <c:val>
            <c:numRef>
              <c:f>'3rd_Question'!$BA$54:$BA$57</c:f>
              <c:numCache>
                <c:formatCode>General</c:formatCode>
                <c:ptCount val="4"/>
                <c:pt idx="0">
                  <c:v>1</c:v>
                </c:pt>
                <c:pt idx="1">
                  <c:v>82</c:v>
                </c:pt>
                <c:pt idx="2">
                  <c:v>2172</c:v>
                </c:pt>
                <c:pt idx="3">
                  <c:v>1317</c:v>
                </c:pt>
              </c:numCache>
            </c:numRef>
          </c:val>
          <c:extLst>
            <c:ext xmlns:c16="http://schemas.microsoft.com/office/drawing/2014/chart" uri="{C3380CC4-5D6E-409C-BE32-E72D297353CC}">
              <c16:uniqueId val="{00000001-2F8B-514A-AE28-545246C412AB}"/>
            </c:ext>
          </c:extLst>
        </c:ser>
        <c:dLbls>
          <c:showLegendKey val="0"/>
          <c:showVal val="0"/>
          <c:showCatName val="0"/>
          <c:showSerName val="0"/>
          <c:showPercent val="0"/>
          <c:showBubbleSize val="0"/>
        </c:dLbls>
        <c:gapWidth val="150"/>
        <c:overlap val="100"/>
        <c:axId val="1572944639"/>
        <c:axId val="1852561055"/>
      </c:barChart>
      <c:catAx>
        <c:axId val="1572944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Salary Level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852561055"/>
        <c:crosses val="autoZero"/>
        <c:auto val="1"/>
        <c:lblAlgn val="ctr"/>
        <c:lblOffset val="100"/>
        <c:noMultiLvlLbl val="0"/>
      </c:catAx>
      <c:valAx>
        <c:axId val="18525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7294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Employee Retention by Department</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v>Stay</c:v>
          </c:tx>
          <c:spPr>
            <a:solidFill>
              <a:schemeClr val="accent1"/>
            </a:solidFill>
            <a:ln>
              <a:noFill/>
            </a:ln>
            <a:effectLst/>
          </c:spPr>
          <c:invertIfNegative val="0"/>
          <c:cat>
            <c:strRef>
              <c:f>'3rd_Question'!$BC$54:$BC$64</c:f>
              <c:strCache>
                <c:ptCount val="11"/>
                <c:pt idx="0">
                  <c:v>Row Labels</c:v>
                </c:pt>
                <c:pt idx="1">
                  <c:v>accounting</c:v>
                </c:pt>
                <c:pt idx="2">
                  <c:v>hr</c:v>
                </c:pt>
                <c:pt idx="3">
                  <c:v>IT</c:v>
                </c:pt>
                <c:pt idx="4">
                  <c:v>management</c:v>
                </c:pt>
                <c:pt idx="5">
                  <c:v>marketing</c:v>
                </c:pt>
                <c:pt idx="6">
                  <c:v>product_mng</c:v>
                </c:pt>
                <c:pt idx="7">
                  <c:v>RandD</c:v>
                </c:pt>
                <c:pt idx="8">
                  <c:v>sales</c:v>
                </c:pt>
                <c:pt idx="9">
                  <c:v>support</c:v>
                </c:pt>
                <c:pt idx="10">
                  <c:v>technical</c:v>
                </c:pt>
              </c:strCache>
            </c:strRef>
          </c:cat>
          <c:val>
            <c:numRef>
              <c:f>'3rd_Question'!$BD$54:$BD$64</c:f>
              <c:numCache>
                <c:formatCode>General</c:formatCode>
                <c:ptCount val="11"/>
                <c:pt idx="0">
                  <c:v>0</c:v>
                </c:pt>
                <c:pt idx="1">
                  <c:v>563</c:v>
                </c:pt>
                <c:pt idx="2">
                  <c:v>524</c:v>
                </c:pt>
                <c:pt idx="3">
                  <c:v>954</c:v>
                </c:pt>
                <c:pt idx="4">
                  <c:v>539</c:v>
                </c:pt>
                <c:pt idx="5">
                  <c:v>655</c:v>
                </c:pt>
                <c:pt idx="6">
                  <c:v>704</c:v>
                </c:pt>
                <c:pt idx="7">
                  <c:v>666</c:v>
                </c:pt>
                <c:pt idx="8">
                  <c:v>3126</c:v>
                </c:pt>
                <c:pt idx="9">
                  <c:v>1674</c:v>
                </c:pt>
                <c:pt idx="10">
                  <c:v>2023</c:v>
                </c:pt>
              </c:numCache>
            </c:numRef>
          </c:val>
          <c:extLst>
            <c:ext xmlns:c16="http://schemas.microsoft.com/office/drawing/2014/chart" uri="{C3380CC4-5D6E-409C-BE32-E72D297353CC}">
              <c16:uniqueId val="{00000000-ACEB-0346-99AD-BBC22EA0B167}"/>
            </c:ext>
          </c:extLst>
        </c:ser>
        <c:ser>
          <c:idx val="1"/>
          <c:order val="1"/>
          <c:tx>
            <c:v>Left</c:v>
          </c:tx>
          <c:spPr>
            <a:solidFill>
              <a:schemeClr val="accent2"/>
            </a:solidFill>
            <a:ln>
              <a:noFill/>
            </a:ln>
            <a:effectLst/>
          </c:spPr>
          <c:invertIfNegative val="0"/>
          <c:cat>
            <c:strRef>
              <c:f>'3rd_Question'!$BC$54:$BC$64</c:f>
              <c:strCache>
                <c:ptCount val="11"/>
                <c:pt idx="0">
                  <c:v>Row Labels</c:v>
                </c:pt>
                <c:pt idx="1">
                  <c:v>accounting</c:v>
                </c:pt>
                <c:pt idx="2">
                  <c:v>hr</c:v>
                </c:pt>
                <c:pt idx="3">
                  <c:v>IT</c:v>
                </c:pt>
                <c:pt idx="4">
                  <c:v>management</c:v>
                </c:pt>
                <c:pt idx="5">
                  <c:v>marketing</c:v>
                </c:pt>
                <c:pt idx="6">
                  <c:v>product_mng</c:v>
                </c:pt>
                <c:pt idx="7">
                  <c:v>RandD</c:v>
                </c:pt>
                <c:pt idx="8">
                  <c:v>sales</c:v>
                </c:pt>
                <c:pt idx="9">
                  <c:v>support</c:v>
                </c:pt>
                <c:pt idx="10">
                  <c:v>technical</c:v>
                </c:pt>
              </c:strCache>
            </c:strRef>
          </c:cat>
          <c:val>
            <c:numRef>
              <c:f>'3rd_Question'!$BE$54:$BE$64</c:f>
              <c:numCache>
                <c:formatCode>General</c:formatCode>
                <c:ptCount val="11"/>
                <c:pt idx="0">
                  <c:v>1</c:v>
                </c:pt>
                <c:pt idx="1">
                  <c:v>204</c:v>
                </c:pt>
                <c:pt idx="2">
                  <c:v>215</c:v>
                </c:pt>
                <c:pt idx="3">
                  <c:v>273</c:v>
                </c:pt>
                <c:pt idx="4">
                  <c:v>91</c:v>
                </c:pt>
                <c:pt idx="5">
                  <c:v>203</c:v>
                </c:pt>
                <c:pt idx="6">
                  <c:v>198</c:v>
                </c:pt>
                <c:pt idx="7">
                  <c:v>121</c:v>
                </c:pt>
                <c:pt idx="8">
                  <c:v>1014</c:v>
                </c:pt>
                <c:pt idx="9">
                  <c:v>555</c:v>
                </c:pt>
                <c:pt idx="10">
                  <c:v>697</c:v>
                </c:pt>
              </c:numCache>
            </c:numRef>
          </c:val>
          <c:extLst>
            <c:ext xmlns:c16="http://schemas.microsoft.com/office/drawing/2014/chart" uri="{C3380CC4-5D6E-409C-BE32-E72D297353CC}">
              <c16:uniqueId val="{00000001-ACEB-0346-99AD-BBC22EA0B167}"/>
            </c:ext>
          </c:extLst>
        </c:ser>
        <c:dLbls>
          <c:showLegendKey val="0"/>
          <c:showVal val="0"/>
          <c:showCatName val="0"/>
          <c:showSerName val="0"/>
          <c:showPercent val="0"/>
          <c:showBubbleSize val="0"/>
        </c:dLbls>
        <c:gapWidth val="182"/>
        <c:axId val="1613325423"/>
        <c:axId val="1720288591"/>
      </c:barChart>
      <c:catAx>
        <c:axId val="16133254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20288591"/>
        <c:crosses val="autoZero"/>
        <c:auto val="1"/>
        <c:lblAlgn val="ctr"/>
        <c:lblOffset val="100"/>
        <c:noMultiLvlLbl val="0"/>
      </c:catAx>
      <c:valAx>
        <c:axId val="1720288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Department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13325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Level by Number of Projects per Department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2</c:v>
          </c:tx>
          <c:spPr>
            <a:solidFill>
              <a:schemeClr val="accent1"/>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'4th_Question'!$L$40:$U$40</c:f>
              <c:numCache>
                <c:formatCode>0.00</c:formatCode>
                <c:ptCount val="10"/>
                <c:pt idx="0">
                  <c:v>0.45444444444444421</c:v>
                </c:pt>
                <c:pt idx="1">
                  <c:v>0.4324285714285715</c:v>
                </c:pt>
                <c:pt idx="2">
                  <c:v>0.48565934065934097</c:v>
                </c:pt>
                <c:pt idx="3">
                  <c:v>0.51696202531645596</c:v>
                </c:pt>
                <c:pt idx="4">
                  <c:v>0.48363636363636414</c:v>
                </c:pt>
                <c:pt idx="5">
                  <c:v>0.48919463087248344</c:v>
                </c:pt>
                <c:pt idx="6">
                  <c:v>0.4809195402298852</c:v>
                </c:pt>
                <c:pt idx="7">
                  <c:v>0.4811157601115762</c:v>
                </c:pt>
                <c:pt idx="8">
                  <c:v>0.48059999999999992</c:v>
                </c:pt>
                <c:pt idx="9">
                  <c:v>0.47992574257425724</c:v>
                </c:pt>
              </c:numCache>
            </c:numRef>
          </c:val>
          <c:extLst>
            <c:ext xmlns:c16="http://schemas.microsoft.com/office/drawing/2014/chart" uri="{C3380CC4-5D6E-409C-BE32-E72D297353CC}">
              <c16:uniqueId val="{00000000-2E19-A147-B5F6-BA336171F091}"/>
            </c:ext>
          </c:extLst>
        </c:ser>
        <c:ser>
          <c:idx val="1"/>
          <c:order val="1"/>
          <c:tx>
            <c:v>3</c:v>
          </c:tx>
          <c:spPr>
            <a:solidFill>
              <a:schemeClr val="accent2"/>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'4th_Question'!$L$41:$U$41</c:f>
              <c:numCache>
                <c:formatCode>0.00</c:formatCode>
                <c:ptCount val="10"/>
                <c:pt idx="0">
                  <c:v>0.65381909547738704</c:v>
                </c:pt>
                <c:pt idx="1">
                  <c:v>0.70898148148148177</c:v>
                </c:pt>
                <c:pt idx="2">
                  <c:v>0.68962536023054755</c:v>
                </c:pt>
                <c:pt idx="3">
                  <c:v>0.67654970760233835</c:v>
                </c:pt>
                <c:pt idx="4">
                  <c:v>0.69688259109311768</c:v>
                </c:pt>
                <c:pt idx="5">
                  <c:v>0.68059574468085138</c:v>
                </c:pt>
                <c:pt idx="6">
                  <c:v>0.67230769230769227</c:v>
                </c:pt>
                <c:pt idx="7">
                  <c:v>0.69697247706422027</c:v>
                </c:pt>
                <c:pt idx="8">
                  <c:v>0.69127516778523501</c:v>
                </c:pt>
                <c:pt idx="9">
                  <c:v>0.6795332390381903</c:v>
                </c:pt>
              </c:numCache>
            </c:numRef>
          </c:val>
          <c:extLst>
            <c:ext xmlns:c16="http://schemas.microsoft.com/office/drawing/2014/chart" uri="{C3380CC4-5D6E-409C-BE32-E72D297353CC}">
              <c16:uniqueId val="{00000001-2E19-A147-B5F6-BA336171F091}"/>
            </c:ext>
          </c:extLst>
        </c:ser>
        <c:ser>
          <c:idx val="2"/>
          <c:order val="2"/>
          <c:tx>
            <c:v>4</c:v>
          </c:tx>
          <c:spPr>
            <a:solidFill>
              <a:schemeClr val="accent3"/>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'4th_Question'!$L$42:$U$42</c:f>
              <c:numCache>
                <c:formatCode>0.00</c:formatCode>
                <c:ptCount val="10"/>
                <c:pt idx="0">
                  <c:v>0.68443438914027188</c:v>
                </c:pt>
                <c:pt idx="1">
                  <c:v>0.68175675675675707</c:v>
                </c:pt>
                <c:pt idx="2">
                  <c:v>0.71432276657060656</c:v>
                </c:pt>
                <c:pt idx="3">
                  <c:v>0.67362318840579738</c:v>
                </c:pt>
                <c:pt idx="4">
                  <c:v>0.69685258964143471</c:v>
                </c:pt>
                <c:pt idx="5">
                  <c:v>0.68793893129770944</c:v>
                </c:pt>
                <c:pt idx="6">
                  <c:v>0.68768888888888868</c:v>
                </c:pt>
                <c:pt idx="7">
                  <c:v>0.69598319327731051</c:v>
                </c:pt>
                <c:pt idx="8">
                  <c:v>0.70406153846153752</c:v>
                </c:pt>
                <c:pt idx="9">
                  <c:v>0.6944177215189884</c:v>
                </c:pt>
              </c:numCache>
            </c:numRef>
          </c:val>
          <c:extLst>
            <c:ext xmlns:c16="http://schemas.microsoft.com/office/drawing/2014/chart" uri="{C3380CC4-5D6E-409C-BE32-E72D297353CC}">
              <c16:uniqueId val="{00000002-2E19-A147-B5F6-BA336171F091}"/>
            </c:ext>
          </c:extLst>
        </c:ser>
        <c:ser>
          <c:idx val="3"/>
          <c:order val="3"/>
          <c:tx>
            <c:v>5</c:v>
          </c:tx>
          <c:spPr>
            <a:solidFill>
              <a:schemeClr val="accent4"/>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'4th_Question'!$L$43:$U$43</c:f>
              <c:numCache>
                <c:formatCode>0.00</c:formatCode>
                <c:ptCount val="10"/>
                <c:pt idx="0">
                  <c:v>0.64064285714285718</c:v>
                </c:pt>
                <c:pt idx="1">
                  <c:v>0.68595744680851056</c:v>
                </c:pt>
                <c:pt idx="2">
                  <c:v>0.66504237288135593</c:v>
                </c:pt>
                <c:pt idx="3">
                  <c:v>0.67398305084745747</c:v>
                </c:pt>
                <c:pt idx="4">
                  <c:v>0.68078571428571466</c:v>
                </c:pt>
                <c:pt idx="5">
                  <c:v>0.69414201183431967</c:v>
                </c:pt>
                <c:pt idx="6">
                  <c:v>0.64104294478527635</c:v>
                </c:pt>
                <c:pt idx="7">
                  <c:v>0.67699337748344413</c:v>
                </c:pt>
                <c:pt idx="8">
                  <c:v>0.684826789838337</c:v>
                </c:pt>
                <c:pt idx="9">
                  <c:v>0.69978557504873262</c:v>
                </c:pt>
              </c:numCache>
            </c:numRef>
          </c:val>
          <c:extLst>
            <c:ext xmlns:c16="http://schemas.microsoft.com/office/drawing/2014/chart" uri="{C3380CC4-5D6E-409C-BE32-E72D297353CC}">
              <c16:uniqueId val="{00000003-2E19-A147-B5F6-BA336171F091}"/>
            </c:ext>
          </c:extLst>
        </c:ser>
        <c:ser>
          <c:idx val="4"/>
          <c:order val="4"/>
          <c:tx>
            <c:v>6</c:v>
          </c:tx>
          <c:spPr>
            <a:solidFill>
              <a:schemeClr val="accent5"/>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'4th_Question'!$L$44:$U$44</c:f>
              <c:numCache>
                <c:formatCode>0.00</c:formatCode>
                <c:ptCount val="10"/>
                <c:pt idx="0">
                  <c:v>0.24651515151515146</c:v>
                </c:pt>
                <c:pt idx="1">
                  <c:v>0.21648148148148141</c:v>
                </c:pt>
                <c:pt idx="2">
                  <c:v>0.25157894736842101</c:v>
                </c:pt>
                <c:pt idx="3">
                  <c:v>0.33428571428571424</c:v>
                </c:pt>
                <c:pt idx="4">
                  <c:v>0.24372549019607836</c:v>
                </c:pt>
                <c:pt idx="5">
                  <c:v>0.3795774647887325</c:v>
                </c:pt>
                <c:pt idx="6">
                  <c:v>0.37288461538461554</c:v>
                </c:pt>
                <c:pt idx="7">
                  <c:v>0.28850467289719595</c:v>
                </c:pt>
                <c:pt idx="8">
                  <c:v>0.23568965517241411</c:v>
                </c:pt>
                <c:pt idx="9">
                  <c:v>0.25302419354838745</c:v>
                </c:pt>
              </c:numCache>
            </c:numRef>
          </c:val>
          <c:extLst>
            <c:ext xmlns:c16="http://schemas.microsoft.com/office/drawing/2014/chart" uri="{C3380CC4-5D6E-409C-BE32-E72D297353CC}">
              <c16:uniqueId val="{00000004-2E19-A147-B5F6-BA336171F091}"/>
            </c:ext>
          </c:extLst>
        </c:ser>
        <c:ser>
          <c:idx val="5"/>
          <c:order val="5"/>
          <c:tx>
            <c:v>7</c:v>
          </c:tx>
          <c:spPr>
            <a:solidFill>
              <a:schemeClr val="accent6"/>
            </a:solidFill>
            <a:ln>
              <a:noFill/>
            </a:ln>
            <a:effectLst/>
          </c:spPr>
          <c:invertIfNegative val="0"/>
          <c:cat>
            <c:strRef>
              <c:f>'4th_Question'!$L$39:$U$39</c:f>
              <c:strCache>
                <c:ptCount val="10"/>
                <c:pt idx="0">
                  <c:v>accounting</c:v>
                </c:pt>
                <c:pt idx="1">
                  <c:v>hr</c:v>
                </c:pt>
                <c:pt idx="2">
                  <c:v>IT</c:v>
                </c:pt>
                <c:pt idx="3">
                  <c:v>management</c:v>
                </c:pt>
                <c:pt idx="4">
                  <c:v>marketing</c:v>
                </c:pt>
                <c:pt idx="5">
                  <c:v>product_mng</c:v>
                </c:pt>
                <c:pt idx="6">
                  <c:v>RandD</c:v>
                </c:pt>
                <c:pt idx="7">
                  <c:v>sales</c:v>
                </c:pt>
                <c:pt idx="8">
                  <c:v>support</c:v>
                </c:pt>
                <c:pt idx="9">
                  <c:v>technical</c:v>
                </c:pt>
              </c:strCache>
            </c:strRef>
          </c:cat>
          <c:val>
            <c:numRef>
              <c:f>'4th_Question'!$L$45:$U$45</c:f>
              <c:numCache>
                <c:formatCode>0.00</c:formatCode>
                <c:ptCount val="10"/>
                <c:pt idx="0">
                  <c:v>0.128</c:v>
                </c:pt>
                <c:pt idx="1">
                  <c:v>0.10153846153846156</c:v>
                </c:pt>
                <c:pt idx="2">
                  <c:v>0.10250000000000004</c:v>
                </c:pt>
                <c:pt idx="3">
                  <c:v>0.14692307692307699</c:v>
                </c:pt>
                <c:pt idx="4">
                  <c:v>0.10000000000000003</c:v>
                </c:pt>
                <c:pt idx="5">
                  <c:v>9.8750000000000018E-2</c:v>
                </c:pt>
                <c:pt idx="6">
                  <c:v>9.9230769230769234E-2</c:v>
                </c:pt>
                <c:pt idx="7">
                  <c:v>0.1073134328358209</c:v>
                </c:pt>
                <c:pt idx="8">
                  <c:v>0.1076923076923077</c:v>
                </c:pt>
                <c:pt idx="9">
                  <c:v>0.15224137931034476</c:v>
                </c:pt>
              </c:numCache>
            </c:numRef>
          </c:val>
          <c:extLst>
            <c:ext xmlns:c16="http://schemas.microsoft.com/office/drawing/2014/chart" uri="{C3380CC4-5D6E-409C-BE32-E72D297353CC}">
              <c16:uniqueId val="{00000005-2E19-A147-B5F6-BA336171F091}"/>
            </c:ext>
          </c:extLst>
        </c:ser>
        <c:dLbls>
          <c:showLegendKey val="0"/>
          <c:showVal val="0"/>
          <c:showCatName val="0"/>
          <c:showSerName val="0"/>
          <c:showPercent val="0"/>
          <c:showBubbleSize val="0"/>
        </c:dLbls>
        <c:gapWidth val="219"/>
        <c:overlap val="-27"/>
        <c:axId val="1559653343"/>
        <c:axId val="1457851519"/>
      </c:barChart>
      <c:catAx>
        <c:axId val="15596533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Departments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57851519"/>
        <c:crosses val="autoZero"/>
        <c:auto val="1"/>
        <c:lblAlgn val="ctr"/>
        <c:lblOffset val="100"/>
        <c:noMultiLvlLbl val="0"/>
      </c:catAx>
      <c:valAx>
        <c:axId val="14578515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Satisfaction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59653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Last Evaluation vs. Number of Projects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tx>
            <c:strRef>
              <c:f>'1st_Question'!$L$5</c:f>
              <c:strCache>
                <c:ptCount val="1"/>
                <c:pt idx="0">
                  <c:v>Average of last_evaluation</c:v>
                </c:pt>
              </c:strCache>
            </c:strRef>
          </c:tx>
          <c:spPr>
            <a:solidFill>
              <a:schemeClr val="accent1"/>
            </a:solidFill>
            <a:ln>
              <a:noFill/>
            </a:ln>
            <a:effectLst/>
          </c:spPr>
          <c:invertIfNegative val="0"/>
          <c:cat>
            <c:numRef>
              <c:f>'1st_Question'!$K$6:$K$11</c:f>
              <c:numCache>
                <c:formatCode>General</c:formatCode>
                <c:ptCount val="6"/>
                <c:pt idx="0">
                  <c:v>2</c:v>
                </c:pt>
                <c:pt idx="1">
                  <c:v>3</c:v>
                </c:pt>
                <c:pt idx="2">
                  <c:v>4</c:v>
                </c:pt>
                <c:pt idx="3">
                  <c:v>5</c:v>
                </c:pt>
                <c:pt idx="4">
                  <c:v>6</c:v>
                </c:pt>
                <c:pt idx="5">
                  <c:v>7</c:v>
                </c:pt>
              </c:numCache>
            </c:numRef>
          </c:cat>
          <c:val>
            <c:numRef>
              <c:f>'1st_Question'!$L$6:$L$11</c:f>
              <c:numCache>
                <c:formatCode>0.00</c:formatCode>
                <c:ptCount val="6"/>
                <c:pt idx="0">
                  <c:v>0.56850502512562673</c:v>
                </c:pt>
                <c:pt idx="1">
                  <c:v>0.7165721331689241</c:v>
                </c:pt>
                <c:pt idx="2">
                  <c:v>0.74000916380297255</c:v>
                </c:pt>
                <c:pt idx="3">
                  <c:v>0.76201014125317046</c:v>
                </c:pt>
                <c:pt idx="4">
                  <c:v>0.78655025553662905</c:v>
                </c:pt>
                <c:pt idx="5">
                  <c:v>0.8596093749999999</c:v>
                </c:pt>
              </c:numCache>
            </c:numRef>
          </c:val>
          <c:extLst>
            <c:ext xmlns:c16="http://schemas.microsoft.com/office/drawing/2014/chart" uri="{C3380CC4-5D6E-409C-BE32-E72D297353CC}">
              <c16:uniqueId val="{00000000-D214-2643-920D-A5B0D2398EB4}"/>
            </c:ext>
          </c:extLst>
        </c:ser>
        <c:dLbls>
          <c:showLegendKey val="0"/>
          <c:showVal val="0"/>
          <c:showCatName val="0"/>
          <c:showSerName val="0"/>
          <c:showPercent val="0"/>
          <c:showBubbleSize val="0"/>
        </c:dLbls>
        <c:gapWidth val="219"/>
        <c:overlap val="-27"/>
        <c:axId val="1238012592"/>
        <c:axId val="1236498496"/>
      </c:barChart>
      <c:catAx>
        <c:axId val="123801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Project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6498496"/>
        <c:crosses val="autoZero"/>
        <c:auto val="1"/>
        <c:lblAlgn val="ctr"/>
        <c:lblOffset val="100"/>
        <c:noMultiLvlLbl val="0"/>
      </c:catAx>
      <c:valAx>
        <c:axId val="1236498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8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baseline="0"/>
              <a:t>Average Satisfaction Level by Years at Company</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'4th_Question'!$L$72</c:f>
              <c:strCache>
                <c:ptCount val="1"/>
                <c:pt idx="0">
                  <c:v>Average of satisfaction_level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'4th_Question'!$K$73:$K$80</c:f>
              <c:numCache>
                <c:formatCode>General</c:formatCode>
                <c:ptCount val="8"/>
                <c:pt idx="0">
                  <c:v>2</c:v>
                </c:pt>
                <c:pt idx="1">
                  <c:v>3</c:v>
                </c:pt>
                <c:pt idx="2">
                  <c:v>4</c:v>
                </c:pt>
                <c:pt idx="3">
                  <c:v>5</c:v>
                </c:pt>
                <c:pt idx="4">
                  <c:v>6</c:v>
                </c:pt>
                <c:pt idx="5">
                  <c:v>7</c:v>
                </c:pt>
                <c:pt idx="6">
                  <c:v>8</c:v>
                </c:pt>
                <c:pt idx="7">
                  <c:v>10</c:v>
                </c:pt>
              </c:numCache>
            </c:numRef>
          </c:xVal>
          <c:yVal>
            <c:numRef>
              <c:f>'4th_Question'!$L$73:$L$80</c:f>
              <c:numCache>
                <c:formatCode>0.00</c:formatCode>
                <c:ptCount val="8"/>
                <c:pt idx="0">
                  <c:v>0.6970776818742308</c:v>
                </c:pt>
                <c:pt idx="1">
                  <c:v>0.62631382896166043</c:v>
                </c:pt>
                <c:pt idx="2">
                  <c:v>0.46751662104027042</c:v>
                </c:pt>
                <c:pt idx="3">
                  <c:v>0.61030549898167086</c:v>
                </c:pt>
                <c:pt idx="4">
                  <c:v>0.60344011142061238</c:v>
                </c:pt>
                <c:pt idx="5">
                  <c:v>0.6359574468085103</c:v>
                </c:pt>
                <c:pt idx="6">
                  <c:v>0.6650617283950615</c:v>
                </c:pt>
                <c:pt idx="7">
                  <c:v>0.6553271028037384</c:v>
                </c:pt>
              </c:numCache>
            </c:numRef>
          </c:yVal>
          <c:smooth val="0"/>
          <c:extLst>
            <c:ext xmlns:c16="http://schemas.microsoft.com/office/drawing/2014/chart" uri="{C3380CC4-5D6E-409C-BE32-E72D297353CC}">
              <c16:uniqueId val="{00000000-F6B6-E14A-8A6E-C22C96B44F04}"/>
            </c:ext>
          </c:extLst>
        </c:ser>
        <c:dLbls>
          <c:showLegendKey val="0"/>
          <c:showVal val="0"/>
          <c:showCatName val="0"/>
          <c:showSerName val="0"/>
          <c:showPercent val="0"/>
          <c:showBubbleSize val="0"/>
        </c:dLbls>
        <c:axId val="1686287455"/>
        <c:axId val="1687057999"/>
      </c:scatterChart>
      <c:valAx>
        <c:axId val="16862874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Years at Company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87057999"/>
        <c:crosses val="autoZero"/>
        <c:crossBetween val="midCat"/>
      </c:valAx>
      <c:valAx>
        <c:axId val="16870579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Satisfaction Level</a:t>
                </a:r>
                <a:r>
                  <a:rPr lang="en-US"/>
                  <a:t> Title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8628745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t>Average Satisfaction Level by Work Accident Status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pieChart>
        <c:varyColors val="1"/>
        <c:ser>
          <c:idx val="0"/>
          <c:order val="0"/>
          <c:tx>
            <c:strRef>
              <c:f>'4th_Question'!$K$94</c:f>
              <c:strCache>
                <c:ptCount val="1"/>
                <c:pt idx="0">
                  <c:v>Average of satisfaction_level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B0-2242-AA8C-AE679346AF1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B0-2242-AA8C-AE679346AF1F}"/>
              </c:ext>
            </c:extLst>
          </c:dPt>
          <c:dLbls>
            <c:dLbl>
              <c:idx val="0"/>
              <c:dLblPos val="ctr"/>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2B0-2242-AA8C-AE679346AF1F}"/>
                </c:ext>
              </c:extLst>
            </c:dLbl>
            <c:dLbl>
              <c:idx val="1"/>
              <c:dLblPos val="ctr"/>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2B0-2242-AA8C-AE679346AF1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'4th_Question'!$L$93:$M$93</c:f>
              <c:numCache>
                <c:formatCode>General</c:formatCode>
                <c:ptCount val="2"/>
                <c:pt idx="0">
                  <c:v>0</c:v>
                </c:pt>
                <c:pt idx="1">
                  <c:v>1</c:v>
                </c:pt>
              </c:numCache>
            </c:numRef>
          </c:cat>
          <c:val>
            <c:numRef>
              <c:f>'4th_Question'!$L$94:$M$94</c:f>
              <c:numCache>
                <c:formatCode>0.00</c:formatCode>
                <c:ptCount val="2"/>
                <c:pt idx="0">
                  <c:v>0.60683320342945346</c:v>
                </c:pt>
                <c:pt idx="1">
                  <c:v>0.64832641770401334</c:v>
                </c:pt>
              </c:numCache>
            </c:numRef>
          </c:val>
          <c:extLst>
            <c:ext xmlns:c16="http://schemas.microsoft.com/office/drawing/2014/chart" uri="{C3380CC4-5D6E-409C-BE32-E72D297353CC}">
              <c16:uniqueId val="{00000004-12B0-2242-AA8C-AE679346AF1F}"/>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t>Average Satisfaction Level by Promotion Status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pieChart>
        <c:varyColors val="1"/>
        <c:ser>
          <c:idx val="0"/>
          <c:order val="0"/>
          <c:tx>
            <c:strRef>
              <c:f>'4th_Question'!$P$94</c:f>
              <c:strCache>
                <c:ptCount val="1"/>
                <c:pt idx="0">
                  <c:v>Average of satisfaction_level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91-B94C-B95B-B487D24F2F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91-B94C-B95B-B487D24F2F7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'4th_Question'!$Q$93:$R$93</c:f>
              <c:numCache>
                <c:formatCode>General</c:formatCode>
                <c:ptCount val="2"/>
                <c:pt idx="0">
                  <c:v>0</c:v>
                </c:pt>
                <c:pt idx="1">
                  <c:v>1</c:v>
                </c:pt>
              </c:numCache>
            </c:numRef>
          </c:cat>
          <c:val>
            <c:numRef>
              <c:f>'4th_Question'!$Q$94:$R$94</c:f>
              <c:numCache>
                <c:formatCode>0.00</c:formatCode>
                <c:ptCount val="2"/>
                <c:pt idx="0">
                  <c:v>0.6118950953678477</c:v>
                </c:pt>
                <c:pt idx="1">
                  <c:v>0.65601880877742913</c:v>
                </c:pt>
              </c:numCache>
            </c:numRef>
          </c:val>
          <c:extLst>
            <c:ext xmlns:c16="http://schemas.microsoft.com/office/drawing/2014/chart" uri="{C3380CC4-5D6E-409C-BE32-E72D297353CC}">
              <c16:uniqueId val="{00000004-D491-B94C-B95B-B487D24F2F76}"/>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Level by Salary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pieChart>
        <c:varyColors val="1"/>
        <c:ser>
          <c:idx val="0"/>
          <c:order val="0"/>
          <c:tx>
            <c:strRef>
              <c:f>'4th_Question'!$AC$10</c:f>
              <c:strCache>
                <c:ptCount val="1"/>
                <c:pt idx="0">
                  <c:v>Average of satisfaction_level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F8-0945-A464-71CA7015BA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F8-0945-A464-71CA7015BA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F8-0945-A464-71CA7015BA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'4th_Question'!$AB$11:$AB$13</c:f>
              <c:strCache>
                <c:ptCount val="3"/>
                <c:pt idx="0">
                  <c:v>low</c:v>
                </c:pt>
                <c:pt idx="1">
                  <c:v>medium</c:v>
                </c:pt>
                <c:pt idx="2">
                  <c:v>high</c:v>
                </c:pt>
              </c:strCache>
            </c:strRef>
          </c:cat>
          <c:val>
            <c:numRef>
              <c:f>'4th_Question'!$AC$11:$AC$13</c:f>
              <c:numCache>
                <c:formatCode>0%</c:formatCode>
                <c:ptCount val="3"/>
                <c:pt idx="0">
                  <c:v>0.60075314379441991</c:v>
                </c:pt>
                <c:pt idx="1">
                  <c:v>0.62181663046850633</c:v>
                </c:pt>
                <c:pt idx="2">
                  <c:v>0.63746968472110033</c:v>
                </c:pt>
              </c:numCache>
            </c:numRef>
          </c:val>
          <c:extLst>
            <c:ext xmlns:c16="http://schemas.microsoft.com/office/drawing/2014/chart" uri="{C3380CC4-5D6E-409C-BE32-E72D297353CC}">
              <c16:uniqueId val="{00000006-87F8-0945-A464-71CA7015BA2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Level by Department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strRef>
              <c:f>'4th_Question'!$Y$10</c:f>
              <c:strCache>
                <c:ptCount val="1"/>
                <c:pt idx="0">
                  <c:v>Average of satisfaction_level</c:v>
                </c:pt>
              </c:strCache>
            </c:strRef>
          </c:tx>
          <c:spPr>
            <a:solidFill>
              <a:schemeClr val="accent1"/>
            </a:solidFill>
            <a:ln>
              <a:noFill/>
            </a:ln>
            <a:effectLst/>
          </c:spPr>
          <c:invertIfNegative val="0"/>
          <c:cat>
            <c:strRef>
              <c:f>'4th_Question'!$X$11:$X$20</c:f>
              <c:strCache>
                <c:ptCount val="10"/>
                <c:pt idx="0">
                  <c:v>accounting</c:v>
                </c:pt>
                <c:pt idx="1">
                  <c:v>hr</c:v>
                </c:pt>
                <c:pt idx="2">
                  <c:v>technical</c:v>
                </c:pt>
                <c:pt idx="3">
                  <c:v>sales</c:v>
                </c:pt>
                <c:pt idx="4">
                  <c:v>IT</c:v>
                </c:pt>
                <c:pt idx="5">
                  <c:v>support</c:v>
                </c:pt>
                <c:pt idx="6">
                  <c:v>marketing</c:v>
                </c:pt>
                <c:pt idx="7">
                  <c:v>product_mng</c:v>
                </c:pt>
                <c:pt idx="8">
                  <c:v>RandD</c:v>
                </c:pt>
                <c:pt idx="9">
                  <c:v>management</c:v>
                </c:pt>
              </c:strCache>
            </c:strRef>
          </c:cat>
          <c:val>
            <c:numRef>
              <c:f>'4th_Question'!$Y$11:$Y$20</c:f>
              <c:numCache>
                <c:formatCode>_(* #,##0.00_);_(* \(#,##0.00\);_(* "-"??_);_(@_)</c:formatCode>
                <c:ptCount val="10"/>
                <c:pt idx="0">
                  <c:v>0.58215123859191664</c:v>
                </c:pt>
                <c:pt idx="1">
                  <c:v>0.5988092016238159</c:v>
                </c:pt>
                <c:pt idx="2">
                  <c:v>0.60789705882352951</c:v>
                </c:pt>
                <c:pt idx="3">
                  <c:v>0.61444685990338299</c:v>
                </c:pt>
                <c:pt idx="4">
                  <c:v>0.61814180929095508</c:v>
                </c:pt>
                <c:pt idx="5">
                  <c:v>0.61829968595782969</c:v>
                </c:pt>
                <c:pt idx="6">
                  <c:v>0.61860139860139829</c:v>
                </c:pt>
                <c:pt idx="7">
                  <c:v>0.61963414634146363</c:v>
                </c:pt>
                <c:pt idx="8">
                  <c:v>0.61982210927573056</c:v>
                </c:pt>
                <c:pt idx="9">
                  <c:v>0.62134920634920576</c:v>
                </c:pt>
              </c:numCache>
            </c:numRef>
          </c:val>
          <c:extLst>
            <c:ext xmlns:c16="http://schemas.microsoft.com/office/drawing/2014/chart" uri="{C3380CC4-5D6E-409C-BE32-E72D297353CC}">
              <c16:uniqueId val="{00000000-307B-DC47-BFD5-B03108A02B96}"/>
            </c:ext>
          </c:extLst>
        </c:ser>
        <c:dLbls>
          <c:showLegendKey val="0"/>
          <c:showVal val="0"/>
          <c:showCatName val="0"/>
          <c:showSerName val="0"/>
          <c:showPercent val="0"/>
          <c:showBubbleSize val="0"/>
        </c:dLbls>
        <c:gapWidth val="219"/>
        <c:axId val="1271785840"/>
        <c:axId val="1200779488"/>
      </c:barChart>
      <c:catAx>
        <c:axId val="12717858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Department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00779488"/>
        <c:crosses val="autoZero"/>
        <c:auto val="1"/>
        <c:lblAlgn val="ctr"/>
        <c:lblOffset val="100"/>
        <c:noMultiLvlLbl val="0"/>
      </c:catAx>
      <c:valAx>
        <c:axId val="1200779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Aveg. Satisfaction Level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1785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Last</a:t>
            </a:r>
            <a:r>
              <a:rPr lang="en-US" baseline="0"/>
              <a:t> Evaluation vs.  Average Monthly Hours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'1st_Question'!$Q$5</c:f>
              <c:strCache>
                <c:ptCount val="1"/>
                <c:pt idx="0">
                  <c:v>Average of average_montly_hours</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'1st_Question'!$P$6:$P$70</c:f>
              <c:numCache>
                <c:formatCode>General</c:formatCode>
                <c:ptCount val="65"/>
                <c:pt idx="0">
                  <c:v>0.3600000000000001</c:v>
                </c:pt>
                <c:pt idx="1">
                  <c:v>0.36999999999999988</c:v>
                </c:pt>
                <c:pt idx="2">
                  <c:v>0.38000000000000012</c:v>
                </c:pt>
                <c:pt idx="3">
                  <c:v>0.39000000000000029</c:v>
                </c:pt>
                <c:pt idx="4">
                  <c:v>0.39999999999999969</c:v>
                </c:pt>
                <c:pt idx="5">
                  <c:v>0.41000000000000009</c:v>
                </c:pt>
                <c:pt idx="6">
                  <c:v>0.42000000000000048</c:v>
                </c:pt>
                <c:pt idx="7">
                  <c:v>0.42999999999999977</c:v>
                </c:pt>
                <c:pt idx="8">
                  <c:v>0.44000000000000006</c:v>
                </c:pt>
                <c:pt idx="9">
                  <c:v>0.45000000000000073</c:v>
                </c:pt>
                <c:pt idx="10">
                  <c:v>0.45999999999999841</c:v>
                </c:pt>
                <c:pt idx="11">
                  <c:v>0.4699999999999992</c:v>
                </c:pt>
                <c:pt idx="12">
                  <c:v>0.48000000000000026</c:v>
                </c:pt>
                <c:pt idx="13">
                  <c:v>0.49000000000000021</c:v>
                </c:pt>
                <c:pt idx="14">
                  <c:v>0.5</c:v>
                </c:pt>
                <c:pt idx="15">
                  <c:v>0.50999999999999912</c:v>
                </c:pt>
                <c:pt idx="16">
                  <c:v>0.52000000000000102</c:v>
                </c:pt>
                <c:pt idx="17">
                  <c:v>0.53000000000000091</c:v>
                </c:pt>
                <c:pt idx="18">
                  <c:v>0.53999999999999937</c:v>
                </c:pt>
                <c:pt idx="19">
                  <c:v>0.55000000000000271</c:v>
                </c:pt>
                <c:pt idx="20">
                  <c:v>0.56000000000000172</c:v>
                </c:pt>
                <c:pt idx="21">
                  <c:v>0.56999999999999562</c:v>
                </c:pt>
                <c:pt idx="22">
                  <c:v>0.57999999999999885</c:v>
                </c:pt>
                <c:pt idx="23">
                  <c:v>0.59000000000000263</c:v>
                </c:pt>
                <c:pt idx="24">
                  <c:v>0.59999999999999754</c:v>
                </c:pt>
                <c:pt idx="25">
                  <c:v>0.61000000000000099</c:v>
                </c:pt>
                <c:pt idx="26">
                  <c:v>0.62000000000000199</c:v>
                </c:pt>
                <c:pt idx="27">
                  <c:v>0.62999999999999801</c:v>
                </c:pt>
                <c:pt idx="28">
                  <c:v>0.63999999999999835</c:v>
                </c:pt>
                <c:pt idx="29">
                  <c:v>0.65000000000000246</c:v>
                </c:pt>
                <c:pt idx="30">
                  <c:v>0.65999999999999737</c:v>
                </c:pt>
                <c:pt idx="31">
                  <c:v>0.66999999999999837</c:v>
                </c:pt>
                <c:pt idx="32">
                  <c:v>0.68000000000000371</c:v>
                </c:pt>
                <c:pt idx="33">
                  <c:v>0.6899999999999985</c:v>
                </c:pt>
                <c:pt idx="34">
                  <c:v>0.70000000000000007</c:v>
                </c:pt>
                <c:pt idx="35">
                  <c:v>0.70999999999999808</c:v>
                </c:pt>
                <c:pt idx="36">
                  <c:v>0.71999999999999909</c:v>
                </c:pt>
                <c:pt idx="37">
                  <c:v>0.72999999999999887</c:v>
                </c:pt>
                <c:pt idx="38">
                  <c:v>0.74000000000000155</c:v>
                </c:pt>
                <c:pt idx="39">
                  <c:v>0.75</c:v>
                </c:pt>
                <c:pt idx="40">
                  <c:v>0.75999999999999968</c:v>
                </c:pt>
                <c:pt idx="41">
                  <c:v>0.77000000000000302</c:v>
                </c:pt>
                <c:pt idx="42">
                  <c:v>0.78000000000000103</c:v>
                </c:pt>
                <c:pt idx="43">
                  <c:v>0.78999999999999926</c:v>
                </c:pt>
                <c:pt idx="44">
                  <c:v>0.80000000000000271</c:v>
                </c:pt>
                <c:pt idx="45">
                  <c:v>0.81000000000000183</c:v>
                </c:pt>
                <c:pt idx="46">
                  <c:v>0.81999999999999562</c:v>
                </c:pt>
                <c:pt idx="47">
                  <c:v>0.83000000000000451</c:v>
                </c:pt>
                <c:pt idx="48">
                  <c:v>0.84000000000000297</c:v>
                </c:pt>
                <c:pt idx="49">
                  <c:v>0.8499999999999972</c:v>
                </c:pt>
                <c:pt idx="50">
                  <c:v>0.86000000000000598</c:v>
                </c:pt>
                <c:pt idx="51">
                  <c:v>0.8700000000000031</c:v>
                </c:pt>
                <c:pt idx="52">
                  <c:v>0.87999999999999723</c:v>
                </c:pt>
                <c:pt idx="53">
                  <c:v>0.88999999999999324</c:v>
                </c:pt>
                <c:pt idx="54">
                  <c:v>0.90000000000000158</c:v>
                </c:pt>
                <c:pt idx="55">
                  <c:v>0.9099999999999977</c:v>
                </c:pt>
                <c:pt idx="56">
                  <c:v>0.91999999999999482</c:v>
                </c:pt>
                <c:pt idx="57">
                  <c:v>0.93000000000000504</c:v>
                </c:pt>
                <c:pt idx="58">
                  <c:v>0.93999999999999817</c:v>
                </c:pt>
                <c:pt idx="59">
                  <c:v>0.94999999999999563</c:v>
                </c:pt>
                <c:pt idx="60">
                  <c:v>0.9600000000000023</c:v>
                </c:pt>
                <c:pt idx="61">
                  <c:v>0.97000000000000031</c:v>
                </c:pt>
                <c:pt idx="62">
                  <c:v>0.97999999999999576</c:v>
                </c:pt>
                <c:pt idx="63">
                  <c:v>0.99000000000000332</c:v>
                </c:pt>
                <c:pt idx="64">
                  <c:v>1</c:v>
                </c:pt>
              </c:numCache>
            </c:numRef>
          </c:xVal>
          <c:yVal>
            <c:numRef>
              <c:f>'1st_Question'!$Q$6:$Q$70</c:f>
              <c:numCache>
                <c:formatCode>0.00</c:formatCode>
                <c:ptCount val="65"/>
                <c:pt idx="0">
                  <c:v>194.86363636363637</c:v>
                </c:pt>
                <c:pt idx="1">
                  <c:v>181.27272727272728</c:v>
                </c:pt>
                <c:pt idx="2">
                  <c:v>170.9</c:v>
                </c:pt>
                <c:pt idx="3">
                  <c:v>177.11538461538461</c:v>
                </c:pt>
                <c:pt idx="4">
                  <c:v>181.14035087719299</c:v>
                </c:pt>
                <c:pt idx="5">
                  <c:v>174.64406779661016</c:v>
                </c:pt>
                <c:pt idx="6">
                  <c:v>175.51785714285714</c:v>
                </c:pt>
                <c:pt idx="7">
                  <c:v>187.48</c:v>
                </c:pt>
                <c:pt idx="8">
                  <c:v>166.79545454545453</c:v>
                </c:pt>
                <c:pt idx="9">
                  <c:v>157.66086956521738</c:v>
                </c:pt>
                <c:pt idx="10">
                  <c:v>155.71090047393366</c:v>
                </c:pt>
                <c:pt idx="11">
                  <c:v>154.01156069364163</c:v>
                </c:pt>
                <c:pt idx="12">
                  <c:v>172.01712328767124</c:v>
                </c:pt>
                <c:pt idx="13">
                  <c:v>184.57831325301206</c:v>
                </c:pt>
                <c:pt idx="14">
                  <c:v>180.07365439093485</c:v>
                </c:pt>
                <c:pt idx="15">
                  <c:v>177.9536231884058</c:v>
                </c:pt>
                <c:pt idx="16">
                  <c:v>175.97734627831716</c:v>
                </c:pt>
                <c:pt idx="17">
                  <c:v>180.87962962962962</c:v>
                </c:pt>
                <c:pt idx="18">
                  <c:v>173.74857142857144</c:v>
                </c:pt>
                <c:pt idx="19">
                  <c:v>186.75977653631284</c:v>
                </c:pt>
                <c:pt idx="20">
                  <c:v>183.30745341614906</c:v>
                </c:pt>
                <c:pt idx="21">
                  <c:v>175.58558558558559</c:v>
                </c:pt>
                <c:pt idx="22">
                  <c:v>196.46222222222221</c:v>
                </c:pt>
                <c:pt idx="23">
                  <c:v>196.89411764705883</c:v>
                </c:pt>
                <c:pt idx="24">
                  <c:v>196.89592760180994</c:v>
                </c:pt>
                <c:pt idx="25">
                  <c:v>198.05555555555554</c:v>
                </c:pt>
                <c:pt idx="26">
                  <c:v>199.03433476394849</c:v>
                </c:pt>
                <c:pt idx="27">
                  <c:v>198.47457627118644</c:v>
                </c:pt>
                <c:pt idx="28">
                  <c:v>200.84255319148937</c:v>
                </c:pt>
                <c:pt idx="29">
                  <c:v>201.31840796019901</c:v>
                </c:pt>
                <c:pt idx="30">
                  <c:v>194.07207207207207</c:v>
                </c:pt>
                <c:pt idx="31">
                  <c:v>195.70204081632653</c:v>
                </c:pt>
                <c:pt idx="32">
                  <c:v>196.28378378378378</c:v>
                </c:pt>
                <c:pt idx="33">
                  <c:v>190.92227979274611</c:v>
                </c:pt>
                <c:pt idx="34">
                  <c:v>197.41314553990611</c:v>
                </c:pt>
                <c:pt idx="35">
                  <c:v>202.26020408163265</c:v>
                </c:pt>
                <c:pt idx="36">
                  <c:v>199.13270142180096</c:v>
                </c:pt>
                <c:pt idx="37">
                  <c:v>200.88789237668161</c:v>
                </c:pt>
                <c:pt idx="38">
                  <c:v>202.57307692307691</c:v>
                </c:pt>
                <c:pt idx="39">
                  <c:v>201.47899159663865</c:v>
                </c:pt>
                <c:pt idx="40">
                  <c:v>198.52314814814815</c:v>
                </c:pt>
                <c:pt idx="41">
                  <c:v>218.09505703422053</c:v>
                </c:pt>
                <c:pt idx="42">
                  <c:v>211.28971962616822</c:v>
                </c:pt>
                <c:pt idx="43">
                  <c:v>218.93775933609959</c:v>
                </c:pt>
                <c:pt idx="44">
                  <c:v>222.63745019920319</c:v>
                </c:pt>
                <c:pt idx="45">
                  <c:v>214.37254901960785</c:v>
                </c:pt>
                <c:pt idx="46">
                  <c:v>214.0928270042194</c:v>
                </c:pt>
                <c:pt idx="47">
                  <c:v>224.53159851301115</c:v>
                </c:pt>
                <c:pt idx="48">
                  <c:v>224.50680272108843</c:v>
                </c:pt>
                <c:pt idx="49">
                  <c:v>219.94303797468353</c:v>
                </c:pt>
                <c:pt idx="50">
                  <c:v>221</c:v>
                </c:pt>
                <c:pt idx="51">
                  <c:v>224.03987730061348</c:v>
                </c:pt>
                <c:pt idx="52">
                  <c:v>214.50212765957446</c:v>
                </c:pt>
                <c:pt idx="53">
                  <c:v>220.09459459459458</c:v>
                </c:pt>
                <c:pt idx="54">
                  <c:v>218.31948881789137</c:v>
                </c:pt>
                <c:pt idx="55">
                  <c:v>219.22648083623693</c:v>
                </c:pt>
                <c:pt idx="56">
                  <c:v>222.40892193308551</c:v>
                </c:pt>
                <c:pt idx="57">
                  <c:v>223.51301115241637</c:v>
                </c:pt>
                <c:pt idx="58">
                  <c:v>222.40304182509504</c:v>
                </c:pt>
                <c:pt idx="59">
                  <c:v>215.94573643410854</c:v>
                </c:pt>
                <c:pt idx="60">
                  <c:v>216.2570281124498</c:v>
                </c:pt>
                <c:pt idx="61">
                  <c:v>220.92028985507247</c:v>
                </c:pt>
                <c:pt idx="62">
                  <c:v>212.49809885931558</c:v>
                </c:pt>
                <c:pt idx="63">
                  <c:v>215.01162790697674</c:v>
                </c:pt>
                <c:pt idx="64">
                  <c:v>220.70671378091873</c:v>
                </c:pt>
              </c:numCache>
            </c:numRef>
          </c:yVal>
          <c:smooth val="0"/>
          <c:extLst>
            <c:ext xmlns:c16="http://schemas.microsoft.com/office/drawing/2014/chart" uri="{C3380CC4-5D6E-409C-BE32-E72D297353CC}">
              <c16:uniqueId val="{00000000-2692-0840-9967-F2DD312BA219}"/>
            </c:ext>
          </c:extLst>
        </c:ser>
        <c:dLbls>
          <c:showLegendKey val="0"/>
          <c:showVal val="0"/>
          <c:showCatName val="0"/>
          <c:showSerName val="0"/>
          <c:showPercent val="0"/>
          <c:showBubbleSize val="0"/>
        </c:dLbls>
        <c:axId val="1237041152"/>
        <c:axId val="1246297296"/>
      </c:scatterChart>
      <c:valAx>
        <c:axId val="1237041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6297296"/>
        <c:crosses val="autoZero"/>
        <c:crossBetween val="midCat"/>
      </c:valAx>
      <c:valAx>
        <c:axId val="12462972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7041152"/>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rPr>
              <a:t> Last Evaluation vs.  Tenure Duration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'1st_Question'!$AH$4</c:f>
              <c:strCache>
                <c:ptCount val="1"/>
                <c:pt idx="0">
                  <c:v>Average of last_evaluation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'1st_Question'!$AG$5:$AG$12</c:f>
              <c:numCache>
                <c:formatCode>General</c:formatCode>
                <c:ptCount val="8"/>
                <c:pt idx="0">
                  <c:v>2</c:v>
                </c:pt>
                <c:pt idx="1">
                  <c:v>3</c:v>
                </c:pt>
                <c:pt idx="2">
                  <c:v>4</c:v>
                </c:pt>
                <c:pt idx="3">
                  <c:v>5</c:v>
                </c:pt>
                <c:pt idx="4">
                  <c:v>6</c:v>
                </c:pt>
                <c:pt idx="5">
                  <c:v>7</c:v>
                </c:pt>
                <c:pt idx="6">
                  <c:v>8</c:v>
                </c:pt>
                <c:pt idx="7">
                  <c:v>10</c:v>
                </c:pt>
              </c:numCache>
            </c:numRef>
          </c:xVal>
          <c:yVal>
            <c:numRef>
              <c:f>'1st_Question'!$AH$5:$AH$12</c:f>
              <c:numCache>
                <c:formatCode>0.00</c:formatCode>
                <c:ptCount val="8"/>
                <c:pt idx="0">
                  <c:v>0.71759556103575783</c:v>
                </c:pt>
                <c:pt idx="1">
                  <c:v>0.66872109265869772</c:v>
                </c:pt>
                <c:pt idx="2">
                  <c:v>0.76792725850606125</c:v>
                </c:pt>
                <c:pt idx="3">
                  <c:v>0.81366598778004151</c:v>
                </c:pt>
                <c:pt idx="4">
                  <c:v>0.75487465181058666</c:v>
                </c:pt>
                <c:pt idx="5">
                  <c:v>0.68276595744680868</c:v>
                </c:pt>
                <c:pt idx="6">
                  <c:v>0.71197530864197522</c:v>
                </c:pt>
                <c:pt idx="7">
                  <c:v>0.73149532710280341</c:v>
                </c:pt>
              </c:numCache>
            </c:numRef>
          </c:yVal>
          <c:smooth val="0"/>
          <c:extLst>
            <c:ext xmlns:c16="http://schemas.microsoft.com/office/drawing/2014/chart" uri="{C3380CC4-5D6E-409C-BE32-E72D297353CC}">
              <c16:uniqueId val="{00000000-B8B9-964C-984B-3FBC6C573D00}"/>
            </c:ext>
          </c:extLst>
        </c:ser>
        <c:dLbls>
          <c:showLegendKey val="0"/>
          <c:showVal val="0"/>
          <c:showCatName val="0"/>
          <c:showSerName val="0"/>
          <c:showPercent val="0"/>
          <c:showBubbleSize val="0"/>
        </c:dLbls>
        <c:axId val="1248835712"/>
        <c:axId val="1234736864"/>
      </c:scatterChart>
      <c:valAx>
        <c:axId val="1248835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Tenure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4736864"/>
        <c:crosses val="autoZero"/>
        <c:crossBetween val="midCat"/>
      </c:valAx>
      <c:valAx>
        <c:axId val="1234736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Performance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83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pieChart>
        <c:varyColors val="1"/>
        <c:ser>
          <c:idx val="0"/>
          <c:order val="0"/>
          <c:tx>
            <c:strRef>
              <c:f>'1st_Question'!$AC$5</c:f>
              <c:strCache>
                <c:ptCount val="1"/>
                <c:pt idx="0">
                  <c:v>Average of last_evaluation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49-1942-9201-70F0BE9EA4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49-1942-9201-70F0BE9EA4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49-1942-9201-70F0BE9EA4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'1st_Question'!$AB$6:$AB$8</c:f>
              <c:strCache>
                <c:ptCount val="3"/>
                <c:pt idx="0">
                  <c:v>high</c:v>
                </c:pt>
                <c:pt idx="1">
                  <c:v>low</c:v>
                </c:pt>
                <c:pt idx="2">
                  <c:v>medium</c:v>
                </c:pt>
              </c:strCache>
            </c:strRef>
          </c:cat>
          <c:val>
            <c:numRef>
              <c:f>'1st_Question'!$AC$6:$AC$8</c:f>
              <c:numCache>
                <c:formatCode>0.00</c:formatCode>
                <c:ptCount val="3"/>
                <c:pt idx="0">
                  <c:v>0.70432497978981368</c:v>
                </c:pt>
                <c:pt idx="1">
                  <c:v>0.71701749589939401</c:v>
                </c:pt>
                <c:pt idx="2">
                  <c:v>0.71732237046229985</c:v>
                </c:pt>
              </c:numCache>
            </c:numRef>
          </c:val>
          <c:extLst>
            <c:ext xmlns:c16="http://schemas.microsoft.com/office/drawing/2014/chart" uri="{C3380CC4-5D6E-409C-BE32-E72D297353CC}">
              <c16:uniqueId val="{00000006-2549-1942-9201-70F0BE9EA4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Last</a:t>
            </a:r>
            <a:r>
              <a:rPr lang="en-US" baseline="0"/>
              <a:t> E</a:t>
            </a:r>
            <a:r>
              <a:rPr lang="en-US"/>
              <a:t>valuation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strRef>
              <c:f>'1st_Question'!$AZ$3</c:f>
              <c:strCache>
                <c:ptCount val="1"/>
                <c:pt idx="0">
                  <c:v>Average of last_evaluation</c:v>
                </c:pt>
              </c:strCache>
            </c:strRef>
          </c:tx>
          <c:spPr>
            <a:solidFill>
              <a:schemeClr val="accent1"/>
            </a:solidFill>
            <a:ln>
              <a:noFill/>
            </a:ln>
            <a:effectLst/>
          </c:spPr>
          <c:invertIfNegative val="0"/>
          <c:cat>
            <c:strRef>
              <c:f>'1st_Question'!$AY$4:$AY$13</c:f>
              <c:strCache>
                <c:ptCount val="10"/>
                <c:pt idx="0">
                  <c:v>hr</c:v>
                </c:pt>
                <c:pt idx="1">
                  <c:v>sales</c:v>
                </c:pt>
                <c:pt idx="2">
                  <c:v>RandD</c:v>
                </c:pt>
                <c:pt idx="3">
                  <c:v>product_mng</c:v>
                </c:pt>
                <c:pt idx="4">
                  <c:v>marketing</c:v>
                </c:pt>
                <c:pt idx="5">
                  <c:v>IT</c:v>
                </c:pt>
                <c:pt idx="6">
                  <c:v>accounting</c:v>
                </c:pt>
                <c:pt idx="7">
                  <c:v>technical</c:v>
                </c:pt>
                <c:pt idx="8">
                  <c:v>support</c:v>
                </c:pt>
                <c:pt idx="9">
                  <c:v>management</c:v>
                </c:pt>
              </c:strCache>
            </c:strRef>
          </c:cat>
          <c:val>
            <c:numRef>
              <c:f>'1st_Question'!$AZ$4:$AZ$13</c:f>
              <c:numCache>
                <c:formatCode>0.00</c:formatCode>
                <c:ptCount val="10"/>
                <c:pt idx="0">
                  <c:v>0.70884979702300444</c:v>
                </c:pt>
                <c:pt idx="1">
                  <c:v>0.70971739130434663</c:v>
                </c:pt>
                <c:pt idx="2">
                  <c:v>0.71212198221092793</c:v>
                </c:pt>
                <c:pt idx="3">
                  <c:v>0.71475609756097658</c:v>
                </c:pt>
                <c:pt idx="4">
                  <c:v>0.71588578088578059</c:v>
                </c:pt>
                <c:pt idx="5">
                  <c:v>0.71682966585167196</c:v>
                </c:pt>
                <c:pt idx="6">
                  <c:v>0.71771838331160398</c:v>
                </c:pt>
                <c:pt idx="7">
                  <c:v>0.72109926470588381</c:v>
                </c:pt>
                <c:pt idx="8">
                  <c:v>0.72310901749663348</c:v>
                </c:pt>
                <c:pt idx="9">
                  <c:v>0.72400000000000042</c:v>
                </c:pt>
              </c:numCache>
            </c:numRef>
          </c:val>
          <c:extLst>
            <c:ext xmlns:c16="http://schemas.microsoft.com/office/drawing/2014/chart" uri="{C3380CC4-5D6E-409C-BE32-E72D297353CC}">
              <c16:uniqueId val="{00000000-F83B-9440-9AB5-45F51F97C61E}"/>
            </c:ext>
          </c:extLst>
        </c:ser>
        <c:dLbls>
          <c:showLegendKey val="0"/>
          <c:showVal val="0"/>
          <c:showCatName val="0"/>
          <c:showSerName val="0"/>
          <c:showPercent val="0"/>
          <c:showBubbleSize val="0"/>
        </c:dLbls>
        <c:gapWidth val="182"/>
        <c:axId val="1273506752"/>
        <c:axId val="1273524624"/>
      </c:barChart>
      <c:catAx>
        <c:axId val="1273506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24624"/>
        <c:crosses val="autoZero"/>
        <c:auto val="1"/>
        <c:lblAlgn val="ctr"/>
        <c:lblOffset val="100"/>
        <c:noMultiLvlLbl val="0"/>
      </c:catAx>
      <c:valAx>
        <c:axId val="1273524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0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vs. Average Last Evaluation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'1st_Question'!$B$5</c:f>
              <c:strCache>
                <c:ptCount val="1"/>
                <c:pt idx="0">
                  <c:v>Average of last_evaluation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'1st_Question'!$A$6:$A$97</c:f>
              <c:numCache>
                <c:formatCode>_(* #,##0.00_);_(* \(#,##0.00\);_(* "-"??_);_(@_)</c:formatCode>
                <c:ptCount val="92"/>
                <c:pt idx="0">
                  <c:v>0.09</c:v>
                </c:pt>
                <c:pt idx="1">
                  <c:v>0.1</c:v>
                </c:pt>
                <c:pt idx="2">
                  <c:v>0.11</c:v>
                </c:pt>
                <c:pt idx="3">
                  <c:v>0.12</c:v>
                </c:pt>
                <c:pt idx="4">
                  <c:v>0.13</c:v>
                </c:pt>
                <c:pt idx="5">
                  <c:v>0.14000000000000001</c:v>
                </c:pt>
                <c:pt idx="6">
                  <c:v>0.15</c:v>
                </c:pt>
                <c:pt idx="7">
                  <c:v>0.16</c:v>
                </c:pt>
                <c:pt idx="8">
                  <c:v>0.17</c:v>
                </c:pt>
                <c:pt idx="9">
                  <c:v>0.18</c:v>
                </c:pt>
                <c:pt idx="10">
                  <c:v>0.19</c:v>
                </c:pt>
                <c:pt idx="11">
                  <c:v>0.2</c:v>
                </c:pt>
                <c:pt idx="12">
                  <c:v>0.21</c:v>
                </c:pt>
                <c:pt idx="13">
                  <c:v>0.22</c:v>
                </c:pt>
                <c:pt idx="14">
                  <c:v>0.23</c:v>
                </c:pt>
                <c:pt idx="15">
                  <c:v>0.24</c:v>
                </c:pt>
                <c:pt idx="16">
                  <c:v>0.25</c:v>
                </c:pt>
                <c:pt idx="17">
                  <c:v>0.26</c:v>
                </c:pt>
                <c:pt idx="18">
                  <c:v>0.27</c:v>
                </c:pt>
                <c:pt idx="19">
                  <c:v>0.28000000000000003</c:v>
                </c:pt>
                <c:pt idx="20">
                  <c:v>0.28999999999999998</c:v>
                </c:pt>
                <c:pt idx="21">
                  <c:v>0.3</c:v>
                </c:pt>
                <c:pt idx="22">
                  <c:v>0.31</c:v>
                </c:pt>
                <c:pt idx="23">
                  <c:v>0.32</c:v>
                </c:pt>
                <c:pt idx="24">
                  <c:v>0.33</c:v>
                </c:pt>
                <c:pt idx="25">
                  <c:v>0.34</c:v>
                </c:pt>
                <c:pt idx="26">
                  <c:v>0.35</c:v>
                </c:pt>
                <c:pt idx="27">
                  <c:v>0.36</c:v>
                </c:pt>
                <c:pt idx="28">
                  <c:v>0.37</c:v>
                </c:pt>
                <c:pt idx="29">
                  <c:v>0.38</c:v>
                </c:pt>
                <c:pt idx="30">
                  <c:v>0.39</c:v>
                </c:pt>
                <c:pt idx="31">
                  <c:v>0.4</c:v>
                </c:pt>
                <c:pt idx="32">
                  <c:v>0.41</c:v>
                </c:pt>
                <c:pt idx="33">
                  <c:v>0.42</c:v>
                </c:pt>
                <c:pt idx="34">
                  <c:v>0.43</c:v>
                </c:pt>
                <c:pt idx="35">
                  <c:v>0.44</c:v>
                </c:pt>
                <c:pt idx="36">
                  <c:v>0.45</c:v>
                </c:pt>
                <c:pt idx="37">
                  <c:v>0.46</c:v>
                </c:pt>
                <c:pt idx="38">
                  <c:v>0.47</c:v>
                </c:pt>
                <c:pt idx="39">
                  <c:v>0.48</c:v>
                </c:pt>
                <c:pt idx="40">
                  <c:v>0.49</c:v>
                </c:pt>
                <c:pt idx="41">
                  <c:v>0.5</c:v>
                </c:pt>
                <c:pt idx="42">
                  <c:v>0.51</c:v>
                </c:pt>
                <c:pt idx="43">
                  <c:v>0.52</c:v>
                </c:pt>
                <c:pt idx="44">
                  <c:v>0.53</c:v>
                </c:pt>
                <c:pt idx="45">
                  <c:v>0.54</c:v>
                </c:pt>
                <c:pt idx="46">
                  <c:v>0.55000000000000004</c:v>
                </c:pt>
                <c:pt idx="47">
                  <c:v>0.56000000000000005</c:v>
                </c:pt>
                <c:pt idx="48">
                  <c:v>0.56999999999999995</c:v>
                </c:pt>
                <c:pt idx="49">
                  <c:v>0.57999999999999996</c:v>
                </c:pt>
                <c:pt idx="50">
                  <c:v>0.59</c:v>
                </c:pt>
                <c:pt idx="51">
                  <c:v>0.6</c:v>
                </c:pt>
                <c:pt idx="52">
                  <c:v>0.61</c:v>
                </c:pt>
                <c:pt idx="53">
                  <c:v>0.62</c:v>
                </c:pt>
                <c:pt idx="54">
                  <c:v>0.63</c:v>
                </c:pt>
                <c:pt idx="55">
                  <c:v>0.64</c:v>
                </c:pt>
                <c:pt idx="56">
                  <c:v>0.65</c:v>
                </c:pt>
                <c:pt idx="57">
                  <c:v>0.66</c:v>
                </c:pt>
                <c:pt idx="58">
                  <c:v>0.67</c:v>
                </c:pt>
                <c:pt idx="59">
                  <c:v>0.68</c:v>
                </c:pt>
                <c:pt idx="60">
                  <c:v>0.69</c:v>
                </c:pt>
                <c:pt idx="61">
                  <c:v>0.7</c:v>
                </c:pt>
                <c:pt idx="62">
                  <c:v>0.71</c:v>
                </c:pt>
                <c:pt idx="63">
                  <c:v>0.72</c:v>
                </c:pt>
                <c:pt idx="64">
                  <c:v>0.73</c:v>
                </c:pt>
                <c:pt idx="65">
                  <c:v>0.74</c:v>
                </c:pt>
                <c:pt idx="66">
                  <c:v>0.75</c:v>
                </c:pt>
                <c:pt idx="67">
                  <c:v>0.76</c:v>
                </c:pt>
                <c:pt idx="68">
                  <c:v>0.77</c:v>
                </c:pt>
                <c:pt idx="69">
                  <c:v>0.78</c:v>
                </c:pt>
                <c:pt idx="70">
                  <c:v>0.79</c:v>
                </c:pt>
                <c:pt idx="71">
                  <c:v>0.8</c:v>
                </c:pt>
                <c:pt idx="72">
                  <c:v>0.81</c:v>
                </c:pt>
                <c:pt idx="73">
                  <c:v>0.82</c:v>
                </c:pt>
                <c:pt idx="74">
                  <c:v>0.83</c:v>
                </c:pt>
                <c:pt idx="75">
                  <c:v>0.84</c:v>
                </c:pt>
                <c:pt idx="76">
                  <c:v>0.85</c:v>
                </c:pt>
                <c:pt idx="77">
                  <c:v>0.86</c:v>
                </c:pt>
                <c:pt idx="78">
                  <c:v>0.87</c:v>
                </c:pt>
                <c:pt idx="79">
                  <c:v>0.88</c:v>
                </c:pt>
                <c:pt idx="80">
                  <c:v>0.89</c:v>
                </c:pt>
                <c:pt idx="81">
                  <c:v>0.9</c:v>
                </c:pt>
                <c:pt idx="82">
                  <c:v>0.91</c:v>
                </c:pt>
                <c:pt idx="83">
                  <c:v>0.92</c:v>
                </c:pt>
                <c:pt idx="84">
                  <c:v>0.93</c:v>
                </c:pt>
                <c:pt idx="85">
                  <c:v>0.94</c:v>
                </c:pt>
                <c:pt idx="86">
                  <c:v>0.95</c:v>
                </c:pt>
                <c:pt idx="87">
                  <c:v>0.96</c:v>
                </c:pt>
                <c:pt idx="88">
                  <c:v>0.97</c:v>
                </c:pt>
                <c:pt idx="89">
                  <c:v>0.98</c:v>
                </c:pt>
                <c:pt idx="90">
                  <c:v>0.99</c:v>
                </c:pt>
                <c:pt idx="91">
                  <c:v>1</c:v>
                </c:pt>
              </c:numCache>
            </c:numRef>
          </c:xVal>
          <c:yVal>
            <c:numRef>
              <c:f>'1st_Question'!$B$6:$B$97</c:f>
              <c:numCache>
                <c:formatCode>0.00</c:formatCode>
                <c:ptCount val="92"/>
                <c:pt idx="0">
                  <c:v>0.87153846153846182</c:v>
                </c:pt>
                <c:pt idx="1">
                  <c:v>0.86807262569832477</c:v>
                </c:pt>
                <c:pt idx="2">
                  <c:v>0.87041791044776162</c:v>
                </c:pt>
                <c:pt idx="3">
                  <c:v>0.70766666666666656</c:v>
                </c:pt>
                <c:pt idx="4">
                  <c:v>0.73777777777777775</c:v>
                </c:pt>
                <c:pt idx="5">
                  <c:v>0.69150684931506812</c:v>
                </c:pt>
                <c:pt idx="6">
                  <c:v>0.7144736842105267</c:v>
                </c:pt>
                <c:pt idx="7">
                  <c:v>0.75873417721518999</c:v>
                </c:pt>
                <c:pt idx="8">
                  <c:v>0.69319444444444445</c:v>
                </c:pt>
                <c:pt idx="9">
                  <c:v>0.69714285714285718</c:v>
                </c:pt>
                <c:pt idx="10">
                  <c:v>0.7432432432432432</c:v>
                </c:pt>
                <c:pt idx="11">
                  <c:v>0.71072463768115957</c:v>
                </c:pt>
                <c:pt idx="12">
                  <c:v>0.68820895522388081</c:v>
                </c:pt>
                <c:pt idx="13">
                  <c:v>0.70816666666666661</c:v>
                </c:pt>
                <c:pt idx="14">
                  <c:v>0.72703703703703704</c:v>
                </c:pt>
                <c:pt idx="15">
                  <c:v>0.68462500000000004</c:v>
                </c:pt>
                <c:pt idx="16">
                  <c:v>0.73088235294117654</c:v>
                </c:pt>
                <c:pt idx="17">
                  <c:v>0.69966666666666666</c:v>
                </c:pt>
                <c:pt idx="18">
                  <c:v>0.61533333333333329</c:v>
                </c:pt>
                <c:pt idx="19">
                  <c:v>0.66483870967741932</c:v>
                </c:pt>
                <c:pt idx="20">
                  <c:v>0.61026315789473673</c:v>
                </c:pt>
                <c:pt idx="21">
                  <c:v>0.63282051282051277</c:v>
                </c:pt>
                <c:pt idx="22">
                  <c:v>0.67016949152542382</c:v>
                </c:pt>
                <c:pt idx="23">
                  <c:v>0.66099999999999992</c:v>
                </c:pt>
                <c:pt idx="24">
                  <c:v>0.68611111111111089</c:v>
                </c:pt>
                <c:pt idx="25">
                  <c:v>0.67062500000000025</c:v>
                </c:pt>
                <c:pt idx="26">
                  <c:v>0.63216216216216214</c:v>
                </c:pt>
                <c:pt idx="27">
                  <c:v>0.55827338129496396</c:v>
                </c:pt>
                <c:pt idx="28">
                  <c:v>0.52738589211618236</c:v>
                </c:pt>
                <c:pt idx="29">
                  <c:v>0.53994708994708962</c:v>
                </c:pt>
                <c:pt idx="30">
                  <c:v>0.54102857142857153</c:v>
                </c:pt>
                <c:pt idx="31">
                  <c:v>0.52837320574162638</c:v>
                </c:pt>
                <c:pt idx="32">
                  <c:v>0.53883040935672488</c:v>
                </c:pt>
                <c:pt idx="33">
                  <c:v>0.56535483870967751</c:v>
                </c:pt>
                <c:pt idx="34">
                  <c:v>0.54607142857142799</c:v>
                </c:pt>
                <c:pt idx="35">
                  <c:v>0.53597156398104318</c:v>
                </c:pt>
                <c:pt idx="36">
                  <c:v>0.52891625615763516</c:v>
                </c:pt>
                <c:pt idx="37">
                  <c:v>0.54442105263157881</c:v>
                </c:pt>
                <c:pt idx="38">
                  <c:v>0.57119047619047625</c:v>
                </c:pt>
                <c:pt idx="39">
                  <c:v>0.70852348993288572</c:v>
                </c:pt>
                <c:pt idx="40">
                  <c:v>0.69162679425837303</c:v>
                </c:pt>
                <c:pt idx="41">
                  <c:v>0.71882096069868984</c:v>
                </c:pt>
                <c:pt idx="42">
                  <c:v>0.71133689839572167</c:v>
                </c:pt>
                <c:pt idx="43">
                  <c:v>0.71816326530612207</c:v>
                </c:pt>
                <c:pt idx="44">
                  <c:v>0.71016759776536298</c:v>
                </c:pt>
                <c:pt idx="45">
                  <c:v>0.69918918918918949</c:v>
                </c:pt>
                <c:pt idx="46">
                  <c:v>0.72050279329608957</c:v>
                </c:pt>
                <c:pt idx="47">
                  <c:v>0.71716577540106918</c:v>
                </c:pt>
                <c:pt idx="48">
                  <c:v>0.70657142857142818</c:v>
                </c:pt>
                <c:pt idx="49">
                  <c:v>0.73741758241758226</c:v>
                </c:pt>
                <c:pt idx="50">
                  <c:v>0.70977168949771663</c:v>
                </c:pt>
                <c:pt idx="51">
                  <c:v>0.72295336787564735</c:v>
                </c:pt>
                <c:pt idx="52">
                  <c:v>0.71701923076923058</c:v>
                </c:pt>
                <c:pt idx="53">
                  <c:v>0.71813829787234063</c:v>
                </c:pt>
                <c:pt idx="54">
                  <c:v>0.73602870813397103</c:v>
                </c:pt>
                <c:pt idx="55">
                  <c:v>0.69775401069518661</c:v>
                </c:pt>
                <c:pt idx="56">
                  <c:v>0.73371859296482411</c:v>
                </c:pt>
                <c:pt idx="57">
                  <c:v>0.73236842105263167</c:v>
                </c:pt>
                <c:pt idx="58">
                  <c:v>0.68435028248587526</c:v>
                </c:pt>
                <c:pt idx="59">
                  <c:v>0.71086419753086449</c:v>
                </c:pt>
                <c:pt idx="60">
                  <c:v>0.7358851674641147</c:v>
                </c:pt>
                <c:pt idx="61">
                  <c:v>0.72063414634146328</c:v>
                </c:pt>
                <c:pt idx="62">
                  <c:v>0.72836257309941577</c:v>
                </c:pt>
                <c:pt idx="63">
                  <c:v>0.75321739130434751</c:v>
                </c:pt>
                <c:pt idx="64">
                  <c:v>0.77345528455284562</c:v>
                </c:pt>
                <c:pt idx="65">
                  <c:v>0.77077821011673164</c:v>
                </c:pt>
                <c:pt idx="66">
                  <c:v>0.76964601769911489</c:v>
                </c:pt>
                <c:pt idx="67">
                  <c:v>0.7574358974358969</c:v>
                </c:pt>
                <c:pt idx="68">
                  <c:v>0.76444444444444459</c:v>
                </c:pt>
                <c:pt idx="69">
                  <c:v>0.75763485477178416</c:v>
                </c:pt>
                <c:pt idx="70">
                  <c:v>0.75534562211981593</c:v>
                </c:pt>
                <c:pt idx="71">
                  <c:v>0.7637387387387391</c:v>
                </c:pt>
                <c:pt idx="72">
                  <c:v>0.77772727272727304</c:v>
                </c:pt>
                <c:pt idx="73">
                  <c:v>0.76510373443983415</c:v>
                </c:pt>
                <c:pt idx="74">
                  <c:v>0.77350427350427353</c:v>
                </c:pt>
                <c:pt idx="75">
                  <c:v>0.75562753036437258</c:v>
                </c:pt>
                <c:pt idx="76">
                  <c:v>0.75594202898550655</c:v>
                </c:pt>
                <c:pt idx="77">
                  <c:v>0.7841499999999999</c:v>
                </c:pt>
                <c:pt idx="78">
                  <c:v>0.77119999999999977</c:v>
                </c:pt>
                <c:pt idx="79">
                  <c:v>0.75433155080213843</c:v>
                </c:pt>
                <c:pt idx="80">
                  <c:v>0.775063291139241</c:v>
                </c:pt>
                <c:pt idx="81">
                  <c:v>0.76904545454545414</c:v>
                </c:pt>
                <c:pt idx="82">
                  <c:v>0.76138392857142867</c:v>
                </c:pt>
                <c:pt idx="83">
                  <c:v>0.75505050505050508</c:v>
                </c:pt>
                <c:pt idx="84">
                  <c:v>0.74426035502958621</c:v>
                </c:pt>
                <c:pt idx="85">
                  <c:v>0.72341317365269464</c:v>
                </c:pt>
                <c:pt idx="86">
                  <c:v>0.69292817679558039</c:v>
                </c:pt>
                <c:pt idx="87">
                  <c:v>0.73182266009852193</c:v>
                </c:pt>
                <c:pt idx="88">
                  <c:v>0.718409090909091</c:v>
                </c:pt>
                <c:pt idx="89">
                  <c:v>0.72688524590163961</c:v>
                </c:pt>
                <c:pt idx="90">
                  <c:v>0.74302325581395401</c:v>
                </c:pt>
                <c:pt idx="91">
                  <c:v>0.7545045045045049</c:v>
                </c:pt>
              </c:numCache>
            </c:numRef>
          </c:yVal>
          <c:smooth val="0"/>
          <c:extLst>
            <c:ext xmlns:c16="http://schemas.microsoft.com/office/drawing/2014/chart" uri="{C3380CC4-5D6E-409C-BE32-E72D297353CC}">
              <c16:uniqueId val="{00000000-C10C-894A-B11F-D2F92894BAA4}"/>
            </c:ext>
          </c:extLst>
        </c:ser>
        <c:dLbls>
          <c:showLegendKey val="0"/>
          <c:showVal val="0"/>
          <c:showCatName val="0"/>
          <c:showSerName val="0"/>
          <c:showPercent val="0"/>
          <c:showBubbleSize val="0"/>
        </c:dLbls>
        <c:axId val="1235002256"/>
        <c:axId val="1248501344"/>
      </c:scatterChart>
      <c:valAx>
        <c:axId val="1235002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501344"/>
        <c:crosses val="autoZero"/>
        <c:crossBetween val="midCat"/>
      </c:valAx>
      <c:valAx>
        <c:axId val="12485013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5002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Last Evaluation vs. Number of Projects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tx>
            <c:strRef>
              <c:f>'1st_Question'!$L$5</c:f>
              <c:strCache>
                <c:ptCount val="1"/>
                <c:pt idx="0">
                  <c:v>Average of last_evaluation</c:v>
                </c:pt>
              </c:strCache>
            </c:strRef>
          </c:tx>
          <c:spPr>
            <a:solidFill>
              <a:schemeClr val="accent1"/>
            </a:solidFill>
            <a:ln>
              <a:noFill/>
            </a:ln>
            <a:effectLst/>
          </c:spPr>
          <c:invertIfNegative val="0"/>
          <c:cat>
            <c:numRef>
              <c:f>'1st_Question'!$K$6:$K$11</c:f>
              <c:numCache>
                <c:formatCode>General</c:formatCode>
                <c:ptCount val="6"/>
                <c:pt idx="0">
                  <c:v>2</c:v>
                </c:pt>
                <c:pt idx="1">
                  <c:v>3</c:v>
                </c:pt>
                <c:pt idx="2">
                  <c:v>4</c:v>
                </c:pt>
                <c:pt idx="3">
                  <c:v>5</c:v>
                </c:pt>
                <c:pt idx="4">
                  <c:v>6</c:v>
                </c:pt>
                <c:pt idx="5">
                  <c:v>7</c:v>
                </c:pt>
              </c:numCache>
            </c:numRef>
          </c:cat>
          <c:val>
            <c:numRef>
              <c:f>'1st_Question'!$L$6:$L$11</c:f>
              <c:numCache>
                <c:formatCode>0.00</c:formatCode>
                <c:ptCount val="6"/>
                <c:pt idx="0">
                  <c:v>0.56850502512562673</c:v>
                </c:pt>
                <c:pt idx="1">
                  <c:v>0.7165721331689241</c:v>
                </c:pt>
                <c:pt idx="2">
                  <c:v>0.74000916380297255</c:v>
                </c:pt>
                <c:pt idx="3">
                  <c:v>0.76201014125317046</c:v>
                </c:pt>
                <c:pt idx="4">
                  <c:v>0.78655025553662905</c:v>
                </c:pt>
                <c:pt idx="5">
                  <c:v>0.8596093749999999</c:v>
                </c:pt>
              </c:numCache>
            </c:numRef>
          </c:val>
          <c:extLst>
            <c:ext xmlns:c16="http://schemas.microsoft.com/office/drawing/2014/chart" uri="{C3380CC4-5D6E-409C-BE32-E72D297353CC}">
              <c16:uniqueId val="{00000000-D214-2643-920D-A5B0D2398EB4}"/>
            </c:ext>
          </c:extLst>
        </c:ser>
        <c:dLbls>
          <c:showLegendKey val="0"/>
          <c:showVal val="0"/>
          <c:showCatName val="0"/>
          <c:showSerName val="0"/>
          <c:showPercent val="0"/>
          <c:showBubbleSize val="0"/>
        </c:dLbls>
        <c:gapWidth val="219"/>
        <c:overlap val="-27"/>
        <c:axId val="1238012592"/>
        <c:axId val="1236498496"/>
      </c:barChart>
      <c:catAx>
        <c:axId val="123801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Project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6498496"/>
        <c:crosses val="autoZero"/>
        <c:auto val="1"/>
        <c:lblAlgn val="ctr"/>
        <c:lblOffset val="100"/>
        <c:noMultiLvlLbl val="0"/>
      </c:catAx>
      <c:valAx>
        <c:axId val="1236498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8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rPr>
              <a:t> Last Evaluation vs.  Tenure Duration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'1st_Question'!$AH$4</c:f>
              <c:strCache>
                <c:ptCount val="1"/>
                <c:pt idx="0">
                  <c:v>Average of last_evaluation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'1st_Question'!$AG$5:$AG$12</c:f>
              <c:numCache>
                <c:formatCode>General</c:formatCode>
                <c:ptCount val="8"/>
                <c:pt idx="0">
                  <c:v>2</c:v>
                </c:pt>
                <c:pt idx="1">
                  <c:v>3</c:v>
                </c:pt>
                <c:pt idx="2">
                  <c:v>4</c:v>
                </c:pt>
                <c:pt idx="3">
                  <c:v>5</c:v>
                </c:pt>
                <c:pt idx="4">
                  <c:v>6</c:v>
                </c:pt>
                <c:pt idx="5">
                  <c:v>7</c:v>
                </c:pt>
                <c:pt idx="6">
                  <c:v>8</c:v>
                </c:pt>
                <c:pt idx="7">
                  <c:v>10</c:v>
                </c:pt>
              </c:numCache>
            </c:numRef>
          </c:xVal>
          <c:yVal>
            <c:numRef>
              <c:f>'1st_Question'!$AH$5:$AH$12</c:f>
              <c:numCache>
                <c:formatCode>0.00</c:formatCode>
                <c:ptCount val="8"/>
                <c:pt idx="0">
                  <c:v>0.71759556103575783</c:v>
                </c:pt>
                <c:pt idx="1">
                  <c:v>0.66872109265869772</c:v>
                </c:pt>
                <c:pt idx="2">
                  <c:v>0.76792725850606125</c:v>
                </c:pt>
                <c:pt idx="3">
                  <c:v>0.81366598778004151</c:v>
                </c:pt>
                <c:pt idx="4">
                  <c:v>0.75487465181058666</c:v>
                </c:pt>
                <c:pt idx="5">
                  <c:v>0.68276595744680868</c:v>
                </c:pt>
                <c:pt idx="6">
                  <c:v>0.71197530864197522</c:v>
                </c:pt>
                <c:pt idx="7">
                  <c:v>0.73149532710280341</c:v>
                </c:pt>
              </c:numCache>
            </c:numRef>
          </c:yVal>
          <c:smooth val="0"/>
          <c:extLst>
            <c:ext xmlns:c16="http://schemas.microsoft.com/office/drawing/2014/chart" uri="{C3380CC4-5D6E-409C-BE32-E72D297353CC}">
              <c16:uniqueId val="{00000000-B8B9-964C-984B-3FBC6C573D00}"/>
            </c:ext>
          </c:extLst>
        </c:ser>
        <c:dLbls>
          <c:showLegendKey val="0"/>
          <c:showVal val="0"/>
          <c:showCatName val="0"/>
          <c:showSerName val="0"/>
          <c:showPercent val="0"/>
          <c:showBubbleSize val="0"/>
        </c:dLbls>
        <c:axId val="1248835712"/>
        <c:axId val="1234736864"/>
      </c:scatterChart>
      <c:valAx>
        <c:axId val="1248835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Tenure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4736864"/>
        <c:crosses val="autoZero"/>
        <c:crossBetween val="midCat"/>
      </c:valAx>
      <c:valAx>
        <c:axId val="1234736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Performance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83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AE68F-9752-3B46-81FA-5AC9865FC13D}" type="datetimeFigureOut">
              <a:rPr lang="en-SA" smtClean="0"/>
              <a:t>01/07/2024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DFDD4-56B2-6249-B459-5D0FDA086ECF}" type="slidenum">
              <a:rPr lang="en-SA" smtClean="0"/>
              <a:t>‹#›</a:t>
            </a:fld>
            <a:endParaRPr lang="en-SA"/>
          </a:p>
        </p:txBody>
      </p:sp>
    </p:spTree>
    <p:extLst>
      <p:ext uri="{BB962C8B-B14F-4D97-AF65-F5344CB8AC3E}">
        <p14:creationId xmlns:p14="http://schemas.microsoft.com/office/powerpoint/2010/main" val="411933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5</a:t>
            </a:fld>
            <a:endParaRPr lang="en-SA"/>
          </a:p>
        </p:txBody>
      </p:sp>
    </p:spTree>
    <p:extLst>
      <p:ext uri="{BB962C8B-B14F-4D97-AF65-F5344CB8AC3E}">
        <p14:creationId xmlns:p14="http://schemas.microsoft.com/office/powerpoint/2010/main" val="1617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10</a:t>
            </a:fld>
            <a:endParaRPr lang="en-SA"/>
          </a:p>
        </p:txBody>
      </p:sp>
    </p:spTree>
    <p:extLst>
      <p:ext uri="{BB962C8B-B14F-4D97-AF65-F5344CB8AC3E}">
        <p14:creationId xmlns:p14="http://schemas.microsoft.com/office/powerpoint/2010/main" val="16565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14</a:t>
            </a:fld>
            <a:endParaRPr lang="en-SA"/>
          </a:p>
        </p:txBody>
      </p:sp>
    </p:spTree>
    <p:extLst>
      <p:ext uri="{BB962C8B-B14F-4D97-AF65-F5344CB8AC3E}">
        <p14:creationId xmlns:p14="http://schemas.microsoft.com/office/powerpoint/2010/main" val="21858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a:p>
        </p:txBody>
      </p:sp>
      <p:sp>
        <p:nvSpPr>
          <p:cNvPr id="4" name="Slide Number Placeholder 3"/>
          <p:cNvSpPr>
            <a:spLocks noGrp="1"/>
          </p:cNvSpPr>
          <p:nvPr>
            <p:ph type="sldNum" sz="quarter" idx="5"/>
          </p:nvPr>
        </p:nvSpPr>
        <p:spPr/>
        <p:txBody>
          <a:bodyPr/>
          <a:lstStyle/>
          <a:p>
            <a:fld id="{D75DFDD4-56B2-6249-B459-5D0FDA086ECF}" type="slidenum">
              <a:rPr lang="en-SA" smtClean="0"/>
              <a:t>17</a:t>
            </a:fld>
            <a:endParaRPr lang="en-SA"/>
          </a:p>
        </p:txBody>
      </p:sp>
    </p:spTree>
    <p:extLst>
      <p:ext uri="{BB962C8B-B14F-4D97-AF65-F5344CB8AC3E}">
        <p14:creationId xmlns:p14="http://schemas.microsoft.com/office/powerpoint/2010/main" val="225731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21</a:t>
            </a:fld>
            <a:endParaRPr lang="en-SA"/>
          </a:p>
        </p:txBody>
      </p:sp>
    </p:spTree>
    <p:extLst>
      <p:ext uri="{BB962C8B-B14F-4D97-AF65-F5344CB8AC3E}">
        <p14:creationId xmlns:p14="http://schemas.microsoft.com/office/powerpoint/2010/main" val="216941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37</a:t>
            </a:fld>
            <a:endParaRPr lang="en-SA"/>
          </a:p>
        </p:txBody>
      </p:sp>
    </p:spTree>
    <p:extLst>
      <p:ext uri="{BB962C8B-B14F-4D97-AF65-F5344CB8AC3E}">
        <p14:creationId xmlns:p14="http://schemas.microsoft.com/office/powerpoint/2010/main" val="272596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58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86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8013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565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309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5540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1065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9794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25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2757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7/1/24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813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7/1/24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30102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kmldas/hr-employee-data-descriptive-analyt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Topview of mint green workspace with laptop, coffee, notebook, pen, glasses, and mouse">
            <a:extLst>
              <a:ext uri="{FF2B5EF4-FFF2-40B4-BE49-F238E27FC236}">
                <a16:creationId xmlns:a16="http://schemas.microsoft.com/office/drawing/2014/main" id="{7D48B36B-6BD3-4177-6944-84F8FA103668}"/>
              </a:ext>
            </a:extLst>
          </p:cNvPr>
          <p:cNvPicPr>
            <a:picLocks noChangeAspect="1"/>
          </p:cNvPicPr>
          <p:nvPr/>
        </p:nvPicPr>
        <p:blipFill rotWithShape="1">
          <a:blip r:embed="rId2">
            <a:alphaModFix/>
          </a:blip>
          <a:srcRect b="15730"/>
          <a:stretch/>
        </p:blipFill>
        <p:spPr>
          <a:xfrm>
            <a:off x="2" y="1"/>
            <a:ext cx="12191997" cy="6857999"/>
          </a:xfrm>
          <a:prstGeom prst="rect">
            <a:avLst/>
          </a:prstGeom>
        </p:spPr>
      </p:pic>
      <p:sp>
        <p:nvSpPr>
          <p:cNvPr id="63" name="Rectangle 62">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576E8-F205-A1D8-1BD2-48892207D7BB}"/>
              </a:ext>
            </a:extLst>
          </p:cNvPr>
          <p:cNvSpPr>
            <a:spLocks noGrp="1"/>
          </p:cNvSpPr>
          <p:nvPr>
            <p:ph type="ctrTitle"/>
          </p:nvPr>
        </p:nvSpPr>
        <p:spPr>
          <a:xfrm>
            <a:off x="2117854" y="2354388"/>
            <a:ext cx="8471647" cy="1162933"/>
          </a:xfrm>
        </p:spPr>
        <p:txBody>
          <a:bodyPr>
            <a:normAutofit/>
          </a:bodyPr>
          <a:lstStyle/>
          <a:p>
            <a:pPr algn="ctr" defTabSz="914400" rtl="1" eaLnBrk="1" latinLnBrk="0" hangingPunct="1">
              <a:lnSpc>
                <a:spcPct val="110000"/>
              </a:lnSpc>
              <a:spcBef>
                <a:spcPct val="0"/>
              </a:spcBef>
              <a:buNone/>
            </a:pPr>
            <a:r>
              <a:rPr lang="en-US" sz="3600" b="1" dirty="0"/>
              <a:t>HR Metrics and Analytics </a:t>
            </a:r>
            <a:br>
              <a:rPr lang="en-US" dirty="0"/>
            </a:br>
            <a:r>
              <a:rPr lang="en-US" sz="2000" dirty="0"/>
              <a:t>Presentation</a:t>
            </a:r>
            <a:r>
              <a:rPr lang="en-US" dirty="0"/>
              <a:t> </a:t>
            </a:r>
            <a:endParaRPr lang="en-SA" dirty="0"/>
          </a:p>
        </p:txBody>
      </p:sp>
      <p:sp>
        <p:nvSpPr>
          <p:cNvPr id="3" name="Subtitle 2">
            <a:extLst>
              <a:ext uri="{FF2B5EF4-FFF2-40B4-BE49-F238E27FC236}">
                <a16:creationId xmlns:a16="http://schemas.microsoft.com/office/drawing/2014/main" id="{CF3A7CDC-6C11-578F-AB4C-1749D1C9D456}"/>
              </a:ext>
            </a:extLst>
          </p:cNvPr>
          <p:cNvSpPr>
            <a:spLocks noGrp="1"/>
          </p:cNvSpPr>
          <p:nvPr>
            <p:ph type="subTitle" idx="1"/>
          </p:nvPr>
        </p:nvSpPr>
        <p:spPr>
          <a:xfrm>
            <a:off x="3558989" y="4876803"/>
            <a:ext cx="5074022" cy="1233323"/>
          </a:xfrm>
        </p:spPr>
        <p:txBody>
          <a:bodyPr anchor="t">
            <a:normAutofit/>
          </a:bodyPr>
          <a:lstStyle/>
          <a:p>
            <a:pPr marL="0" indent="0" algn="ctr" defTabSz="914400" rtl="0" eaLnBrk="1" latinLnBrk="0" hangingPunct="1">
              <a:lnSpc>
                <a:spcPct val="100000"/>
              </a:lnSpc>
              <a:spcBef>
                <a:spcPts val="1000"/>
              </a:spcBef>
              <a:buClr>
                <a:schemeClr val="accent2"/>
              </a:buClr>
              <a:buFont typeface="Wingdings 2" panose="05020102010507070707" pitchFamily="18" charset="2"/>
              <a:buNone/>
            </a:pPr>
            <a:r>
              <a:rPr lang="en-SA" dirty="0"/>
              <a:t>By: Tahani Alotaibi</a:t>
            </a:r>
          </a:p>
        </p:txBody>
      </p:sp>
      <p:grpSp>
        <p:nvGrpSpPr>
          <p:cNvPr id="65" name="Group 64">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66" name="Rectangle 65">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45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79398" y="1777112"/>
            <a:ext cx="5829301" cy="3539430"/>
          </a:xfrm>
          <a:prstGeom prst="rect">
            <a:avLst/>
          </a:prstGeom>
          <a:noFill/>
        </p:spPr>
        <p:txBody>
          <a:bodyPr wrap="square">
            <a:spAutoFit/>
          </a:bodyPr>
          <a:lstStyle/>
          <a:p>
            <a:pPr marL="0" defTabSz="914400" rtl="1" eaLnBrk="1" latinLnBrk="0" hangingPunct="1"/>
            <a:r>
              <a:rPr lang="en-US" sz="1400" b="1" dirty="0"/>
              <a:t>5- Salary: </a:t>
            </a:r>
            <a:endParaRPr lang="ar-SA" sz="1400" b="1" dirty="0"/>
          </a:p>
          <a:p>
            <a:pPr marL="0" defTabSz="914400" rtl="1" eaLnBrk="1" latinLnBrk="0" hangingPunct="1"/>
            <a:r>
              <a:rPr lang="en-US" sz="1400" dirty="0"/>
              <a:t>This pie chart illustrates the distribution of average job performance evaluations across three salary levels: high, medium, and low. Each segment of the pie chart represents a different salary level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 Salary Level:</a:t>
            </a:r>
            <a:r>
              <a:rPr lang="en-US" sz="1400" dirty="0"/>
              <a:t> Employees with a high salary level have an average performance evaluation score of 0.72, which constitutes 34% of the total evaluations.</a:t>
            </a:r>
          </a:p>
          <a:p>
            <a:pPr>
              <a:buFont typeface="Arial" panose="020B0604020202020204" pitchFamily="34" charset="0"/>
              <a:buChar char="•"/>
            </a:pPr>
            <a:r>
              <a:rPr lang="en-US" sz="1400" b="1" dirty="0"/>
              <a:t>Medium Salary Level:</a:t>
            </a:r>
            <a:r>
              <a:rPr lang="en-US" sz="1400" dirty="0"/>
              <a:t> Employees with a medium salary level also have an average performance evaluation score of 0.72, making up 33% of the total evaluations.</a:t>
            </a:r>
          </a:p>
          <a:p>
            <a:pPr>
              <a:buFont typeface="Arial" panose="020B0604020202020204" pitchFamily="34" charset="0"/>
              <a:buChar char="•"/>
            </a:pPr>
            <a:r>
              <a:rPr lang="en-US" sz="1400" b="1" dirty="0"/>
              <a:t>Low Salary Level:</a:t>
            </a:r>
            <a:r>
              <a:rPr lang="en-US" sz="1400" dirty="0"/>
              <a:t> Employees with a low salary level have a slightly lower average performance evaluation score of 0.70, which represents 33% of the total evaluations.</a:t>
            </a:r>
          </a:p>
          <a:p>
            <a:pPr marL="0" defTabSz="914400" rtl="1" eaLnBrk="1" latinLnBrk="0" hangingPunct="1"/>
            <a:endParaRPr lang="ar-SA" sz="1400" dirty="0"/>
          </a:p>
        </p:txBody>
      </p:sp>
      <p:graphicFrame>
        <p:nvGraphicFramePr>
          <p:cNvPr id="3" name="Chart 2">
            <a:extLst>
              <a:ext uri="{FF2B5EF4-FFF2-40B4-BE49-F238E27FC236}">
                <a16:creationId xmlns:a16="http://schemas.microsoft.com/office/drawing/2014/main" id="{7F23FC40-E594-7BB9-B2D6-04E72419EBBE}"/>
              </a:ext>
            </a:extLst>
          </p:cNvPr>
          <p:cNvGraphicFramePr>
            <a:graphicFrameLocks/>
          </p:cNvGraphicFramePr>
          <p:nvPr>
            <p:extLst>
              <p:ext uri="{D42A27DB-BD31-4B8C-83A1-F6EECF244321}">
                <p14:modId xmlns:p14="http://schemas.microsoft.com/office/powerpoint/2010/main" val="453791681"/>
              </p:ext>
            </p:extLst>
          </p:nvPr>
        </p:nvGraphicFramePr>
        <p:xfrm>
          <a:off x="5781009" y="1653094"/>
          <a:ext cx="5829301" cy="353943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8234327-AEFE-0CB9-6E3E-EED0162E9095}"/>
              </a:ext>
            </a:extLst>
          </p:cNvPr>
          <p:cNvSpPr txBox="1"/>
          <p:nvPr/>
        </p:nvSpPr>
        <p:spPr>
          <a:xfrm>
            <a:off x="266699" y="691645"/>
            <a:ext cx="11684001" cy="800219"/>
          </a:xfrm>
          <a:prstGeom prst="rect">
            <a:avLst/>
          </a:prstGeom>
          <a:noFill/>
        </p:spPr>
        <p:txBody>
          <a:bodyPr wrap="square">
            <a:spAutoFit/>
          </a:bodyPr>
          <a:lstStyle/>
          <a:p>
            <a:r>
              <a:rPr lang="en-US" b="1" dirty="0"/>
              <a:t>Non-Numeric Factors</a:t>
            </a:r>
          </a:p>
          <a:p>
            <a:r>
              <a:rPr lang="en-US" sz="1400" dirty="0"/>
              <a:t>In the multiple regression analysis, we analyzed only the numeric factors. However, there are important non-numeric factors that may impact job performance, such as salary level and the department in which the employee works. We represented these factors using charts to understand their influence on job performance.</a:t>
            </a:r>
          </a:p>
        </p:txBody>
      </p:sp>
      <p:sp>
        <p:nvSpPr>
          <p:cNvPr id="9" name="TextBox 8">
            <a:extLst>
              <a:ext uri="{FF2B5EF4-FFF2-40B4-BE49-F238E27FC236}">
                <a16:creationId xmlns:a16="http://schemas.microsoft.com/office/drawing/2014/main" id="{A114C57E-66C8-EE6F-E847-A4ADE48694E6}"/>
              </a:ext>
            </a:extLst>
          </p:cNvPr>
          <p:cNvSpPr txBox="1"/>
          <p:nvPr/>
        </p:nvSpPr>
        <p:spPr>
          <a:xfrm>
            <a:off x="266699" y="5440560"/>
            <a:ext cx="11684001" cy="954107"/>
          </a:xfrm>
          <a:prstGeom prst="rect">
            <a:avLst/>
          </a:prstGeom>
          <a:noFill/>
        </p:spPr>
        <p:txBody>
          <a:bodyPr wrap="square">
            <a:spAutoFit/>
          </a:bodyPr>
          <a:lstStyle/>
          <a:p>
            <a:r>
              <a:rPr lang="en-US" sz="1400" dirty="0"/>
              <a:t>The analysis shows that there is a slight variation in job performance evaluations based on salary levels. Employees with high and medium salary levels tend to have similar performance evaluation scores, which are marginally higher than those with low salary levels. This suggests that higher salary levels may be associated with slightly better job performance. However, the difference is not substantial enough to indicate a strong correlation. Therefore, while salary level might have a minor influence on job performance, other factors likely play a more significant role in determining overall job performance.</a:t>
            </a:r>
            <a:endParaRPr lang="en-SA" sz="1400" dirty="0"/>
          </a:p>
        </p:txBody>
      </p:sp>
    </p:spTree>
    <p:extLst>
      <p:ext uri="{BB962C8B-B14F-4D97-AF65-F5344CB8AC3E}">
        <p14:creationId xmlns:p14="http://schemas.microsoft.com/office/powerpoint/2010/main" val="402643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754874"/>
          </a:xfrm>
          <a:prstGeom prst="rect">
            <a:avLst/>
          </a:prstGeom>
          <a:noFill/>
        </p:spPr>
        <p:txBody>
          <a:bodyPr wrap="square">
            <a:spAutoFit/>
          </a:bodyPr>
          <a:lstStyle/>
          <a:p>
            <a:pPr marL="0" defTabSz="914400" rtl="1" eaLnBrk="1" latinLnBrk="0" hangingPunct="1"/>
            <a:r>
              <a:rPr lang="en-US" sz="1400" b="1" dirty="0"/>
              <a:t>6- Department</a:t>
            </a:r>
            <a:endParaRPr lang="ar-SA" sz="1400" b="1" dirty="0"/>
          </a:p>
          <a:p>
            <a:pPr marL="0" defTabSz="914400" rtl="1" eaLnBrk="1" latinLnBrk="0" hangingPunct="1"/>
            <a:r>
              <a:rPr lang="en-US" sz="1400" dirty="0"/>
              <a:t>This bar chart shows the average performance evaluation scores for employees across various departments. Each bar represents a different department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Highest Scores:</a:t>
            </a:r>
            <a:r>
              <a:rPr lang="en-US" sz="1400" dirty="0"/>
              <a:t> Management and support departments (~0.73).</a:t>
            </a:r>
          </a:p>
          <a:p>
            <a:pPr>
              <a:buFont typeface="Arial" panose="020B0604020202020204" pitchFamily="34" charset="0"/>
              <a:buChar char="•"/>
            </a:pPr>
            <a:r>
              <a:rPr lang="en-US" sz="1400" b="1" dirty="0"/>
              <a:t>Moderate Scores:</a:t>
            </a:r>
            <a:r>
              <a:rPr lang="en-US" sz="1400" dirty="0"/>
              <a:t> Technical, accounting, IT, marketing, product management, and </a:t>
            </a:r>
            <a:r>
              <a:rPr lang="en-US" sz="1400" dirty="0" err="1"/>
              <a:t>RandD</a:t>
            </a:r>
            <a:r>
              <a:rPr lang="en-US" sz="1400" dirty="0"/>
              <a:t> departments (0.70 - 0.72).</a:t>
            </a:r>
          </a:p>
          <a:p>
            <a:pPr>
              <a:buFont typeface="Arial" panose="020B0604020202020204" pitchFamily="34" charset="0"/>
              <a:buChar char="•"/>
            </a:pPr>
            <a:r>
              <a:rPr lang="en-US" sz="1400" b="1" dirty="0"/>
              <a:t>Lowest Scores:</a:t>
            </a:r>
            <a:r>
              <a:rPr lang="en-US" sz="1400" dirty="0"/>
              <a:t> Sales and HR departments (~0.70).</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The analysis reveals that there are variations in job performance evaluations across different departments. Management and support departments have the highest average performance evaluations, indicating potentially better performance in these areas. On the other hand, HR and sales departments have the lowest average performance evaluations, suggesting areas that might require further attention to improve performance. </a:t>
            </a:r>
            <a:endParaRPr lang="ar-SA" sz="1400" dirty="0"/>
          </a:p>
        </p:txBody>
      </p:sp>
      <p:graphicFrame>
        <p:nvGraphicFramePr>
          <p:cNvPr id="3" name="Chart 2">
            <a:extLst>
              <a:ext uri="{FF2B5EF4-FFF2-40B4-BE49-F238E27FC236}">
                <a16:creationId xmlns:a16="http://schemas.microsoft.com/office/drawing/2014/main" id="{A9BDE60A-DD2C-48B9-3B71-20A9911492AA}"/>
              </a:ext>
            </a:extLst>
          </p:cNvPr>
          <p:cNvGraphicFramePr>
            <a:graphicFrameLocks/>
          </p:cNvGraphicFramePr>
          <p:nvPr>
            <p:extLst>
              <p:ext uri="{D42A27DB-BD31-4B8C-83A1-F6EECF244321}">
                <p14:modId xmlns:p14="http://schemas.microsoft.com/office/powerpoint/2010/main" val="1047253262"/>
              </p:ext>
            </p:extLst>
          </p:nvPr>
        </p:nvGraphicFramePr>
        <p:xfrm>
          <a:off x="5946109" y="1578670"/>
          <a:ext cx="5829301" cy="4123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390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368300" y="1304104"/>
            <a:ext cx="4063993" cy="4848497"/>
          </a:xfrm>
        </p:spPr>
        <p:txBody>
          <a:bodyPr>
            <a:normAutofit lnSpcReduction="10000"/>
          </a:bodyPr>
          <a:lstStyle/>
          <a:p>
            <a:r>
              <a:rPr lang="en-US" sz="2400" b="1" dirty="0"/>
              <a:t>Conclusions</a:t>
            </a:r>
            <a:endParaRPr lang="en-SA" sz="2400" dirty="0"/>
          </a:p>
          <a:p>
            <a:r>
              <a:rPr lang="en-US" sz="1600" dirty="0"/>
              <a:t>We observe that there are five factors affecting employee performance:</a:t>
            </a:r>
          </a:p>
          <a:p>
            <a:pPr>
              <a:buFont typeface="+mj-lt"/>
              <a:buAutoNum type="arabicPeriod"/>
            </a:pPr>
            <a:r>
              <a:rPr lang="en-US" sz="1600" b="1" dirty="0"/>
              <a:t>Satisfaction Level: </a:t>
            </a:r>
            <a:r>
              <a:rPr lang="en-US" sz="1600" dirty="0"/>
              <a:t>Found to have a statistically significant positive impact on job performance.</a:t>
            </a:r>
          </a:p>
          <a:p>
            <a:pPr>
              <a:buFont typeface="+mj-lt"/>
              <a:buAutoNum type="arabicPeriod"/>
            </a:pPr>
            <a:r>
              <a:rPr lang="en-US" sz="1600" b="1" dirty="0"/>
              <a:t>Number of Projects: </a:t>
            </a:r>
            <a:r>
              <a:rPr lang="en-US" sz="1600" dirty="0"/>
              <a:t>Found to have a statistically significant positive impact on job performance.</a:t>
            </a:r>
          </a:p>
          <a:p>
            <a:pPr>
              <a:buFont typeface="+mj-lt"/>
              <a:buAutoNum type="arabicPeriod"/>
            </a:pPr>
            <a:r>
              <a:rPr lang="en-US" sz="1600" b="1" dirty="0"/>
              <a:t>Average Monthly Hours: </a:t>
            </a:r>
            <a:r>
              <a:rPr lang="en-US" sz="1600" dirty="0"/>
              <a:t>Has a slight but statistically significant positive impact on job performance.</a:t>
            </a:r>
          </a:p>
          <a:p>
            <a:pPr>
              <a:buFont typeface="+mj-lt"/>
              <a:buAutoNum type="arabicPeriod"/>
            </a:pPr>
            <a:r>
              <a:rPr lang="en-US" sz="1600" b="1" dirty="0"/>
              <a:t>Time Spent at Company: </a:t>
            </a:r>
            <a:r>
              <a:rPr lang="en-US" sz="1600" dirty="0"/>
              <a:t>Has a statistically significant positive impact on job performance.</a:t>
            </a:r>
          </a:p>
          <a:p>
            <a:pPr>
              <a:buFont typeface="+mj-lt"/>
              <a:buAutoNum type="arabicPeriod"/>
            </a:pPr>
            <a:r>
              <a:rPr lang="en-US" sz="1600" b="1" dirty="0"/>
              <a:t>Department: </a:t>
            </a:r>
            <a:r>
              <a:rPr lang="en-US" sz="1600" dirty="0"/>
              <a:t>Variations in job performance were observed between different departments.</a:t>
            </a:r>
          </a:p>
          <a:p>
            <a:endParaRPr lang="en-SA" dirty="0"/>
          </a:p>
          <a:p>
            <a:endParaRPr lang="en-SA" dirty="0"/>
          </a:p>
        </p:txBody>
      </p:sp>
      <p:cxnSp>
        <p:nvCxnSpPr>
          <p:cNvPr id="5" name="Straight Connector 4">
            <a:extLst>
              <a:ext uri="{FF2B5EF4-FFF2-40B4-BE49-F238E27FC236}">
                <a16:creationId xmlns:a16="http://schemas.microsoft.com/office/drawing/2014/main" id="{3346A654-9840-B7DE-3FED-138D3E660C27}"/>
              </a:ext>
            </a:extLst>
          </p:cNvPr>
          <p:cNvCxnSpPr/>
          <p:nvPr/>
        </p:nvCxnSpPr>
        <p:spPr>
          <a:xfrm>
            <a:off x="4572000" y="1522548"/>
            <a:ext cx="0" cy="467359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800603" y="1261652"/>
            <a:ext cx="7200891" cy="4848497"/>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en-US" sz="1400" dirty="0"/>
              <a:t>1-To improve satisfaction levels,</a:t>
            </a:r>
            <a:r>
              <a:rPr lang="ar-SA" sz="1400" dirty="0"/>
              <a:t> </a:t>
            </a:r>
            <a:r>
              <a:rPr lang="en-US" sz="1400" dirty="0"/>
              <a:t>I suggest providing a supportive and motivating work environment, enhancing communication between employees and management, offering performance-based incentives and rewards, organizing social events and recreational activities to foster team spirit, and developing flexible work policies that allow for remote work when needed.</a:t>
            </a:r>
          </a:p>
          <a:p>
            <a:r>
              <a:rPr lang="en-US" sz="1400" dirty="0"/>
              <a:t>2- Encourage employees to participate in multiple projects and present them with new and diverse challenges to develop their skills and motivate them. Provide the necessary training and support to manage projects effectively and ensure the workload is distributed fairly among employees to prevent burnout.</a:t>
            </a:r>
            <a:endParaRPr lang="ar-SA" sz="1400" dirty="0"/>
          </a:p>
          <a:p>
            <a:r>
              <a:rPr lang="en-US" sz="1400" dirty="0"/>
              <a:t>3- Monitor and optimize working hours to prevent burnout and provide flexibility in work schedules to ensure a balance between professional and personal life. Additionally, offer programs to train employees on effective time management.</a:t>
            </a:r>
          </a:p>
          <a:p>
            <a:r>
              <a:rPr lang="en-US" sz="1400" dirty="0"/>
              <a:t>4- Provide clear promotion pathways and encourage retention by offering long-term incentives, professional development programs, and clear growth opportunities.</a:t>
            </a:r>
          </a:p>
          <a:p>
            <a:r>
              <a:rPr lang="en-US" sz="1400" dirty="0"/>
              <a:t>5- Identify low-performing departments and provide necessary support to improve them (such as HR and Sales in this case). Organize training sessions and workshops to enhance the required skills in these departments and promote collaboration between different departments to share experiences and best practices.</a:t>
            </a:r>
            <a:endParaRPr lang="en-SA" sz="1400" dirty="0"/>
          </a:p>
          <a:p>
            <a:endParaRPr lang="en-SA" dirty="0"/>
          </a:p>
        </p:txBody>
      </p:sp>
    </p:spTree>
    <p:extLst>
      <p:ext uri="{BB962C8B-B14F-4D97-AF65-F5344CB8AC3E}">
        <p14:creationId xmlns:p14="http://schemas.microsoft.com/office/powerpoint/2010/main" val="404977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itle 1">
            <a:extLst>
              <a:ext uri="{FF2B5EF4-FFF2-40B4-BE49-F238E27FC236}">
                <a16:creationId xmlns:a16="http://schemas.microsoft.com/office/drawing/2014/main" id="{CF964DC6-EF8C-1A2A-7A4D-A81516486603}"/>
              </a:ext>
            </a:extLst>
          </p:cNvPr>
          <p:cNvSpPr txBox="1">
            <a:spLocks/>
          </p:cNvSpPr>
          <p:nvPr/>
        </p:nvSpPr>
        <p:spPr>
          <a:xfrm>
            <a:off x="2369078" y="2204502"/>
            <a:ext cx="7453844" cy="1299986"/>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b="1" dirty="0"/>
              <a:t>2.Recruitment Efficiency: </a:t>
            </a:r>
          </a:p>
          <a:p>
            <a:pPr algn="ctr"/>
            <a:r>
              <a:rPr lang="en-US" sz="2200" dirty="0"/>
              <a:t>How can we improve the efficiency of the recruitment process to reduce time and cost while increasing the quality of accepted candidates?</a:t>
            </a:r>
          </a:p>
        </p:txBody>
      </p:sp>
    </p:spTree>
    <p:extLst>
      <p:ext uri="{BB962C8B-B14F-4D97-AF65-F5344CB8AC3E}">
        <p14:creationId xmlns:p14="http://schemas.microsoft.com/office/powerpoint/2010/main" val="6360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253999" y="2577887"/>
            <a:ext cx="5083332" cy="3402417"/>
          </a:xfrm>
        </p:spPr>
        <p:txBody>
          <a:bodyPr anchor="ctr">
            <a:noAutofit/>
          </a:bodyPr>
          <a:lstStyle/>
          <a:p>
            <a:r>
              <a:rPr lang="en-US" sz="1200" dirty="0"/>
              <a:t>Through the multiple regression analysis conducted on the available data, we were able to identify the key factors affecting recruitment quality by their impact on employee performance. The results are as follows:</a:t>
            </a:r>
            <a:br>
              <a:rPr lang="en-US" sz="1200" dirty="0"/>
            </a:br>
            <a:r>
              <a:rPr lang="en-US" sz="1200" b="1" dirty="0"/>
              <a:t>Satisfaction Level:</a:t>
            </a:r>
            <a:br>
              <a:rPr lang="en-US" sz="1200" b="1" dirty="0"/>
            </a:br>
            <a:r>
              <a:rPr lang="en-US" sz="1200" dirty="0"/>
              <a:t>It has a significant and statistically positive impact on job performance (P-value ≈ 0). Each unit increase in satisfaction level leads to an increase in job performance by 0.1128 units.</a:t>
            </a:r>
            <a:br>
              <a:rPr lang="en-US" sz="1200" dirty="0"/>
            </a:br>
            <a:r>
              <a:rPr lang="en-US" sz="1200" b="1" dirty="0"/>
              <a:t>Number of Projects:</a:t>
            </a:r>
            <a:br>
              <a:rPr lang="en-US" sz="1200" b="1" dirty="0"/>
            </a:br>
            <a:r>
              <a:rPr lang="en-US" sz="1200" dirty="0"/>
              <a:t>It has a significant and statistically positive impact on job performance (P-value ≈ 0). Each unit increase in the number of projects leads to an increase in job performance by 0.0496 units.</a:t>
            </a:r>
            <a:br>
              <a:rPr lang="en-US" sz="1200" dirty="0"/>
            </a:br>
            <a:r>
              <a:rPr lang="en-US" sz="1200" b="1" dirty="0"/>
              <a:t>Time Spent at Company:</a:t>
            </a:r>
            <a:br>
              <a:rPr lang="en-US" sz="1200" b="1" dirty="0"/>
            </a:br>
            <a:r>
              <a:rPr lang="en-US" sz="1200" dirty="0"/>
              <a:t>It has a significant and statistically positive impact on job performance (P-value ≈ 0). Each unit increase in the time spent at the company leads to an increase in job performance by 0.0091 units.</a:t>
            </a:r>
            <a:br>
              <a:rPr lang="en-US" sz="1200" dirty="0"/>
            </a:br>
            <a:br>
              <a:rPr lang="en-US" sz="1200" dirty="0"/>
            </a:br>
            <a:endParaRPr lang="en-SA" sz="1200" dirty="0"/>
          </a:p>
        </p:txBody>
      </p:sp>
      <p:sp>
        <p:nvSpPr>
          <p:cNvPr id="7" name="TextBox 6">
            <a:extLst>
              <a:ext uri="{FF2B5EF4-FFF2-40B4-BE49-F238E27FC236}">
                <a16:creationId xmlns:a16="http://schemas.microsoft.com/office/drawing/2014/main" id="{EA5F822C-16B3-5D19-B186-99D00FDFC13E}"/>
              </a:ext>
            </a:extLst>
          </p:cNvPr>
          <p:cNvSpPr txBox="1"/>
          <p:nvPr/>
        </p:nvSpPr>
        <p:spPr>
          <a:xfrm>
            <a:off x="253999" y="452615"/>
            <a:ext cx="11813954" cy="2246769"/>
          </a:xfrm>
          <a:prstGeom prst="rect">
            <a:avLst/>
          </a:prstGeom>
          <a:noFill/>
        </p:spPr>
        <p:txBody>
          <a:bodyPr wrap="square">
            <a:spAutoFit/>
          </a:bodyPr>
          <a:lstStyle/>
          <a:p>
            <a:r>
              <a:rPr lang="en-US" sz="1400" dirty="0"/>
              <a:t>Although the necessary data for analyzing the improvement of the recruitment process is not available, such as:</a:t>
            </a:r>
          </a:p>
          <a:p>
            <a:pPr>
              <a:buFont typeface="Arial" panose="020B0604020202020204" pitchFamily="34" charset="0"/>
              <a:buChar char="•"/>
            </a:pPr>
            <a:r>
              <a:rPr lang="en-US" sz="1400" b="1" dirty="0"/>
              <a:t>Time to hire </a:t>
            </a:r>
            <a:r>
              <a:rPr lang="en-US" sz="1400" dirty="0"/>
              <a:t>(the time taken to hire each employee from opening the position to accepting the offer)</a:t>
            </a:r>
          </a:p>
          <a:p>
            <a:pPr>
              <a:buFont typeface="Arial" panose="020B0604020202020204" pitchFamily="34" charset="0"/>
              <a:buChar char="•"/>
            </a:pPr>
            <a:r>
              <a:rPr lang="en-US" sz="1400" b="1" dirty="0"/>
              <a:t>Recruitment cost </a:t>
            </a:r>
            <a:r>
              <a:rPr lang="en-US" sz="1400" dirty="0"/>
              <a:t>(the cost of each hiring process, taking into account advertisement costs, the time of employees involved in the process, and any other related costs)</a:t>
            </a:r>
          </a:p>
          <a:p>
            <a:pPr>
              <a:buFont typeface="Arial" panose="020B0604020202020204" pitchFamily="34" charset="0"/>
              <a:buChar char="•"/>
            </a:pPr>
            <a:r>
              <a:rPr lang="en-US" sz="1400" b="1" dirty="0"/>
              <a:t>Quality of hire </a:t>
            </a:r>
            <a:r>
              <a:rPr lang="en-US" sz="1400" dirty="0"/>
              <a:t>(initial evaluations of new employees after the probation period, such as 3 or 6 months)</a:t>
            </a:r>
          </a:p>
          <a:p>
            <a:pPr>
              <a:buFont typeface="Arial" panose="020B0604020202020204" pitchFamily="34" charset="0"/>
              <a:buChar char="•"/>
            </a:pPr>
            <a:r>
              <a:rPr lang="en-US" sz="1400" b="1" dirty="0"/>
              <a:t>Offer acceptance rate </a:t>
            </a:r>
            <a:r>
              <a:rPr lang="en-US" sz="1400" dirty="0"/>
              <a:t>(the rate at which candidates accept job offers)</a:t>
            </a:r>
            <a:endParaRPr lang="ar-SA" sz="1400" dirty="0"/>
          </a:p>
          <a:p>
            <a:endParaRPr lang="en-US" sz="1400" dirty="0"/>
          </a:p>
          <a:p>
            <a:r>
              <a:rPr lang="en-US" sz="1400" dirty="0"/>
              <a:t>We can still focus on analyzing the available data and extracting possible insights and recommendations. We will use statistical tools to analyze factors that could be related to recruitment quality, such as satisfaction level, number of projects, and tenure duration. By studying the relationship between these factors and employee performance, we can draw conclusions that may help improve the recruitment process and overall employee performance.</a:t>
            </a:r>
          </a:p>
          <a:p>
            <a:endParaRPr lang="en-US" sz="1400" dirty="0"/>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5816009"/>
            <a:ext cx="11684002" cy="523220"/>
          </a:xfrm>
          <a:prstGeom prst="rect">
            <a:avLst/>
          </a:prstGeom>
          <a:noFill/>
        </p:spPr>
        <p:txBody>
          <a:bodyPr wrap="square">
            <a:spAutoFit/>
          </a:bodyPr>
          <a:lstStyle/>
          <a:p>
            <a:r>
              <a:rPr lang="en-US" sz="1400" dirty="0"/>
              <a:t>We can see that the most influential factors on job performance are satisfaction level, number of projects, and time spent at the company. Therefore, the company can focus on improving these factors to enhance job performance and, thus, enhance recruitment quality.</a:t>
            </a:r>
            <a:endParaRPr lang="en-SA" sz="1400" dirty="0"/>
          </a:p>
        </p:txBody>
      </p:sp>
      <p:pic>
        <p:nvPicPr>
          <p:cNvPr id="21" name="Content Placeholder 20" descr="A screenshot of a spreadsheet&#10;&#10;Description automatically generated">
            <a:extLst>
              <a:ext uri="{FF2B5EF4-FFF2-40B4-BE49-F238E27FC236}">
                <a16:creationId xmlns:a16="http://schemas.microsoft.com/office/drawing/2014/main" id="{C77A7174-D7BA-A7AB-0DBD-F8048E71E471}"/>
              </a:ext>
            </a:extLst>
          </p:cNvPr>
          <p:cNvPicPr>
            <a:picLocks noGrp="1" noChangeAspect="1"/>
          </p:cNvPicPr>
          <p:nvPr>
            <p:ph idx="1"/>
          </p:nvPr>
        </p:nvPicPr>
        <p:blipFill>
          <a:blip r:embed="rId3"/>
          <a:stretch>
            <a:fillRect/>
          </a:stretch>
        </p:blipFill>
        <p:spPr>
          <a:xfrm>
            <a:off x="5337331" y="2699384"/>
            <a:ext cx="6204719" cy="2736078"/>
          </a:xfrm>
        </p:spPr>
      </p:pic>
    </p:spTree>
    <p:extLst>
      <p:ext uri="{BB962C8B-B14F-4D97-AF65-F5344CB8AC3E}">
        <p14:creationId xmlns:p14="http://schemas.microsoft.com/office/powerpoint/2010/main" val="253713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graphicFrame>
        <p:nvGraphicFramePr>
          <p:cNvPr id="4" name="Content Placeholder 3">
            <a:extLst>
              <a:ext uri="{FF2B5EF4-FFF2-40B4-BE49-F238E27FC236}">
                <a16:creationId xmlns:a16="http://schemas.microsoft.com/office/drawing/2014/main" id="{03E0A245-1A53-B49E-889A-EBA285260049}"/>
              </a:ext>
            </a:extLst>
          </p:cNvPr>
          <p:cNvGraphicFramePr>
            <a:graphicFrameLocks noGrp="1"/>
          </p:cNvGraphicFramePr>
          <p:nvPr>
            <p:ph idx="1"/>
          </p:nvPr>
        </p:nvGraphicFramePr>
        <p:xfrm>
          <a:off x="6222999" y="1447472"/>
          <a:ext cx="5422900" cy="4548550"/>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F47F39AE-C4F2-A1C2-D319-2904E663F611}"/>
              </a:ext>
            </a:extLst>
          </p:cNvPr>
          <p:cNvGrpSpPr/>
          <p:nvPr/>
        </p:nvGrpSpPr>
        <p:grpSpPr>
          <a:xfrm>
            <a:off x="368298" y="1984283"/>
            <a:ext cx="6191990" cy="3412527"/>
            <a:chOff x="266698" y="1020124"/>
            <a:chExt cx="6191990" cy="3412527"/>
          </a:xfrm>
        </p:grpSpPr>
        <p:sp>
          <p:nvSpPr>
            <p:cNvPr id="9" name="TextBox 8">
              <a:extLst>
                <a:ext uri="{FF2B5EF4-FFF2-40B4-BE49-F238E27FC236}">
                  <a16:creationId xmlns:a16="http://schemas.microsoft.com/office/drawing/2014/main" id="{0044012F-EBB2-38A0-1E33-4922F786B784}"/>
                </a:ext>
              </a:extLst>
            </p:cNvPr>
            <p:cNvSpPr txBox="1"/>
            <p:nvPr/>
          </p:nvSpPr>
          <p:spPr>
            <a:xfrm>
              <a:off x="266699" y="1020124"/>
              <a:ext cx="5956300" cy="2893100"/>
            </a:xfrm>
            <a:prstGeom prst="rect">
              <a:avLst/>
            </a:prstGeom>
            <a:noFill/>
          </p:spPr>
          <p:txBody>
            <a:bodyPr wrap="square">
              <a:spAutoFit/>
            </a:bodyPr>
            <a:lstStyle/>
            <a:p>
              <a:pPr marL="0" defTabSz="914400" rtl="1" eaLnBrk="1" latinLnBrk="0" hangingPunct="1"/>
              <a:r>
                <a:rPr lang="en-US" sz="1400" b="1" dirty="0"/>
                <a:t>1- Satisfaction Level </a:t>
              </a:r>
            </a:p>
            <a:p>
              <a:pPr marL="0" defTabSz="914400" rtl="1" eaLnBrk="1" latinLnBrk="0" hangingPunct="1"/>
              <a:r>
                <a:rPr lang="en-US" sz="1400" dirty="0"/>
                <a:t>This scatter plot illustrates the relationship between the average satisfaction levels of employees and their last evaluation scores. By analyzing this relationship, we can gain insights into how employee satisfaction correlates with performance, which is a critical factor in recruitment quality.</a:t>
              </a:r>
              <a:endParaRPr lang="ar-SA" sz="1400" dirty="0"/>
            </a:p>
            <a:p>
              <a:pPr marL="0" defTabSz="914400" rtl="1" eaLnBrk="1" latinLnBrk="0" hangingPunct="1"/>
              <a:endParaRPr lang="ar-SA" sz="1400" dirty="0"/>
            </a:p>
            <a:p>
              <a:pPr marL="0" defTabSz="914400" rtl="1" eaLnBrk="1" latinLnBrk="0" hangingPunct="1"/>
              <a:r>
                <a:rPr lang="en-US" sz="1400" b="1" dirty="0"/>
                <a:t>Positive Correlation</a:t>
              </a:r>
              <a:r>
                <a:rPr lang="en-US" sz="1400" dirty="0"/>
                <a:t>: Higher satisfaction levels generally correspond to higher performance evaluations. This suggests that satisfied employees tend to perform better.</a:t>
              </a:r>
              <a:endParaRPr lang="ar-SA" sz="1400" dirty="0"/>
            </a:p>
            <a:p>
              <a:pPr marL="0" defTabSz="914400" rtl="1" eaLnBrk="1" latinLnBrk="0" hangingPunct="1"/>
              <a:r>
                <a:rPr lang="en-US" sz="1400" b="1" dirty="0"/>
                <a:t>Clustered Distribution</a:t>
              </a:r>
              <a:r>
                <a:rPr lang="en-US" sz="1400" dirty="0"/>
                <a:t>: The data points are clustered in several distinct groups, indicating potential patterns or segments within the employee population that can be further investigated.</a:t>
              </a:r>
              <a:endParaRPr lang="ar-SA" sz="1400" dirty="0"/>
            </a:p>
            <a:p>
              <a:pPr marL="0" defTabSz="914400" rtl="1" eaLnBrk="1" latinLnBrk="0" hangingPunct="1"/>
              <a:endParaRPr lang="en-US" sz="1400" dirty="0"/>
            </a:p>
          </p:txBody>
        </p:sp>
        <p:sp>
          <p:nvSpPr>
            <p:cNvPr id="21" name="TextBox 20">
              <a:extLst>
                <a:ext uri="{FF2B5EF4-FFF2-40B4-BE49-F238E27FC236}">
                  <a16:creationId xmlns:a16="http://schemas.microsoft.com/office/drawing/2014/main" id="{39C9B574-93F9-13A8-1E0F-4DFB298FF281}"/>
                </a:ext>
              </a:extLst>
            </p:cNvPr>
            <p:cNvSpPr txBox="1"/>
            <p:nvPr/>
          </p:nvSpPr>
          <p:spPr>
            <a:xfrm>
              <a:off x="266698" y="3693987"/>
              <a:ext cx="6191990" cy="738664"/>
            </a:xfrm>
            <a:prstGeom prst="rect">
              <a:avLst/>
            </a:prstGeom>
            <a:noFill/>
          </p:spPr>
          <p:txBody>
            <a:bodyPr wrap="square">
              <a:spAutoFit/>
            </a:bodyPr>
            <a:lstStyle/>
            <a:p>
              <a:pPr marL="0" defTabSz="914400" rtl="1" eaLnBrk="1" latinLnBrk="0" hangingPunct="1"/>
              <a:r>
                <a:rPr lang="en-US" sz="1400" dirty="0"/>
                <a:t>Enhancing employee satisfaction can lead to improved performance, which in turn can improve recruitment quality by attracting and retaining high-performing individuals.</a:t>
              </a:r>
            </a:p>
          </p:txBody>
        </p:sp>
      </p:grpSp>
    </p:spTree>
    <p:extLst>
      <p:ext uri="{BB962C8B-B14F-4D97-AF65-F5344CB8AC3E}">
        <p14:creationId xmlns:p14="http://schemas.microsoft.com/office/powerpoint/2010/main" val="33594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graphicFrame>
        <p:nvGraphicFramePr>
          <p:cNvPr id="6" name="Chart 5">
            <a:extLst>
              <a:ext uri="{FF2B5EF4-FFF2-40B4-BE49-F238E27FC236}">
                <a16:creationId xmlns:a16="http://schemas.microsoft.com/office/drawing/2014/main" id="{7C671570-E157-0319-C7DB-E56E8FBF889F}"/>
              </a:ext>
            </a:extLst>
          </p:cNvPr>
          <p:cNvGraphicFramePr>
            <a:graphicFrameLocks/>
          </p:cNvGraphicFramePr>
          <p:nvPr/>
        </p:nvGraphicFramePr>
        <p:xfrm>
          <a:off x="6222999" y="1739900"/>
          <a:ext cx="5549900" cy="337819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07D465B-57F9-CADC-8B21-75F4C5C94F95}"/>
              </a:ext>
            </a:extLst>
          </p:cNvPr>
          <p:cNvSpPr txBox="1"/>
          <p:nvPr/>
        </p:nvSpPr>
        <p:spPr>
          <a:xfrm>
            <a:off x="266699" y="1551562"/>
            <a:ext cx="5956300" cy="3754874"/>
          </a:xfrm>
          <a:prstGeom prst="rect">
            <a:avLst/>
          </a:prstGeom>
          <a:noFill/>
        </p:spPr>
        <p:txBody>
          <a:bodyPr wrap="square">
            <a:spAutoFit/>
          </a:bodyPr>
          <a:lstStyle/>
          <a:p>
            <a:pPr marL="0" defTabSz="914400" rtl="1" eaLnBrk="1" latinLnBrk="0" hangingPunct="1"/>
            <a:r>
              <a:rPr lang="en-US" sz="1400" b="1" dirty="0"/>
              <a:t>2- Number of Projects:</a:t>
            </a:r>
            <a:endParaRPr lang="en-US" sz="1400" dirty="0"/>
          </a:p>
          <a:p>
            <a:pPr marL="0" defTabSz="914400" rtl="1" eaLnBrk="1" latinLnBrk="0" hangingPunct="1"/>
            <a:r>
              <a:rPr lang="en-US" sz="1400" dirty="0"/>
              <a:t>This bar chart illustrates the relationship between the number of projects employees are working on and their last evaluation scores. By analyzing this relationship, we can gain insights into how involvement in multiple projects correlates with employee performance, which can inform recruitment strategies.</a:t>
            </a:r>
            <a:endParaRPr lang="ar-SA" sz="1400" dirty="0"/>
          </a:p>
          <a:p>
            <a:pPr marL="0" defTabSz="914400" rtl="1" eaLnBrk="1" latinLnBrk="0" hangingPunct="1"/>
            <a:endParaRPr lang="ar-SA" sz="1400" dirty="0"/>
          </a:p>
          <a:p>
            <a:pPr marL="0" defTabSz="914400" rtl="1" eaLnBrk="1" latinLnBrk="0" hangingPunct="1"/>
            <a:r>
              <a:rPr lang="en-US" sz="1400" b="1" dirty="0"/>
              <a:t>Positive Correlation</a:t>
            </a:r>
            <a:r>
              <a:rPr lang="en-US" sz="1400" dirty="0"/>
              <a:t>: There is a clear positive trend indicating that as the number of projects increases, the average performance evaluation also increases.</a:t>
            </a:r>
            <a:endParaRPr lang="ar-SA" sz="1400" dirty="0"/>
          </a:p>
          <a:p>
            <a:pPr marL="0" defTabSz="914400" rtl="1" eaLnBrk="1" latinLnBrk="0" hangingPunct="1"/>
            <a:r>
              <a:rPr lang="en-US" sz="1400" b="1" dirty="0"/>
              <a:t>Optimal Project Load</a:t>
            </a:r>
            <a:r>
              <a:rPr lang="en-US" sz="1400" dirty="0"/>
              <a:t>: Employees involved in 6-7 projects tend to have the highest performance scores, suggesting an optimal project load that maximizes productivity and performance.</a:t>
            </a:r>
            <a:endParaRPr lang="ar-SA" sz="1400" dirty="0"/>
          </a:p>
          <a:p>
            <a:pPr marL="0" defTabSz="914400" rtl="1" eaLnBrk="1" latinLnBrk="0" hangingPunct="1"/>
            <a:endParaRPr lang="ar-SA" sz="1400" dirty="0"/>
          </a:p>
          <a:p>
            <a:pPr marL="0" defTabSz="914400" rtl="1" eaLnBrk="1" latinLnBrk="0" hangingPunct="1"/>
            <a:r>
              <a:rPr lang="en-US" sz="1400" dirty="0"/>
              <a:t>Encouraging employees to participate in multiple projects can enhance their performance. For recruitment, this implies that candidates with the ability to manage and excel in multiple projects should be prioritized, and providing sufficient support and training for project management can further improve recruitment quality and efficiency.</a:t>
            </a:r>
          </a:p>
        </p:txBody>
      </p:sp>
    </p:spTree>
    <p:extLst>
      <p:ext uri="{BB962C8B-B14F-4D97-AF65-F5344CB8AC3E}">
        <p14:creationId xmlns:p14="http://schemas.microsoft.com/office/powerpoint/2010/main" val="189919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6080938" cy="3970318"/>
          </a:xfrm>
          <a:prstGeom prst="rect">
            <a:avLst/>
          </a:prstGeom>
          <a:noFill/>
        </p:spPr>
        <p:txBody>
          <a:bodyPr wrap="square">
            <a:spAutoFit/>
          </a:bodyPr>
          <a:lstStyle/>
          <a:p>
            <a:pPr marL="0" defTabSz="914400" rtl="1" eaLnBrk="1" latinLnBrk="0" hangingPunct="1"/>
            <a:r>
              <a:rPr lang="en-US" sz="1400" b="1" dirty="0"/>
              <a:t>3- Time Spent at Company: </a:t>
            </a:r>
            <a:endParaRPr lang="ar-SA" sz="1400" b="1" dirty="0"/>
          </a:p>
          <a:p>
            <a:r>
              <a:rPr lang="en-US" sz="1400" dirty="0"/>
              <a:t>This line chart shows the relationship between the tenure duration of employees (number of years spent at the company) and their last evaluation scores. By examining this relationship, we can understand how the length of time an employee spends at the company influences their performance, which can provide insights for improving recruitment efficiency.</a:t>
            </a:r>
          </a:p>
          <a:p>
            <a:endParaRPr lang="en-US" sz="1400" b="1" dirty="0"/>
          </a:p>
          <a:p>
            <a:r>
              <a:rPr lang="en-US" sz="1400" b="1" dirty="0"/>
              <a:t>Fluctuations in Performance</a:t>
            </a:r>
            <a:r>
              <a:rPr lang="en-US" sz="1400" dirty="0"/>
              <a:t>: The chart indicates that employee performance varies with tenure duration. Performance peaks around 4-6 years of tenure and then starts to decline slightly.</a:t>
            </a:r>
          </a:p>
          <a:p>
            <a:r>
              <a:rPr lang="en-US" sz="1400" b="1" dirty="0"/>
              <a:t>Retention Strategies</a:t>
            </a:r>
            <a:r>
              <a:rPr lang="en-US" sz="1400" dirty="0"/>
              <a:t>: Employees with 4-6 years of tenure show the highest performance levels, suggesting that this period is crucial for maximizing employee productivity.</a:t>
            </a:r>
          </a:p>
          <a:p>
            <a:endParaRPr lang="en-US" sz="1400" dirty="0"/>
          </a:p>
          <a:p>
            <a:r>
              <a:rPr lang="en-US" sz="1400" dirty="0"/>
              <a:t>To enhance recruitment efficiency, the company should focus on retention strategies that encourage employees to stay for at least 4-6 years. This can be achieved by offering career development opportunities, recognition programs, and clear paths for advancement within the company.</a:t>
            </a:r>
          </a:p>
        </p:txBody>
      </p:sp>
      <p:graphicFrame>
        <p:nvGraphicFramePr>
          <p:cNvPr id="4" name="Chart 3">
            <a:extLst>
              <a:ext uri="{FF2B5EF4-FFF2-40B4-BE49-F238E27FC236}">
                <a16:creationId xmlns:a16="http://schemas.microsoft.com/office/drawing/2014/main" id="{3A2BB64A-6FA3-91DD-82E9-DC1AB6274350}"/>
              </a:ext>
            </a:extLst>
          </p:cNvPr>
          <p:cNvGraphicFramePr>
            <a:graphicFrameLocks/>
          </p:cNvGraphicFramePr>
          <p:nvPr>
            <p:extLst>
              <p:ext uri="{D42A27DB-BD31-4B8C-83A1-F6EECF244321}">
                <p14:modId xmlns:p14="http://schemas.microsoft.com/office/powerpoint/2010/main" val="919309461"/>
              </p:ext>
            </p:extLst>
          </p:nvPr>
        </p:nvGraphicFramePr>
        <p:xfrm>
          <a:off x="6248400" y="1739900"/>
          <a:ext cx="5422900" cy="38528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826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368301" y="1780903"/>
            <a:ext cx="4203699" cy="4848497"/>
          </a:xfrm>
        </p:spPr>
        <p:txBody>
          <a:bodyPr>
            <a:normAutofit/>
          </a:bodyPr>
          <a:lstStyle/>
          <a:p>
            <a:r>
              <a:rPr lang="en-US" sz="2400" b="1" dirty="0"/>
              <a:t>Conclusions</a:t>
            </a:r>
            <a:endParaRPr lang="en-SA" sz="2400" dirty="0"/>
          </a:p>
          <a:p>
            <a:r>
              <a:rPr lang="en-US" sz="1400" dirty="0"/>
              <a:t>We observe that there are three key factors affecting recruitment quality by their impact on employee performance:</a:t>
            </a:r>
          </a:p>
          <a:p>
            <a:pPr>
              <a:buFont typeface="+mj-lt"/>
              <a:buAutoNum type="arabicPeriod"/>
            </a:pPr>
            <a:r>
              <a:rPr lang="en-US" sz="1400" b="1" dirty="0"/>
              <a:t>Satisfaction Level</a:t>
            </a:r>
            <a:r>
              <a:rPr lang="en-US" sz="1400" dirty="0"/>
              <a:t>: Found to have a statistically significant positive impact on job performance.</a:t>
            </a:r>
          </a:p>
          <a:p>
            <a:pPr>
              <a:buFont typeface="+mj-lt"/>
              <a:buAutoNum type="arabicPeriod"/>
            </a:pPr>
            <a:r>
              <a:rPr lang="en-US" sz="1400" b="1" dirty="0"/>
              <a:t>Number of Projects</a:t>
            </a:r>
            <a:r>
              <a:rPr lang="en-US" sz="1400" dirty="0"/>
              <a:t>: Found to have a statistically significant positive impact on job performance.</a:t>
            </a:r>
          </a:p>
          <a:p>
            <a:pPr>
              <a:buFont typeface="+mj-lt"/>
              <a:buAutoNum type="arabicPeriod"/>
            </a:pPr>
            <a:r>
              <a:rPr lang="en-US" sz="1400" b="1" dirty="0"/>
              <a:t>Time Spent at Company</a:t>
            </a:r>
            <a:r>
              <a:rPr lang="en-US" sz="1400" dirty="0"/>
              <a:t>: Found to have a statistically significant positive impact on job performance.</a:t>
            </a:r>
          </a:p>
          <a:p>
            <a:endParaRPr lang="en-SA" dirty="0"/>
          </a:p>
          <a:p>
            <a:endParaRPr lang="en-SA" dirty="0"/>
          </a:p>
        </p:txBody>
      </p:sp>
      <p:cxnSp>
        <p:nvCxnSpPr>
          <p:cNvPr id="5" name="Straight Connector 4">
            <a:extLst>
              <a:ext uri="{FF2B5EF4-FFF2-40B4-BE49-F238E27FC236}">
                <a16:creationId xmlns:a16="http://schemas.microsoft.com/office/drawing/2014/main" id="{3346A654-9840-B7DE-3FED-138D3E660C27}"/>
              </a:ext>
            </a:extLst>
          </p:cNvPr>
          <p:cNvCxnSpPr>
            <a:cxnSpLocks/>
          </p:cNvCxnSpPr>
          <p:nvPr/>
        </p:nvCxnSpPr>
        <p:spPr>
          <a:xfrm>
            <a:off x="4572000" y="1915953"/>
            <a:ext cx="0" cy="3591712"/>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800603" y="1780902"/>
            <a:ext cx="7200891" cy="484849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en-US" sz="1400" dirty="0"/>
              <a:t>1-To improve satisfaction levels: I suggest providing a supportive and motivating work environment, enhancing communication between employees and management, offering performance-based incentives and rewards, organizing social events and recreational activities to foster team spirit, and developing flexible work policies that allow for remote work when needed.</a:t>
            </a:r>
          </a:p>
          <a:p>
            <a:r>
              <a:rPr lang="en-US" sz="1400" dirty="0"/>
              <a:t>2- Encourage employees to participate in multiple projects and present them with new and diverse challenges to develop their skills and motivate them. Provide the necessary training and support to manage projects effectively and ensure the workload is distributed fairly among employees to prevent burnout.</a:t>
            </a:r>
            <a:endParaRPr lang="ar-SA" sz="1400" dirty="0"/>
          </a:p>
          <a:p>
            <a:r>
              <a:rPr lang="en-US" sz="1400" dirty="0"/>
              <a:t>3- Monitor and optimize working hours to prevent burnout and provide flexibility in work schedules to ensure a balance between professional and personal life. Additionally, offer programs to train employees on effective time management.</a:t>
            </a:r>
          </a:p>
          <a:p>
            <a:endParaRPr lang="en-SA" dirty="0"/>
          </a:p>
        </p:txBody>
      </p:sp>
    </p:spTree>
    <p:extLst>
      <p:ext uri="{BB962C8B-B14F-4D97-AF65-F5344CB8AC3E}">
        <p14:creationId xmlns:p14="http://schemas.microsoft.com/office/powerpoint/2010/main" val="97947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itle 1">
            <a:extLst>
              <a:ext uri="{FF2B5EF4-FFF2-40B4-BE49-F238E27FC236}">
                <a16:creationId xmlns:a16="http://schemas.microsoft.com/office/drawing/2014/main" id="{CF964DC6-EF8C-1A2A-7A4D-A81516486603}"/>
              </a:ext>
            </a:extLst>
          </p:cNvPr>
          <p:cNvSpPr txBox="1">
            <a:spLocks/>
          </p:cNvSpPr>
          <p:nvPr/>
        </p:nvSpPr>
        <p:spPr>
          <a:xfrm>
            <a:off x="2369078" y="2204502"/>
            <a:ext cx="7453844" cy="1299986"/>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500" b="1" dirty="0"/>
              <a:t>3. Employee Retention Rate</a:t>
            </a:r>
            <a:r>
              <a:rPr lang="en-US" sz="2500" dirty="0"/>
              <a:t>: </a:t>
            </a:r>
          </a:p>
          <a:p>
            <a:pPr algn="ctr"/>
            <a:r>
              <a:rPr lang="en-US" sz="1800" dirty="0"/>
              <a:t>What are the main factors affecting the employee retention rate in the company, and how can we improve these rates?</a:t>
            </a:r>
          </a:p>
        </p:txBody>
      </p:sp>
    </p:spTree>
    <p:extLst>
      <p:ext uri="{BB962C8B-B14F-4D97-AF65-F5344CB8AC3E}">
        <p14:creationId xmlns:p14="http://schemas.microsoft.com/office/powerpoint/2010/main" val="195324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7972-3B46-50FA-BD61-F932EBA4CC6E}"/>
              </a:ext>
            </a:extLst>
          </p:cNvPr>
          <p:cNvSpPr>
            <a:spLocks noGrp="1"/>
          </p:cNvSpPr>
          <p:nvPr>
            <p:ph type="title"/>
          </p:nvPr>
        </p:nvSpPr>
        <p:spPr/>
        <p:txBody>
          <a:bodyPr>
            <a:normAutofit/>
          </a:bodyPr>
          <a:lstStyle/>
          <a:p>
            <a:r>
              <a:rPr lang="en-SA" sz="5400" b="1" dirty="0"/>
              <a:t>Introduction </a:t>
            </a:r>
          </a:p>
        </p:txBody>
      </p:sp>
      <p:sp>
        <p:nvSpPr>
          <p:cNvPr id="3" name="Content Placeholder 2">
            <a:extLst>
              <a:ext uri="{FF2B5EF4-FFF2-40B4-BE49-F238E27FC236}">
                <a16:creationId xmlns:a16="http://schemas.microsoft.com/office/drawing/2014/main" id="{AEF48B05-C7FB-7066-E57C-41701F5E2608}"/>
              </a:ext>
            </a:extLst>
          </p:cNvPr>
          <p:cNvSpPr>
            <a:spLocks noGrp="1"/>
          </p:cNvSpPr>
          <p:nvPr>
            <p:ph idx="1"/>
          </p:nvPr>
        </p:nvSpPr>
        <p:spPr/>
        <p:txBody>
          <a:bodyPr>
            <a:normAutofit/>
          </a:bodyPr>
          <a:lstStyle/>
          <a:p>
            <a:pPr marL="0" indent="0" defTabSz="914400" rtl="1" eaLnBrk="1" latinLnBrk="0" hangingPunct="1">
              <a:lnSpc>
                <a:spcPct val="110000"/>
              </a:lnSpc>
              <a:spcBef>
                <a:spcPts val="1000"/>
              </a:spcBef>
              <a:buFontTx/>
              <a:buNone/>
            </a:pPr>
            <a:r>
              <a:rPr lang="en-US" dirty="0"/>
              <a:t>In this presentation, we will explore the HR Metrics and Analytics aimed at answering the four key business questions related to human resources at MNC. The goal of this analysis is to provide actionable insights to improve HR operations and increase the overall efficiency of the company.</a:t>
            </a:r>
            <a:endParaRPr lang="ar-SA" dirty="0"/>
          </a:p>
          <a:p>
            <a:pPr marL="0" indent="0" defTabSz="914400" rtl="1" eaLnBrk="1" latinLnBrk="0" hangingPunct="1">
              <a:lnSpc>
                <a:spcPct val="110000"/>
              </a:lnSpc>
              <a:spcBef>
                <a:spcPts val="1000"/>
              </a:spcBef>
              <a:buFontTx/>
              <a:buNone/>
            </a:pPr>
            <a:endParaRPr lang="ar-SA" dirty="0"/>
          </a:p>
          <a:p>
            <a:pPr marL="0" indent="0" defTabSz="914400" rtl="1" eaLnBrk="1" latinLnBrk="0" hangingPunct="1">
              <a:lnSpc>
                <a:spcPct val="110000"/>
              </a:lnSpc>
              <a:spcBef>
                <a:spcPts val="1000"/>
              </a:spcBef>
              <a:buFontTx/>
              <a:buNone/>
            </a:pPr>
            <a:r>
              <a:rPr lang="en-US" b="1" dirty="0"/>
              <a:t>Data Source</a:t>
            </a:r>
          </a:p>
          <a:p>
            <a:pPr marL="0" indent="0" defTabSz="914400" rtl="1" eaLnBrk="1" latinLnBrk="0" hangingPunct="1">
              <a:lnSpc>
                <a:spcPct val="110000"/>
              </a:lnSpc>
              <a:spcBef>
                <a:spcPts val="1000"/>
              </a:spcBef>
              <a:buFontTx/>
              <a:buNone/>
            </a:pPr>
            <a:r>
              <a:rPr lang="en-US" dirty="0"/>
              <a:t>A comprehensive dataset available on the </a:t>
            </a:r>
            <a:r>
              <a:rPr lang="en-US" dirty="0">
                <a:hlinkClick r:id="rId2"/>
              </a:rPr>
              <a:t>Kaggle platform</a:t>
            </a:r>
            <a:r>
              <a:rPr lang="en-US" dirty="0"/>
              <a:t> was used. This data includes detailed information about employees, including satisfaction level, job performance, the number of projects they are working on, monthly working hours, work accidents, promotions, and different work departments. This data allows us to analyze the factors affecting employee retention, satisfaction, recruitment efficiency, and performance in a detailed and comprehensive manner.</a:t>
            </a:r>
          </a:p>
          <a:p>
            <a:pPr marL="0" indent="0" defTabSz="914400" rtl="1" eaLnBrk="1" latinLnBrk="0" hangingPunct="1">
              <a:lnSpc>
                <a:spcPct val="110000"/>
              </a:lnSpc>
              <a:spcBef>
                <a:spcPts val="1000"/>
              </a:spcBef>
              <a:buFontTx/>
              <a:buNone/>
            </a:pPr>
            <a:endParaRPr lang="en-US" dirty="0"/>
          </a:p>
          <a:p>
            <a:pPr marL="0" indent="0" defTabSz="914400" rtl="1" eaLnBrk="1" latinLnBrk="0" hangingPunct="1">
              <a:lnSpc>
                <a:spcPct val="110000"/>
              </a:lnSpc>
              <a:spcBef>
                <a:spcPts val="1000"/>
              </a:spcBef>
              <a:buFontTx/>
              <a:buNone/>
            </a:pPr>
            <a:endParaRPr lang="en-SA" dirty="0"/>
          </a:p>
        </p:txBody>
      </p:sp>
    </p:spTree>
    <p:extLst>
      <p:ext uri="{BB962C8B-B14F-4D97-AF65-F5344CB8AC3E}">
        <p14:creationId xmlns:p14="http://schemas.microsoft.com/office/powerpoint/2010/main" val="418965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3" name="Rectangle 2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DB145-48E1-D1AA-E9BD-409065CC267E}"/>
              </a:ext>
            </a:extLst>
          </p:cNvPr>
          <p:cNvSpPr>
            <a:spLocks noGrp="1"/>
          </p:cNvSpPr>
          <p:nvPr>
            <p:ph type="title"/>
          </p:nvPr>
        </p:nvSpPr>
        <p:spPr>
          <a:xfrm>
            <a:off x="6529743" y="1359825"/>
            <a:ext cx="5314595" cy="2399820"/>
          </a:xfrm>
        </p:spPr>
        <p:txBody>
          <a:bodyPr vert="horz" lIns="91440" tIns="45720" rIns="91440" bIns="45720" rtlCol="0" anchor="b">
            <a:normAutofit/>
          </a:bodyPr>
          <a:lstStyle/>
          <a:p>
            <a:pPr algn="ctr" defTabSz="914400" rtl="1" eaLnBrk="1" latinLnBrk="0" hangingPunct="1">
              <a:lnSpc>
                <a:spcPct val="110000"/>
              </a:lnSpc>
              <a:spcBef>
                <a:spcPct val="0"/>
              </a:spcBef>
              <a:buNone/>
            </a:pPr>
            <a:r>
              <a:rPr lang="en-US" sz="1800" dirty="0"/>
              <a:t>We observe that the employee turnover rate (24%) is considered average, indicating that the company needs to improve employee retention strategies to reduce this rate. The employee retention rate (76%) is relatively positive, but it can be improved by focusing on the factors that significantly impact employee retention.</a:t>
            </a:r>
            <a:endParaRPr lang="en-US" kern="1200" cap="all" spc="390" baseline="0" dirty="0">
              <a:solidFill>
                <a:schemeClr val="tx2"/>
              </a:solidFill>
              <a:latin typeface="+mj-lt"/>
              <a:ea typeface="+mj-ea"/>
              <a:cs typeface="+mj-cs"/>
            </a:endParaRPr>
          </a:p>
        </p:txBody>
      </p:sp>
      <p:pic>
        <p:nvPicPr>
          <p:cNvPr id="15" name="Picture 14">
            <a:extLst>
              <a:ext uri="{FF2B5EF4-FFF2-40B4-BE49-F238E27FC236}">
                <a16:creationId xmlns:a16="http://schemas.microsoft.com/office/drawing/2014/main" id="{2F8F68BA-6EEC-AC29-9947-98428F13D52A}"/>
              </a:ext>
            </a:extLst>
          </p:cNvPr>
          <p:cNvPicPr>
            <a:picLocks noChangeAspect="1"/>
          </p:cNvPicPr>
          <p:nvPr/>
        </p:nvPicPr>
        <p:blipFill>
          <a:blip r:embed="rId2"/>
          <a:stretch>
            <a:fillRect/>
          </a:stretch>
        </p:blipFill>
        <p:spPr>
          <a:xfrm>
            <a:off x="542434" y="1903136"/>
            <a:ext cx="5011133" cy="1934444"/>
          </a:xfrm>
          <a:prstGeom prst="rect">
            <a:avLst/>
          </a:prstGeom>
        </p:spPr>
      </p:pic>
      <p:grpSp>
        <p:nvGrpSpPr>
          <p:cNvPr id="31" name="Group 3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32" name="Rectangle 3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537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253999" y="1305497"/>
            <a:ext cx="5790019" cy="4486080"/>
          </a:xfrm>
        </p:spPr>
        <p:txBody>
          <a:bodyPr anchor="ctr">
            <a:noAutofit/>
          </a:bodyPr>
          <a:lstStyle/>
          <a:p>
            <a:br>
              <a:rPr lang="ar-SA" sz="1200" dirty="0"/>
            </a:br>
            <a:br>
              <a:rPr lang="en-US" sz="1200" dirty="0"/>
            </a:br>
            <a:r>
              <a:rPr lang="en-US" sz="1000" b="1" dirty="0"/>
              <a:t>Last Evaluation:</a:t>
            </a:r>
            <a:r>
              <a:rPr lang="en-US" sz="1000" dirty="0"/>
              <a:t> </a:t>
            </a:r>
            <a:br>
              <a:rPr lang="ar-SA" sz="1000" dirty="0"/>
            </a:br>
            <a:r>
              <a:rPr lang="en-US" sz="1000" dirty="0"/>
              <a:t>It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a:t>
            </a:r>
            <a:br>
              <a:rPr lang="en-US" sz="1000" dirty="0"/>
            </a:br>
            <a:r>
              <a:rPr lang="en-US" sz="1000" b="1" dirty="0"/>
              <a:t>Satisfaction Level:</a:t>
            </a:r>
            <a:r>
              <a:rPr lang="en-US" sz="1000" dirty="0"/>
              <a:t> </a:t>
            </a:r>
            <a:br>
              <a:rPr lang="ar-SA" sz="1000" dirty="0"/>
            </a:br>
            <a:r>
              <a:rPr lang="en-US" sz="1000" dirty="0"/>
              <a:t>It has a significant and statistically negative impact on the likelihood of employees staying with the company (P-value ≈ 0). Each unit increase in satisfaction level leads to a decrease in the likelihood of employees staying by 0.6592 units. This suggests that employees with higher satisfaction levels may be more likely to leave the company in search of better opportunities.</a:t>
            </a:r>
            <a:br>
              <a:rPr lang="en-US" sz="1000" dirty="0"/>
            </a:br>
            <a:r>
              <a:rPr lang="en-US" sz="1000" b="1" dirty="0"/>
              <a:t>Number of Projects:</a:t>
            </a:r>
            <a:r>
              <a:rPr lang="en-US" sz="1000" dirty="0"/>
              <a:t> </a:t>
            </a:r>
            <a:br>
              <a:rPr lang="ar-SA" sz="1000" dirty="0"/>
            </a:br>
            <a:r>
              <a:rPr lang="en-US" sz="1000" dirty="0"/>
              <a:t>It has a significant and statistically negative impact on the likelihood of employees staying with the company (P-value ≈ 0). Each unit increase in the number of projects leads to a decrease in the likelihood of employees staying by 0.0346 units. This indicates that an increased number of projects can reduce the likelihood of employees staying due to increased workload and burnout.</a:t>
            </a:r>
            <a:br>
              <a:rPr lang="en-US" sz="1000" dirty="0"/>
            </a:br>
            <a:r>
              <a:rPr lang="en-US" sz="1000" b="1" dirty="0"/>
              <a:t>Average Monthly Hours:</a:t>
            </a:r>
            <a:r>
              <a:rPr lang="en-US" sz="1000" dirty="0"/>
              <a:t> </a:t>
            </a:r>
            <a:br>
              <a:rPr lang="ar-SA" sz="1000" dirty="0"/>
            </a:br>
            <a:r>
              <a:rPr lang="en-US" sz="1000" dirty="0"/>
              <a:t>It has a significant and statistically positive impact on the likelihood of employees staying with the company (P-value ≈ 0). Each unit increase in average monthly hours leads to an increase in the likelihood of employees staying by 0.0006 units.</a:t>
            </a:r>
            <a:br>
              <a:rPr lang="en-US" sz="1000" dirty="0"/>
            </a:br>
            <a:r>
              <a:rPr lang="en-US" sz="1000" b="1" dirty="0"/>
              <a:t>Time Spent at Company:</a:t>
            </a:r>
            <a:r>
              <a:rPr lang="en-US" sz="1000" dirty="0"/>
              <a:t> </a:t>
            </a:r>
            <a:br>
              <a:rPr lang="ar-SA" sz="1000" dirty="0"/>
            </a:br>
            <a:r>
              <a:rPr lang="en-US" sz="1000" dirty="0"/>
              <a:t>It has a significant and statistically positive impact on the likelihood of employees staying with the company (P-value ≈ 0). Each unit increase in the time spent at the company leads to an increase in the likelihood of employees staying by 0.0335 units. This indicates that employees who spend more time at the company are more likely to stay longer.</a:t>
            </a:r>
            <a:br>
              <a:rPr lang="en-US" sz="1000" dirty="0"/>
            </a:br>
            <a:r>
              <a:rPr lang="en-US" sz="1000" b="1" dirty="0"/>
              <a:t>Work Accidents:</a:t>
            </a:r>
            <a:r>
              <a:rPr lang="en-US" sz="1000" dirty="0"/>
              <a:t> </a:t>
            </a:r>
            <a:br>
              <a:rPr lang="ar-SA" sz="1000" dirty="0"/>
            </a:br>
            <a:r>
              <a:rPr lang="en-US" sz="1000" dirty="0"/>
              <a:t>It has a significant and statistically negative impact on the likelihood of employees staying with the company (P-value ≈ 0). Each unit increase in work accidents leads to a decrease in the likelihood of employees staying by 0.1569 units.</a:t>
            </a:r>
            <a:br>
              <a:rPr lang="en-US" sz="1000" dirty="0"/>
            </a:br>
            <a:r>
              <a:rPr lang="en-US" sz="1000" b="1" dirty="0"/>
              <a:t>Promotion in Last 5 Years:</a:t>
            </a:r>
            <a:br>
              <a:rPr lang="ar-SA" sz="1000" b="1" dirty="0"/>
            </a:br>
            <a:r>
              <a:rPr lang="en-US" sz="1000" dirty="0"/>
              <a:t> It has a significant and statistically negative impact on the likelihood of employees staying with the company (P-value ≈ 0). Each unit increase in promotions in the last 5 years leads to a decrease in the likelihood of employees staying by 0.1611 units.</a:t>
            </a:r>
            <a:br>
              <a:rPr lang="en-US" sz="1000" dirty="0"/>
            </a:br>
            <a:br>
              <a:rPr lang="en-US" sz="1200" dirty="0"/>
            </a:br>
            <a:br>
              <a:rPr lang="en-US" sz="1200" dirty="0"/>
            </a:br>
            <a:br>
              <a:rPr lang="en-US" sz="1200" dirty="0"/>
            </a:br>
            <a:endParaRPr lang="en-SA" sz="1200" dirty="0"/>
          </a:p>
        </p:txBody>
      </p:sp>
      <p:sp>
        <p:nvSpPr>
          <p:cNvPr id="7" name="TextBox 6">
            <a:extLst>
              <a:ext uri="{FF2B5EF4-FFF2-40B4-BE49-F238E27FC236}">
                <a16:creationId xmlns:a16="http://schemas.microsoft.com/office/drawing/2014/main" id="{EA5F822C-16B3-5D19-B186-99D00FDFC13E}"/>
              </a:ext>
            </a:extLst>
          </p:cNvPr>
          <p:cNvSpPr txBox="1"/>
          <p:nvPr/>
        </p:nvSpPr>
        <p:spPr>
          <a:xfrm>
            <a:off x="253999" y="202895"/>
            <a:ext cx="11288051" cy="523220"/>
          </a:xfrm>
          <a:prstGeom prst="rect">
            <a:avLst/>
          </a:prstGeom>
          <a:noFill/>
        </p:spPr>
        <p:txBody>
          <a:bodyPr wrap="square">
            <a:spAutoFit/>
          </a:bodyPr>
          <a:lstStyle/>
          <a:p>
            <a:r>
              <a:rPr lang="en-US" sz="1400" dirty="0"/>
              <a:t>From the multiple regression analysis conducted on the available data, we were able to identify the key factors affecting the employee departure rate (left). The results are as follows:</a:t>
            </a:r>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6001627"/>
            <a:ext cx="11580038" cy="738664"/>
          </a:xfrm>
          <a:prstGeom prst="rect">
            <a:avLst/>
          </a:prstGeom>
          <a:noFill/>
        </p:spPr>
        <p:txBody>
          <a:bodyPr wrap="square">
            <a:spAutoFit/>
          </a:bodyPr>
          <a:lstStyle/>
          <a:p>
            <a:r>
              <a:rPr lang="en-US" sz="1400" dirty="0"/>
              <a:t>We can see that the most influential factors on the likelihood of employees staying with the company are the last evaluation, satisfaction level, number of projects, average monthly hours, time spent at the company, work accidents, and promotions in the last 5 years. Therefore, the company can focus on improving these factors to enhance employee retention.</a:t>
            </a:r>
            <a:endParaRPr lang="en-SA" sz="1400" dirty="0"/>
          </a:p>
        </p:txBody>
      </p:sp>
      <p:pic>
        <p:nvPicPr>
          <p:cNvPr id="9" name="Content Placeholder 8" descr="A screenshot of a spreadsheet&#10;&#10;Description automatically generated">
            <a:extLst>
              <a:ext uri="{FF2B5EF4-FFF2-40B4-BE49-F238E27FC236}">
                <a16:creationId xmlns:a16="http://schemas.microsoft.com/office/drawing/2014/main" id="{1C5600E5-CBD7-DADA-D67C-0084A6818BB1}"/>
              </a:ext>
            </a:extLst>
          </p:cNvPr>
          <p:cNvPicPr>
            <a:picLocks noGrp="1" noChangeAspect="1"/>
          </p:cNvPicPr>
          <p:nvPr>
            <p:ph idx="1"/>
          </p:nvPr>
        </p:nvPicPr>
        <p:blipFill>
          <a:blip r:embed="rId3"/>
          <a:stretch>
            <a:fillRect/>
          </a:stretch>
        </p:blipFill>
        <p:spPr>
          <a:xfrm>
            <a:off x="6044018" y="1454354"/>
            <a:ext cx="5767223" cy="3479154"/>
          </a:xfrm>
        </p:spPr>
      </p:pic>
    </p:spTree>
    <p:extLst>
      <p:ext uri="{BB962C8B-B14F-4D97-AF65-F5344CB8AC3E}">
        <p14:creationId xmlns:p14="http://schemas.microsoft.com/office/powerpoint/2010/main" val="14965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675759"/>
            <a:ext cx="5956300" cy="3754874"/>
          </a:xfrm>
          <a:prstGeom prst="rect">
            <a:avLst/>
          </a:prstGeom>
          <a:noFill/>
        </p:spPr>
        <p:txBody>
          <a:bodyPr wrap="square">
            <a:spAutoFit/>
          </a:bodyPr>
          <a:lstStyle/>
          <a:p>
            <a:r>
              <a:rPr lang="en-US" sz="1400" b="1" dirty="0"/>
              <a:t>1- Satisfaction Level</a:t>
            </a:r>
          </a:p>
          <a:p>
            <a:r>
              <a:rPr lang="en-US" sz="1400" dirty="0"/>
              <a:t>This bar chart illustrates the relationship between average satisfaction levels of employees and their retention status. By analyzing this relationship, we can gain insights into how employee satisfaction correlates with retention, which is a critical factor for the organization.</a:t>
            </a:r>
            <a:endParaRPr lang="ar-SA" sz="1400" dirty="0"/>
          </a:p>
          <a:p>
            <a:endParaRPr lang="en-US" sz="1400" dirty="0"/>
          </a:p>
          <a:p>
            <a:r>
              <a:rPr lang="en-US" sz="1400" b="1" dirty="0"/>
              <a:t>Positive Correlation</a:t>
            </a:r>
            <a:r>
              <a:rPr lang="en-US" sz="1400" dirty="0"/>
              <a:t>: Higher satisfaction levels generally correspond to higher retention rates. This suggests that satisfied employees tend to stay with the company longer.</a:t>
            </a:r>
          </a:p>
          <a:p>
            <a:r>
              <a:rPr lang="en-US" sz="1400" b="1" dirty="0"/>
              <a:t>Clear Difference</a:t>
            </a:r>
            <a:r>
              <a:rPr lang="en-US" sz="1400" dirty="0"/>
              <a:t>: The chart shows a clear difference in average satisfaction levels between employees who stay and those who leave. Employees who stay have an average satisfaction level of approximately 0.67, whereas those who leave have an average satisfaction level of approximately 0.44.</a:t>
            </a:r>
          </a:p>
          <a:p>
            <a:endParaRPr lang="ar-SA" sz="1400" b="1" dirty="0"/>
          </a:p>
          <a:p>
            <a:r>
              <a:rPr lang="en-US" sz="1400" dirty="0"/>
              <a:t>Enhancing employee satisfaction can lead to improved retention rates, thereby reducing turnover and maintaining a stable and committed workforce.</a:t>
            </a:r>
          </a:p>
          <a:p>
            <a:endParaRPr lang="en-US" sz="1400" dirty="0"/>
          </a:p>
        </p:txBody>
      </p:sp>
      <p:graphicFrame>
        <p:nvGraphicFramePr>
          <p:cNvPr id="6" name="Chart 5">
            <a:extLst>
              <a:ext uri="{FF2B5EF4-FFF2-40B4-BE49-F238E27FC236}">
                <a16:creationId xmlns:a16="http://schemas.microsoft.com/office/drawing/2014/main" id="{D8276B68-EEDE-A96A-CF0A-27C556F6DB18}"/>
              </a:ext>
            </a:extLst>
          </p:cNvPr>
          <p:cNvGraphicFramePr>
            <a:graphicFrameLocks/>
          </p:cNvGraphicFramePr>
          <p:nvPr>
            <p:extLst>
              <p:ext uri="{D42A27DB-BD31-4B8C-83A1-F6EECF244321}">
                <p14:modId xmlns:p14="http://schemas.microsoft.com/office/powerpoint/2010/main" val="3705443558"/>
              </p:ext>
            </p:extLst>
          </p:nvPr>
        </p:nvGraphicFramePr>
        <p:xfrm>
          <a:off x="6693116" y="2229010"/>
          <a:ext cx="4568613" cy="2648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782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274760"/>
            <a:ext cx="5956300" cy="5047536"/>
          </a:xfrm>
          <a:prstGeom prst="rect">
            <a:avLst/>
          </a:prstGeom>
          <a:noFill/>
        </p:spPr>
        <p:txBody>
          <a:bodyPr wrap="square">
            <a:spAutoFit/>
          </a:bodyPr>
          <a:lstStyle/>
          <a:p>
            <a:r>
              <a:rPr lang="en-US" sz="1400" b="1" dirty="0"/>
              <a:t>2- Last Evaluation</a:t>
            </a:r>
          </a:p>
          <a:p>
            <a:r>
              <a:rPr lang="en-US" sz="1400" dirty="0"/>
              <a:t>This bar chart illustrates the relationship between employees' last evaluation scores and their retention status. By analyzing this relationship, we can see how the last performance evaluation correlates with employee retention.</a:t>
            </a:r>
            <a:endParaRPr lang="ar-SA" sz="1400" dirty="0"/>
          </a:p>
          <a:p>
            <a:endParaRPr lang="en-US" sz="1400" dirty="0"/>
          </a:p>
          <a:p>
            <a:r>
              <a:rPr lang="en-US" sz="1400" b="1" dirty="0"/>
              <a:t>Positive Statistical Impact</a:t>
            </a:r>
            <a:r>
              <a:rPr lang="en-US" sz="1400" dirty="0"/>
              <a:t>: According to the multiple regression analysis, the last evaluation score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a:t>
            </a:r>
          </a:p>
          <a:p>
            <a:r>
              <a:rPr lang="en-US" sz="1400" b="1" dirty="0"/>
              <a:t>Minimal Difference in Chart</a:t>
            </a:r>
            <a:r>
              <a:rPr lang="en-US" sz="1400" dirty="0"/>
              <a:t>: However, the bar chart shows a minimal difference in the average last evaluation scores between employees who stay and those who leave. Both groups have similar average scores, around 0.70.</a:t>
            </a:r>
          </a:p>
          <a:p>
            <a:endParaRPr lang="ar-SA" sz="1400" dirty="0"/>
          </a:p>
          <a:p>
            <a:r>
              <a:rPr lang="en-US" sz="1400" dirty="0"/>
              <a:t>The minimal difference in the chart suggests that while last evaluation scores do have a positive impact on retention as shown by the regression analysis, they might not be the sole factor influencing retention. It may be necessary to consider other factors alongside performance evaluations to develop a comprehensive retention strategy.</a:t>
            </a:r>
          </a:p>
          <a:p>
            <a:r>
              <a:rPr lang="en-US" sz="1400" dirty="0"/>
              <a:t>Maintaining fair and accurate performance evaluations is important, but to enhance employee retention effectively, a holistic approach considering multiple factors is essential.</a:t>
            </a:r>
          </a:p>
        </p:txBody>
      </p:sp>
      <p:graphicFrame>
        <p:nvGraphicFramePr>
          <p:cNvPr id="3" name="Chart 2">
            <a:extLst>
              <a:ext uri="{FF2B5EF4-FFF2-40B4-BE49-F238E27FC236}">
                <a16:creationId xmlns:a16="http://schemas.microsoft.com/office/drawing/2014/main" id="{16E1A71D-21AA-64E4-7095-298854768E5D}"/>
              </a:ext>
            </a:extLst>
          </p:cNvPr>
          <p:cNvGraphicFramePr>
            <a:graphicFrameLocks/>
          </p:cNvGraphicFramePr>
          <p:nvPr>
            <p:extLst>
              <p:ext uri="{D42A27DB-BD31-4B8C-83A1-F6EECF244321}">
                <p14:modId xmlns:p14="http://schemas.microsoft.com/office/powerpoint/2010/main" val="2564313173"/>
              </p:ext>
            </p:extLst>
          </p:nvPr>
        </p:nvGraphicFramePr>
        <p:xfrm>
          <a:off x="6727308" y="2108200"/>
          <a:ext cx="4572000" cy="264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5867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179067"/>
            <a:ext cx="5956300" cy="5262979"/>
          </a:xfrm>
          <a:prstGeom prst="rect">
            <a:avLst/>
          </a:prstGeom>
          <a:noFill/>
        </p:spPr>
        <p:txBody>
          <a:bodyPr wrap="square">
            <a:spAutoFit/>
          </a:bodyPr>
          <a:lstStyle/>
          <a:p>
            <a:r>
              <a:rPr lang="en-US" sz="1400" b="1" dirty="0"/>
              <a:t>3- Number of Projects</a:t>
            </a:r>
          </a:p>
          <a:p>
            <a:r>
              <a:rPr lang="en-US" sz="1400" dirty="0"/>
              <a:t>This bar chart illustrates the relationship between the number of projects employees handle and their retention status. By analyzing this relationship, we can gain insights into how the workload in terms of project count correlates with employee retention.</a:t>
            </a:r>
            <a:endParaRPr lang="ar-SA" sz="1400" dirty="0"/>
          </a:p>
          <a:p>
            <a:endParaRPr lang="en-US" sz="1400" dirty="0"/>
          </a:p>
          <a:p>
            <a:r>
              <a:rPr lang="en-US" sz="1400" b="1" dirty="0"/>
              <a:t>Significant Statistical Impact</a:t>
            </a:r>
            <a:r>
              <a:rPr lang="en-US" sz="1400" dirty="0"/>
              <a:t>: According to the multiple regression analysis, the number of projects has a significant and statistically negative impact on the likelihood of employees staying with the company (P-value ≈ 0). Each unit increase in the number of projects leads to a decrease in the likelihood of employees staying by 0.0346 units. This indicates that employees with a higher number of projects tend to leave the company.</a:t>
            </a:r>
          </a:p>
          <a:p>
            <a:r>
              <a:rPr lang="en-US" sz="1400" b="1" dirty="0"/>
              <a:t>Distribution Insights</a:t>
            </a:r>
            <a:r>
              <a:rPr lang="en-US" sz="1400" dirty="0"/>
              <a:t>: The chart shows that employees who handle a moderate number of projects (3-4) tend to stay longer compared to those handling either a very high or very low number of projects. There is a noticeable drop in retention for employees involved in 5 or more projects, which suggests potential burnout or dissatisfaction with workload.</a:t>
            </a:r>
            <a:endParaRPr lang="ar-SA" sz="1400" dirty="0"/>
          </a:p>
          <a:p>
            <a:endParaRPr lang="ar-SA" sz="1400" dirty="0"/>
          </a:p>
          <a:p>
            <a:r>
              <a:rPr lang="en-US" sz="1400" dirty="0"/>
              <a:t>From the analysis, we find that the number of projects significantly impacts employee retention rates. The chart shows that employees working on a moderate number of projects tend to stay longer with the company, while those working on a higher number of projects are more likely to leave. Therefore, it is important for the company to effectively manage the number of projects assigned to employees to avoid burnout and increase retention rates.</a:t>
            </a:r>
          </a:p>
        </p:txBody>
      </p:sp>
      <p:graphicFrame>
        <p:nvGraphicFramePr>
          <p:cNvPr id="4" name="Chart 3">
            <a:extLst>
              <a:ext uri="{FF2B5EF4-FFF2-40B4-BE49-F238E27FC236}">
                <a16:creationId xmlns:a16="http://schemas.microsoft.com/office/drawing/2014/main" id="{96F7862B-EE28-A9F3-A185-7012C2C25183}"/>
              </a:ext>
            </a:extLst>
          </p:cNvPr>
          <p:cNvGraphicFramePr>
            <a:graphicFrameLocks/>
          </p:cNvGraphicFramePr>
          <p:nvPr>
            <p:extLst>
              <p:ext uri="{D42A27DB-BD31-4B8C-83A1-F6EECF244321}">
                <p14:modId xmlns:p14="http://schemas.microsoft.com/office/powerpoint/2010/main" val="3410969138"/>
              </p:ext>
            </p:extLst>
          </p:nvPr>
        </p:nvGraphicFramePr>
        <p:xfrm>
          <a:off x="6453964" y="1906180"/>
          <a:ext cx="5199320" cy="4143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934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8299" y="1813717"/>
            <a:ext cx="5956300" cy="4185761"/>
          </a:xfrm>
          <a:prstGeom prst="rect">
            <a:avLst/>
          </a:prstGeom>
          <a:noFill/>
        </p:spPr>
        <p:txBody>
          <a:bodyPr wrap="square">
            <a:spAutoFit/>
          </a:bodyPr>
          <a:lstStyle/>
          <a:p>
            <a:r>
              <a:rPr lang="en-US" sz="1400" b="1" dirty="0"/>
              <a:t>4- Average Monthly Hours</a:t>
            </a:r>
          </a:p>
          <a:p>
            <a:r>
              <a:rPr lang="en-US" sz="1400" dirty="0"/>
              <a:t>This bar chart illustrates the relationship between average monthly hours worked by employees and their retention status. By analyzing this relationship, we can gain insights into how the amount of work time correlates with employee retention.</a:t>
            </a:r>
            <a:endParaRPr lang="ar-SA" sz="1400" dirty="0"/>
          </a:p>
          <a:p>
            <a:endParaRPr lang="en-US" sz="1400" dirty="0"/>
          </a:p>
          <a:p>
            <a:r>
              <a:rPr lang="en-US" sz="1400" b="1" dirty="0"/>
              <a:t>Significant Statistical Impact:</a:t>
            </a:r>
            <a:r>
              <a:rPr lang="en-US" sz="1400" dirty="0"/>
              <a:t> According to the multiple regression analysis, the average monthly hours have a slight but statistically significant positive impact on the likelihood of employees staying with the company (P-value ≈ 0). Each unit increase in average monthly hours leads to a minimal increase in the likelihood of employees staying by 0.0006 units.</a:t>
            </a:r>
          </a:p>
          <a:p>
            <a:r>
              <a:rPr lang="en-US" sz="1400" b="1" dirty="0"/>
              <a:t>Distribution Insights:</a:t>
            </a:r>
            <a:r>
              <a:rPr lang="en-US" sz="1400" dirty="0"/>
              <a:t> The chart shows that the average monthly hours for employees who stay (approximately 207 hours) are slightly higher than those who leave (approximately 199 hours). Although the difference is small, it suggests that employees who work slightly more hours tend to stay with the company longer.</a:t>
            </a:r>
            <a:endParaRPr lang="ar-SA" sz="1400" dirty="0"/>
          </a:p>
          <a:p>
            <a:endParaRPr lang="en-US" sz="1400" dirty="0"/>
          </a:p>
          <a:p>
            <a:r>
              <a:rPr lang="en-US" sz="1400" dirty="0"/>
              <a:t>From the analysis, it is evident that while average monthly hours have a minimal impact on employee retention, managing workload effectively is crucial. Ensuring that employees do not feel overworked or underworked can contribute to higher retention rates.</a:t>
            </a:r>
          </a:p>
        </p:txBody>
      </p:sp>
      <p:graphicFrame>
        <p:nvGraphicFramePr>
          <p:cNvPr id="3" name="Chart 2">
            <a:extLst>
              <a:ext uri="{FF2B5EF4-FFF2-40B4-BE49-F238E27FC236}">
                <a16:creationId xmlns:a16="http://schemas.microsoft.com/office/drawing/2014/main" id="{DC2E51F8-C32C-0100-8492-05E57319A051}"/>
              </a:ext>
            </a:extLst>
          </p:cNvPr>
          <p:cNvGraphicFramePr>
            <a:graphicFrameLocks/>
          </p:cNvGraphicFramePr>
          <p:nvPr>
            <p:extLst>
              <p:ext uri="{D42A27DB-BD31-4B8C-83A1-F6EECF244321}">
                <p14:modId xmlns:p14="http://schemas.microsoft.com/office/powerpoint/2010/main" val="1122251085"/>
              </p:ext>
            </p:extLst>
          </p:nvPr>
        </p:nvGraphicFramePr>
        <p:xfrm>
          <a:off x="6624083" y="2313726"/>
          <a:ext cx="4946761" cy="31857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03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84810" y="1397901"/>
            <a:ext cx="5956300" cy="4832092"/>
          </a:xfrm>
          <a:prstGeom prst="rect">
            <a:avLst/>
          </a:prstGeom>
          <a:noFill/>
        </p:spPr>
        <p:txBody>
          <a:bodyPr wrap="square">
            <a:spAutoFit/>
          </a:bodyPr>
          <a:lstStyle/>
          <a:p>
            <a:r>
              <a:rPr lang="en-US" sz="1400" b="1" dirty="0"/>
              <a:t>5- Time Spent at Company:</a:t>
            </a:r>
            <a:r>
              <a:rPr lang="en-US" sz="1400" dirty="0"/>
              <a:t> </a:t>
            </a:r>
            <a:endParaRPr lang="en-US" sz="1400" b="1" dirty="0"/>
          </a:p>
          <a:p>
            <a:r>
              <a:rPr lang="en-US" sz="1400" dirty="0"/>
              <a:t>This bar chart illustrates the relationship between employees' tenure duration and their retention status. By analyzing this relationship, we can understand how the length of time an employee stays at the company impacts the likelihood of retention.</a:t>
            </a:r>
          </a:p>
          <a:p>
            <a:endParaRPr lang="en-US" sz="1400" dirty="0"/>
          </a:p>
          <a:p>
            <a:r>
              <a:rPr lang="en-US" sz="1400" b="1" dirty="0"/>
              <a:t>Significant Statistical Impact:</a:t>
            </a:r>
            <a:r>
              <a:rPr lang="en-US" sz="1400" dirty="0"/>
              <a:t> According to the multiple regression analysis, tenure duration has a significant and statistically positive impact on the likelihood of employees staying with the company (P-value ≈ 0). Each unit increase in tenure duration leads to an increase in the likelihood of employees staying by 0.0335 units. This indicates that employees who have been with the company for a longer time tend to stay longer.</a:t>
            </a:r>
          </a:p>
          <a:p>
            <a:r>
              <a:rPr lang="en-US" sz="1400" b="1" dirty="0"/>
              <a:t>Distribution Insights:</a:t>
            </a:r>
            <a:r>
              <a:rPr lang="en-US" sz="1400" dirty="0"/>
              <a:t> The chart shows that employees with a tenure of 2 to 4 years tend to stay longer compared to those who have been with the company for less than 2 years or more than 4 years. There is a noticeable drop in retention for employees who have been with the company for more than 5 years, suggesting potential burnout or dissatisfaction.</a:t>
            </a:r>
          </a:p>
          <a:p>
            <a:endParaRPr lang="en-US" sz="1400" dirty="0"/>
          </a:p>
          <a:p>
            <a:r>
              <a:rPr lang="en-US" sz="1400" dirty="0"/>
              <a:t>This suggests that employees who stay longer in the company may feel a sense of stability and attachment. However, very long tenures can lead to feelings of burnout or dissatisfaction, affecting retention rates.</a:t>
            </a:r>
          </a:p>
          <a:p>
            <a:endParaRPr lang="en-US" sz="1400" dirty="0"/>
          </a:p>
        </p:txBody>
      </p:sp>
      <p:graphicFrame>
        <p:nvGraphicFramePr>
          <p:cNvPr id="4" name="Chart 3">
            <a:extLst>
              <a:ext uri="{FF2B5EF4-FFF2-40B4-BE49-F238E27FC236}">
                <a16:creationId xmlns:a16="http://schemas.microsoft.com/office/drawing/2014/main" id="{66FAE6A1-B529-1F21-42A9-D1FFAB0E33AD}"/>
              </a:ext>
            </a:extLst>
          </p:cNvPr>
          <p:cNvGraphicFramePr>
            <a:graphicFrameLocks/>
          </p:cNvGraphicFramePr>
          <p:nvPr>
            <p:extLst>
              <p:ext uri="{D42A27DB-BD31-4B8C-83A1-F6EECF244321}">
                <p14:modId xmlns:p14="http://schemas.microsoft.com/office/powerpoint/2010/main" val="1307303660"/>
              </p:ext>
            </p:extLst>
          </p:nvPr>
        </p:nvGraphicFramePr>
        <p:xfrm>
          <a:off x="6341110" y="1541722"/>
          <a:ext cx="5386602" cy="45188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584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179067"/>
            <a:ext cx="5956300" cy="5047536"/>
          </a:xfrm>
          <a:prstGeom prst="rect">
            <a:avLst/>
          </a:prstGeom>
          <a:noFill/>
        </p:spPr>
        <p:txBody>
          <a:bodyPr wrap="square">
            <a:spAutoFit/>
          </a:bodyPr>
          <a:lstStyle/>
          <a:p>
            <a:r>
              <a:rPr lang="en-US" sz="1400" b="1" dirty="0"/>
              <a:t>6-Work Accidents</a:t>
            </a:r>
          </a:p>
          <a:p>
            <a:r>
              <a:rPr lang="en-US" sz="1400" dirty="0"/>
              <a:t>This bar chart illustrates the relationship between the occurrence of work accidents and employee retention status. By analyzing this relationship, we can understand how work accidents impact the likelihood of employees staying with the company.</a:t>
            </a:r>
          </a:p>
          <a:p>
            <a:endParaRPr lang="en-US" sz="1400" dirty="0"/>
          </a:p>
          <a:p>
            <a:r>
              <a:rPr lang="en-US" sz="1400" b="1" dirty="0"/>
              <a:t>Significant Statistical Impact:</a:t>
            </a:r>
            <a:r>
              <a:rPr lang="en-US" sz="1400" dirty="0"/>
              <a:t> According to the multiple regression analysis, work accidents have a significant and statistically negative impact on the likelihood of employees staying with the company (P-value ≈ 0). Each unit increase in work accidents leads to a decrease in the likelihood of employees staying by 0.1569 units. This indicates that employees who experience more work accidents are more likely to leave the company.</a:t>
            </a:r>
          </a:p>
          <a:p>
            <a:r>
              <a:rPr lang="en-US" sz="1400" b="1" dirty="0"/>
              <a:t>Distribution Insights:</a:t>
            </a:r>
            <a:r>
              <a:rPr lang="en-US" sz="1400" dirty="0"/>
              <a:t> The chart shows a noticeable difference in retention between employees who experienced work accidents and those who did not. Employees who did not experience work accidents (approximately 9428) tend to stay with the company longer, whereas those who did experience work accidents (approximately 169) have a higher likelihood of leaving.</a:t>
            </a:r>
          </a:p>
          <a:p>
            <a:endParaRPr lang="en-US" sz="1400" dirty="0"/>
          </a:p>
          <a:p>
            <a:r>
              <a:rPr lang="en-US" sz="1400" dirty="0"/>
              <a:t>This suggests that work accidents significantly affect employee retention, with a higher number of accidents correlating with a higher likelihood of employees leaving the company. This could be due to dissatisfaction with workplace safety and the work environment.</a:t>
            </a:r>
          </a:p>
          <a:p>
            <a:endParaRPr lang="en-US" sz="1400" dirty="0"/>
          </a:p>
        </p:txBody>
      </p:sp>
      <p:graphicFrame>
        <p:nvGraphicFramePr>
          <p:cNvPr id="3" name="Chart 2">
            <a:extLst>
              <a:ext uri="{FF2B5EF4-FFF2-40B4-BE49-F238E27FC236}">
                <a16:creationId xmlns:a16="http://schemas.microsoft.com/office/drawing/2014/main" id="{4670D639-D76C-3DB6-7339-8551DCCA4936}"/>
              </a:ext>
            </a:extLst>
          </p:cNvPr>
          <p:cNvGraphicFramePr>
            <a:graphicFrameLocks/>
          </p:cNvGraphicFramePr>
          <p:nvPr>
            <p:extLst>
              <p:ext uri="{D42A27DB-BD31-4B8C-83A1-F6EECF244321}">
                <p14:modId xmlns:p14="http://schemas.microsoft.com/office/powerpoint/2010/main" val="3235104748"/>
              </p:ext>
            </p:extLst>
          </p:nvPr>
        </p:nvGraphicFramePr>
        <p:xfrm>
          <a:off x="6554542" y="1879155"/>
          <a:ext cx="5104058" cy="34786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313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228396"/>
            <a:ext cx="5956300" cy="4832092"/>
          </a:xfrm>
          <a:prstGeom prst="rect">
            <a:avLst/>
          </a:prstGeom>
          <a:noFill/>
        </p:spPr>
        <p:txBody>
          <a:bodyPr wrap="square">
            <a:spAutoFit/>
          </a:bodyPr>
          <a:lstStyle/>
          <a:p>
            <a:r>
              <a:rPr lang="en-US" sz="1400" b="1" dirty="0"/>
              <a:t>7- Promotions in the Last 5 Years</a:t>
            </a:r>
          </a:p>
          <a:p>
            <a:r>
              <a:rPr lang="en-US" sz="1400" dirty="0"/>
              <a:t>This bar chart illustrates the relationship between the frequency of promotions in the last five years and employee retention status. By analyzing this relationship, we can gain insights into how career advancement opportunities impact the likelihood of employees staying with the company.</a:t>
            </a:r>
            <a:endParaRPr lang="ar-SA" sz="1400" dirty="0"/>
          </a:p>
          <a:p>
            <a:endParaRPr lang="en-US" sz="1400" dirty="0"/>
          </a:p>
          <a:p>
            <a:r>
              <a:rPr lang="en-US" sz="1400" b="1" dirty="0"/>
              <a:t>Significant Statistical Impact:</a:t>
            </a:r>
            <a:r>
              <a:rPr lang="en-US" sz="1400" dirty="0"/>
              <a:t> According to the multiple regression analysis, the number of promotions in the last five years has a significant and statistically negative impact on the likelihood of employees staying with the company (P-value ≈ 0). Each unit increase in promotions leads to a decrease in the likelihood of employees staying by 0.1611 units. This indicates that employees with more promotions tend to leave the company.</a:t>
            </a:r>
          </a:p>
          <a:p>
            <a:r>
              <a:rPr lang="en-US" sz="1400" b="1" dirty="0"/>
              <a:t>Distribution Insights:</a:t>
            </a:r>
            <a:r>
              <a:rPr lang="en-US" sz="1400" dirty="0"/>
              <a:t> The chart shows a noticeable difference in retention between employees who received promotions and those who did not. Employees who did not receive promotions (approximately 9428) tend to stay with the company longer, whereas those who received promotions (approximately 169) have a higher likelihood of leaving.</a:t>
            </a:r>
            <a:endParaRPr lang="ar-SA" sz="1400" dirty="0"/>
          </a:p>
          <a:p>
            <a:endParaRPr lang="en-US" sz="1400" dirty="0"/>
          </a:p>
          <a:p>
            <a:r>
              <a:rPr lang="en-US" sz="1400" dirty="0"/>
              <a:t>This suggests that while promotions are generally considered positive, frequent promotions may be associated with higher turnover rates. This could be due to employees seeking new challenges or opportunities elsewhere after receiving several promotions within the company.</a:t>
            </a:r>
          </a:p>
        </p:txBody>
      </p:sp>
      <p:graphicFrame>
        <p:nvGraphicFramePr>
          <p:cNvPr id="4" name="Chart 3">
            <a:extLst>
              <a:ext uri="{FF2B5EF4-FFF2-40B4-BE49-F238E27FC236}">
                <a16:creationId xmlns:a16="http://schemas.microsoft.com/office/drawing/2014/main" id="{D82265BF-A78E-3ECD-F491-ACCA59FDEF79}"/>
              </a:ext>
            </a:extLst>
          </p:cNvPr>
          <p:cNvGraphicFramePr>
            <a:graphicFrameLocks/>
          </p:cNvGraphicFramePr>
          <p:nvPr>
            <p:extLst>
              <p:ext uri="{D42A27DB-BD31-4B8C-83A1-F6EECF244321}">
                <p14:modId xmlns:p14="http://schemas.microsoft.com/office/powerpoint/2010/main" val="3638435044"/>
              </p:ext>
            </p:extLst>
          </p:nvPr>
        </p:nvGraphicFramePr>
        <p:xfrm>
          <a:off x="6599997" y="1896498"/>
          <a:ext cx="5030027" cy="3495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868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228396"/>
            <a:ext cx="5956300" cy="3754874"/>
          </a:xfrm>
          <a:prstGeom prst="rect">
            <a:avLst/>
          </a:prstGeom>
          <a:noFill/>
        </p:spPr>
        <p:txBody>
          <a:bodyPr wrap="square">
            <a:spAutoFit/>
          </a:bodyPr>
          <a:lstStyle/>
          <a:p>
            <a:r>
              <a:rPr lang="en-US" sz="1400" b="1" dirty="0"/>
              <a:t>8- Salary Level</a:t>
            </a:r>
          </a:p>
          <a:p>
            <a:r>
              <a:rPr lang="en-US" sz="1400" dirty="0"/>
              <a:t>This bar chart illustrates the relationship between salary levels and employee retention status. By analyzing this relationship, we can gain insights into how different salary levels impact the likelihood of employees staying with the company.</a:t>
            </a:r>
            <a:endParaRPr lang="ar-SA" sz="1400" dirty="0"/>
          </a:p>
          <a:p>
            <a:endParaRPr lang="ar-SA" sz="1400" b="1" dirty="0"/>
          </a:p>
          <a:p>
            <a:r>
              <a:rPr lang="en-US" sz="1400" b="1" dirty="0"/>
              <a:t>Distribution Insights:</a:t>
            </a:r>
            <a:r>
              <a:rPr lang="en-US" sz="1400" dirty="0"/>
              <a:t> The chart shows that employees with medium and low salary levels tend to stay longer with the company compared to those with high salary levels. Employees with low salaries (approximately 7,261) and medium salaries (approximately 6,446) show higher retention rates, whereas employees with high salaries (approximately 1,237) have a higher likelihood of leaving.</a:t>
            </a:r>
          </a:p>
          <a:p>
            <a:endParaRPr lang="ar-SA" sz="1400" dirty="0"/>
          </a:p>
          <a:p>
            <a:r>
              <a:rPr lang="en-US" sz="1400" dirty="0"/>
              <a:t>This suggests that while higher salaries generally contribute to employee retention, there might be other factors at play for employees with high salaries, leading to higher turnover rates. These factors could include job satisfaction, career development opportunities, and work-life balance, which should be considered in retention strategies.</a:t>
            </a:r>
          </a:p>
        </p:txBody>
      </p:sp>
      <p:graphicFrame>
        <p:nvGraphicFramePr>
          <p:cNvPr id="3" name="Chart 2">
            <a:extLst>
              <a:ext uri="{FF2B5EF4-FFF2-40B4-BE49-F238E27FC236}">
                <a16:creationId xmlns:a16="http://schemas.microsoft.com/office/drawing/2014/main" id="{E4036064-11E8-16BB-9AC5-6C7FEF1C5918}"/>
              </a:ext>
            </a:extLst>
          </p:cNvPr>
          <p:cNvGraphicFramePr>
            <a:graphicFrameLocks/>
          </p:cNvGraphicFramePr>
          <p:nvPr>
            <p:extLst>
              <p:ext uri="{D42A27DB-BD31-4B8C-83A1-F6EECF244321}">
                <p14:modId xmlns:p14="http://schemas.microsoft.com/office/powerpoint/2010/main" val="3453049280"/>
              </p:ext>
            </p:extLst>
          </p:nvPr>
        </p:nvGraphicFramePr>
        <p:xfrm>
          <a:off x="6400800" y="1363920"/>
          <a:ext cx="5427655" cy="4430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51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A54A-2C19-B5F7-7269-36E5451FDA38}"/>
              </a:ext>
            </a:extLst>
          </p:cNvPr>
          <p:cNvSpPr>
            <a:spLocks noGrp="1"/>
          </p:cNvSpPr>
          <p:nvPr>
            <p:ph type="title"/>
          </p:nvPr>
        </p:nvSpPr>
        <p:spPr/>
        <p:txBody>
          <a:bodyPr>
            <a:normAutofit/>
          </a:bodyPr>
          <a:lstStyle/>
          <a:p>
            <a:pPr rtl="1"/>
            <a:r>
              <a:rPr lang="en-US" dirty="0"/>
              <a:t>The presentation will be structured to answer the following questions:</a:t>
            </a:r>
            <a:endParaRPr lang="en-SA" dirty="0"/>
          </a:p>
        </p:txBody>
      </p:sp>
      <p:sp>
        <p:nvSpPr>
          <p:cNvPr id="3" name="Content Placeholder 2">
            <a:extLst>
              <a:ext uri="{FF2B5EF4-FFF2-40B4-BE49-F238E27FC236}">
                <a16:creationId xmlns:a16="http://schemas.microsoft.com/office/drawing/2014/main" id="{ECEBECD4-EACC-48DE-8121-5CAD98031C64}"/>
              </a:ext>
            </a:extLst>
          </p:cNvPr>
          <p:cNvSpPr>
            <a:spLocks noGrp="1"/>
          </p:cNvSpPr>
          <p:nvPr>
            <p:ph idx="1"/>
          </p:nvPr>
        </p:nvSpPr>
        <p:spPr/>
        <p:txBody>
          <a:bodyPr/>
          <a:lstStyle/>
          <a:p>
            <a:pPr>
              <a:buFont typeface="+mj-lt"/>
              <a:buAutoNum type="arabicPeriod"/>
            </a:pPr>
            <a:r>
              <a:rPr lang="en-US" b="1" dirty="0"/>
              <a:t>Employee Performance Analysis</a:t>
            </a:r>
            <a:r>
              <a:rPr lang="en-US" dirty="0"/>
              <a:t>: What are the key factors affecting employee performance, and how can we enhance these factors to improve productivity?</a:t>
            </a:r>
          </a:p>
          <a:p>
            <a:pPr>
              <a:buFont typeface="+mj-lt"/>
              <a:buAutoNum type="arabicPeriod"/>
            </a:pPr>
            <a:r>
              <a:rPr lang="en-US" b="1" dirty="0"/>
              <a:t>Recruitment Efficiency</a:t>
            </a:r>
            <a:r>
              <a:rPr lang="en-US" dirty="0"/>
              <a:t>: How can we improve the efficiency of the recruitment process to reduce time and cost while increasing the quality of accepted candidates?</a:t>
            </a:r>
          </a:p>
          <a:p>
            <a:pPr>
              <a:buFont typeface="+mj-lt"/>
              <a:buAutoNum type="arabicPeriod"/>
            </a:pPr>
            <a:r>
              <a:rPr lang="en-US" b="1" dirty="0"/>
              <a:t>Employee Retention Rate</a:t>
            </a:r>
            <a:r>
              <a:rPr lang="en-US" dirty="0"/>
              <a:t>: What are the main factors affecting the employee retention rate in the company, and how can we improve these rates?</a:t>
            </a:r>
          </a:p>
          <a:p>
            <a:pPr>
              <a:buFont typeface="+mj-lt"/>
              <a:buAutoNum type="arabicPeriod"/>
            </a:pPr>
            <a:r>
              <a:rPr lang="en-US" b="1" dirty="0"/>
              <a:t>Employee Satisfaction</a:t>
            </a:r>
            <a:r>
              <a:rPr lang="en-US" dirty="0"/>
              <a:t>: What are the key factors influencing employee satisfaction, and how can we enhance these factors to improve the work environment?</a:t>
            </a:r>
          </a:p>
          <a:p>
            <a:pPr marL="0" indent="0" algn="r" defTabSz="914400" rtl="1" eaLnBrk="1" latinLnBrk="0" hangingPunct="1">
              <a:lnSpc>
                <a:spcPct val="110000"/>
              </a:lnSpc>
              <a:spcBef>
                <a:spcPts val="1000"/>
              </a:spcBef>
              <a:buFontTx/>
              <a:buNone/>
            </a:pPr>
            <a:endParaRPr lang="en-SA" b="1" dirty="0"/>
          </a:p>
        </p:txBody>
      </p:sp>
    </p:spTree>
    <p:extLst>
      <p:ext uri="{BB962C8B-B14F-4D97-AF65-F5344CB8AC3E}">
        <p14:creationId xmlns:p14="http://schemas.microsoft.com/office/powerpoint/2010/main" val="52169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573369"/>
            <a:ext cx="5956300" cy="3539430"/>
          </a:xfrm>
          <a:prstGeom prst="rect">
            <a:avLst/>
          </a:prstGeom>
          <a:noFill/>
        </p:spPr>
        <p:txBody>
          <a:bodyPr wrap="square">
            <a:spAutoFit/>
          </a:bodyPr>
          <a:lstStyle/>
          <a:p>
            <a:r>
              <a:rPr lang="en-US" sz="1400" b="1" dirty="0"/>
              <a:t>9- Department</a:t>
            </a:r>
          </a:p>
          <a:p>
            <a:r>
              <a:rPr lang="en-US" sz="1400" dirty="0"/>
              <a:t>This bar chart illustrates the relationship between different departments and employee retention status. By analyzing this relationship, we can gain insights into how the department in which employees work impacts the likelihood of them staying with the company.</a:t>
            </a:r>
            <a:endParaRPr lang="ar-SA" sz="1400" dirty="0"/>
          </a:p>
          <a:p>
            <a:endParaRPr lang="en-US" sz="1400" dirty="0"/>
          </a:p>
          <a:p>
            <a:r>
              <a:rPr lang="en-US" sz="1400" b="1" dirty="0"/>
              <a:t>Distribution Insights:</a:t>
            </a:r>
            <a:r>
              <a:rPr lang="en-US" sz="1400" dirty="0"/>
              <a:t> The chart shows noticeable differences in retention rates across various departments. For example, the sales and support departments have the highest number of employees who leave, whereas the technical and IT departments have higher retention rates. This variation indicates that employees in some departments may experience higher job satisfaction, better working conditions, or more supportive management, leading to increased retention.</a:t>
            </a:r>
          </a:p>
          <a:p>
            <a:endParaRPr lang="ar-SA" sz="1400" dirty="0"/>
          </a:p>
          <a:p>
            <a:r>
              <a:rPr lang="en-US" sz="1400" dirty="0"/>
              <a:t>Understanding the factors contributing to higher retention rates in specific departments can help the company implement targeted strategies to improve retention across all departments. </a:t>
            </a:r>
          </a:p>
        </p:txBody>
      </p:sp>
      <p:graphicFrame>
        <p:nvGraphicFramePr>
          <p:cNvPr id="4" name="Chart 3">
            <a:extLst>
              <a:ext uri="{FF2B5EF4-FFF2-40B4-BE49-F238E27FC236}">
                <a16:creationId xmlns:a16="http://schemas.microsoft.com/office/drawing/2014/main" id="{9FCD5377-9961-8DD3-272F-A2BF8586CE03}"/>
              </a:ext>
            </a:extLst>
          </p:cNvPr>
          <p:cNvGraphicFramePr>
            <a:graphicFrameLocks/>
          </p:cNvGraphicFramePr>
          <p:nvPr>
            <p:extLst>
              <p:ext uri="{D42A27DB-BD31-4B8C-83A1-F6EECF244321}">
                <p14:modId xmlns:p14="http://schemas.microsoft.com/office/powerpoint/2010/main" val="181116369"/>
              </p:ext>
            </p:extLst>
          </p:nvPr>
        </p:nvGraphicFramePr>
        <p:xfrm>
          <a:off x="6319845" y="1456410"/>
          <a:ext cx="5480571" cy="4376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7298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254001" y="1138704"/>
            <a:ext cx="4009656" cy="5341839"/>
          </a:xfrm>
        </p:spPr>
        <p:txBody>
          <a:bodyPr>
            <a:normAutofit fontScale="92500" lnSpcReduction="20000"/>
          </a:bodyPr>
          <a:lstStyle/>
          <a:p>
            <a:r>
              <a:rPr lang="en-US" sz="2600" b="1" dirty="0"/>
              <a:t>Conclusions</a:t>
            </a:r>
            <a:endParaRPr lang="en-SA" sz="2600" dirty="0"/>
          </a:p>
          <a:p>
            <a:r>
              <a:rPr lang="en-US" sz="1200" dirty="0"/>
              <a:t>We have identified 9 factors that influence employee retention rates:</a:t>
            </a:r>
          </a:p>
          <a:p>
            <a:pPr>
              <a:buFont typeface="+mj-lt"/>
              <a:buAutoNum type="arabicPeriod"/>
            </a:pPr>
            <a:r>
              <a:rPr lang="en-US" sz="1200" b="1" dirty="0"/>
              <a:t>Satisfaction Level</a:t>
            </a:r>
            <a:r>
              <a:rPr lang="en-US" sz="1200" dirty="0"/>
              <a:t>: Employees with higher satisfaction levels tend to stay with the company longer.</a:t>
            </a:r>
          </a:p>
          <a:p>
            <a:pPr>
              <a:buFont typeface="+mj-lt"/>
              <a:buAutoNum type="arabicPeriod"/>
            </a:pPr>
            <a:r>
              <a:rPr lang="en-US" sz="1200" b="1" dirty="0"/>
              <a:t>Last Evaluation</a:t>
            </a:r>
            <a:r>
              <a:rPr lang="en-US" sz="1200" dirty="0"/>
              <a:t>: Employees who receive higher scores in their last evaluation tend to stay with the company, although the difference in scores is small.</a:t>
            </a:r>
          </a:p>
          <a:p>
            <a:pPr>
              <a:buFont typeface="+mj-lt"/>
              <a:buAutoNum type="arabicPeriod"/>
            </a:pPr>
            <a:r>
              <a:rPr lang="en-US" sz="1200" b="1" dirty="0"/>
              <a:t>Number of Projects</a:t>
            </a:r>
            <a:r>
              <a:rPr lang="en-US" sz="1200" dirty="0"/>
              <a:t>: Employees handling a moderate number of projects tend to stay longer, while handling very high or very low numbers of projects can lead to lower retention rates.</a:t>
            </a:r>
          </a:p>
          <a:p>
            <a:pPr>
              <a:buFont typeface="+mj-lt"/>
              <a:buAutoNum type="arabicPeriod"/>
            </a:pPr>
            <a:r>
              <a:rPr lang="en-US" sz="1200" b="1" dirty="0"/>
              <a:t>Average Monthly Hours</a:t>
            </a:r>
            <a:r>
              <a:rPr lang="en-US" sz="1200" dirty="0"/>
              <a:t>: Employees who work slightly more monthly hours tend to stay longer, though the difference is small.</a:t>
            </a:r>
          </a:p>
          <a:p>
            <a:pPr>
              <a:buFont typeface="+mj-lt"/>
              <a:buAutoNum type="arabicPeriod"/>
            </a:pPr>
            <a:r>
              <a:rPr lang="en-US" sz="1200" b="1" dirty="0"/>
              <a:t>Time Spent at Company</a:t>
            </a:r>
            <a:r>
              <a:rPr lang="en-US" sz="1200" dirty="0"/>
              <a:t>: Employees with a tenure of 2 to 4 years tend to stay longer. Tenures longer than five years may indicate potential burnout or dissatisfaction.</a:t>
            </a:r>
          </a:p>
          <a:p>
            <a:pPr>
              <a:buFont typeface="+mj-lt"/>
              <a:buAutoNum type="arabicPeriod"/>
            </a:pPr>
            <a:r>
              <a:rPr lang="en-US" sz="1200" b="1" dirty="0"/>
              <a:t>Work Accidents</a:t>
            </a:r>
            <a:r>
              <a:rPr lang="en-US" sz="1200" dirty="0"/>
              <a:t>: Employees who experience more work accidents are more likely to leave the company.</a:t>
            </a:r>
          </a:p>
          <a:p>
            <a:pPr>
              <a:buFont typeface="+mj-lt"/>
              <a:buAutoNum type="arabicPeriod"/>
            </a:pPr>
            <a:r>
              <a:rPr lang="en-US" sz="1200" b="1" dirty="0"/>
              <a:t>Promotions in the Last 5 Years</a:t>
            </a:r>
            <a:r>
              <a:rPr lang="en-US" sz="1200" dirty="0"/>
              <a:t>: More frequent promotions are associated with higher turnover rates.</a:t>
            </a:r>
          </a:p>
          <a:p>
            <a:pPr>
              <a:buFont typeface="+mj-lt"/>
              <a:buAutoNum type="arabicPeriod"/>
            </a:pPr>
            <a:r>
              <a:rPr lang="en-US" sz="1200" b="1" dirty="0"/>
              <a:t>Salary Level</a:t>
            </a:r>
            <a:r>
              <a:rPr lang="en-US" sz="1200" dirty="0"/>
              <a:t>: Higher salaries generally correlate with higher retention rates, although other factors may also play a role.</a:t>
            </a:r>
          </a:p>
          <a:p>
            <a:pPr>
              <a:buFont typeface="+mj-lt"/>
              <a:buAutoNum type="arabicPeriod"/>
            </a:pPr>
            <a:r>
              <a:rPr lang="en-US" sz="1200" b="1" dirty="0"/>
              <a:t>Department</a:t>
            </a:r>
            <a:r>
              <a:rPr lang="en-US" sz="1200" dirty="0"/>
              <a:t>: Retention rates vary across different departments, with some departments having higher retention rates than others.</a:t>
            </a:r>
          </a:p>
          <a:p>
            <a:endParaRPr lang="en-SA" sz="1100" dirty="0"/>
          </a:p>
          <a:p>
            <a:endParaRPr lang="en-SA" sz="1100" dirty="0"/>
          </a:p>
        </p:txBody>
      </p:sp>
      <p:cxnSp>
        <p:nvCxnSpPr>
          <p:cNvPr id="5" name="Straight Connector 4">
            <a:extLst>
              <a:ext uri="{FF2B5EF4-FFF2-40B4-BE49-F238E27FC236}">
                <a16:creationId xmlns:a16="http://schemas.microsoft.com/office/drawing/2014/main" id="{3346A654-9840-B7DE-3FED-138D3E660C27}"/>
              </a:ext>
            </a:extLst>
          </p:cNvPr>
          <p:cNvCxnSpPr>
            <a:cxnSpLocks/>
          </p:cNvCxnSpPr>
          <p:nvPr/>
        </p:nvCxnSpPr>
        <p:spPr>
          <a:xfrm>
            <a:off x="4497572" y="1733107"/>
            <a:ext cx="0" cy="423175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737109" y="1138705"/>
            <a:ext cx="6969338" cy="517703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ar-SA" sz="1400" dirty="0"/>
              <a:t> </a:t>
            </a:r>
            <a:r>
              <a:rPr lang="en-US" sz="1300" dirty="0"/>
              <a:t>1- To improve satisfaction levels, provide a more supportive and comfortable work environment, and conduct regular employee surveys to gauge their satisfaction levels and take action based on the results. Additionally, enhance the work-life balance.</a:t>
            </a:r>
          </a:p>
          <a:p>
            <a:r>
              <a:rPr lang="en-US" sz="1300" dirty="0"/>
              <a:t>2- Manage the number of projects assigned to employees effectively to avoid burnout and increase retention rates, ensuring tasks are distributed fairly among employees and avoiding overloading any single employee with too many projects.</a:t>
            </a:r>
            <a:endParaRPr lang="ar-SA" sz="1300" dirty="0"/>
          </a:p>
          <a:p>
            <a:r>
              <a:rPr lang="en-US" sz="1300" dirty="0"/>
              <a:t>3- Effectively manage work hours to ensure employees do not feel overworked or excessively stressed by monitoring overtime hours and ensuring employees receive adequate breaks. Additionally, offer flexible work options or remote work opportunities if feasible.</a:t>
            </a:r>
            <a:endParaRPr lang="ar-SA" sz="1300" dirty="0"/>
          </a:p>
          <a:p>
            <a:r>
              <a:rPr lang="en-US" sz="1300" dirty="0"/>
              <a:t>4- Provide opportunities for career development and internal mobility to ensure that employees stay longer without feeling burnout or dissatisfaction.</a:t>
            </a:r>
          </a:p>
          <a:p>
            <a:r>
              <a:rPr lang="en-US" sz="1300" dirty="0"/>
              <a:t>5- Improve workplace safety measures and reduce the occurrence of accidents by providing regular safety training and strictly adhering to safety protocols. Ensure a safe work environment to enhance employee satisfaction and retention rates.</a:t>
            </a:r>
            <a:endParaRPr lang="ar-SA" sz="1300" dirty="0"/>
          </a:p>
          <a:p>
            <a:r>
              <a:rPr lang="en-US" sz="1300" dirty="0"/>
              <a:t>6- Regularly review the salary structure to ensure market competitiveness, and provide additional incentives and bonuses for high-performing employees.</a:t>
            </a:r>
          </a:p>
          <a:p>
            <a:r>
              <a:rPr lang="en-US" sz="1300" dirty="0"/>
              <a:t>7- Understanding the factors contributing to higher retention rates in different departments and implementing targeted strategies to improve retention across all departments. Address issues such as workload, career development opportunities, and workplace culture to enhance employee satisfaction and reduce turnover rates in departments with lower retention rates.</a:t>
            </a:r>
          </a:p>
          <a:p>
            <a:endParaRPr lang="en-SA" dirty="0"/>
          </a:p>
        </p:txBody>
      </p:sp>
    </p:spTree>
    <p:extLst>
      <p:ext uri="{BB962C8B-B14F-4D97-AF65-F5344CB8AC3E}">
        <p14:creationId xmlns:p14="http://schemas.microsoft.com/office/powerpoint/2010/main" val="274229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BC23A-FDEC-35E7-B72D-2254764C8705}"/>
              </a:ext>
            </a:extLst>
          </p:cNvPr>
          <p:cNvSpPr>
            <a:spLocks noGrp="1"/>
          </p:cNvSpPr>
          <p:nvPr>
            <p:ph type="title"/>
          </p:nvPr>
        </p:nvSpPr>
        <p:spPr>
          <a:xfrm>
            <a:off x="2611419" y="2423692"/>
            <a:ext cx="6989781" cy="1020691"/>
          </a:xfrm>
        </p:spPr>
        <p:txBody>
          <a:bodyPr vert="horz" lIns="91440" tIns="45720" rIns="91440" bIns="45720" rtlCol="0" anchor="b">
            <a:normAutofit fontScale="90000"/>
          </a:bodyPr>
          <a:lstStyle/>
          <a:p>
            <a:pPr algn="ctr"/>
            <a:r>
              <a:rPr lang="en-US" sz="2400" b="1" dirty="0"/>
              <a:t>4. Employee Satisfaction</a:t>
            </a:r>
            <a:r>
              <a:rPr lang="en-US" sz="2400" dirty="0"/>
              <a:t>: </a:t>
            </a:r>
            <a:br>
              <a:rPr lang="en-US" sz="1800" dirty="0"/>
            </a:br>
            <a:r>
              <a:rPr lang="en-US" sz="1800" dirty="0"/>
              <a:t>What are the key factors influencing employee satisfaction, and how can we enhance these factors to improve the work environment?</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825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7C1EAC-E8DA-4401-BE2A-EFDB07F72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1D59135-7EDA-48FB-85F2-FEC70F9A0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EB5CF2C-F84D-4998-AD5B-ACE7A7DD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CA083-A102-9791-5D85-AC5327308EB5}"/>
              </a:ext>
            </a:extLst>
          </p:cNvPr>
          <p:cNvSpPr>
            <a:spLocks noGrp="1"/>
          </p:cNvSpPr>
          <p:nvPr>
            <p:ph type="title"/>
          </p:nvPr>
        </p:nvSpPr>
        <p:spPr>
          <a:xfrm>
            <a:off x="318977" y="1463041"/>
            <a:ext cx="4859079" cy="4254907"/>
          </a:xfrm>
        </p:spPr>
        <p:txBody>
          <a:bodyPr anchor="ctr">
            <a:noAutofit/>
          </a:bodyPr>
          <a:lstStyle/>
          <a:p>
            <a:br>
              <a:rPr lang="en-US" sz="1400" dirty="0"/>
            </a:br>
            <a:r>
              <a:rPr lang="en-US" sz="1400" b="1" dirty="0"/>
              <a:t>Number of Projects</a:t>
            </a:r>
            <a:r>
              <a:rPr lang="en-US" sz="1400" dirty="0"/>
              <a:t>: It has a statistically significant negative impact on employee satisfaction levels (P-value ≈ 0). Each unit increase in the number of projects leads to a decrease in satisfaction levels by 0.0300 units.</a:t>
            </a:r>
            <a:br>
              <a:rPr lang="en-US" sz="1400" dirty="0"/>
            </a:br>
            <a:r>
              <a:rPr lang="en-US" sz="1400" b="1" dirty="0"/>
              <a:t>Average Monthly Hours</a:t>
            </a:r>
            <a:r>
              <a:rPr lang="en-US" sz="1400" dirty="0"/>
              <a:t>: It has a slight but statistically significant positive impact on employee satisfaction levels (P-value ≈ 0). The effect is very small (0.0003 per unit).</a:t>
            </a:r>
            <a:br>
              <a:rPr lang="en-US" sz="1400" dirty="0"/>
            </a:br>
            <a:r>
              <a:rPr lang="en-US" sz="1400" b="1" dirty="0"/>
              <a:t>Time Spent at Company</a:t>
            </a:r>
            <a:r>
              <a:rPr lang="en-US" sz="1400" dirty="0"/>
              <a:t>: It has a statistically significant negative impact on employee satisfaction levels (P-value ≈ 0). Each unit increase in tenure leads to a decrease in satisfaction levels by 0.0137 units.</a:t>
            </a:r>
            <a:br>
              <a:rPr lang="en-US" sz="1400" dirty="0"/>
            </a:br>
            <a:r>
              <a:rPr lang="en-US" sz="1400" b="1" dirty="0"/>
              <a:t>Work Accidents</a:t>
            </a:r>
            <a:r>
              <a:rPr lang="en-US" sz="1400" dirty="0"/>
              <a:t>: It has a statistically significant positive impact on employee satisfaction levels (P-value ≈ 0). Each unit increase in the number of work accidents leads to an increase in satisfaction levels by 0.0407 units.</a:t>
            </a:r>
            <a:br>
              <a:rPr lang="en-US" sz="1400" dirty="0"/>
            </a:br>
            <a:r>
              <a:rPr lang="en-US" sz="1400" b="1" dirty="0"/>
              <a:t>Promotions in the Last 5 Years</a:t>
            </a:r>
            <a:r>
              <a:rPr lang="en-US" sz="1400" dirty="0"/>
              <a:t>: It has a statistically significant positive impact on employee satisfaction levels (P-value ≈ 0). Each unit increase in the number of promotions leads to an increase in satisfaction levels by 0.0483 units.</a:t>
            </a:r>
            <a:br>
              <a:rPr lang="en-US" sz="1400" dirty="0"/>
            </a:br>
            <a:br>
              <a:rPr lang="en-US" sz="1400" dirty="0"/>
            </a:br>
            <a:endParaRPr lang="en-SA" sz="1400" dirty="0"/>
          </a:p>
        </p:txBody>
      </p:sp>
      <p:pic>
        <p:nvPicPr>
          <p:cNvPr id="9" name="Content Placeholder 8" descr="A screenshot of a spreadsheet&#10;&#10;Description automatically generated">
            <a:extLst>
              <a:ext uri="{FF2B5EF4-FFF2-40B4-BE49-F238E27FC236}">
                <a16:creationId xmlns:a16="http://schemas.microsoft.com/office/drawing/2014/main" id="{7E7EF08D-9E0A-5F30-3416-8F5A2D5727B5}"/>
              </a:ext>
            </a:extLst>
          </p:cNvPr>
          <p:cNvPicPr>
            <a:picLocks noGrp="1" noChangeAspect="1"/>
          </p:cNvPicPr>
          <p:nvPr>
            <p:ph idx="1"/>
          </p:nvPr>
        </p:nvPicPr>
        <p:blipFill>
          <a:blip r:embed="rId2"/>
          <a:stretch>
            <a:fillRect/>
          </a:stretch>
        </p:blipFill>
        <p:spPr>
          <a:xfrm>
            <a:off x="5403245" y="1846641"/>
            <a:ext cx="6116164" cy="2893767"/>
          </a:xfrm>
        </p:spPr>
      </p:pic>
      <p:grpSp>
        <p:nvGrpSpPr>
          <p:cNvPr id="31" name="Group 30">
            <a:extLst>
              <a:ext uri="{FF2B5EF4-FFF2-40B4-BE49-F238E27FC236}">
                <a16:creationId xmlns:a16="http://schemas.microsoft.com/office/drawing/2014/main" id="{1A94AF87-ABE4-4BF3-BDC6-14FD42686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345" y="5578618"/>
            <a:ext cx="867485" cy="115439"/>
            <a:chOff x="8910933" y="1861308"/>
            <a:chExt cx="867485" cy="115439"/>
          </a:xfrm>
        </p:grpSpPr>
        <p:sp>
          <p:nvSpPr>
            <p:cNvPr id="32" name="Rectangle 31">
              <a:extLst>
                <a:ext uri="{FF2B5EF4-FFF2-40B4-BE49-F238E27FC236}">
                  <a16:creationId xmlns:a16="http://schemas.microsoft.com/office/drawing/2014/main" id="{7F9B633F-5B48-45B9-BC10-C919004E1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AF133AD5-E0DF-4EF6-A1BC-7ADC964E2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BD83B12-8034-4C96-9DE9-CDDD1E8DE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EBAEEB6D-398D-9BFB-6B48-BEA8B31DB9DC}"/>
              </a:ext>
            </a:extLst>
          </p:cNvPr>
          <p:cNvSpPr txBox="1"/>
          <p:nvPr/>
        </p:nvSpPr>
        <p:spPr>
          <a:xfrm>
            <a:off x="321840" y="452739"/>
            <a:ext cx="11001834" cy="584775"/>
          </a:xfrm>
          <a:prstGeom prst="rect">
            <a:avLst/>
          </a:prstGeom>
          <a:noFill/>
        </p:spPr>
        <p:txBody>
          <a:bodyPr wrap="square">
            <a:spAutoFit/>
          </a:bodyPr>
          <a:lstStyle/>
          <a:p>
            <a:pPr marL="0" defTabSz="914400" eaLnBrk="1" latinLnBrk="0" hangingPunct="1"/>
            <a:r>
              <a:rPr lang="en-US" sz="1600" dirty="0"/>
              <a:t>Based on the multiple regression analysis conducted on the available data, we identified the key factors affecting employee satisfaction levels. The results are as follows:</a:t>
            </a:r>
            <a:endParaRPr lang="en-SA" sz="1600" dirty="0"/>
          </a:p>
        </p:txBody>
      </p:sp>
      <p:sp>
        <p:nvSpPr>
          <p:cNvPr id="15" name="TextBox 14">
            <a:extLst>
              <a:ext uri="{FF2B5EF4-FFF2-40B4-BE49-F238E27FC236}">
                <a16:creationId xmlns:a16="http://schemas.microsoft.com/office/drawing/2014/main" id="{951F16D2-5549-62F9-E679-AD34AFA7BB0B}"/>
              </a:ext>
            </a:extLst>
          </p:cNvPr>
          <p:cNvSpPr txBox="1"/>
          <p:nvPr/>
        </p:nvSpPr>
        <p:spPr>
          <a:xfrm>
            <a:off x="262712" y="5781884"/>
            <a:ext cx="11507530" cy="584775"/>
          </a:xfrm>
          <a:prstGeom prst="rect">
            <a:avLst/>
          </a:prstGeom>
          <a:noFill/>
        </p:spPr>
        <p:txBody>
          <a:bodyPr wrap="square">
            <a:spAutoFit/>
          </a:bodyPr>
          <a:lstStyle/>
          <a:p>
            <a:pPr marL="0" defTabSz="914400" eaLnBrk="1" latinLnBrk="0" hangingPunct="1"/>
            <a:r>
              <a:rPr lang="en-US" sz="1600" dirty="0"/>
              <a:t>We can see that the most influential factors on employee satisfaction levels are the number of projects, tenure, work accidents, and promotions in the last 5 years. Therefore, the company can focus on improving these factors to enhance employee satisfaction levels.</a:t>
            </a:r>
            <a:endParaRPr lang="en-SA" sz="1600" dirty="0"/>
          </a:p>
        </p:txBody>
      </p:sp>
    </p:spTree>
    <p:extLst>
      <p:ext uri="{BB962C8B-B14F-4D97-AF65-F5344CB8AC3E}">
        <p14:creationId xmlns:p14="http://schemas.microsoft.com/office/powerpoint/2010/main" val="2619701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434907A-E11E-9FED-0BA1-5D96E226CCFE}"/>
              </a:ext>
            </a:extLst>
          </p:cNvPr>
          <p:cNvSpPr txBox="1"/>
          <p:nvPr/>
        </p:nvSpPr>
        <p:spPr>
          <a:xfrm>
            <a:off x="1185271" y="1199795"/>
            <a:ext cx="3961335" cy="4524315"/>
          </a:xfrm>
          <a:prstGeom prst="rect">
            <a:avLst/>
          </a:prstGeom>
          <a:noFill/>
        </p:spPr>
        <p:txBody>
          <a:bodyPr wrap="square">
            <a:spAutoFit/>
          </a:bodyPr>
          <a:lstStyle/>
          <a:p>
            <a:pPr algn="ctr"/>
            <a:r>
              <a:rPr lang="en-SA" b="1" dirty="0"/>
              <a:t>Impact of the Number of Projects on Employee Performance:</a:t>
            </a:r>
          </a:p>
          <a:p>
            <a:pPr algn="ctr"/>
            <a:endParaRPr lang="en-SA" dirty="0"/>
          </a:p>
          <a:p>
            <a:pPr algn="ctr"/>
            <a:r>
              <a:rPr lang="en-SA" dirty="0"/>
              <a:t>Skill Development and Experience: With an increase in the number of projects, employees may face new challenges and diverse tasks that contribute to developing their skills and increasing their experience. These challenges can be motivating and encourage employees to put in more effort to achieve better performance.</a:t>
            </a:r>
          </a:p>
          <a:p>
            <a:pPr algn="ctr"/>
            <a:endParaRPr lang="ar-SA" dirty="0"/>
          </a:p>
          <a:p>
            <a:pPr algn="ctr"/>
            <a:r>
              <a:rPr lang="en-SA" dirty="0"/>
              <a:t>Handling multiple projects can enhance employee performance in terms of productivity and efficiency.</a:t>
            </a:r>
          </a:p>
        </p:txBody>
      </p:sp>
      <p:sp>
        <p:nvSpPr>
          <p:cNvPr id="7" name="TextBox 6">
            <a:extLst>
              <a:ext uri="{FF2B5EF4-FFF2-40B4-BE49-F238E27FC236}">
                <a16:creationId xmlns:a16="http://schemas.microsoft.com/office/drawing/2014/main" id="{F336E12D-AE4A-0FF6-50AF-0CC16138FF75}"/>
              </a:ext>
            </a:extLst>
          </p:cNvPr>
          <p:cNvSpPr txBox="1"/>
          <p:nvPr/>
        </p:nvSpPr>
        <p:spPr>
          <a:xfrm>
            <a:off x="1068030" y="277876"/>
            <a:ext cx="9892714" cy="923330"/>
          </a:xfrm>
          <a:prstGeom prst="rect">
            <a:avLst/>
          </a:prstGeom>
          <a:noFill/>
        </p:spPr>
        <p:txBody>
          <a:bodyPr wrap="square">
            <a:spAutoFit/>
          </a:bodyPr>
          <a:lstStyle/>
          <a:p>
            <a:pPr algn="ctr"/>
            <a:r>
              <a:rPr lang="en-SA" dirty="0"/>
              <a:t>The apparent difference between the positive impact of the number of projects on employee performance and the negative impact on their satisfaction level can be explained in detail as follows:</a:t>
            </a:r>
          </a:p>
          <a:p>
            <a:endParaRPr lang="en-SA" dirty="0"/>
          </a:p>
        </p:txBody>
      </p:sp>
      <p:sp>
        <p:nvSpPr>
          <p:cNvPr id="14" name="TextBox 13">
            <a:extLst>
              <a:ext uri="{FF2B5EF4-FFF2-40B4-BE49-F238E27FC236}">
                <a16:creationId xmlns:a16="http://schemas.microsoft.com/office/drawing/2014/main" id="{66AC006B-CC93-2AED-2BE3-002299C94A0F}"/>
              </a:ext>
            </a:extLst>
          </p:cNvPr>
          <p:cNvSpPr txBox="1"/>
          <p:nvPr/>
        </p:nvSpPr>
        <p:spPr>
          <a:xfrm>
            <a:off x="6953423" y="1176846"/>
            <a:ext cx="3961335" cy="4524315"/>
          </a:xfrm>
          <a:prstGeom prst="rect">
            <a:avLst/>
          </a:prstGeom>
          <a:noFill/>
        </p:spPr>
        <p:txBody>
          <a:bodyPr wrap="square">
            <a:spAutoFit/>
          </a:bodyPr>
          <a:lstStyle/>
          <a:p>
            <a:pPr algn="ctr"/>
            <a:r>
              <a:rPr lang="en-SA" b="1" dirty="0"/>
              <a:t>Impact of the Number of Projects on Employee Satisfaction:</a:t>
            </a:r>
          </a:p>
          <a:p>
            <a:pPr algn="ctr"/>
            <a:endParaRPr lang="en-SA" dirty="0"/>
          </a:p>
          <a:p>
            <a:pPr algn="ctr"/>
            <a:r>
              <a:rPr lang="en-SA" dirty="0"/>
              <a:t>Workload and Fatigue: On the other hand, increasing the number of projects can lead to an increased workload and fatigue, which may negatively affect the overall satisfaction level of employees. Employees who feel they are carrying an excessive workload may suffer from stress and lack of time to achieve a work-life balance.</a:t>
            </a:r>
          </a:p>
          <a:p>
            <a:pPr algn="ctr"/>
            <a:endParaRPr lang="ar-SA" dirty="0"/>
          </a:p>
          <a:p>
            <a:pPr algn="ctr"/>
            <a:r>
              <a:rPr lang="en-SA" dirty="0"/>
              <a:t>An excessive number of projects can lead to a decrease in employee satisfaction due to feelings of exhaustion and pressure.</a:t>
            </a:r>
          </a:p>
        </p:txBody>
      </p:sp>
    </p:spTree>
    <p:extLst>
      <p:ext uri="{BB962C8B-B14F-4D97-AF65-F5344CB8AC3E}">
        <p14:creationId xmlns:p14="http://schemas.microsoft.com/office/powerpoint/2010/main" val="396965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541113"/>
            <a:ext cx="9715500" cy="457200"/>
          </a:xfrm>
        </p:spPr>
        <p:txBody>
          <a:bodyPr anchor="ctr">
            <a:normAutofit fontScale="90000"/>
          </a:bodyPr>
          <a:lstStyle/>
          <a:p>
            <a:pPr algn="ctr" rtl="1"/>
            <a:r>
              <a:rPr lang="en-US" dirty="0"/>
              <a:t>Analysis of Key Factors Influencing Employee Satisfaction</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734787" y="3402419"/>
            <a:ext cx="10907864" cy="2893100"/>
          </a:xfrm>
          <a:prstGeom prst="rect">
            <a:avLst/>
          </a:prstGeom>
          <a:noFill/>
        </p:spPr>
        <p:txBody>
          <a:bodyPr wrap="square">
            <a:spAutoFit/>
          </a:bodyPr>
          <a:lstStyle/>
          <a:p>
            <a:r>
              <a:rPr lang="en-US" sz="1400" b="1" dirty="0"/>
              <a:t>1- Number of Projects:</a:t>
            </a:r>
          </a:p>
          <a:p>
            <a:r>
              <a:rPr lang="en-US" sz="1400" dirty="0"/>
              <a:t>This bar chart illustrates the relationship between the number of projects and average satisfaction levels across different departments.</a:t>
            </a:r>
          </a:p>
          <a:p>
            <a:endParaRPr lang="en-US" sz="1400" dirty="0"/>
          </a:p>
          <a:p>
            <a:r>
              <a:rPr lang="en-US" sz="1400" b="1" dirty="0"/>
              <a:t>Significant Statistical Impact:</a:t>
            </a:r>
            <a:r>
              <a:rPr lang="en-US" sz="1400" dirty="0"/>
              <a:t> It has a statistically significant negative impact on employee satisfaction levels (P-value ≈ 0). Each unit increase in the number of projects leads to a decrease in satisfaction levels by 0.0300 units.</a:t>
            </a:r>
          </a:p>
          <a:p>
            <a:r>
              <a:rPr lang="en-US" sz="1400" b="1" dirty="0"/>
              <a:t>Distribution Insights:</a:t>
            </a:r>
            <a:r>
              <a:rPr lang="en-US" sz="1400" dirty="0"/>
              <a:t> The chart shows noticeable differences in average satisfaction levels across departments:</a:t>
            </a:r>
          </a:p>
          <a:p>
            <a:pPr lvl="1">
              <a:buFont typeface="Arial" panose="020B0604020202020204" pitchFamily="34" charset="0"/>
              <a:buChar char="•"/>
            </a:pPr>
            <a:r>
              <a:rPr lang="en-US" sz="1400" b="1" dirty="0"/>
              <a:t>Accounting, Product Management:</a:t>
            </a:r>
            <a:r>
              <a:rPr lang="en-US" sz="1400" dirty="0"/>
              <a:t> Higher satisfaction with a moderate number of projects.</a:t>
            </a:r>
          </a:p>
          <a:p>
            <a:pPr lvl="1">
              <a:buFont typeface="Arial" panose="020B0604020202020204" pitchFamily="34" charset="0"/>
              <a:buChar char="•"/>
            </a:pPr>
            <a:r>
              <a:rPr lang="en-US" sz="1400" b="1" dirty="0"/>
              <a:t>HR, IT, Sales, Support, Technical:</a:t>
            </a:r>
            <a:r>
              <a:rPr lang="en-US" sz="1400" dirty="0"/>
              <a:t> Satisfaction decreases significantly with more projects.</a:t>
            </a:r>
          </a:p>
          <a:p>
            <a:pPr lvl="1">
              <a:buFont typeface="Arial" panose="020B0604020202020204" pitchFamily="34" charset="0"/>
              <a:buChar char="•"/>
            </a:pPr>
            <a:r>
              <a:rPr lang="en-US" sz="1400" b="1" dirty="0"/>
              <a:t>Management, Marketing:</a:t>
            </a:r>
            <a:r>
              <a:rPr lang="en-US" sz="1400" dirty="0"/>
              <a:t> Satisfaction remains stable with moderate projects but decreases with higher numbers.</a:t>
            </a:r>
          </a:p>
          <a:p>
            <a:pPr lvl="1">
              <a:buFont typeface="Arial" panose="020B0604020202020204" pitchFamily="34" charset="0"/>
              <a:buChar char="•"/>
            </a:pPr>
            <a:r>
              <a:rPr lang="en-US" sz="1400" b="1" dirty="0"/>
              <a:t>R&amp;D:</a:t>
            </a:r>
            <a:r>
              <a:rPr lang="en-US" sz="1400" dirty="0"/>
              <a:t> Higher satisfaction with fewer projects, decreasing as project count rises.</a:t>
            </a:r>
          </a:p>
          <a:p>
            <a:pPr>
              <a:buFont typeface="Arial" panose="020B0604020202020204" pitchFamily="34" charset="0"/>
              <a:buChar char="•"/>
            </a:pPr>
            <a:endParaRPr lang="en-US" sz="1400" dirty="0"/>
          </a:p>
          <a:p>
            <a:r>
              <a:rPr lang="en-US" sz="1400" dirty="0"/>
              <a:t>Balancing project workload is crucial for maintaining employee satisfaction. Understanding these factors can help the company implement strategies to improve satisfaction across departments.</a:t>
            </a:r>
          </a:p>
        </p:txBody>
      </p:sp>
      <p:graphicFrame>
        <p:nvGraphicFramePr>
          <p:cNvPr id="3" name="Chart 2">
            <a:extLst>
              <a:ext uri="{FF2B5EF4-FFF2-40B4-BE49-F238E27FC236}">
                <a16:creationId xmlns:a16="http://schemas.microsoft.com/office/drawing/2014/main" id="{054143BE-CB9B-91C2-B3B2-2FA0AD1CDC3B}"/>
              </a:ext>
            </a:extLst>
          </p:cNvPr>
          <p:cNvGraphicFramePr>
            <a:graphicFrameLocks/>
          </p:cNvGraphicFramePr>
          <p:nvPr>
            <p:extLst>
              <p:ext uri="{D42A27DB-BD31-4B8C-83A1-F6EECF244321}">
                <p14:modId xmlns:p14="http://schemas.microsoft.com/office/powerpoint/2010/main" val="3864622291"/>
              </p:ext>
            </p:extLst>
          </p:nvPr>
        </p:nvGraphicFramePr>
        <p:xfrm>
          <a:off x="1238250" y="1156654"/>
          <a:ext cx="9468736" cy="23509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433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Satisfaction</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289117" y="1690328"/>
            <a:ext cx="5356771" cy="4185761"/>
          </a:xfrm>
          <a:prstGeom prst="rect">
            <a:avLst/>
          </a:prstGeom>
          <a:noFill/>
        </p:spPr>
        <p:txBody>
          <a:bodyPr wrap="square">
            <a:spAutoFit/>
          </a:bodyPr>
          <a:lstStyle/>
          <a:p>
            <a:r>
              <a:rPr lang="en-US" sz="1400" b="1" dirty="0"/>
              <a:t>2- Time Spent at Company</a:t>
            </a:r>
            <a:r>
              <a:rPr lang="en-US" sz="1400" dirty="0"/>
              <a:t>: </a:t>
            </a:r>
            <a:endParaRPr lang="en-US" sz="1400" b="1" dirty="0"/>
          </a:p>
          <a:p>
            <a:r>
              <a:rPr lang="en-US" sz="1400" dirty="0"/>
              <a:t>This line chart illustrates the relationship between the average satisfaction level and the number of years employees have spent at the company. By analyzing this relationship, we can gain insights into how tenure impacts employee satisfaction.</a:t>
            </a:r>
          </a:p>
          <a:p>
            <a:endParaRPr lang="en-US" sz="1400" dirty="0"/>
          </a:p>
          <a:p>
            <a:r>
              <a:rPr lang="en-US" sz="1400" b="1" dirty="0"/>
              <a:t>Time Spent at Company:</a:t>
            </a:r>
            <a:r>
              <a:rPr lang="en-US" sz="1400" dirty="0"/>
              <a:t> It has a statistically significant negative impact on employee satisfaction levels (P-value ≈ 0). Each unit increase in tenure leads to a decrease in satisfaction levels by 0.0137 units.</a:t>
            </a:r>
          </a:p>
          <a:p>
            <a:r>
              <a:rPr lang="en-US" sz="1400" b="1" dirty="0"/>
              <a:t>Distribution Insights:</a:t>
            </a:r>
            <a:r>
              <a:rPr lang="en-US" sz="1400" dirty="0"/>
              <a:t> The chart indicates that employees who have been with the company for 2 years have the highest satisfaction levels. There is a noticeable dip in satisfaction for employees with 4 years of tenure, followed by a gradual increase for those with longer tenure. This pattern suggests that while initial years may be more satisfying, mid-tenure could pose challenges, which then stabilize as employees continue their careers with the company.</a:t>
            </a:r>
          </a:p>
          <a:p>
            <a:endParaRPr lang="en-US" sz="1400" dirty="0"/>
          </a:p>
          <a:p>
            <a:r>
              <a:rPr lang="en-US" sz="1400" dirty="0"/>
              <a:t>Understanding these trends can help the company implement targeted strategies to improve employee satisfaction across different tenure periods.</a:t>
            </a:r>
          </a:p>
        </p:txBody>
      </p:sp>
      <p:graphicFrame>
        <p:nvGraphicFramePr>
          <p:cNvPr id="3" name="Chart 2">
            <a:extLst>
              <a:ext uri="{FF2B5EF4-FFF2-40B4-BE49-F238E27FC236}">
                <a16:creationId xmlns:a16="http://schemas.microsoft.com/office/drawing/2014/main" id="{B0AB8DAB-63E5-E33E-25FA-7D5137B88573}"/>
              </a:ext>
            </a:extLst>
          </p:cNvPr>
          <p:cNvGraphicFramePr>
            <a:graphicFrameLocks/>
          </p:cNvGraphicFramePr>
          <p:nvPr>
            <p:extLst>
              <p:ext uri="{D42A27DB-BD31-4B8C-83A1-F6EECF244321}">
                <p14:modId xmlns:p14="http://schemas.microsoft.com/office/powerpoint/2010/main" val="432768322"/>
              </p:ext>
            </p:extLst>
          </p:nvPr>
        </p:nvGraphicFramePr>
        <p:xfrm>
          <a:off x="5645888" y="1921324"/>
          <a:ext cx="5932447" cy="3723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8334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Satisfaction</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540045" y="1051057"/>
            <a:ext cx="6860215" cy="2462213"/>
          </a:xfrm>
          <a:prstGeom prst="rect">
            <a:avLst/>
          </a:prstGeom>
          <a:noFill/>
        </p:spPr>
        <p:txBody>
          <a:bodyPr wrap="square">
            <a:spAutoFit/>
          </a:bodyPr>
          <a:lstStyle/>
          <a:p>
            <a:r>
              <a:rPr lang="en-US" sz="1400" b="1" dirty="0"/>
              <a:t>3- Work Accident Status:</a:t>
            </a:r>
            <a:r>
              <a:rPr lang="en-US" sz="1400" dirty="0"/>
              <a:t> </a:t>
            </a:r>
            <a:endParaRPr lang="ar-SA" sz="1400" dirty="0"/>
          </a:p>
          <a:p>
            <a:r>
              <a:rPr lang="en-US" sz="1400" dirty="0"/>
              <a:t>These pie charts illustrate the relationship between average satisfaction levels and the presence of work accidents. By analyzing this relationship, we can gain insights into how safety in the workplace impacts employee satisfaction.</a:t>
            </a:r>
            <a:endParaRPr lang="ar-SA" sz="1400" dirty="0"/>
          </a:p>
          <a:p>
            <a:endParaRPr lang="en-US" sz="1400" dirty="0"/>
          </a:p>
          <a:p>
            <a:r>
              <a:rPr lang="en-US" sz="1400" b="1" dirty="0"/>
              <a:t>Significant Statistical Impact: </a:t>
            </a:r>
            <a:r>
              <a:rPr lang="en-US" sz="1400" dirty="0"/>
              <a:t>It has a statistically significant positive impact on employee satisfaction levels (P-value ≈ 0). Each unit increase in the number of accidents leads to an increase in satisfaction levels by 0.0407 units.</a:t>
            </a:r>
          </a:p>
          <a:p>
            <a:r>
              <a:rPr lang="en-US" sz="1400" b="1" dirty="0"/>
              <a:t>Distribution Insights:</a:t>
            </a:r>
            <a:r>
              <a:rPr lang="en-US" sz="1400" dirty="0"/>
              <a:t> Employees who have experienced work accidents report slightly higher satisfaction levels compared to those who have not. This may suggest that the company's response to accidents, such as support and compensation, positively affects satisfaction.</a:t>
            </a:r>
          </a:p>
        </p:txBody>
      </p:sp>
      <p:graphicFrame>
        <p:nvGraphicFramePr>
          <p:cNvPr id="4" name="Chart 3">
            <a:extLst>
              <a:ext uri="{FF2B5EF4-FFF2-40B4-BE49-F238E27FC236}">
                <a16:creationId xmlns:a16="http://schemas.microsoft.com/office/drawing/2014/main" id="{11464E4A-D9E6-F213-A1E6-37BFAB23EBF3}"/>
              </a:ext>
            </a:extLst>
          </p:cNvPr>
          <p:cNvGraphicFramePr>
            <a:graphicFrameLocks/>
          </p:cNvGraphicFramePr>
          <p:nvPr>
            <p:extLst>
              <p:ext uri="{D42A27DB-BD31-4B8C-83A1-F6EECF244321}">
                <p14:modId xmlns:p14="http://schemas.microsoft.com/office/powerpoint/2010/main" val="2658626311"/>
              </p:ext>
            </p:extLst>
          </p:nvPr>
        </p:nvGraphicFramePr>
        <p:xfrm>
          <a:off x="7049386" y="1051057"/>
          <a:ext cx="4602569" cy="23779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58D5FD1-86FA-C95A-25F9-8DEEE63354F9}"/>
              </a:ext>
            </a:extLst>
          </p:cNvPr>
          <p:cNvGraphicFramePr>
            <a:graphicFrameLocks/>
          </p:cNvGraphicFramePr>
          <p:nvPr>
            <p:extLst>
              <p:ext uri="{D42A27DB-BD31-4B8C-83A1-F6EECF244321}">
                <p14:modId xmlns:p14="http://schemas.microsoft.com/office/powerpoint/2010/main" val="1209421179"/>
              </p:ext>
            </p:extLst>
          </p:nvPr>
        </p:nvGraphicFramePr>
        <p:xfrm>
          <a:off x="400494" y="3831503"/>
          <a:ext cx="4182140" cy="2462213"/>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525F0B48-DA03-5F6E-C7BF-A10546CB6B07}"/>
              </a:ext>
            </a:extLst>
          </p:cNvPr>
          <p:cNvSpPr txBox="1"/>
          <p:nvPr/>
        </p:nvSpPr>
        <p:spPr>
          <a:xfrm>
            <a:off x="4622057" y="3842460"/>
            <a:ext cx="7169449" cy="2462213"/>
          </a:xfrm>
          <a:prstGeom prst="rect">
            <a:avLst/>
          </a:prstGeom>
          <a:noFill/>
        </p:spPr>
        <p:txBody>
          <a:bodyPr wrap="square">
            <a:spAutoFit/>
          </a:bodyPr>
          <a:lstStyle/>
          <a:p>
            <a:r>
              <a:rPr lang="en-US" sz="1400" b="1" dirty="0"/>
              <a:t>4- Promotion Status:</a:t>
            </a:r>
            <a:r>
              <a:rPr lang="en-US" sz="1400" dirty="0"/>
              <a:t> </a:t>
            </a:r>
            <a:endParaRPr lang="ar-SA" sz="1400" dirty="0"/>
          </a:p>
          <a:p>
            <a:r>
              <a:rPr lang="en-US" sz="1400" dirty="0"/>
              <a:t>These pie charts illustrate the relationship between average satisfaction levels and the presence of promotions. By analyzing this relationship, we can gain insights into how career development opportunities impact employee satisfaction.</a:t>
            </a:r>
          </a:p>
          <a:p>
            <a:endParaRPr lang="ar-SA" sz="1400" b="1" dirty="0"/>
          </a:p>
          <a:p>
            <a:r>
              <a:rPr lang="en-US" sz="1400" b="1" dirty="0"/>
              <a:t>Significant Statistical Impact: </a:t>
            </a:r>
            <a:r>
              <a:rPr lang="en-US" sz="1400" dirty="0"/>
              <a:t>It has a statistically significant positive impact on employee satisfaction levels (P-value ≈ 0). Each unit increase in the number of promotions leads to an increase in satisfaction levels by 0.0483 units.</a:t>
            </a:r>
          </a:p>
          <a:p>
            <a:r>
              <a:rPr lang="en-US" sz="1400" b="1" dirty="0"/>
              <a:t>Distribution Insights:</a:t>
            </a:r>
            <a:r>
              <a:rPr lang="en-US" sz="1400" dirty="0"/>
              <a:t> Employees who have received promotions report higher satisfaction levels compared to those who have not. This highlights the importance of career advancement opportunities in enhancing employee satisfaction.</a:t>
            </a:r>
          </a:p>
        </p:txBody>
      </p:sp>
    </p:spTree>
    <p:extLst>
      <p:ext uri="{BB962C8B-B14F-4D97-AF65-F5344CB8AC3E}">
        <p14:creationId xmlns:p14="http://schemas.microsoft.com/office/powerpoint/2010/main" val="1505846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Satisfaction</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13830" y="1986502"/>
            <a:ext cx="5356771" cy="3108543"/>
          </a:xfrm>
          <a:prstGeom prst="rect">
            <a:avLst/>
          </a:prstGeom>
          <a:noFill/>
        </p:spPr>
        <p:txBody>
          <a:bodyPr wrap="square">
            <a:spAutoFit/>
          </a:bodyPr>
          <a:lstStyle/>
          <a:p>
            <a:r>
              <a:rPr lang="en-US" sz="1400" b="1" dirty="0"/>
              <a:t>5- Salary</a:t>
            </a:r>
          </a:p>
          <a:p>
            <a:r>
              <a:rPr lang="en-US" sz="1400" dirty="0"/>
              <a:t>This pie chart illustrates the relationship between the average satisfaction level and salary levels of employees. By analyzing this relationship, we can gain insights into how salary impacts employee satisfaction.</a:t>
            </a:r>
          </a:p>
          <a:p>
            <a:endParaRPr lang="ar-SA" sz="1400" b="1" dirty="0"/>
          </a:p>
          <a:p>
            <a:r>
              <a:rPr lang="en-US" sz="1400" b="1" dirty="0"/>
              <a:t>Distribution Insights:</a:t>
            </a:r>
            <a:r>
              <a:rPr lang="en-US" sz="1400" dirty="0"/>
              <a:t> The chart shows that employees with high salary levels have the highest satisfaction levels at 64%. Medium salary levels have a satisfaction level of 62%, while low salary levels have the lowest satisfaction levels at 60%. This pattern suggests that increasing salary levels could lead to higher employee satisfaction.</a:t>
            </a:r>
            <a:endParaRPr lang="ar-SA" sz="1400" dirty="0"/>
          </a:p>
          <a:p>
            <a:endParaRPr lang="en-US" sz="1400" dirty="0"/>
          </a:p>
          <a:p>
            <a:r>
              <a:rPr lang="en-US" sz="1400" dirty="0"/>
              <a:t>Understanding these trends can help the company implement targeted strategies to improve employee satisfaction by ensuring competitive and fair salary structures.</a:t>
            </a:r>
          </a:p>
        </p:txBody>
      </p:sp>
      <p:graphicFrame>
        <p:nvGraphicFramePr>
          <p:cNvPr id="4" name="Chart 3">
            <a:extLst>
              <a:ext uri="{FF2B5EF4-FFF2-40B4-BE49-F238E27FC236}">
                <a16:creationId xmlns:a16="http://schemas.microsoft.com/office/drawing/2014/main" id="{67FF99E9-B61E-EF60-6EFC-721683B1B82C}"/>
              </a:ext>
            </a:extLst>
          </p:cNvPr>
          <p:cNvGraphicFramePr>
            <a:graphicFrameLocks/>
          </p:cNvGraphicFramePr>
          <p:nvPr>
            <p:extLst>
              <p:ext uri="{D42A27DB-BD31-4B8C-83A1-F6EECF244321}">
                <p14:modId xmlns:p14="http://schemas.microsoft.com/office/powerpoint/2010/main" val="2801082985"/>
              </p:ext>
            </p:extLst>
          </p:nvPr>
        </p:nvGraphicFramePr>
        <p:xfrm>
          <a:off x="5931638" y="1986502"/>
          <a:ext cx="5714936" cy="35934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7481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Satisfaction</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289117" y="1403657"/>
            <a:ext cx="5356771" cy="4616648"/>
          </a:xfrm>
          <a:prstGeom prst="rect">
            <a:avLst/>
          </a:prstGeom>
          <a:noFill/>
        </p:spPr>
        <p:txBody>
          <a:bodyPr wrap="square">
            <a:spAutoFit/>
          </a:bodyPr>
          <a:lstStyle/>
          <a:p>
            <a:r>
              <a:rPr lang="en-US" sz="1400" b="1" dirty="0"/>
              <a:t>6- Departments</a:t>
            </a:r>
            <a:endParaRPr lang="en-US" dirty="0"/>
          </a:p>
          <a:p>
            <a:r>
              <a:rPr lang="en-US" sz="1400" dirty="0"/>
              <a:t>This bar chart illustrates the relationship between the average satisfaction level and different departments within the company. By analyzing this relationship, we can gain insights into how department placement impacts employee satisfaction.</a:t>
            </a:r>
            <a:endParaRPr lang="ar-SA" sz="1400" dirty="0"/>
          </a:p>
          <a:p>
            <a:endParaRPr lang="en-US" sz="1400" dirty="0"/>
          </a:p>
          <a:p>
            <a:r>
              <a:rPr lang="en-US" sz="1400" b="1" dirty="0"/>
              <a:t>Departments:</a:t>
            </a:r>
            <a:r>
              <a:rPr lang="en-US" sz="1400" dirty="0"/>
              <a:t> The satisfaction levels vary across different departments. Management, R&amp;D, and product management departments show the highest satisfaction levels, while accounting, HR, and technical departments have the lowest.</a:t>
            </a:r>
          </a:p>
          <a:p>
            <a:r>
              <a:rPr lang="en-US" sz="1400" b="1" dirty="0"/>
              <a:t>Distribution Insights:</a:t>
            </a:r>
            <a:r>
              <a:rPr lang="en-US" sz="1400" dirty="0"/>
              <a:t> The chart shows noticeable differences in satisfaction levels across various departments. For example, management, R&amp;D, and product management departments have the highest satisfaction levels, indicating better working conditions, more supportive management, or higher job satisfaction. On the other hand, accounting and HR departments have lower satisfaction levels, suggesting possible areas for improvement in those departments.</a:t>
            </a:r>
            <a:endParaRPr lang="ar-SA" sz="1400" dirty="0"/>
          </a:p>
          <a:p>
            <a:endParaRPr lang="en-US" sz="1400" dirty="0"/>
          </a:p>
          <a:p>
            <a:r>
              <a:rPr lang="en-US" sz="1400" dirty="0"/>
              <a:t>Understanding these trends can help the company implement targeted strategies to improve employee satisfaction across different departments.</a:t>
            </a:r>
          </a:p>
          <a:p>
            <a:endParaRPr lang="en-US" sz="1400" dirty="0"/>
          </a:p>
        </p:txBody>
      </p:sp>
      <p:graphicFrame>
        <p:nvGraphicFramePr>
          <p:cNvPr id="3" name="Chart 2">
            <a:extLst>
              <a:ext uri="{FF2B5EF4-FFF2-40B4-BE49-F238E27FC236}">
                <a16:creationId xmlns:a16="http://schemas.microsoft.com/office/drawing/2014/main" id="{3681F4A4-AC23-727E-F051-F3BDD5C042A4}"/>
              </a:ext>
            </a:extLst>
          </p:cNvPr>
          <p:cNvGraphicFramePr>
            <a:graphicFrameLocks/>
          </p:cNvGraphicFramePr>
          <p:nvPr>
            <p:extLst>
              <p:ext uri="{D42A27DB-BD31-4B8C-83A1-F6EECF244321}">
                <p14:modId xmlns:p14="http://schemas.microsoft.com/office/powerpoint/2010/main" val="1617712595"/>
              </p:ext>
            </p:extLst>
          </p:nvPr>
        </p:nvGraphicFramePr>
        <p:xfrm>
          <a:off x="5645888" y="1776925"/>
          <a:ext cx="5030350" cy="387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226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BC23A-FDEC-35E7-B72D-2254764C8705}"/>
              </a:ext>
            </a:extLst>
          </p:cNvPr>
          <p:cNvSpPr>
            <a:spLocks noGrp="1"/>
          </p:cNvSpPr>
          <p:nvPr>
            <p:ph type="title"/>
          </p:nvPr>
        </p:nvSpPr>
        <p:spPr>
          <a:xfrm>
            <a:off x="2611419" y="2423692"/>
            <a:ext cx="6989781" cy="1020691"/>
          </a:xfrm>
        </p:spPr>
        <p:txBody>
          <a:bodyPr vert="horz" lIns="91440" tIns="45720" rIns="91440" bIns="45720" rtlCol="0" anchor="b">
            <a:normAutofit fontScale="90000"/>
          </a:bodyPr>
          <a:lstStyle/>
          <a:p>
            <a:pPr algn="ctr">
              <a:buFont typeface="+mj-lt"/>
              <a:buAutoNum type="arabicPeriod"/>
            </a:pPr>
            <a:r>
              <a:rPr lang="en-US" sz="2700" b="1" dirty="0"/>
              <a:t>Employee Performance Analysis</a:t>
            </a:r>
            <a:r>
              <a:rPr lang="en-US" sz="2700" dirty="0"/>
              <a:t>: </a:t>
            </a:r>
            <a:br>
              <a:rPr lang="ar-SA" sz="1800" dirty="0"/>
            </a:br>
            <a:r>
              <a:rPr lang="en-US" sz="2000" dirty="0"/>
              <a:t>What are the key factors affecting employee performance, and how can we enhance these factors to improve productivity?</a:t>
            </a:r>
            <a:endParaRPr lang="en-US" sz="1800" dirty="0"/>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28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72E4F-30CC-FC6A-938C-93437A2B37D7}"/>
              </a:ext>
            </a:extLst>
          </p:cNvPr>
          <p:cNvSpPr>
            <a:spLocks noGrp="1"/>
          </p:cNvSpPr>
          <p:nvPr>
            <p:ph idx="1"/>
          </p:nvPr>
        </p:nvSpPr>
        <p:spPr>
          <a:xfrm>
            <a:off x="446808" y="1151906"/>
            <a:ext cx="10877796" cy="4738255"/>
          </a:xfrm>
        </p:spPr>
        <p:txBody>
          <a:bodyPr>
            <a:normAutofit fontScale="62500" lnSpcReduction="20000"/>
          </a:bodyPr>
          <a:lstStyle/>
          <a:p>
            <a:r>
              <a:rPr lang="en-US" b="1" dirty="0"/>
              <a:t>Summary of Findings</a:t>
            </a:r>
          </a:p>
          <a:p>
            <a:r>
              <a:rPr lang="en-US" dirty="0"/>
              <a:t>Through our comprehensive analysis, we have answered the four key business questions related to employee retention, satisfaction, recruitment efficiency, and performance. We also examined several factors influencing these metrics, including the number of projects, time spent at the company, work accidents, promotions, salary levels, and departmental differences.</a:t>
            </a:r>
          </a:p>
          <a:p>
            <a:r>
              <a:rPr lang="en-US" b="1" dirty="0"/>
              <a:t>Key Findings</a:t>
            </a:r>
          </a:p>
          <a:p>
            <a:pPr>
              <a:buFont typeface="+mj-lt"/>
              <a:buAutoNum type="arabicPeriod"/>
            </a:pPr>
            <a:r>
              <a:rPr lang="en-US" b="1" dirty="0"/>
              <a:t>Employee Retention:</a:t>
            </a:r>
            <a:endParaRPr lang="en-US" dirty="0"/>
          </a:p>
          <a:p>
            <a:pPr marL="742950" lvl="1" indent="-285750">
              <a:buFont typeface="+mj-lt"/>
              <a:buAutoNum type="arabicPeriod"/>
            </a:pPr>
            <a:r>
              <a:rPr lang="en-US" b="1" dirty="0"/>
              <a:t>Key Factors:</a:t>
            </a:r>
            <a:r>
              <a:rPr lang="en-US" dirty="0"/>
              <a:t> Number of projects, time spent at the company, and work accidents.</a:t>
            </a:r>
          </a:p>
          <a:p>
            <a:pPr marL="742950" lvl="1" indent="-285750">
              <a:buFont typeface="+mj-lt"/>
              <a:buAutoNum type="arabicPeriod"/>
            </a:pPr>
            <a:r>
              <a:rPr lang="en-US" b="1" dirty="0"/>
              <a:t>Findings:</a:t>
            </a:r>
            <a:r>
              <a:rPr lang="en-US" dirty="0"/>
              <a:t> A moderate number of projects and fewer work accidents positively impact retention, while longer tenure can lead to decreased satisfaction and retention.</a:t>
            </a:r>
          </a:p>
          <a:p>
            <a:pPr>
              <a:buFont typeface="+mj-lt"/>
              <a:buAutoNum type="arabicPeriod"/>
            </a:pPr>
            <a:r>
              <a:rPr lang="en-US" b="1" dirty="0"/>
              <a:t>Employee Satisfaction:</a:t>
            </a:r>
            <a:endParaRPr lang="en-US" dirty="0"/>
          </a:p>
          <a:p>
            <a:pPr marL="742950" lvl="1" indent="-285750">
              <a:buFont typeface="+mj-lt"/>
              <a:buAutoNum type="arabicPeriod"/>
            </a:pPr>
            <a:r>
              <a:rPr lang="en-US" b="1" dirty="0"/>
              <a:t>Key Factors:</a:t>
            </a:r>
            <a:r>
              <a:rPr lang="en-US" dirty="0"/>
              <a:t> Number of projects, promotions, salary levels, and departmental differences.</a:t>
            </a:r>
          </a:p>
          <a:p>
            <a:pPr marL="742950" lvl="1" indent="-285750">
              <a:buFont typeface="+mj-lt"/>
              <a:buAutoNum type="arabicPeriod"/>
            </a:pPr>
            <a:r>
              <a:rPr lang="en-US" b="1" dirty="0"/>
              <a:t>Findings:</a:t>
            </a:r>
            <a:r>
              <a:rPr lang="en-US" dirty="0"/>
              <a:t> Higher salary levels and more frequent promotions positively impact satisfaction. Departments such as management and R&amp;D have higher satisfaction levels.</a:t>
            </a:r>
          </a:p>
          <a:p>
            <a:pPr>
              <a:buFont typeface="+mj-lt"/>
              <a:buAutoNum type="arabicPeriod"/>
            </a:pPr>
            <a:r>
              <a:rPr lang="en-US" b="1" dirty="0"/>
              <a:t>Recruitment Efficiency:</a:t>
            </a:r>
            <a:endParaRPr lang="en-US" dirty="0"/>
          </a:p>
          <a:p>
            <a:pPr marL="742950" lvl="1" indent="-285750">
              <a:buFont typeface="+mj-lt"/>
              <a:buAutoNum type="arabicPeriod"/>
            </a:pPr>
            <a:r>
              <a:rPr lang="en-US" b="1" dirty="0"/>
              <a:t>Key Factors:</a:t>
            </a:r>
            <a:r>
              <a:rPr lang="en-US" dirty="0"/>
              <a:t> Salary levels and promotional opportunities.</a:t>
            </a:r>
          </a:p>
          <a:p>
            <a:pPr marL="742950" lvl="1" indent="-285750">
              <a:buFont typeface="+mj-lt"/>
              <a:buAutoNum type="arabicPeriod"/>
            </a:pPr>
            <a:r>
              <a:rPr lang="en-US" b="1" dirty="0"/>
              <a:t>Findings:</a:t>
            </a:r>
            <a:r>
              <a:rPr lang="en-US" dirty="0"/>
              <a:t> Competitive salaries and clear promotional paths enhance recruitment efficiency.</a:t>
            </a:r>
          </a:p>
          <a:p>
            <a:pPr>
              <a:buFont typeface="+mj-lt"/>
              <a:buAutoNum type="arabicPeriod"/>
            </a:pPr>
            <a:r>
              <a:rPr lang="en-US" b="1" dirty="0"/>
              <a:t>Employee Performance:</a:t>
            </a:r>
            <a:endParaRPr lang="en-US" dirty="0"/>
          </a:p>
          <a:p>
            <a:pPr marL="742950" lvl="1" indent="-285750">
              <a:buFont typeface="+mj-lt"/>
              <a:buAutoNum type="arabicPeriod"/>
            </a:pPr>
            <a:r>
              <a:rPr lang="en-US" b="1" dirty="0"/>
              <a:t>Key Factors:</a:t>
            </a:r>
            <a:r>
              <a:rPr lang="en-US" dirty="0"/>
              <a:t> Number of projects and average monthly hours.</a:t>
            </a:r>
          </a:p>
          <a:p>
            <a:pPr marL="742950" lvl="1" indent="-285750">
              <a:buFont typeface="+mj-lt"/>
              <a:buAutoNum type="arabicPeriod"/>
            </a:pPr>
            <a:r>
              <a:rPr lang="en-US" b="1" dirty="0"/>
              <a:t>Findings:</a:t>
            </a:r>
            <a:r>
              <a:rPr lang="en-US" dirty="0"/>
              <a:t> A balanced workload positively impacts performance. Overloading employees can lead to burnout, reducing performance.</a:t>
            </a:r>
          </a:p>
          <a:p>
            <a:pPr marL="0" indent="0" algn="r" defTabSz="914400" rtl="1" eaLnBrk="1" latinLnBrk="0" hangingPunct="1">
              <a:lnSpc>
                <a:spcPct val="110000"/>
              </a:lnSpc>
              <a:spcBef>
                <a:spcPts val="1000"/>
              </a:spcBef>
              <a:buFontTx/>
              <a:buNone/>
            </a:pPr>
            <a:endParaRPr lang="en-SA" dirty="0"/>
          </a:p>
        </p:txBody>
      </p:sp>
      <p:sp>
        <p:nvSpPr>
          <p:cNvPr id="4" name="Title 1">
            <a:extLst>
              <a:ext uri="{FF2B5EF4-FFF2-40B4-BE49-F238E27FC236}">
                <a16:creationId xmlns:a16="http://schemas.microsoft.com/office/drawing/2014/main" id="{A411E64B-5D6A-21EB-DA4F-D5291F16860E}"/>
              </a:ext>
            </a:extLst>
          </p:cNvPr>
          <p:cNvSpPr txBox="1">
            <a:spLocks/>
          </p:cNvSpPr>
          <p:nvPr/>
        </p:nvSpPr>
        <p:spPr>
          <a:xfrm>
            <a:off x="2057400" y="255303"/>
            <a:ext cx="10134600" cy="1288489"/>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rtl="1"/>
            <a:r>
              <a:rPr lang="en-US" b="1"/>
              <a:t>Conclusion and Final Recommendations</a:t>
            </a:r>
            <a:br>
              <a:rPr lang="en-US" b="1"/>
            </a:br>
            <a:endParaRPr lang="en-SA" dirty="0"/>
          </a:p>
        </p:txBody>
      </p:sp>
    </p:spTree>
    <p:extLst>
      <p:ext uri="{BB962C8B-B14F-4D97-AF65-F5344CB8AC3E}">
        <p14:creationId xmlns:p14="http://schemas.microsoft.com/office/powerpoint/2010/main" val="3095083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4CD6-AE93-773E-6591-785CB73A8AF4}"/>
              </a:ext>
            </a:extLst>
          </p:cNvPr>
          <p:cNvSpPr>
            <a:spLocks noGrp="1"/>
          </p:cNvSpPr>
          <p:nvPr>
            <p:ph type="title"/>
          </p:nvPr>
        </p:nvSpPr>
        <p:spPr>
          <a:xfrm>
            <a:off x="2057400" y="255303"/>
            <a:ext cx="10134600" cy="1288489"/>
          </a:xfrm>
        </p:spPr>
        <p:txBody>
          <a:bodyPr/>
          <a:lstStyle/>
          <a:p>
            <a:pPr rtl="1"/>
            <a:r>
              <a:rPr lang="en-US" b="1" dirty="0"/>
              <a:t>Conclusion and Final Recommendations</a:t>
            </a:r>
            <a:br>
              <a:rPr lang="en-US" b="1" dirty="0"/>
            </a:br>
            <a:endParaRPr lang="en-SA" dirty="0"/>
          </a:p>
        </p:txBody>
      </p:sp>
      <p:sp>
        <p:nvSpPr>
          <p:cNvPr id="3" name="Content Placeholder 2">
            <a:extLst>
              <a:ext uri="{FF2B5EF4-FFF2-40B4-BE49-F238E27FC236}">
                <a16:creationId xmlns:a16="http://schemas.microsoft.com/office/drawing/2014/main" id="{68072E4F-30CC-FC6A-938C-93437A2B37D7}"/>
              </a:ext>
            </a:extLst>
          </p:cNvPr>
          <p:cNvSpPr>
            <a:spLocks noGrp="1"/>
          </p:cNvSpPr>
          <p:nvPr>
            <p:ph idx="1"/>
          </p:nvPr>
        </p:nvSpPr>
        <p:spPr>
          <a:xfrm>
            <a:off x="434933" y="1163782"/>
            <a:ext cx="10882251" cy="5011387"/>
          </a:xfrm>
        </p:spPr>
        <p:txBody>
          <a:bodyPr>
            <a:normAutofit fontScale="62500" lnSpcReduction="20000"/>
          </a:bodyPr>
          <a:lstStyle/>
          <a:p>
            <a:r>
              <a:rPr lang="en-US" b="1" dirty="0"/>
              <a:t>Final Recommendations</a:t>
            </a:r>
          </a:p>
          <a:p>
            <a:r>
              <a:rPr lang="en-US" dirty="0"/>
              <a:t>Based on the findings, here are strategic recommendations to enhance overall employee experience and organizational effectiveness:</a:t>
            </a:r>
          </a:p>
          <a:p>
            <a:pPr>
              <a:buFont typeface="+mj-lt"/>
              <a:buAutoNum type="arabicPeriod"/>
            </a:pPr>
            <a:r>
              <a:rPr lang="en-US" b="1" dirty="0"/>
              <a:t>Workload Management:</a:t>
            </a:r>
            <a:endParaRPr lang="en-US" dirty="0"/>
          </a:p>
          <a:p>
            <a:pPr marL="742950" lvl="1" indent="-285750">
              <a:buFont typeface="+mj-lt"/>
              <a:buAutoNum type="arabicPeriod"/>
            </a:pPr>
            <a:r>
              <a:rPr lang="en-US" dirty="0"/>
              <a:t>Distribute projects evenly to prevent employee burnout.</a:t>
            </a:r>
          </a:p>
          <a:p>
            <a:pPr marL="742950" lvl="1" indent="-285750">
              <a:buFont typeface="+mj-lt"/>
              <a:buAutoNum type="arabicPeriod"/>
            </a:pPr>
            <a:r>
              <a:rPr lang="en-US" dirty="0"/>
              <a:t>Monitor and adjust workloads to maintain an optimal balance.</a:t>
            </a:r>
          </a:p>
          <a:p>
            <a:pPr>
              <a:buFont typeface="+mj-lt"/>
              <a:buAutoNum type="arabicPeriod"/>
            </a:pPr>
            <a:r>
              <a:rPr lang="en-US" b="1" dirty="0"/>
              <a:t>Career Development:</a:t>
            </a:r>
            <a:endParaRPr lang="en-US" dirty="0"/>
          </a:p>
          <a:p>
            <a:pPr marL="742950" lvl="1" indent="-285750">
              <a:buFont typeface="+mj-lt"/>
              <a:buAutoNum type="arabicPeriod"/>
            </a:pPr>
            <a:r>
              <a:rPr lang="en-US" dirty="0"/>
              <a:t>Offer regular training and development programs.</a:t>
            </a:r>
          </a:p>
          <a:p>
            <a:pPr marL="742950" lvl="1" indent="-285750">
              <a:buFont typeface="+mj-lt"/>
              <a:buAutoNum type="arabicPeriod"/>
            </a:pPr>
            <a:r>
              <a:rPr lang="en-US" dirty="0"/>
              <a:t>Create transparent and achievable paths for career advancement.</a:t>
            </a:r>
          </a:p>
          <a:p>
            <a:pPr>
              <a:buFont typeface="+mj-lt"/>
              <a:buAutoNum type="arabicPeriod"/>
            </a:pPr>
            <a:r>
              <a:rPr lang="en-US" b="1" dirty="0"/>
              <a:t>Workplace Safety:</a:t>
            </a:r>
            <a:endParaRPr lang="en-US" dirty="0"/>
          </a:p>
          <a:p>
            <a:pPr marL="742950" lvl="1" indent="-285750">
              <a:buFont typeface="+mj-lt"/>
              <a:buAutoNum type="arabicPeriod"/>
            </a:pPr>
            <a:r>
              <a:rPr lang="en-US" dirty="0"/>
              <a:t>Implement robust safety protocols.</a:t>
            </a:r>
          </a:p>
          <a:p>
            <a:pPr marL="742950" lvl="1" indent="-285750">
              <a:buFont typeface="+mj-lt"/>
              <a:buAutoNum type="arabicPeriod"/>
            </a:pPr>
            <a:r>
              <a:rPr lang="en-US" dirty="0"/>
              <a:t>Conduct regular safety training to minimize work-related accidents.</a:t>
            </a:r>
          </a:p>
          <a:p>
            <a:pPr>
              <a:buFont typeface="+mj-lt"/>
              <a:buAutoNum type="arabicPeriod"/>
            </a:pPr>
            <a:r>
              <a:rPr lang="en-US" b="1" dirty="0"/>
              <a:t>Compensation and Benefits:</a:t>
            </a:r>
            <a:endParaRPr lang="en-US" dirty="0"/>
          </a:p>
          <a:p>
            <a:pPr marL="742950" lvl="1" indent="-285750">
              <a:buFont typeface="+mj-lt"/>
              <a:buAutoNum type="arabicPeriod"/>
            </a:pPr>
            <a:r>
              <a:rPr lang="en-US" dirty="0"/>
              <a:t>Regularly review and adjust salary structures to stay competitive.</a:t>
            </a:r>
          </a:p>
          <a:p>
            <a:pPr marL="742950" lvl="1" indent="-285750">
              <a:buFont typeface="+mj-lt"/>
              <a:buAutoNum type="arabicPeriod"/>
            </a:pPr>
            <a:r>
              <a:rPr lang="en-US" dirty="0"/>
              <a:t>Offer additional benefits and incentives to high-performing employees.</a:t>
            </a:r>
          </a:p>
          <a:p>
            <a:pPr>
              <a:buFont typeface="+mj-lt"/>
              <a:buAutoNum type="arabicPeriod"/>
            </a:pPr>
            <a:r>
              <a:rPr lang="en-US" b="1" dirty="0"/>
              <a:t>Departmental Improvements:</a:t>
            </a:r>
            <a:endParaRPr lang="en-US" dirty="0"/>
          </a:p>
          <a:p>
            <a:pPr marL="742950" lvl="1" indent="-285750">
              <a:buFont typeface="+mj-lt"/>
              <a:buAutoNum type="arabicPeriod"/>
            </a:pPr>
            <a:r>
              <a:rPr lang="en-US" dirty="0"/>
              <a:t>Focus on improving satisfaction in departments with lower levels, such as accounting and HR.</a:t>
            </a:r>
          </a:p>
          <a:p>
            <a:pPr marL="742950" lvl="1" indent="-285750">
              <a:buFont typeface="+mj-lt"/>
              <a:buAutoNum type="arabicPeriod"/>
            </a:pPr>
            <a:r>
              <a:rPr lang="en-US" dirty="0"/>
              <a:t>Foster a supportive and collaborative work culture across all departments.</a:t>
            </a:r>
          </a:p>
          <a:p>
            <a:pPr>
              <a:buFont typeface="+mj-lt"/>
              <a:buAutoNum type="arabicPeriod"/>
            </a:pPr>
            <a:r>
              <a:rPr lang="en-US" b="1" dirty="0"/>
              <a:t>Continuous Feedback:</a:t>
            </a:r>
            <a:endParaRPr lang="en-US" dirty="0"/>
          </a:p>
          <a:p>
            <a:pPr marL="742950" lvl="1" indent="-285750">
              <a:buFont typeface="+mj-lt"/>
              <a:buAutoNum type="arabicPeriod"/>
            </a:pPr>
            <a:r>
              <a:rPr lang="en-US" dirty="0"/>
              <a:t>Conduct regular employee satisfaction surveys.</a:t>
            </a:r>
          </a:p>
          <a:p>
            <a:pPr marL="742950" lvl="1" indent="-285750">
              <a:buFont typeface="+mj-lt"/>
              <a:buAutoNum type="arabicPeriod"/>
            </a:pPr>
            <a:r>
              <a:rPr lang="en-US" dirty="0"/>
              <a:t>Use feedback to make data-driven decisions and adjustments.</a:t>
            </a:r>
          </a:p>
        </p:txBody>
      </p:sp>
    </p:spTree>
    <p:extLst>
      <p:ext uri="{BB962C8B-B14F-4D97-AF65-F5344CB8AC3E}">
        <p14:creationId xmlns:p14="http://schemas.microsoft.com/office/powerpoint/2010/main" val="3055254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Topview of mint green workspace with laptop, coffee, notebook, pen, glasses, and mouse">
            <a:extLst>
              <a:ext uri="{FF2B5EF4-FFF2-40B4-BE49-F238E27FC236}">
                <a16:creationId xmlns:a16="http://schemas.microsoft.com/office/drawing/2014/main" id="{7D48B36B-6BD3-4177-6944-84F8FA103668}"/>
              </a:ext>
            </a:extLst>
          </p:cNvPr>
          <p:cNvPicPr>
            <a:picLocks noChangeAspect="1"/>
          </p:cNvPicPr>
          <p:nvPr/>
        </p:nvPicPr>
        <p:blipFill rotWithShape="1">
          <a:blip r:embed="rId2">
            <a:alphaModFix amt="41000"/>
          </a:blip>
          <a:srcRect b="15730"/>
          <a:stretch/>
        </p:blipFill>
        <p:spPr>
          <a:xfrm>
            <a:off x="2" y="1"/>
            <a:ext cx="12191997" cy="6857999"/>
          </a:xfrm>
          <a:prstGeom prst="rect">
            <a:avLst/>
          </a:prstGeom>
        </p:spPr>
      </p:pic>
      <p:sp>
        <p:nvSpPr>
          <p:cNvPr id="2" name="Title 1">
            <a:extLst>
              <a:ext uri="{FF2B5EF4-FFF2-40B4-BE49-F238E27FC236}">
                <a16:creationId xmlns:a16="http://schemas.microsoft.com/office/drawing/2014/main" id="{991576E8-F205-A1D8-1BD2-48892207D7BB}"/>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pPr defTabSz="914400" rtl="1" eaLnBrk="1" latinLnBrk="0" hangingPunct="1">
              <a:spcBef>
                <a:spcPct val="0"/>
              </a:spcBef>
              <a:buNone/>
            </a:pPr>
            <a:r>
              <a:rPr lang="en-US" b="1" dirty="0">
                <a:solidFill>
                  <a:schemeClr val="bg1"/>
                </a:solidFill>
              </a:rPr>
              <a:t>End of Presentation</a:t>
            </a:r>
            <a:endParaRPr lang="en-SA" dirty="0">
              <a:solidFill>
                <a:schemeClr val="bg1"/>
              </a:solidFill>
            </a:endParaRPr>
          </a:p>
        </p:txBody>
      </p:sp>
      <p:sp>
        <p:nvSpPr>
          <p:cNvPr id="3" name="Subtitle 2">
            <a:extLst>
              <a:ext uri="{FF2B5EF4-FFF2-40B4-BE49-F238E27FC236}">
                <a16:creationId xmlns:a16="http://schemas.microsoft.com/office/drawing/2014/main" id="{CF3A7CDC-6C11-578F-AB4C-1749D1C9D456}"/>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pPr marL="0" indent="0" defTabSz="914400" rtl="0" eaLnBrk="1" latinLnBrk="0" hangingPunct="1">
              <a:spcBef>
                <a:spcPts val="1000"/>
              </a:spcBef>
              <a:buClr>
                <a:schemeClr val="accent2"/>
              </a:buClr>
              <a:buFont typeface="Wingdings 2" panose="05020102010507070707" pitchFamily="18" charset="2"/>
              <a:buNone/>
            </a:pPr>
            <a:r>
              <a:rPr lang="en-SA" dirty="0">
                <a:solidFill>
                  <a:schemeClr val="bg1"/>
                </a:solidFill>
              </a:rPr>
              <a:t>By: Tahani Alotaibi</a:t>
            </a:r>
          </a:p>
        </p:txBody>
      </p:sp>
      <p:grpSp>
        <p:nvGrpSpPr>
          <p:cNvPr id="65" name="Group 64">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66" name="Rectangle 65">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54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7C1EAC-E8DA-4401-BE2A-EFDB07F72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D59135-7EDA-48FB-85F2-FEC70F9A0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B5CF2C-F84D-4998-AD5B-ACE7A7DD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346328" y="1209804"/>
            <a:ext cx="4908565" cy="4486080"/>
          </a:xfrm>
        </p:spPr>
        <p:txBody>
          <a:bodyPr anchor="ctr">
            <a:noAutofit/>
          </a:bodyPr>
          <a:lstStyle/>
          <a:p>
            <a:br>
              <a:rPr lang="ar-SA" sz="1200" dirty="0"/>
            </a:br>
            <a:br>
              <a:rPr lang="en-US" sz="1200" dirty="0"/>
            </a:br>
            <a:r>
              <a:rPr lang="en-US" sz="1200" b="1" dirty="0"/>
              <a:t>Satisfaction Level:</a:t>
            </a:r>
            <a:br>
              <a:rPr lang="en-US" sz="1200" dirty="0"/>
            </a:br>
            <a:r>
              <a:rPr lang="en-US" sz="1200" dirty="0"/>
              <a:t>It has a significant and statistically positive impact on job performance </a:t>
            </a:r>
            <a:br>
              <a:rPr lang="en-US" sz="1200" dirty="0"/>
            </a:br>
            <a:r>
              <a:rPr lang="en-US" sz="1200" dirty="0"/>
              <a:t>(P-value ≈ 0). Each unit increase in satisfaction level leads to an increase in job performance by 0.1068 units.</a:t>
            </a:r>
            <a:br>
              <a:rPr lang="en-US" sz="1200" dirty="0"/>
            </a:br>
            <a:r>
              <a:rPr lang="en-US" sz="1200" b="1" dirty="0"/>
              <a:t>Number of Projects:</a:t>
            </a:r>
            <a:br>
              <a:rPr lang="en-US" sz="1200" dirty="0"/>
            </a:br>
            <a:r>
              <a:rPr lang="en-US" sz="1200" dirty="0"/>
              <a:t>It has a significant and statistically positive impact on job performance </a:t>
            </a:r>
            <a:br>
              <a:rPr lang="en-US" sz="1200" dirty="0"/>
            </a:br>
            <a:r>
              <a:rPr lang="en-US" sz="1200" dirty="0"/>
              <a:t>(P-value ≈ 0). Each unit increase in the number of projects leads to an increase in job performance by 0.0367 units.</a:t>
            </a:r>
            <a:br>
              <a:rPr lang="en-US" sz="1200" dirty="0"/>
            </a:br>
            <a:r>
              <a:rPr lang="en-US" sz="1200" b="1" dirty="0"/>
              <a:t>Average Monthly Hours:</a:t>
            </a:r>
            <a:br>
              <a:rPr lang="en-US" sz="1200" dirty="0"/>
            </a:br>
            <a:r>
              <a:rPr lang="en-US" sz="1200" dirty="0"/>
              <a:t>It has a slight but statistically significant positive impact on job performance </a:t>
            </a:r>
            <a:br>
              <a:rPr lang="en-US" sz="1200" dirty="0"/>
            </a:br>
            <a:r>
              <a:rPr lang="en-US" sz="1200" dirty="0"/>
              <a:t>(P-value ≈ 0). The effect is very small (0.0007 per unit).</a:t>
            </a:r>
            <a:br>
              <a:rPr lang="en-US" sz="1200" dirty="0"/>
            </a:br>
            <a:r>
              <a:rPr lang="en-US" sz="1200" b="1" dirty="0"/>
              <a:t>Time Spent at Company:</a:t>
            </a:r>
            <a:br>
              <a:rPr lang="en-US" sz="1200" dirty="0"/>
            </a:br>
            <a:r>
              <a:rPr lang="en-US" sz="1200" dirty="0"/>
              <a:t>It has a significant and statistically positive impact on job performance </a:t>
            </a:r>
            <a:br>
              <a:rPr lang="en-US" sz="1200" dirty="0"/>
            </a:br>
            <a:r>
              <a:rPr lang="en-US" sz="1200" dirty="0"/>
              <a:t>(P-value ≈ 0). Each unit increase in the time spent at the company leads to an increase in job performance by 0.0079 units.</a:t>
            </a:r>
            <a:br>
              <a:rPr lang="en-US" sz="1200" dirty="0"/>
            </a:br>
            <a:r>
              <a:rPr lang="en-US" sz="1200" b="1" dirty="0"/>
              <a:t>Work Accidents:</a:t>
            </a:r>
            <a:br>
              <a:rPr lang="en-US" sz="1200" dirty="0"/>
            </a:br>
            <a:r>
              <a:rPr lang="en-US" sz="1200" dirty="0"/>
              <a:t>It has a negative but not statistically significant impact on job performance </a:t>
            </a:r>
            <a:br>
              <a:rPr lang="en-US" sz="1200" dirty="0"/>
            </a:br>
            <a:r>
              <a:rPr lang="en-US" sz="1200" dirty="0"/>
              <a:t>(P-value ≈ 0.1). The effect is negative by -0.0059 per unit.</a:t>
            </a:r>
            <a:br>
              <a:rPr lang="en-US" sz="1200" dirty="0"/>
            </a:br>
            <a:r>
              <a:rPr lang="en-US" sz="1200" b="1" dirty="0"/>
              <a:t>Promotion in Last 5 Years:</a:t>
            </a:r>
            <a:br>
              <a:rPr lang="en-US" sz="1200" dirty="0"/>
            </a:br>
            <a:r>
              <a:rPr lang="en-US" sz="1200" dirty="0"/>
              <a:t>It has a slight but not statistically significant negative impact on job performance </a:t>
            </a:r>
            <a:br>
              <a:rPr lang="en-US" sz="1200" dirty="0"/>
            </a:br>
            <a:r>
              <a:rPr lang="en-US" sz="1200" dirty="0"/>
              <a:t>(P-value ≈ 0.05). The effect is negative by -0.0170 per unit.</a:t>
            </a:r>
            <a:br>
              <a:rPr lang="en-US" sz="1200" dirty="0"/>
            </a:br>
            <a:br>
              <a:rPr lang="en-US" sz="1200" dirty="0"/>
            </a:br>
            <a:br>
              <a:rPr lang="en-US" sz="1200" dirty="0"/>
            </a:br>
            <a:endParaRPr lang="en-SA" sz="1200" dirty="0"/>
          </a:p>
        </p:txBody>
      </p:sp>
      <p:pic>
        <p:nvPicPr>
          <p:cNvPr id="5" name="Content Placeholder 4" descr="A spreadsheet with numbers and a number&#10;&#10;Description automatically generated">
            <a:extLst>
              <a:ext uri="{FF2B5EF4-FFF2-40B4-BE49-F238E27FC236}">
                <a16:creationId xmlns:a16="http://schemas.microsoft.com/office/drawing/2014/main" id="{837C17DD-71C9-C10B-37A4-7774F388DA7D}"/>
              </a:ext>
            </a:extLst>
          </p:cNvPr>
          <p:cNvPicPr>
            <a:picLocks noGrp="1" noChangeAspect="1"/>
          </p:cNvPicPr>
          <p:nvPr>
            <p:ph idx="1"/>
          </p:nvPr>
        </p:nvPicPr>
        <p:blipFill>
          <a:blip r:embed="rId3"/>
          <a:stretch>
            <a:fillRect/>
          </a:stretch>
        </p:blipFill>
        <p:spPr>
          <a:xfrm>
            <a:off x="5607022" y="1873830"/>
            <a:ext cx="6027357" cy="3236447"/>
          </a:xfrm>
        </p:spPr>
      </p:pic>
      <p:grpSp>
        <p:nvGrpSpPr>
          <p:cNvPr id="14" name="Group 13">
            <a:extLst>
              <a:ext uri="{FF2B5EF4-FFF2-40B4-BE49-F238E27FC236}">
                <a16:creationId xmlns:a16="http://schemas.microsoft.com/office/drawing/2014/main" id="{1A94AF87-ABE4-4BF3-BDC6-14FD42686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345" y="5578618"/>
            <a:ext cx="867485" cy="115439"/>
            <a:chOff x="8910933" y="1861308"/>
            <a:chExt cx="867485" cy="115439"/>
          </a:xfrm>
        </p:grpSpPr>
        <p:sp>
          <p:nvSpPr>
            <p:cNvPr id="15" name="Rectangle 14">
              <a:extLst>
                <a:ext uri="{FF2B5EF4-FFF2-40B4-BE49-F238E27FC236}">
                  <a16:creationId xmlns:a16="http://schemas.microsoft.com/office/drawing/2014/main" id="{7F9B633F-5B48-45B9-BC10-C919004E1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AF133AD5-E0DF-4EF6-A1BC-7ADC964E2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D83B12-8034-4C96-9DE9-CDDD1E8DE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EA5F822C-16B3-5D19-B186-99D00FDFC13E}"/>
              </a:ext>
            </a:extLst>
          </p:cNvPr>
          <p:cNvSpPr txBox="1"/>
          <p:nvPr/>
        </p:nvSpPr>
        <p:spPr>
          <a:xfrm>
            <a:off x="346328" y="491274"/>
            <a:ext cx="11288051" cy="523220"/>
          </a:xfrm>
          <a:prstGeom prst="rect">
            <a:avLst/>
          </a:prstGeom>
          <a:noFill/>
        </p:spPr>
        <p:txBody>
          <a:bodyPr wrap="square">
            <a:spAutoFit/>
          </a:bodyPr>
          <a:lstStyle/>
          <a:p>
            <a:r>
              <a:rPr lang="en-US" sz="1400" dirty="0"/>
              <a:t>Through the multiple regression analysis conducted on the available data, we were able to identify the key factors affecting employee performance. The results are as follows:</a:t>
            </a:r>
            <a:endParaRPr lang="en-SA" sz="1400" dirty="0"/>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5828807"/>
            <a:ext cx="10896601" cy="738664"/>
          </a:xfrm>
          <a:prstGeom prst="rect">
            <a:avLst/>
          </a:prstGeom>
          <a:noFill/>
        </p:spPr>
        <p:txBody>
          <a:bodyPr wrap="square">
            <a:spAutoFit/>
          </a:bodyPr>
          <a:lstStyle/>
          <a:p>
            <a:r>
              <a:rPr lang="en-US" sz="1400" dirty="0"/>
              <a:t>We can see that the most influential factors on job performance are satisfaction level, number of projects, and time spent at the company. Therefore, the company can focus on improving these factors to enhance job performance. Regarding work accidents and promotions, although there are slight effects, they are not significant enough to cause immediate concern but can be monitored to improve overall performance.</a:t>
            </a:r>
            <a:endParaRPr lang="en-SA" sz="1400" dirty="0"/>
          </a:p>
        </p:txBody>
      </p:sp>
    </p:spTree>
    <p:extLst>
      <p:ext uri="{BB962C8B-B14F-4D97-AF65-F5344CB8AC3E}">
        <p14:creationId xmlns:p14="http://schemas.microsoft.com/office/powerpoint/2010/main" val="87458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4" name="Content Placeholder 3">
            <a:extLst>
              <a:ext uri="{FF2B5EF4-FFF2-40B4-BE49-F238E27FC236}">
                <a16:creationId xmlns:a16="http://schemas.microsoft.com/office/drawing/2014/main" id="{03E0A245-1A53-B49E-889A-EBA285260049}"/>
              </a:ext>
            </a:extLst>
          </p:cNvPr>
          <p:cNvGraphicFramePr>
            <a:graphicFrameLocks noGrp="1"/>
          </p:cNvGraphicFramePr>
          <p:nvPr>
            <p:ph idx="1"/>
            <p:extLst>
              <p:ext uri="{D42A27DB-BD31-4B8C-83A1-F6EECF244321}">
                <p14:modId xmlns:p14="http://schemas.microsoft.com/office/powerpoint/2010/main" val="767331845"/>
              </p:ext>
            </p:extLst>
          </p:nvPr>
        </p:nvGraphicFramePr>
        <p:xfrm>
          <a:off x="6222999" y="1447472"/>
          <a:ext cx="5422900" cy="4548550"/>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F47F39AE-C4F2-A1C2-D319-2904E663F611}"/>
              </a:ext>
            </a:extLst>
          </p:cNvPr>
          <p:cNvGrpSpPr/>
          <p:nvPr/>
        </p:nvGrpSpPr>
        <p:grpSpPr>
          <a:xfrm>
            <a:off x="368298" y="1984283"/>
            <a:ext cx="5956301" cy="3197083"/>
            <a:chOff x="266698" y="1020124"/>
            <a:chExt cx="5956301" cy="3197083"/>
          </a:xfrm>
        </p:grpSpPr>
        <p:sp>
          <p:nvSpPr>
            <p:cNvPr id="9" name="TextBox 8">
              <a:extLst>
                <a:ext uri="{FF2B5EF4-FFF2-40B4-BE49-F238E27FC236}">
                  <a16:creationId xmlns:a16="http://schemas.microsoft.com/office/drawing/2014/main" id="{0044012F-EBB2-38A0-1E33-4922F786B784}"/>
                </a:ext>
              </a:extLst>
            </p:cNvPr>
            <p:cNvSpPr txBox="1"/>
            <p:nvPr/>
          </p:nvSpPr>
          <p:spPr>
            <a:xfrm>
              <a:off x="266699" y="1020124"/>
              <a:ext cx="5956300" cy="1384995"/>
            </a:xfrm>
            <a:prstGeom prst="rect">
              <a:avLst/>
            </a:prstGeom>
            <a:noFill/>
          </p:spPr>
          <p:txBody>
            <a:bodyPr wrap="square">
              <a:spAutoFit/>
            </a:bodyPr>
            <a:lstStyle/>
            <a:p>
              <a:pPr marL="0" defTabSz="914400" rtl="1" eaLnBrk="1" latinLnBrk="0" hangingPunct="1"/>
              <a:r>
                <a:rPr lang="en-US" sz="1400" b="1" dirty="0"/>
                <a:t>1- Satisfaction Level </a:t>
              </a:r>
            </a:p>
            <a:p>
              <a:pPr marL="0" defTabSz="914400" rtl="1" eaLnBrk="1" latinLnBrk="0" hangingPunct="1"/>
              <a:r>
                <a:rPr lang="en-US" sz="1400" dirty="0"/>
                <a:t>This scatter plot illustrates the relationship between the average satisfaction level and the average last evaluation score of employees. We can observe a general trend where higher satisfaction levels are associated with higher last evaluation scores. There are fluctuations indicating that while satisfaction is a strong predictor of performance, other factors might also influence the evaluation scores.</a:t>
              </a:r>
            </a:p>
          </p:txBody>
        </p:sp>
        <p:sp>
          <p:nvSpPr>
            <p:cNvPr id="13" name="TextBox 12">
              <a:extLst>
                <a:ext uri="{FF2B5EF4-FFF2-40B4-BE49-F238E27FC236}">
                  <a16:creationId xmlns:a16="http://schemas.microsoft.com/office/drawing/2014/main" id="{67A8F3BC-5282-C5ED-F86B-9319928071E8}"/>
                </a:ext>
              </a:extLst>
            </p:cNvPr>
            <p:cNvSpPr txBox="1"/>
            <p:nvPr/>
          </p:nvSpPr>
          <p:spPr>
            <a:xfrm>
              <a:off x="266699" y="2583694"/>
              <a:ext cx="5956300" cy="954107"/>
            </a:xfrm>
            <a:prstGeom prst="rect">
              <a:avLst/>
            </a:prstGeom>
            <a:noFill/>
          </p:spPr>
          <p:txBody>
            <a:bodyPr wrap="square">
              <a:spAutoFit/>
            </a:bodyPr>
            <a:lstStyle/>
            <a:p>
              <a:pPr marL="0" defTabSz="914400" rtl="1" eaLnBrk="1" latinLnBrk="0" hangingPunct="1"/>
              <a:r>
                <a:rPr lang="en-US" sz="1400" dirty="0"/>
                <a:t>The scatter plot demonstrates a positive relationship between employee satisfaction and performance evaluation. Employees with higher satisfaction levels tend to receive higher performance evaluations, underscoring the importance of maintaining a satisfied workforce.</a:t>
              </a:r>
              <a:endParaRPr lang="en-SA" sz="1400" dirty="0"/>
            </a:p>
          </p:txBody>
        </p:sp>
        <p:sp>
          <p:nvSpPr>
            <p:cNvPr id="21" name="TextBox 20">
              <a:extLst>
                <a:ext uri="{FF2B5EF4-FFF2-40B4-BE49-F238E27FC236}">
                  <a16:creationId xmlns:a16="http://schemas.microsoft.com/office/drawing/2014/main" id="{39C9B574-93F9-13A8-1E0F-4DFB298FF281}"/>
                </a:ext>
              </a:extLst>
            </p:cNvPr>
            <p:cNvSpPr txBox="1"/>
            <p:nvPr/>
          </p:nvSpPr>
          <p:spPr>
            <a:xfrm>
              <a:off x="266698" y="3693987"/>
              <a:ext cx="5807737" cy="523220"/>
            </a:xfrm>
            <a:prstGeom prst="rect">
              <a:avLst/>
            </a:prstGeom>
            <a:noFill/>
          </p:spPr>
          <p:txBody>
            <a:bodyPr wrap="square">
              <a:spAutoFit/>
            </a:bodyPr>
            <a:lstStyle/>
            <a:p>
              <a:pPr marL="0" defTabSz="914400" rtl="1" eaLnBrk="1" latinLnBrk="0" hangingPunct="1"/>
              <a:r>
                <a:rPr lang="en-US" sz="1400" dirty="0"/>
                <a:t>Based on the analysis, we conclude that satisfaction levels significantly impact employee performance. </a:t>
              </a:r>
            </a:p>
          </p:txBody>
        </p:sp>
      </p:grpSp>
    </p:spTree>
    <p:extLst>
      <p:ext uri="{BB962C8B-B14F-4D97-AF65-F5344CB8AC3E}">
        <p14:creationId xmlns:p14="http://schemas.microsoft.com/office/powerpoint/2010/main" val="357480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6" name="Chart 5">
            <a:extLst>
              <a:ext uri="{FF2B5EF4-FFF2-40B4-BE49-F238E27FC236}">
                <a16:creationId xmlns:a16="http://schemas.microsoft.com/office/drawing/2014/main" id="{7C671570-E157-0319-C7DB-E56E8FBF889F}"/>
              </a:ext>
            </a:extLst>
          </p:cNvPr>
          <p:cNvGraphicFramePr>
            <a:graphicFrameLocks/>
          </p:cNvGraphicFramePr>
          <p:nvPr>
            <p:extLst>
              <p:ext uri="{D42A27DB-BD31-4B8C-83A1-F6EECF244321}">
                <p14:modId xmlns:p14="http://schemas.microsoft.com/office/powerpoint/2010/main" val="1400008944"/>
              </p:ext>
            </p:extLst>
          </p:nvPr>
        </p:nvGraphicFramePr>
        <p:xfrm>
          <a:off x="6222999" y="1739900"/>
          <a:ext cx="5549900" cy="337819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956300" cy="3323987"/>
          </a:xfrm>
          <a:prstGeom prst="rect">
            <a:avLst/>
          </a:prstGeom>
          <a:noFill/>
        </p:spPr>
        <p:txBody>
          <a:bodyPr wrap="square">
            <a:spAutoFit/>
          </a:bodyPr>
          <a:lstStyle/>
          <a:p>
            <a:pPr marL="0" defTabSz="914400" rtl="1" eaLnBrk="1" latinLnBrk="0" hangingPunct="1"/>
            <a:r>
              <a:rPr lang="en-US" sz="1400" b="1" dirty="0"/>
              <a:t>2- Number of Projects:</a:t>
            </a:r>
            <a:endParaRPr lang="en-US" sz="1400" dirty="0"/>
          </a:p>
          <a:p>
            <a:pPr marL="0" defTabSz="914400" rtl="1" eaLnBrk="1" latinLnBrk="0" hangingPunct="1"/>
            <a:r>
              <a:rPr lang="en-US" sz="1400" dirty="0"/>
              <a:t>This chart shows the relationship between the average last evaluation score and the number of projects employees are working on. It can be observed that employee performance tends to improve with an increasing number of projects, as the average last evaluation score rises with the number of projects. </a:t>
            </a:r>
            <a:endParaRPr lang="ar-SA" sz="1400" dirty="0"/>
          </a:p>
          <a:p>
            <a:pPr marL="0" defTabSz="914400" rtl="1" eaLnBrk="1" latinLnBrk="0" hangingPunct="1"/>
            <a:endParaRPr lang="ar-SA" sz="1400" dirty="0"/>
          </a:p>
          <a:p>
            <a:pPr marL="0" defTabSz="914400" rtl="1" eaLnBrk="1" latinLnBrk="0" hangingPunct="1"/>
            <a:r>
              <a:rPr lang="en-US" sz="1400" dirty="0"/>
              <a:t>The chart illustrates a positive correlation between the number of projects employees are involved in and their performance levels. Employees who participate in more projects tend to achieve better performance, suggesting that multiple challenges can serve as a motivator for enhanced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we conclude that increasing the number of projects employees work on can lead to improved job performance. Therefore, the company should encourage employees to take on more projects and provide the necessary support to manage them effectively.</a:t>
            </a:r>
          </a:p>
        </p:txBody>
      </p:sp>
    </p:spTree>
    <p:extLst>
      <p:ext uri="{BB962C8B-B14F-4D97-AF65-F5344CB8AC3E}">
        <p14:creationId xmlns:p14="http://schemas.microsoft.com/office/powerpoint/2010/main" val="10898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3-  Average Monthly Hours: </a:t>
            </a:r>
            <a:endParaRPr lang="ar-SA" sz="1400" b="1" dirty="0"/>
          </a:p>
          <a:p>
            <a:pPr marL="0" defTabSz="914400" rtl="1" eaLnBrk="1" latinLnBrk="0" hangingPunct="1"/>
            <a:r>
              <a:rPr lang="en-US" sz="1400" dirty="0"/>
              <a:t>This scatter plot illustrates the relationship between the average performance (last evaluation score) and the average monthly hours worked by employees. The plot shows that higher performance scores are generally associated with higher average monthly hours.</a:t>
            </a:r>
            <a:endParaRPr lang="ar-SA" sz="1400" dirty="0"/>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scatter plot indicates a positive correlation between average monthly hours and employee performance. Employees who work more hours per month tend to receive higher evaluation scores, suggesting that increased working hours contribute to better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it can be concluded that increasing average monthly working hours may lead to improved job performance. The company should consider monitoring and optimizing working hours to ensure employees are productive without experiencing burnout.</a:t>
            </a:r>
            <a:endParaRPr lang="ar-SA" sz="1400" dirty="0"/>
          </a:p>
        </p:txBody>
      </p:sp>
      <p:graphicFrame>
        <p:nvGraphicFramePr>
          <p:cNvPr id="3" name="Chart 2">
            <a:extLst>
              <a:ext uri="{FF2B5EF4-FFF2-40B4-BE49-F238E27FC236}">
                <a16:creationId xmlns:a16="http://schemas.microsoft.com/office/drawing/2014/main" id="{46D08F79-9896-FA49-4D8C-BAB5BCFC1F22}"/>
              </a:ext>
            </a:extLst>
          </p:cNvPr>
          <p:cNvGraphicFramePr>
            <a:graphicFrameLocks/>
          </p:cNvGraphicFramePr>
          <p:nvPr>
            <p:extLst>
              <p:ext uri="{D42A27DB-BD31-4B8C-83A1-F6EECF244321}">
                <p14:modId xmlns:p14="http://schemas.microsoft.com/office/powerpoint/2010/main" val="3471310951"/>
              </p:ext>
            </p:extLst>
          </p:nvPr>
        </p:nvGraphicFramePr>
        <p:xfrm>
          <a:off x="6096000" y="1453923"/>
          <a:ext cx="5715000" cy="44261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991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4- Time Spent at Company: </a:t>
            </a:r>
            <a:endParaRPr lang="ar-SA" sz="1400" b="1" dirty="0"/>
          </a:p>
          <a:p>
            <a:pPr marL="0" defTabSz="914400" rtl="1" eaLnBrk="1" latinLnBrk="0" hangingPunct="1"/>
            <a:r>
              <a:rPr lang="en-US" sz="1400" dirty="0"/>
              <a:t>This line chart shows the relationship between average performance (last evaluation score) and tenure duration (number of years). It demonstrates how performance changes with increasing tenure duration.</a:t>
            </a:r>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chart indicates that there is a fluctuation in performance based on tenure duration. Generally, it is observed that performance peaks when the tenure is between 4 and 6 years and then starts to decline slightly.</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Based on this analysis, the company can focus on retaining employees for a tenure of 4 to 6 years, where performance reaches its highest point. To achieve this, the company can implement strategies to encourage employees to stay longer, such as providing training and development opportunities and promotions.</a:t>
            </a:r>
            <a:endParaRPr lang="ar-SA" sz="1400" dirty="0"/>
          </a:p>
        </p:txBody>
      </p:sp>
      <p:graphicFrame>
        <p:nvGraphicFramePr>
          <p:cNvPr id="4" name="Chart 3">
            <a:extLst>
              <a:ext uri="{FF2B5EF4-FFF2-40B4-BE49-F238E27FC236}">
                <a16:creationId xmlns:a16="http://schemas.microsoft.com/office/drawing/2014/main" id="{3A2BB64A-6FA3-91DD-82E9-DC1AB6274350}"/>
              </a:ext>
            </a:extLst>
          </p:cNvPr>
          <p:cNvGraphicFramePr>
            <a:graphicFrameLocks/>
          </p:cNvGraphicFramePr>
          <p:nvPr>
            <p:extLst>
              <p:ext uri="{D42A27DB-BD31-4B8C-83A1-F6EECF244321}">
                <p14:modId xmlns:p14="http://schemas.microsoft.com/office/powerpoint/2010/main" val="741230243"/>
              </p:ext>
            </p:extLst>
          </p:nvPr>
        </p:nvGraphicFramePr>
        <p:xfrm>
          <a:off x="6248400" y="1739900"/>
          <a:ext cx="5422900" cy="3539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7436487"/>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517</TotalTime>
  <Words>7955</Words>
  <Application>Microsoft Macintosh PowerPoint</Application>
  <PresentationFormat>Widescreen</PresentationFormat>
  <Paragraphs>394</Paragraphs>
  <Slides>42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Arial</vt:lpstr>
      <vt:lpstr>Bembo</vt:lpstr>
      <vt:lpstr>Wingdings 2</vt:lpstr>
      <vt:lpstr>AdornVTI</vt:lpstr>
      <vt:lpstr>HR Metrics and Analytics  Presentation </vt:lpstr>
      <vt:lpstr>Introduction </vt:lpstr>
      <vt:lpstr>The presentation will be structured to answer the following questions:</vt:lpstr>
      <vt:lpstr>Employee Performance Analysis:  What are the key factors affecting employee performance, and how can we enhance these factors to improve productivity?</vt:lpstr>
      <vt:lpstr>  Satisfaction Level: It has a significant and statistically positive impact on job performance  (P-value ≈ 0). Each unit increase in satisfaction level leads to an increase in job performance by 0.1068 units. Number of Projects: It has a significant and statistically positive impact on job performance  (P-value ≈ 0). Each unit increase in the number of projects leads to an increase in job performance by 0.0367 units. Average Monthly Hours: It has a slight but statistically significant positive impact on job performance  (P-value ≈ 0). The effect is very small (0.0007 per unit). Time Spent at Company: It has a significant and statistically positive impact on job performance  (P-value ≈ 0). Each unit increase in the time spent at the company leads to an increase in job performance by 0.0079 units. Work Accidents: It has a negative but not statistically significant impact on job performance  (P-value ≈ 0.1). The effect is negative by -0.0059 per unit. Promotion in Last 5 Years: It has a slight but not statistically significant negative impact on job performance  (P-value ≈ 0.05). The effect is negative by -0.0170 per unit.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Conclusions and Recommendations</vt:lpstr>
      <vt:lpstr>PowerPoint Presentation</vt:lpstr>
      <vt:lpstr>Through the multiple regression analysis conducted on the available data, we were able to identify the key factors affecting recruitment quality by their impact on employee performance. The results are as follows: Satisfaction Level: It has a significant and statistically positive impact on job performance (P-value ≈ 0). Each unit increase in satisfaction level leads to an increase in job performance by 0.1128 units. Number of Projects: It has a significant and statistically positive impact on job performance (P-value ≈ 0). Each unit increase in the number of projects leads to an increase in job performance by 0.0496 units. Time Spent at Company: It has a significant and statistically positive impact on job performance (P-value ≈ 0). Each unit increase in the time spent at the company leads to an increase in job performance by 0.0091 units.  </vt:lpstr>
      <vt:lpstr>Analysis of Key Factors Influencing Recruitment Efficiency </vt:lpstr>
      <vt:lpstr>Analysis of Key Factors Influencing Recruitment Efficiency </vt:lpstr>
      <vt:lpstr>Analysis of Key Factors Influencing Recruitment Efficiency </vt:lpstr>
      <vt:lpstr>Conclusions and Recommendations</vt:lpstr>
      <vt:lpstr>PowerPoint Presentation</vt:lpstr>
      <vt:lpstr>We observe that the employee turnover rate (24%) is considered average, indicating that the company needs to improve employee retention strategies to reduce this rate. The employee retention rate (76%) is relatively positive, but it can be improved by focusing on the factors that significantly impact employee retention.</vt:lpstr>
      <vt:lpstr>  Last Evaluation:  It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 Satisfaction Level:  It has a significant and statistically negative impact on the likelihood of employees staying with the company (P-value ≈ 0). Each unit increase in satisfaction level leads to a decrease in the likelihood of employees staying by 0.6592 units. This suggests that employees with higher satisfaction levels may be more likely to leave the company in search of better opportunities. Number of Projects:  It has a significant and statistically negative impact on the likelihood of employees staying with the company (P-value ≈ 0). Each unit increase in the number of projects leads to a decrease in the likelihood of employees staying by 0.0346 units. This indicates that an increased number of projects can reduce the likelihood of employees staying due to increased workload and burnout. Average Monthly Hours:  It has a significant and statistically positive impact on the likelihood of employees staying with the company (P-value ≈ 0). Each unit increase in average monthly hours leads to an increase in the likelihood of employees staying by 0.0006 units. Time Spent at Company:  It has a significant and statistically positive impact on the likelihood of employees staying with the company (P-value ≈ 0). Each unit increase in the time spent at the company leads to an increase in the likelihood of employees staying by 0.0335 units. This indicates that employees who spend more time at the company are more likely to stay longer. Work Accidents:  It has a significant and statistically negative impact on the likelihood of employees staying with the company (P-value ≈ 0). Each unit increase in work accidents leads to a decrease in the likelihood of employees staying by 0.1569 units. Promotion in Last 5 Years:  It has a significant and statistically negative impact on the likelihood of employees staying with the company (P-value ≈ 0). Each unit increase in promotions in the last 5 years leads to a decrease in the likelihood of employees staying by 0.1611 units.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Conclusions and Recommendations</vt:lpstr>
      <vt:lpstr>4. Employee Satisfaction:  What are the key factors influencing employee satisfaction, and how can we enhance these factors to improve the work environment?</vt:lpstr>
      <vt:lpstr> Number of Projects: It has a statistically significant negative impact on employee satisfaction levels (P-value ≈ 0). Each unit increase in the number of projects leads to a decrease in satisfaction levels by 0.0300 units. Average Monthly Hours: It has a slight but statistically significant positive impact on employee satisfaction levels (P-value ≈ 0). The effect is very small (0.0003 per unit). Time Spent at Company: It has a statistically significant negative impact on employee satisfaction levels (P-value ≈ 0). Each unit increase in tenure leads to a decrease in satisfaction levels by 0.0137 units. Work Accidents: It has a statistically significant positive impact on employee satisfaction levels (P-value ≈ 0). Each unit increase in the number of work accidents leads to an increase in satisfaction levels by 0.0407 units. Promotions in the Last 5 Years: It has a statistically significant positive impact on employee satisfaction levels (P-value ≈ 0). Each unit increase in the number of promotions leads to an increase in satisfaction levels by 0.0483 units.  </vt:lpstr>
      <vt:lpstr>PowerPoint Presentation</vt:lpstr>
      <vt:lpstr>Analysis of Key Factors Influencing Employee Satisfaction </vt:lpstr>
      <vt:lpstr>Analysis of Key Factors Influencing Employee Satisfaction </vt:lpstr>
      <vt:lpstr>Analysis of Key Factors Influencing Employee Satisfaction </vt:lpstr>
      <vt:lpstr>Analysis of Key Factors Influencing Employee Satisfaction </vt:lpstr>
      <vt:lpstr>Analysis of Key Factors Influencing Employee Satisfaction </vt:lpstr>
      <vt:lpstr>PowerPoint Presentation</vt:lpstr>
      <vt:lpstr>Conclusion and Final Recommendations </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Tahani Alotaibi</dc:creator>
  <cp:lastModifiedBy>Tahani Alotaibi</cp:lastModifiedBy>
  <cp:revision>51</cp:revision>
  <dcterms:created xsi:type="dcterms:W3CDTF">2024-06-30T01:08:45Z</dcterms:created>
  <dcterms:modified xsi:type="dcterms:W3CDTF">2024-06-30T23:46:05Z</dcterms:modified>
</cp:coreProperties>
</file>