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autoCompressPictures="0">
  <p:sldMasterIdLst>
    <p:sldMasterId id="2147483914" r:id="rId1"/>
  </p:sldMasterIdLst>
  <p:sldIdLst>
    <p:sldId id="256" r:id="rId2"/>
    <p:sldId id="262" r:id="rId3"/>
    <p:sldId id="257" r:id="rId4"/>
    <p:sldId id="258" r:id="rId5"/>
    <p:sldId id="259" r:id="rId6"/>
    <p:sldId id="260" r:id="rId7"/>
    <p:sldId id="261" r:id="rId8"/>
    <p:sldId id="263" r:id="rId9"/>
    <p:sldId id="264" r:id="rId10"/>
    <p:sldId id="265" r:id="rId11"/>
    <p:sldId id="266" r:id="rId12"/>
    <p:sldId id="268" r:id="rId13"/>
  </p:sldIdLst>
  <p:sldSz cx="12192000" cy="6858000"/>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9"/>
  </p:normalViewPr>
  <p:slideViewPr>
    <p:cSldViewPr snapToGrid="0">
      <p:cViewPr varScale="1">
        <p:scale>
          <a:sx n="104" d="100"/>
          <a:sy n="104" d="100"/>
        </p:scale>
        <p:origin x="8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thanimouneer\Downloads\number-of-permits-from-the-nsk-application-1444-according-to-the-day-gender-and-type-of-permi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thanimouneer\Downloads\number-of-permits-from-the-nsk-application-1444-according-to-the-day-gender-and-type-of-permi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thanimouneer\Downloads\number-of-permits-from-the-nsk-application-1444-according-to-the-day-gender-and-type-of-permi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thanimouneer\Downloads\number-of-permits-from-the-nsk-application-1444-according-to-the-day-gender-and-type-of-permi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thanimouneer\Desktop\my_projects\&#1578;&#1581;&#1604;&#1610;&#1604;%20&#1576;&#1610;&#1575;&#1606;&#1575;&#1578;%20&#1575;&#1604;&#1581;&#1580;%20&#1608;&#1575;&#1604;&#1593;&#1605;&#1585;&#1577;\&#1578;&#1589;&#1575;&#1585;&#1610;&#1581;%20&#1578;&#1591;&#1576;&#1610;&#1602;%20&#1606;&#1615;&#1587;&#1615;&#1603;\&#1593;&#1583;&#1583;%20&#1578;&#1589;&#1575;&#1585;&#1610;&#1581;%20&#1578;&#1591;&#1576;&#1610;&#1602;%20&#1606;&#1615;&#1587;&#1615;&#1603;%20&#1633;&#1636;&#1636;&#1636;&#1607;&#1600;.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thanimouneer\Desktop\my_projects\&#1578;&#1581;&#1604;&#1610;&#1604;%20&#1576;&#1610;&#1575;&#1606;&#1575;&#1578;%20&#1575;&#1604;&#1581;&#1580;%20&#1608;&#1575;&#1604;&#1593;&#1605;&#1585;&#1577;\&#1578;&#1589;&#1575;&#1585;&#1610;&#1581;%20&#1578;&#1591;&#1576;&#1610;&#1602;%20&#1606;&#1615;&#1587;&#1615;&#1603;\&#1593;&#1583;&#1583;%20&#1578;&#1589;&#1575;&#1585;&#1610;&#1581;%20&#1578;&#1591;&#1576;&#1610;&#1602;%20&#1606;&#1615;&#1587;&#1615;&#1603;%20&#1633;&#1636;&#1636;&#1636;&#1607;&#1600;.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thanimouneer\Desktop\my_projects\&#1578;&#1581;&#1604;&#1610;&#1604;%20&#1576;&#1610;&#1575;&#1606;&#1575;&#1578;%20&#1575;&#1604;&#1581;&#1580;%20&#1608;&#1575;&#1604;&#1593;&#1605;&#1585;&#1577;\&#1578;&#1589;&#1575;&#1585;&#1610;&#1581;%20&#1578;&#1591;&#1576;&#1610;&#1602;%20&#1606;&#1615;&#1587;&#1615;&#1603;\&#1593;&#1583;&#1583;%20&#1578;&#1589;&#1575;&#1585;&#1610;&#1581;%20&#1578;&#1591;&#1576;&#1610;&#1602;%20&#1606;&#1615;&#1587;&#1615;&#1603;%20&#1633;&#1636;&#1636;&#1636;&#1607;&#1600;.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ar-SA"/>
  <c:roundedCorners val="0"/>
  <mc:AlternateContent xmlns:mc="http://schemas.openxmlformats.org/markup-compatibility/2006">
    <mc:Choice xmlns:c14="http://schemas.microsoft.com/office/drawing/2007/8/2/chart" Requires="c14">
      <c14:style val="105"/>
    </mc:Choice>
    <mc:Fallback>
      <c:style val="5"/>
    </mc:Fallback>
  </mc:AlternateContent>
  <c:pivotSource>
    <c:name>[number-of-permits-from-the-nsk-application-1444-according-to-the-day-gender-and-type-of-permit.xlsx]ورقة1!PivotTable15</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ar-SA" dirty="0"/>
              <a:t>نسبة</a:t>
            </a:r>
            <a:r>
              <a:rPr lang="ar-SA" baseline="0" dirty="0"/>
              <a:t> تصاريح تطبيق نُسُك</a:t>
            </a:r>
            <a:endParaRPr lang="ar-S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ar-SA"/>
        </a:p>
      </c:txPr>
    </c:title>
    <c:autoTitleDeleted val="0"/>
    <c:pivotFmts>
      <c:pivotFmt>
        <c:idx val="0"/>
        <c:spPr>
          <a:solidFill>
            <a:schemeClr val="accent3"/>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3"/>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3"/>
          </a:solidFill>
          <a:ln w="19050">
            <a:solidFill>
              <a:schemeClr val="lt1"/>
            </a:solidFill>
          </a:ln>
          <a:effectLst/>
        </c:spPr>
      </c:pivotFmt>
      <c:pivotFmt>
        <c:idx val="3"/>
        <c:spPr>
          <a:solidFill>
            <a:schemeClr val="accent3"/>
          </a:solidFill>
          <a:ln w="19050">
            <a:solidFill>
              <a:schemeClr val="lt1"/>
            </a:solidFill>
          </a:ln>
          <a:effectLst/>
        </c:spPr>
      </c:pivotFmt>
      <c:pivotFmt>
        <c:idx val="4"/>
        <c:spPr>
          <a:solidFill>
            <a:schemeClr val="accent3"/>
          </a:solidFill>
          <a:ln w="19050">
            <a:solidFill>
              <a:schemeClr val="lt1"/>
            </a:solidFill>
          </a:ln>
          <a:effectLst/>
        </c:spPr>
      </c:pivotFmt>
      <c:pivotFmt>
        <c:idx val="5"/>
        <c:spPr>
          <a:solidFill>
            <a:schemeClr val="accent3"/>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1"/>
          <c:showBubbleSize val="0"/>
          <c:extLst>
            <c:ext xmlns:c15="http://schemas.microsoft.com/office/drawing/2012/chart" uri="{CE6537A1-D6FC-4f65-9D91-7224C49458BB}"/>
          </c:extLst>
        </c:dLbl>
      </c:pivotFmt>
      <c:pivotFmt>
        <c:idx val="6"/>
        <c:spPr>
          <a:solidFill>
            <a:schemeClr val="accent3"/>
          </a:solidFill>
          <a:ln w="19050">
            <a:solidFill>
              <a:schemeClr val="lt1"/>
            </a:solidFill>
          </a:ln>
          <a:effectLst/>
        </c:spPr>
      </c:pivotFmt>
      <c:pivotFmt>
        <c:idx val="7"/>
        <c:spPr>
          <a:solidFill>
            <a:schemeClr val="accent3"/>
          </a:solidFill>
          <a:ln w="19050">
            <a:solidFill>
              <a:schemeClr val="lt1"/>
            </a:solidFill>
          </a:ln>
          <a:effectLst/>
        </c:spPr>
      </c:pivotFmt>
      <c:pivotFmt>
        <c:idx val="8"/>
        <c:spPr>
          <a:solidFill>
            <a:schemeClr val="accent3"/>
          </a:solidFill>
          <a:ln w="19050">
            <a:solidFill>
              <a:schemeClr val="lt1"/>
            </a:solidFill>
          </a:ln>
          <a:effectLst/>
        </c:spPr>
      </c:pivotFmt>
    </c:pivotFmts>
    <c:plotArea>
      <c:layout/>
      <c:pieChart>
        <c:varyColors val="1"/>
        <c:ser>
          <c:idx val="0"/>
          <c:order val="0"/>
          <c:tx>
            <c:strRef>
              <c:f>ورقة1!$B$1</c:f>
              <c:strCache>
                <c:ptCount val="1"/>
                <c:pt idx="0">
                  <c:v>الإجمالي</c:v>
                </c:pt>
              </c:strCache>
            </c:strRef>
          </c:tx>
          <c:dPt>
            <c:idx val="0"/>
            <c:bubble3D val="0"/>
            <c:spPr>
              <a:solidFill>
                <a:schemeClr val="accent3">
                  <a:shade val="65000"/>
                </a:schemeClr>
              </a:solidFill>
              <a:ln w="19050">
                <a:noFill/>
              </a:ln>
              <a:effectLst/>
            </c:spPr>
            <c:extLst>
              <c:ext xmlns:c16="http://schemas.microsoft.com/office/drawing/2014/chart" uri="{C3380CC4-5D6E-409C-BE32-E72D297353CC}">
                <c16:uniqueId val="{00000001-ABBA-2C40-9EB0-5AB5F7388BD7}"/>
              </c:ext>
            </c:extLst>
          </c:dPt>
          <c:dPt>
            <c:idx val="1"/>
            <c:bubble3D val="0"/>
            <c:spPr>
              <a:solidFill>
                <a:schemeClr val="accent3"/>
              </a:solidFill>
              <a:ln w="19050">
                <a:noFill/>
              </a:ln>
              <a:effectLst/>
            </c:spPr>
            <c:extLst>
              <c:ext xmlns:c16="http://schemas.microsoft.com/office/drawing/2014/chart" uri="{C3380CC4-5D6E-409C-BE32-E72D297353CC}">
                <c16:uniqueId val="{00000003-ABBA-2C40-9EB0-5AB5F7388BD7}"/>
              </c:ext>
            </c:extLst>
          </c:dPt>
          <c:dPt>
            <c:idx val="2"/>
            <c:bubble3D val="0"/>
            <c:spPr>
              <a:solidFill>
                <a:schemeClr val="accent3">
                  <a:tint val="65000"/>
                </a:schemeClr>
              </a:solidFill>
              <a:ln w="19050">
                <a:noFill/>
              </a:ln>
              <a:effectLst/>
            </c:spPr>
            <c:extLst>
              <c:ext xmlns:c16="http://schemas.microsoft.com/office/drawing/2014/chart" uri="{C3380CC4-5D6E-409C-BE32-E72D297353CC}">
                <c16:uniqueId val="{00000005-ABBA-2C40-9EB0-5AB5F7388BD7}"/>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ورقة1!$A$2:$A$5</c:f>
              <c:strCache>
                <c:ptCount val="3"/>
                <c:pt idx="0">
                  <c:v>روضة رجال</c:v>
                </c:pt>
                <c:pt idx="1">
                  <c:v>روضة نساء</c:v>
                </c:pt>
                <c:pt idx="2">
                  <c:v>عمرة</c:v>
                </c:pt>
              </c:strCache>
            </c:strRef>
          </c:cat>
          <c:val>
            <c:numRef>
              <c:f>ورقة1!$B$2:$B$5</c:f>
              <c:numCache>
                <c:formatCode>General</c:formatCode>
                <c:ptCount val="3"/>
                <c:pt idx="0">
                  <c:v>4964037</c:v>
                </c:pt>
                <c:pt idx="1">
                  <c:v>4930131</c:v>
                </c:pt>
                <c:pt idx="2">
                  <c:v>21834898</c:v>
                </c:pt>
              </c:numCache>
            </c:numRef>
          </c:val>
          <c:extLst>
            <c:ext xmlns:c16="http://schemas.microsoft.com/office/drawing/2014/chart" uri="{C3380CC4-5D6E-409C-BE32-E72D297353CC}">
              <c16:uniqueId val="{00000006-ABBA-2C40-9EB0-5AB5F7388BD7}"/>
            </c:ext>
          </c:extLst>
        </c:ser>
        <c:dLbls>
          <c:showLegendKey val="0"/>
          <c:showVal val="0"/>
          <c:showCatName val="0"/>
          <c:showSerName val="0"/>
          <c:showPercent val="0"/>
          <c:showBubbleSize val="0"/>
          <c:showLeaderLines val="1"/>
        </c:dLbls>
        <c:firstSliceAng val="360"/>
      </c:pieChart>
      <c:spPr>
        <a:noFill/>
        <a:ln>
          <a:noFill/>
        </a:ln>
        <a:effectLst/>
      </c:spPr>
    </c:plotArea>
    <c:legend>
      <c:legendPos val="l"/>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ar-SA"/>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ar-SA"/>
  <c:roundedCorners val="0"/>
  <mc:AlternateContent xmlns:mc="http://schemas.openxmlformats.org/markup-compatibility/2006">
    <mc:Choice xmlns:c14="http://schemas.microsoft.com/office/drawing/2007/8/2/chart" Requires="c14">
      <c14:style val="103"/>
    </mc:Choice>
    <mc:Fallback>
      <c:style val="3"/>
    </mc:Fallback>
  </mc:AlternateContent>
  <c:pivotSource>
    <c:name>[number-of-permits-from-the-nsk-application-1444-according-to-the-day-gender-and-type-of-permit.xlsx]ورقة1!PivotTable16</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ar-SA" dirty="0"/>
              <a:t>نسبة وعدد تصاريح العمرة للرجال والنساء</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ar-SA"/>
        </a:p>
      </c:txPr>
    </c:title>
    <c:autoTitleDeleted val="0"/>
    <c:pivotFmts>
      <c:pivotFmt>
        <c:idx val="0"/>
        <c:spPr>
          <a:solidFill>
            <a:schemeClr val="accent3"/>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1"/>
        <c:spPr>
          <a:solidFill>
            <a:schemeClr val="accent3"/>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2"/>
        <c:spPr>
          <a:solidFill>
            <a:schemeClr val="accent3"/>
          </a:solidFill>
          <a:ln w="19050">
            <a:solidFill>
              <a:schemeClr val="lt1"/>
            </a:solidFill>
          </a:ln>
          <a:effectLst/>
        </c:spPr>
      </c:pivotFmt>
      <c:pivotFmt>
        <c:idx val="3"/>
        <c:spPr>
          <a:solidFill>
            <a:schemeClr val="accent3"/>
          </a:solidFill>
          <a:ln w="19050">
            <a:solidFill>
              <a:schemeClr val="lt1"/>
            </a:solidFill>
          </a:ln>
          <a:effectLst/>
        </c:spPr>
      </c:pivotFmt>
      <c:pivotFmt>
        <c:idx val="4"/>
        <c:spPr>
          <a:solidFill>
            <a:schemeClr val="accent3"/>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5"/>
        <c:spPr>
          <a:solidFill>
            <a:schemeClr val="accent3"/>
          </a:solidFill>
          <a:ln w="19050">
            <a:solidFill>
              <a:schemeClr val="lt1"/>
            </a:solidFill>
          </a:ln>
          <a:effectLst/>
        </c:spPr>
      </c:pivotFmt>
      <c:pivotFmt>
        <c:idx val="6"/>
        <c:spPr>
          <a:solidFill>
            <a:schemeClr val="accent3"/>
          </a:solidFill>
          <a:ln w="19050">
            <a:solidFill>
              <a:schemeClr val="lt1"/>
            </a:solidFill>
          </a:ln>
          <a:effectLst/>
        </c:spPr>
      </c:pivotFmt>
    </c:pivotFmts>
    <c:plotArea>
      <c:layout/>
      <c:doughnutChart>
        <c:varyColors val="1"/>
        <c:ser>
          <c:idx val="0"/>
          <c:order val="0"/>
          <c:tx>
            <c:strRef>
              <c:f>ورقة1!$B$9</c:f>
              <c:strCache>
                <c:ptCount val="1"/>
                <c:pt idx="0">
                  <c:v>الإجمالي</c:v>
                </c:pt>
              </c:strCache>
            </c:strRef>
          </c:tx>
          <c:dPt>
            <c:idx val="0"/>
            <c:bubble3D val="0"/>
            <c:spPr>
              <a:solidFill>
                <a:schemeClr val="accent3">
                  <a:shade val="76000"/>
                </a:schemeClr>
              </a:solidFill>
              <a:ln w="19050">
                <a:noFill/>
              </a:ln>
              <a:effectLst/>
            </c:spPr>
            <c:extLst>
              <c:ext xmlns:c16="http://schemas.microsoft.com/office/drawing/2014/chart" uri="{C3380CC4-5D6E-409C-BE32-E72D297353CC}">
                <c16:uniqueId val="{00000001-793F-874E-ADC1-95E75D951425}"/>
              </c:ext>
            </c:extLst>
          </c:dPt>
          <c:dPt>
            <c:idx val="1"/>
            <c:bubble3D val="0"/>
            <c:spPr>
              <a:solidFill>
                <a:schemeClr val="accent3">
                  <a:tint val="77000"/>
                </a:schemeClr>
              </a:solidFill>
              <a:ln w="19050">
                <a:noFill/>
              </a:ln>
              <a:effectLst/>
            </c:spPr>
            <c:extLst>
              <c:ext xmlns:c16="http://schemas.microsoft.com/office/drawing/2014/chart" uri="{C3380CC4-5D6E-409C-BE32-E72D297353CC}">
                <c16:uniqueId val="{00000003-793F-874E-ADC1-95E75D95142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1"/>
            <c:showCatName val="0"/>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ورقة1!$A$10:$A$12</c:f>
              <c:strCache>
                <c:ptCount val="2"/>
                <c:pt idx="0">
                  <c:v>أنثى</c:v>
                </c:pt>
                <c:pt idx="1">
                  <c:v>ذكر</c:v>
                </c:pt>
              </c:strCache>
            </c:strRef>
          </c:cat>
          <c:val>
            <c:numRef>
              <c:f>ورقة1!$B$10:$B$12</c:f>
              <c:numCache>
                <c:formatCode>General</c:formatCode>
                <c:ptCount val="2"/>
                <c:pt idx="0">
                  <c:v>8984516</c:v>
                </c:pt>
                <c:pt idx="1">
                  <c:v>12850382</c:v>
                </c:pt>
              </c:numCache>
            </c:numRef>
          </c:val>
          <c:extLst>
            <c:ext xmlns:c16="http://schemas.microsoft.com/office/drawing/2014/chart" uri="{C3380CC4-5D6E-409C-BE32-E72D297353CC}">
              <c16:uniqueId val="{00000004-793F-874E-ADC1-95E75D951425}"/>
            </c:ext>
          </c:extLst>
        </c:ser>
        <c:dLbls>
          <c:showLegendKey val="0"/>
          <c:showVal val="0"/>
          <c:showCatName val="0"/>
          <c:showSerName val="0"/>
          <c:showPercent val="0"/>
          <c:showBubbleSize val="0"/>
          <c:showLeaderLines val="1"/>
        </c:dLbls>
        <c:firstSliceAng val="360"/>
        <c:holeSize val="47"/>
      </c:doughnutChart>
      <c:spPr>
        <a:noFill/>
        <a:ln>
          <a:noFill/>
        </a:ln>
        <a:effectLst/>
      </c:spPr>
    </c:plotArea>
    <c:legend>
      <c:legendPos val="l"/>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ar-SA"/>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ar-SA"/>
  <c:roundedCorners val="0"/>
  <mc:AlternateContent xmlns:mc="http://schemas.openxmlformats.org/markup-compatibility/2006">
    <mc:Choice xmlns:c14="http://schemas.microsoft.com/office/drawing/2007/8/2/chart" Requires="c14">
      <c14:style val="105"/>
    </mc:Choice>
    <mc:Fallback>
      <c:style val="5"/>
    </mc:Fallback>
  </mc:AlternateContent>
  <c:pivotSource>
    <c:name>[number-of-permits-from-the-nsk-application-1444-according-to-the-day-gender-and-type-of-permit.xlsx]ورقة2!PivotTable3</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ar-SA" dirty="0"/>
              <a:t>إجمالي</a:t>
            </a:r>
            <a:r>
              <a:rPr lang="ar-SA" baseline="0" dirty="0"/>
              <a:t> عدد تصاريح العمرة لكل شهر لعام ١٤٤٤هـ</a:t>
            </a:r>
            <a:endParaRPr lang="ar-S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ar-SA"/>
        </a:p>
      </c:txPr>
    </c:title>
    <c:autoTitleDeleted val="0"/>
    <c:pivotFmts>
      <c:pivotFmt>
        <c:idx val="0"/>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ورقة2!$B$3</c:f>
              <c:strCache>
                <c:ptCount val="1"/>
                <c:pt idx="0">
                  <c:v>الإجمالي</c:v>
                </c:pt>
              </c:strCache>
            </c:strRef>
          </c:tx>
          <c:spPr>
            <a:solidFill>
              <a:schemeClr val="accent3"/>
            </a:solidFill>
            <a:ln>
              <a:noFill/>
            </a:ln>
            <a:effectLst/>
          </c:spPr>
          <c:invertIfNegative val="0"/>
          <c:cat>
            <c:strRef>
              <c:f>ورقة2!$A$4:$A$16</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ورقة2!$B$4:$B$16</c:f>
              <c:numCache>
                <c:formatCode>General</c:formatCode>
                <c:ptCount val="12"/>
                <c:pt idx="0">
                  <c:v>1896596</c:v>
                </c:pt>
                <c:pt idx="1">
                  <c:v>1226744</c:v>
                </c:pt>
                <c:pt idx="2">
                  <c:v>942147</c:v>
                </c:pt>
                <c:pt idx="3">
                  <c:v>1432825</c:v>
                </c:pt>
                <c:pt idx="4">
                  <c:v>1494170</c:v>
                </c:pt>
                <c:pt idx="5">
                  <c:v>1538829</c:v>
                </c:pt>
                <c:pt idx="6">
                  <c:v>1701044</c:v>
                </c:pt>
                <c:pt idx="7">
                  <c:v>2025399</c:v>
                </c:pt>
                <c:pt idx="8">
                  <c:v>6627488</c:v>
                </c:pt>
                <c:pt idx="9">
                  <c:v>2000123</c:v>
                </c:pt>
                <c:pt idx="10">
                  <c:v>757197</c:v>
                </c:pt>
                <c:pt idx="11">
                  <c:v>192336</c:v>
                </c:pt>
              </c:numCache>
            </c:numRef>
          </c:val>
          <c:extLst>
            <c:ext xmlns:c16="http://schemas.microsoft.com/office/drawing/2014/chart" uri="{C3380CC4-5D6E-409C-BE32-E72D297353CC}">
              <c16:uniqueId val="{00000000-F0B3-3A4E-8465-42648F3C91BA}"/>
            </c:ext>
          </c:extLst>
        </c:ser>
        <c:dLbls>
          <c:showLegendKey val="0"/>
          <c:showVal val="0"/>
          <c:showCatName val="0"/>
          <c:showSerName val="0"/>
          <c:showPercent val="0"/>
          <c:showBubbleSize val="0"/>
        </c:dLbls>
        <c:gapWidth val="219"/>
        <c:overlap val="-27"/>
        <c:axId val="652577120"/>
        <c:axId val="652688048"/>
      </c:barChart>
      <c:catAx>
        <c:axId val="652577120"/>
        <c:scaling>
          <c:orientation val="maxMin"/>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ar-SA"/>
                  <a:t>الشهور الهجرية</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ar-S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652688048"/>
        <c:crosses val="autoZero"/>
        <c:auto val="1"/>
        <c:lblAlgn val="ctr"/>
        <c:lblOffset val="100"/>
        <c:noMultiLvlLbl val="0"/>
      </c:catAx>
      <c:valAx>
        <c:axId val="652688048"/>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ar-SA"/>
                  <a:t>تصاريح العمرة</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ar-SA"/>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652577120"/>
        <c:crosses val="autoZero"/>
        <c:crossBetween val="between"/>
        <c:dispUnits>
          <c:builtInUnit val="thousand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ar-SA"/>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ar-SA"/>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ar-SA"/>
  <c:roundedCorners val="0"/>
  <mc:AlternateContent xmlns:mc="http://schemas.openxmlformats.org/markup-compatibility/2006">
    <mc:Choice xmlns:c14="http://schemas.microsoft.com/office/drawing/2007/8/2/chart" Requires="c14">
      <c14:style val="105"/>
    </mc:Choice>
    <mc:Fallback>
      <c:style val="5"/>
    </mc:Fallback>
  </mc:AlternateContent>
  <c:pivotSource>
    <c:name>[number-of-permits-from-the-nsk-application-1444-according-to-the-day-gender-and-type-of-permit.xlsx]ورقة2!PivotTable5</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ar-SA"/>
              <a:t>عدد تصاريح العمرة في شهر رمضان لعام ١٤٤٤هـ للجنسين</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ar-SA"/>
        </a:p>
      </c:txPr>
    </c:title>
    <c:autoTitleDeleted val="0"/>
    <c:pivotFmts>
      <c:pivotFmt>
        <c:idx val="0"/>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ورقة2!$B$64</c:f>
              <c:strCache>
                <c:ptCount val="1"/>
                <c:pt idx="0">
                  <c:v>الإجمالي</c:v>
                </c:pt>
              </c:strCache>
            </c:strRef>
          </c:tx>
          <c:spPr>
            <a:solidFill>
              <a:schemeClr val="accent3"/>
            </a:solidFill>
            <a:ln>
              <a:noFill/>
            </a:ln>
            <a:effectLst/>
          </c:spPr>
          <c:invertIfNegative val="0"/>
          <c:cat>
            <c:strRef>
              <c:f>ورقة2!$A$65:$A$67</c:f>
              <c:strCache>
                <c:ptCount val="2"/>
                <c:pt idx="0">
                  <c:v>أنثى</c:v>
                </c:pt>
                <c:pt idx="1">
                  <c:v>ذكر</c:v>
                </c:pt>
              </c:strCache>
            </c:strRef>
          </c:cat>
          <c:val>
            <c:numRef>
              <c:f>ورقة2!$B$65:$B$67</c:f>
              <c:numCache>
                <c:formatCode>General</c:formatCode>
                <c:ptCount val="2"/>
                <c:pt idx="0">
                  <c:v>2666321</c:v>
                </c:pt>
                <c:pt idx="1">
                  <c:v>3961167</c:v>
                </c:pt>
              </c:numCache>
            </c:numRef>
          </c:val>
          <c:extLst>
            <c:ext xmlns:c16="http://schemas.microsoft.com/office/drawing/2014/chart" uri="{C3380CC4-5D6E-409C-BE32-E72D297353CC}">
              <c16:uniqueId val="{00000000-9FD9-854B-8728-B91F36CECDF2}"/>
            </c:ext>
          </c:extLst>
        </c:ser>
        <c:dLbls>
          <c:showLegendKey val="0"/>
          <c:showVal val="0"/>
          <c:showCatName val="0"/>
          <c:showSerName val="0"/>
          <c:showPercent val="0"/>
          <c:showBubbleSize val="0"/>
        </c:dLbls>
        <c:gapWidth val="182"/>
        <c:axId val="733806352"/>
        <c:axId val="733025120"/>
      </c:barChart>
      <c:catAx>
        <c:axId val="733806352"/>
        <c:scaling>
          <c:orientation val="minMax"/>
        </c:scaling>
        <c:delete val="0"/>
        <c:axPos val="r"/>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733025120"/>
        <c:crosses val="autoZero"/>
        <c:auto val="1"/>
        <c:lblAlgn val="ctr"/>
        <c:lblOffset val="100"/>
        <c:noMultiLvlLbl val="0"/>
      </c:catAx>
      <c:valAx>
        <c:axId val="733025120"/>
        <c:scaling>
          <c:orientation val="maxMin"/>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ar-SA"/>
                  <a:t>عدد تصاريح العمرة</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ar-SA"/>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733806352"/>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ar-SA"/>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ar-SA"/>
  <c:roundedCorners val="0"/>
  <mc:AlternateContent xmlns:mc="http://schemas.openxmlformats.org/markup-compatibility/2006">
    <mc:Choice xmlns:c14="http://schemas.microsoft.com/office/drawing/2007/8/2/chart" Requires="c14">
      <c14:style val="105"/>
    </mc:Choice>
    <mc:Fallback>
      <c:style val="5"/>
    </mc:Fallback>
  </mc:AlternateContent>
  <c:pivotSource>
    <c:name>[عدد تصاريح تطبيق نُسُك ١٤٤٤هـ.xlsx]تصاريح الروضة!PivotTable9</c:name>
    <c:fmtId val="3"/>
  </c:pivotSource>
  <c:chart>
    <c:title>
      <c:tx>
        <c:rich>
          <a:bodyPr rot="0" spcFirstLastPara="1" vertOverflow="ellipsis" vert="horz" wrap="square" anchor="ctr" anchorCtr="1"/>
          <a:lstStyle/>
          <a:p>
            <a:pPr marL="0" marR="0" lvl="0" indent="0" algn="ctr" defTabSz="914400" rtl="1"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ar-SA" dirty="0">
                <a:solidFill>
                  <a:schemeClr val="tx1"/>
                </a:solidFill>
              </a:rPr>
              <a:t>نسبة وعدد تصاريح زيارة الروضة للرجال والنساء</a:t>
            </a:r>
          </a:p>
          <a:p>
            <a:pPr marL="0" marR="0" lvl="0" indent="0" algn="ctr" defTabSz="914400" rtl="1"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ar-SA" dirty="0"/>
          </a:p>
        </c:rich>
      </c:tx>
      <c:overlay val="0"/>
      <c:spPr>
        <a:noFill/>
        <a:ln>
          <a:noFill/>
        </a:ln>
        <a:effectLst/>
      </c:spPr>
      <c:txPr>
        <a:bodyPr rot="0" spcFirstLastPara="1" vertOverflow="ellipsis" vert="horz" wrap="square" anchor="ctr" anchorCtr="1"/>
        <a:lstStyle/>
        <a:p>
          <a:pPr marL="0" marR="0" lvl="0" indent="0" algn="ctr" defTabSz="914400" rtl="1"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ar-SA"/>
        </a:p>
      </c:txPr>
    </c:title>
    <c:autoTitleDeleted val="0"/>
    <c:pivotFmts>
      <c:pivotFmt>
        <c:idx val="0"/>
        <c:spPr>
          <a:solidFill>
            <a:schemeClr val="accent3"/>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1"/>
          <c:showBubbleSize val="0"/>
          <c:separator>
</c:separator>
          <c:extLst>
            <c:ext xmlns:c15="http://schemas.microsoft.com/office/drawing/2012/chart" uri="{CE6537A1-D6FC-4f65-9D91-7224C49458BB}"/>
          </c:extLst>
        </c:dLbl>
      </c:pivotFmt>
      <c:pivotFmt>
        <c:idx val="1"/>
        <c:spPr>
          <a:solidFill>
            <a:schemeClr val="accent3"/>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ar-SA"/>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2"/>
        <c:spPr>
          <a:solidFill>
            <a:schemeClr val="accent3"/>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ar-SA"/>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3"/>
        <c:spPr>
          <a:solidFill>
            <a:schemeClr val="accent3"/>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1"/>
          <c:showBubbleSize val="0"/>
          <c:separator>
</c:separator>
          <c:extLst>
            <c:ext xmlns:c15="http://schemas.microsoft.com/office/drawing/2012/chart" uri="{CE6537A1-D6FC-4f65-9D91-7224C49458BB}"/>
          </c:extLst>
        </c:dLbl>
      </c:pivotFmt>
      <c:pivotFmt>
        <c:idx val="4"/>
        <c:spPr>
          <a:solidFill>
            <a:schemeClr val="accent3"/>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ar-SA"/>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5"/>
        <c:spPr>
          <a:solidFill>
            <a:schemeClr val="accent3"/>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ar-SA"/>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6"/>
        <c:spPr>
          <a:solidFill>
            <a:schemeClr val="accent3"/>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1"/>
          <c:showBubbleSize val="0"/>
          <c:separator>
</c:separator>
          <c:extLst>
            <c:ext xmlns:c15="http://schemas.microsoft.com/office/drawing/2012/chart" uri="{CE6537A1-D6FC-4f65-9D91-7224C49458BB}"/>
          </c:extLst>
        </c:dLbl>
      </c:pivotFmt>
      <c:pivotFmt>
        <c:idx val="7"/>
        <c:spPr>
          <a:solidFill>
            <a:schemeClr val="accent3"/>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ar-SA"/>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8"/>
        <c:spPr>
          <a:solidFill>
            <a:schemeClr val="accent3"/>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ar-SA"/>
            </a:p>
          </c:txPr>
          <c:showLegendKey val="0"/>
          <c:showVal val="1"/>
          <c:showCatName val="0"/>
          <c:showSerName val="0"/>
          <c:showPercent val="1"/>
          <c:showBubbleSize val="0"/>
          <c:separator>
</c:separator>
          <c:extLst>
            <c:ext xmlns:c15="http://schemas.microsoft.com/office/drawing/2012/chart" uri="{CE6537A1-D6FC-4f65-9D91-7224C49458BB}"/>
          </c:extLst>
        </c:dLbl>
      </c:pivotFmt>
    </c:pivotFmts>
    <c:plotArea>
      <c:layout/>
      <c:doughnutChart>
        <c:varyColors val="1"/>
        <c:ser>
          <c:idx val="0"/>
          <c:order val="0"/>
          <c:tx>
            <c:strRef>
              <c:f>'تصاريح الروضة'!$B$3</c:f>
              <c:strCache>
                <c:ptCount val="1"/>
                <c:pt idx="0">
                  <c:v>الإجمالي</c:v>
                </c:pt>
              </c:strCache>
            </c:strRef>
          </c:tx>
          <c:dPt>
            <c:idx val="0"/>
            <c:bubble3D val="0"/>
            <c:spPr>
              <a:solidFill>
                <a:schemeClr val="accent3">
                  <a:shade val="76000"/>
                </a:schemeClr>
              </a:solidFill>
              <a:ln w="19050">
                <a:noFill/>
              </a:ln>
              <a:effectLst/>
            </c:spPr>
            <c:extLst>
              <c:ext xmlns:c16="http://schemas.microsoft.com/office/drawing/2014/chart" uri="{C3380CC4-5D6E-409C-BE32-E72D297353CC}">
                <c16:uniqueId val="{00000001-B58A-3142-A9D8-CE86202997B1}"/>
              </c:ext>
            </c:extLst>
          </c:dPt>
          <c:dPt>
            <c:idx val="1"/>
            <c:bubble3D val="0"/>
            <c:spPr>
              <a:solidFill>
                <a:schemeClr val="accent3">
                  <a:tint val="77000"/>
                </a:schemeClr>
              </a:solidFill>
              <a:ln w="19050">
                <a:noFill/>
              </a:ln>
              <a:effectLst/>
            </c:spPr>
            <c:extLst>
              <c:ext xmlns:c16="http://schemas.microsoft.com/office/drawing/2014/chart" uri="{C3380CC4-5D6E-409C-BE32-E72D297353CC}">
                <c16:uniqueId val="{00000003-B58A-3142-A9D8-CE86202997B1}"/>
              </c:ext>
            </c:extLst>
          </c:dPt>
          <c:dLbls>
            <c:dLbl>
              <c:idx val="0"/>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1-B58A-3142-A9D8-CE86202997B1}"/>
                </c:ext>
              </c:extLst>
            </c:dLbl>
            <c:dLbl>
              <c:idx val="1"/>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3-B58A-3142-A9D8-CE86202997B1}"/>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'تصاريح الروضة'!$A$4:$A$6</c:f>
              <c:strCache>
                <c:ptCount val="2"/>
                <c:pt idx="0">
                  <c:v>أنثى</c:v>
                </c:pt>
                <c:pt idx="1">
                  <c:v>ذكر</c:v>
                </c:pt>
              </c:strCache>
            </c:strRef>
          </c:cat>
          <c:val>
            <c:numRef>
              <c:f>'تصاريح الروضة'!$B$4:$B$6</c:f>
              <c:numCache>
                <c:formatCode>_-* #,##0_-;\-* #,##0_-;_-* "-"??_-;_-@_-</c:formatCode>
                <c:ptCount val="2"/>
                <c:pt idx="0">
                  <c:v>4928307</c:v>
                </c:pt>
                <c:pt idx="1">
                  <c:v>4965861</c:v>
                </c:pt>
              </c:numCache>
            </c:numRef>
          </c:val>
          <c:extLst>
            <c:ext xmlns:c16="http://schemas.microsoft.com/office/drawing/2014/chart" uri="{C3380CC4-5D6E-409C-BE32-E72D297353CC}">
              <c16:uniqueId val="{00000004-B58A-3142-A9D8-CE86202997B1}"/>
            </c:ext>
          </c:extLst>
        </c:ser>
        <c:dLbls>
          <c:showLegendKey val="0"/>
          <c:showVal val="0"/>
          <c:showCatName val="0"/>
          <c:showSerName val="0"/>
          <c:showPercent val="0"/>
          <c:showBubbleSize val="0"/>
          <c:showLeaderLines val="1"/>
        </c:dLbls>
        <c:firstSliceAng val="360"/>
        <c:holeSize val="47"/>
      </c:doughnutChart>
      <c:spPr>
        <a:noFill/>
        <a:ln>
          <a:noFill/>
        </a:ln>
        <a:effectLst/>
      </c:spPr>
    </c:plotArea>
    <c:legend>
      <c:legendPos val="l"/>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ar-SA"/>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ar-SA"/>
  <c:roundedCorners val="0"/>
  <mc:AlternateContent xmlns:mc="http://schemas.openxmlformats.org/markup-compatibility/2006">
    <mc:Choice xmlns:c14="http://schemas.microsoft.com/office/drawing/2007/8/2/chart" Requires="c14">
      <c14:style val="105"/>
    </mc:Choice>
    <mc:Fallback>
      <c:style val="5"/>
    </mc:Fallback>
  </mc:AlternateContent>
  <c:pivotSource>
    <c:name>[عدد تصاريح تطبيق نُسُك ١٤٤٤هـ.xlsx]تصاريح الروضة!PivotTable10</c:name>
    <c:fmtId val="3"/>
  </c:pivotSource>
  <c:chart>
    <c:title>
      <c:tx>
        <c:rich>
          <a:bodyPr rot="0" spcFirstLastPara="1" vertOverflow="ellipsis" vert="horz" wrap="square" anchor="ctr" anchorCtr="1"/>
          <a:lstStyle/>
          <a:p>
            <a:pPr marL="0" marR="0" lvl="0" indent="0" algn="ctr" defTabSz="914400" rtl="1" eaLnBrk="1" fontAlgn="auto" latinLnBrk="0" hangingPunct="1">
              <a:lnSpc>
                <a:spcPct val="100000"/>
              </a:lnSpc>
              <a:spcBef>
                <a:spcPts val="0"/>
              </a:spcBef>
              <a:spcAft>
                <a:spcPts val="0"/>
              </a:spcAft>
              <a:buClrTx/>
              <a:buSzTx/>
              <a:buFontTx/>
              <a:buNone/>
              <a:tabLst/>
              <a:defRPr sz="1400" b="0" i="0" u="none" strike="noStrike" kern="1200" spc="0" baseline="0">
                <a:solidFill>
                  <a:schemeClr val="tx1"/>
                </a:solidFill>
                <a:latin typeface="+mn-lt"/>
                <a:ea typeface="+mn-ea"/>
                <a:cs typeface="+mn-cs"/>
              </a:defRPr>
            </a:pPr>
            <a:r>
              <a:rPr lang="ar-SA" dirty="0">
                <a:solidFill>
                  <a:schemeClr val="tx1"/>
                </a:solidFill>
              </a:rPr>
              <a:t>إجمالي عدد تصاريح زيارة الروضة الشريفة</a:t>
            </a:r>
            <a:r>
              <a:rPr lang="ar-SA" baseline="0" dirty="0">
                <a:solidFill>
                  <a:schemeClr val="tx1"/>
                </a:solidFill>
              </a:rPr>
              <a:t> - للرجال - </a:t>
            </a:r>
            <a:r>
              <a:rPr lang="ar-SA" dirty="0">
                <a:solidFill>
                  <a:schemeClr val="tx1"/>
                </a:solidFill>
              </a:rPr>
              <a:t> لكل شهر لعام ١٤٤٤هـ </a:t>
            </a:r>
          </a:p>
          <a:p>
            <a:pPr marL="0" marR="0" lvl="0" indent="0" algn="ctr" defTabSz="914400" rtl="1" eaLnBrk="1" fontAlgn="auto" latinLnBrk="0" hangingPunct="1">
              <a:lnSpc>
                <a:spcPct val="100000"/>
              </a:lnSpc>
              <a:spcBef>
                <a:spcPts val="0"/>
              </a:spcBef>
              <a:spcAft>
                <a:spcPts val="0"/>
              </a:spcAft>
              <a:buClrTx/>
              <a:buSzTx/>
              <a:buFontTx/>
              <a:buNone/>
              <a:tabLst/>
              <a:defRPr>
                <a:solidFill>
                  <a:schemeClr val="tx1"/>
                </a:solidFill>
              </a:defRPr>
            </a:pPr>
            <a:endParaRPr lang="ar-SA" dirty="0">
              <a:solidFill>
                <a:schemeClr val="tx1"/>
              </a:solidFill>
            </a:endParaRPr>
          </a:p>
        </c:rich>
      </c:tx>
      <c:overlay val="0"/>
      <c:spPr>
        <a:noFill/>
        <a:ln>
          <a:noFill/>
        </a:ln>
        <a:effectLst/>
      </c:spPr>
      <c:txPr>
        <a:bodyPr rot="0" spcFirstLastPara="1" vertOverflow="ellipsis" vert="horz" wrap="square" anchor="ctr" anchorCtr="1"/>
        <a:lstStyle/>
        <a:p>
          <a:pPr marL="0" marR="0" lvl="0" indent="0" algn="ctr" defTabSz="914400" rtl="1" eaLnBrk="1" fontAlgn="auto" latinLnBrk="0" hangingPunct="1">
            <a:lnSpc>
              <a:spcPct val="100000"/>
            </a:lnSpc>
            <a:spcBef>
              <a:spcPts val="0"/>
            </a:spcBef>
            <a:spcAft>
              <a:spcPts val="0"/>
            </a:spcAft>
            <a:buClrTx/>
            <a:buSzTx/>
            <a:buFontTx/>
            <a:buNone/>
            <a:tabLst/>
            <a:defRPr sz="1400" b="0" i="0" u="none" strike="noStrike" kern="1200" spc="0" baseline="0">
              <a:solidFill>
                <a:schemeClr val="tx1"/>
              </a:solidFill>
              <a:latin typeface="+mn-lt"/>
              <a:ea typeface="+mn-ea"/>
              <a:cs typeface="+mn-cs"/>
            </a:defRPr>
          </a:pPr>
          <a:endParaRPr lang="ar-SA"/>
        </a:p>
      </c:txPr>
    </c:title>
    <c:autoTitleDeleted val="0"/>
    <c:pivotFmts>
      <c:pivotFmt>
        <c:idx val="0"/>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'تصاريح الروضة'!$B$23</c:f>
              <c:strCache>
                <c:ptCount val="1"/>
                <c:pt idx="0">
                  <c:v>الإجمالي</c:v>
                </c:pt>
              </c:strCache>
            </c:strRef>
          </c:tx>
          <c:spPr>
            <a:solidFill>
              <a:schemeClr val="accent3"/>
            </a:solidFill>
            <a:ln>
              <a:noFill/>
            </a:ln>
            <a:effectLst/>
          </c:spPr>
          <c:invertIfNegative val="0"/>
          <c:cat>
            <c:strRef>
              <c:f>'تصاريح الروضة'!$A$24:$A$36</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'تصاريح الروضة'!$B$24:$B$36</c:f>
              <c:numCache>
                <c:formatCode>General</c:formatCode>
                <c:ptCount val="12"/>
                <c:pt idx="0">
                  <c:v>272942</c:v>
                </c:pt>
                <c:pt idx="1">
                  <c:v>325763</c:v>
                </c:pt>
                <c:pt idx="2">
                  <c:v>360720</c:v>
                </c:pt>
                <c:pt idx="3">
                  <c:v>423031</c:v>
                </c:pt>
                <c:pt idx="4">
                  <c:v>461892</c:v>
                </c:pt>
                <c:pt idx="5">
                  <c:v>454186</c:v>
                </c:pt>
                <c:pt idx="6">
                  <c:v>458413</c:v>
                </c:pt>
                <c:pt idx="7">
                  <c:v>493973</c:v>
                </c:pt>
                <c:pt idx="8">
                  <c:v>427961</c:v>
                </c:pt>
                <c:pt idx="9">
                  <c:v>419219</c:v>
                </c:pt>
                <c:pt idx="10">
                  <c:v>431590</c:v>
                </c:pt>
                <c:pt idx="11">
                  <c:v>434347</c:v>
                </c:pt>
              </c:numCache>
            </c:numRef>
          </c:val>
          <c:extLst>
            <c:ext xmlns:c16="http://schemas.microsoft.com/office/drawing/2014/chart" uri="{C3380CC4-5D6E-409C-BE32-E72D297353CC}">
              <c16:uniqueId val="{00000000-2CF8-494C-AFFA-264337D100DA}"/>
            </c:ext>
          </c:extLst>
        </c:ser>
        <c:dLbls>
          <c:showLegendKey val="0"/>
          <c:showVal val="0"/>
          <c:showCatName val="0"/>
          <c:showSerName val="0"/>
          <c:showPercent val="0"/>
          <c:showBubbleSize val="0"/>
        </c:dLbls>
        <c:gapWidth val="219"/>
        <c:overlap val="-27"/>
        <c:axId val="1014712176"/>
        <c:axId val="780829744"/>
      </c:barChart>
      <c:catAx>
        <c:axId val="1014712176"/>
        <c:scaling>
          <c:orientation val="maxMin"/>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ar-SA"/>
                  <a:t>الشهور الهجرية</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ar-S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780829744"/>
        <c:crosses val="autoZero"/>
        <c:auto val="1"/>
        <c:lblAlgn val="ctr"/>
        <c:lblOffset val="100"/>
        <c:noMultiLvlLbl val="0"/>
      </c:catAx>
      <c:valAx>
        <c:axId val="780829744"/>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ar-SA"/>
                  <a:t>عدد تصاريح الروضة للرجال</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ar-SA"/>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10147121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ar-SA"/>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ar-SA"/>
  <c:roundedCorners val="0"/>
  <mc:AlternateContent xmlns:mc="http://schemas.openxmlformats.org/markup-compatibility/2006">
    <mc:Choice xmlns:c14="http://schemas.microsoft.com/office/drawing/2007/8/2/chart" Requires="c14">
      <c14:style val="105"/>
    </mc:Choice>
    <mc:Fallback>
      <c:style val="5"/>
    </mc:Fallback>
  </mc:AlternateContent>
  <c:pivotSource>
    <c:name>[عدد تصاريح تطبيق نُسُك ١٤٤٤هـ.xlsx]تصاريح الروضة!PivotTable11</c:name>
    <c:fmtId val="3"/>
  </c:pivotSource>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ar-SA" sz="1400" b="0" i="0" u="none" strike="noStrike" kern="1200" spc="0" baseline="0" dirty="0">
                <a:solidFill>
                  <a:schemeClr val="tx1"/>
                </a:solidFill>
              </a:rPr>
              <a:t>إجمالي عدد تصاريح زيارة الروضة الشريفة - للنساء -  لكل شهر لعام ١٤٤٤هـ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ar-SA"/>
        </a:p>
      </c:txPr>
    </c:title>
    <c:autoTitleDeleted val="0"/>
    <c:pivotFmts>
      <c:pivotFmt>
        <c:idx val="0"/>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'تصاريح الروضة'!$B$43</c:f>
              <c:strCache>
                <c:ptCount val="1"/>
                <c:pt idx="0">
                  <c:v>الإجمالي</c:v>
                </c:pt>
              </c:strCache>
            </c:strRef>
          </c:tx>
          <c:spPr>
            <a:solidFill>
              <a:schemeClr val="accent3"/>
            </a:solidFill>
            <a:ln>
              <a:noFill/>
            </a:ln>
            <a:effectLst/>
          </c:spPr>
          <c:invertIfNegative val="0"/>
          <c:cat>
            <c:strRef>
              <c:f>'تصاريح الروضة'!$A$44:$A$56</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'تصاريح الروضة'!$B$44:$B$56</c:f>
              <c:numCache>
                <c:formatCode>General</c:formatCode>
                <c:ptCount val="12"/>
                <c:pt idx="0">
                  <c:v>256919</c:v>
                </c:pt>
                <c:pt idx="1">
                  <c:v>294708</c:v>
                </c:pt>
                <c:pt idx="2">
                  <c:v>345025</c:v>
                </c:pt>
                <c:pt idx="3">
                  <c:v>438378</c:v>
                </c:pt>
                <c:pt idx="4">
                  <c:v>473314</c:v>
                </c:pt>
                <c:pt idx="5">
                  <c:v>508244</c:v>
                </c:pt>
                <c:pt idx="6">
                  <c:v>495803</c:v>
                </c:pt>
                <c:pt idx="7">
                  <c:v>483796</c:v>
                </c:pt>
                <c:pt idx="8">
                  <c:v>424123</c:v>
                </c:pt>
                <c:pt idx="9">
                  <c:v>394321</c:v>
                </c:pt>
                <c:pt idx="10">
                  <c:v>407823</c:v>
                </c:pt>
                <c:pt idx="11">
                  <c:v>407677</c:v>
                </c:pt>
              </c:numCache>
            </c:numRef>
          </c:val>
          <c:extLst>
            <c:ext xmlns:c16="http://schemas.microsoft.com/office/drawing/2014/chart" uri="{C3380CC4-5D6E-409C-BE32-E72D297353CC}">
              <c16:uniqueId val="{00000000-CD99-4A47-BFC2-9BC4623C2297}"/>
            </c:ext>
          </c:extLst>
        </c:ser>
        <c:dLbls>
          <c:showLegendKey val="0"/>
          <c:showVal val="0"/>
          <c:showCatName val="0"/>
          <c:showSerName val="0"/>
          <c:showPercent val="0"/>
          <c:showBubbleSize val="0"/>
        </c:dLbls>
        <c:gapWidth val="219"/>
        <c:overlap val="-27"/>
        <c:axId val="820672784"/>
        <c:axId val="820220752"/>
      </c:barChart>
      <c:catAx>
        <c:axId val="820672784"/>
        <c:scaling>
          <c:orientation val="maxMin"/>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ar-SA"/>
                  <a:t>الشهور الهجرية</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ar-S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820220752"/>
        <c:crosses val="autoZero"/>
        <c:auto val="1"/>
        <c:lblAlgn val="ctr"/>
        <c:lblOffset val="100"/>
        <c:noMultiLvlLbl val="0"/>
      </c:catAx>
      <c:valAx>
        <c:axId val="820220752"/>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ar-SA" sz="1000" b="0" i="0" u="none" strike="noStrike" kern="1200" baseline="0" dirty="0">
                    <a:solidFill>
                      <a:schemeClr val="tx1"/>
                    </a:solidFill>
                  </a:rPr>
                  <a:t>عدد تصاريح الروضة للنساء</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ar-SA"/>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8206727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ar-SA"/>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3">
  <a:schemeClr val="accent1"/>
  <a:schemeClr val="accent1"/>
  <a:schemeClr val="accent1"/>
  <a:schemeClr val="accent1"/>
  <a:schemeClr val="accent1"/>
  <a:schemeClr val="accent1"/>
</cs:colorStyle>
</file>

<file path=ppt/charts/colors3.xml><?xml version="1.0" encoding="utf-8"?>
<cs:colorStyle xmlns:cs="http://schemas.microsoft.com/office/drawing/2012/chartStyle" xmlns:a="http://schemas.openxmlformats.org/drawingml/2006/main" meth="withinLinear" id="16">
  <a:schemeClr val="accent3"/>
</cs:colorStyle>
</file>

<file path=ppt/charts/colors4.xml><?xml version="1.0" encoding="utf-8"?>
<cs:colorStyle xmlns:cs="http://schemas.microsoft.com/office/drawing/2012/chartStyle" xmlns:a="http://schemas.openxmlformats.org/drawingml/2006/main" meth="withinLinear" id="16">
  <a:schemeClr val="accent3"/>
</cs:colorStyle>
</file>

<file path=ppt/charts/colors5.xml><?xml version="1.0" encoding="utf-8"?>
<cs:colorStyle xmlns:cs="http://schemas.microsoft.com/office/drawing/2012/chartStyle" xmlns:a="http://schemas.openxmlformats.org/drawingml/2006/main" meth="withinLinear" id="16">
  <a:schemeClr val="accent3"/>
</cs:colorStyle>
</file>

<file path=ppt/charts/colors6.xml><?xml version="1.0" encoding="utf-8"?>
<cs:colorStyle xmlns:cs="http://schemas.microsoft.com/office/drawing/2012/chartStyle" xmlns:a="http://schemas.openxmlformats.org/drawingml/2006/main" meth="withinLinear" id="16">
  <a:schemeClr val="accent3"/>
</cs:colorStyle>
</file>

<file path=ppt/charts/colors7.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lstStyle>
            <a:lvl1pPr algn="ctr">
              <a:lnSpc>
                <a:spcPct val="110000"/>
              </a:lnSpc>
              <a:defRPr sz="6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Friday, September 29,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257193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Friday, September 29,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3255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Friday, September 29,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945974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Friday, September 29,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26058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Friday, September 29,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61475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Friday, September 29,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15682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Friday, September 29, 2023</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723037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Friday, September 29, 2023</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685258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Friday, September 29, 2023</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341838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Friday, September 29,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6521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Friday, September 29,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47138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lIns="109728" tIns="109728" rIns="109728" bIns="91440" anchor="t"/>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lIns="109728" tIns="109728" rIns="109728" bIns="91440" anchor="ctr"/>
          <a:lstStyle>
            <a:lvl1pPr algn="l">
              <a:lnSpc>
                <a:spcPct val="120000"/>
              </a:lnSpc>
              <a:defRPr sz="1200" spc="20" baseline="0">
                <a:solidFill>
                  <a:schemeClr val="tx1"/>
                </a:solidFill>
                <a:latin typeface="+mn-lt"/>
              </a:defRPr>
            </a:lvl1pPr>
          </a:lstStyle>
          <a:p>
            <a:fld id="{8DEA2CF1-0EB2-4673-802D-3371233E4A77}" type="datetime2">
              <a:rPr lang="en-US" smtClean="0"/>
              <a:t>Friday, September 29, 2023</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lIns="109728" tIns="109728" rIns="109728" bIns="9144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lIns="109728" tIns="109728" rIns="109728" bIns="9144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093346042"/>
      </p:ext>
    </p:extLst>
  </p:cSld>
  <p:clrMap bg1="dk1" tx1="lt1" bg2="dk2" tx2="lt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13" r:id="rId6"/>
    <p:sldLayoutId id="2147483908" r:id="rId7"/>
    <p:sldLayoutId id="2147483909" r:id="rId8"/>
    <p:sldLayoutId id="2147483910" r:id="rId9"/>
    <p:sldLayoutId id="2147483912" r:id="rId10"/>
    <p:sldLayoutId id="2147483911" r:id="rId11"/>
  </p:sldLayoutIdLst>
  <p:hf sldNum="0" hdr="0" ftr="0" dt="0"/>
  <p:txStyles>
    <p:titleStyle>
      <a:lvl1pPr algn="l" defTabSz="914400" rtl="0" eaLnBrk="1" latinLnBrk="0" hangingPunct="1">
        <a:lnSpc>
          <a:spcPct val="100000"/>
        </a:lnSpc>
        <a:spcBef>
          <a:spcPct val="0"/>
        </a:spcBef>
        <a:buNone/>
        <a:defRPr sz="4800" kern="1200" cap="none"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4"/>
        </a:buClr>
        <a:buFont typeface="The Hand Extrablack" panose="03070A02030502020204" pitchFamily="66" charset="0"/>
        <a:buChar char="•"/>
        <a:defRPr sz="2400" kern="1200" spc="20" baseline="0">
          <a:solidFill>
            <a:schemeClr val="tx1">
              <a:alpha val="58000"/>
            </a:schemeClr>
          </a:solidFill>
          <a:latin typeface="+mn-lt"/>
          <a:ea typeface="+mn-ea"/>
          <a:cs typeface="+mn-cs"/>
        </a:defRPr>
      </a:lvl1pPr>
      <a:lvl2pPr marL="685800" indent="-228600" algn="l" defTabSz="914400" rtl="0" eaLnBrk="1" latinLnBrk="0" hangingPunct="1">
        <a:lnSpc>
          <a:spcPct val="11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1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1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1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0" name="Rectangle 39">
            <a:extLst>
              <a:ext uri="{FF2B5EF4-FFF2-40B4-BE49-F238E27FC236}">
                <a16:creationId xmlns:a16="http://schemas.microsoft.com/office/drawing/2014/main" id="{742DFF2D-EA41-4CBE-9659-C2917E488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9C88B9CE-7FC1-6589-4D26-600CAB58A879}"/>
              </a:ext>
            </a:extLst>
          </p:cNvPr>
          <p:cNvSpPr>
            <a:spLocks noGrp="1"/>
          </p:cNvSpPr>
          <p:nvPr>
            <p:ph type="ctrTitle"/>
          </p:nvPr>
        </p:nvSpPr>
        <p:spPr>
          <a:xfrm>
            <a:off x="2548800" y="937348"/>
            <a:ext cx="5015638" cy="2804400"/>
          </a:xfrm>
        </p:spPr>
        <p:txBody>
          <a:bodyPr>
            <a:normAutofit/>
          </a:bodyPr>
          <a:lstStyle/>
          <a:p>
            <a:pPr defTabSz="914400" rtl="0" eaLnBrk="1" latinLnBrk="0" hangingPunct="1">
              <a:spcBef>
                <a:spcPct val="0"/>
              </a:spcBef>
              <a:buNone/>
            </a:pPr>
            <a:r>
              <a:rPr lang="ar-SA" dirty="0"/>
              <a:t>تقرير</a:t>
            </a:r>
          </a:p>
        </p:txBody>
      </p:sp>
      <p:sp>
        <p:nvSpPr>
          <p:cNvPr id="3" name="عنوان فرعي 2">
            <a:extLst>
              <a:ext uri="{FF2B5EF4-FFF2-40B4-BE49-F238E27FC236}">
                <a16:creationId xmlns:a16="http://schemas.microsoft.com/office/drawing/2014/main" id="{132F0032-3750-A821-21FF-4253A198A3D2}"/>
              </a:ext>
            </a:extLst>
          </p:cNvPr>
          <p:cNvSpPr>
            <a:spLocks noGrp="1"/>
          </p:cNvSpPr>
          <p:nvPr>
            <p:ph type="subTitle" idx="1"/>
          </p:nvPr>
        </p:nvSpPr>
        <p:spPr>
          <a:xfrm>
            <a:off x="605700" y="3630374"/>
            <a:ext cx="5662934" cy="1936800"/>
          </a:xfrm>
        </p:spPr>
        <p:txBody>
          <a:bodyPr>
            <a:normAutofit/>
          </a:bodyPr>
          <a:lstStyle/>
          <a:p>
            <a:pPr marL="0" indent="0" algn="ctr" defTabSz="914400" rtl="1" eaLnBrk="1" latinLnBrk="0" hangingPunct="1">
              <a:lnSpc>
                <a:spcPct val="110000"/>
              </a:lnSpc>
              <a:spcBef>
                <a:spcPts val="1000"/>
              </a:spcBef>
              <a:buClr>
                <a:schemeClr val="accent4"/>
              </a:buClr>
              <a:buFont typeface="The Hand Extrablack" panose="03070A02030502020204" pitchFamily="66" charset="0"/>
              <a:buNone/>
            </a:pPr>
            <a:r>
              <a:rPr lang="ar-SA" dirty="0"/>
              <a:t>عدد التصاريح من تطبيق نُسُك لعام ١٤٤٤هـ</a:t>
            </a:r>
          </a:p>
        </p:txBody>
      </p:sp>
      <p:pic>
        <p:nvPicPr>
          <p:cNvPr id="4" name="Picture 3" descr="صورة تحتوي على بناء, ناطحة سحاب, ميتروبوليس/مدينة, معلم معروف&#10;&#10;تم إنشاء الوصف تلقائياً">
            <a:extLst>
              <a:ext uri="{FF2B5EF4-FFF2-40B4-BE49-F238E27FC236}">
                <a16:creationId xmlns:a16="http://schemas.microsoft.com/office/drawing/2014/main" id="{C8B361ED-D49C-582E-70A5-D475CCF45601}"/>
              </a:ext>
            </a:extLst>
          </p:cNvPr>
          <p:cNvPicPr>
            <a:picLocks noChangeAspect="1"/>
          </p:cNvPicPr>
          <p:nvPr/>
        </p:nvPicPr>
        <p:blipFill rotWithShape="1">
          <a:blip r:embed="rId2"/>
          <a:srcRect t="20980"/>
          <a:stretch/>
        </p:blipFill>
        <p:spPr>
          <a:xfrm>
            <a:off x="5325763" y="10"/>
            <a:ext cx="6866240" cy="6857990"/>
          </a:xfrm>
          <a:custGeom>
            <a:avLst/>
            <a:gdLst/>
            <a:ahLst/>
            <a:cxnLst/>
            <a:rect l="l" t="t" r="r" b="b"/>
            <a:pathLst>
              <a:path w="5662935" h="6858000">
                <a:moveTo>
                  <a:pt x="598332" y="0"/>
                </a:moveTo>
                <a:lnTo>
                  <a:pt x="5662935" y="0"/>
                </a:lnTo>
                <a:lnTo>
                  <a:pt x="5662935" y="6858000"/>
                </a:lnTo>
                <a:lnTo>
                  <a:pt x="0" y="6858000"/>
                </a:lnTo>
                <a:lnTo>
                  <a:pt x="78957" y="6777438"/>
                </a:lnTo>
                <a:cubicBezTo>
                  <a:pt x="291624" y="6544265"/>
                  <a:pt x="490445" y="6275955"/>
                  <a:pt x="672224" y="5969316"/>
                </a:cubicBezTo>
                <a:cubicBezTo>
                  <a:pt x="914597" y="5515036"/>
                  <a:pt x="1066080" y="5030470"/>
                  <a:pt x="1217563" y="4515619"/>
                </a:cubicBezTo>
                <a:cubicBezTo>
                  <a:pt x="1338748" y="3970483"/>
                  <a:pt x="1399341" y="3516203"/>
                  <a:pt x="1399341" y="3061922"/>
                </a:cubicBezTo>
                <a:cubicBezTo>
                  <a:pt x="1399341" y="1948936"/>
                  <a:pt x="1190580" y="1021447"/>
                  <a:pt x="773055" y="279455"/>
                </a:cubicBezTo>
                <a:close/>
              </a:path>
            </a:pathLst>
          </a:custGeom>
        </p:spPr>
      </p:pic>
    </p:spTree>
    <p:extLst>
      <p:ext uri="{BB962C8B-B14F-4D97-AF65-F5344CB8AC3E}">
        <p14:creationId xmlns:p14="http://schemas.microsoft.com/office/powerpoint/2010/main" val="3560307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FB0E95-9CAE-4968-A118-2B9F7C8BB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0BBC371-361C-45F7-9235-C3252E336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4172FA92-6FD3-495F-95A0-4FD85861D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 y="1734458"/>
            <a:ext cx="12191501" cy="5123544"/>
          </a:xfrm>
          <a:custGeom>
            <a:avLst/>
            <a:gdLst>
              <a:gd name="connsiteX0" fmla="*/ 9255953 w 12191501"/>
              <a:gd name="connsiteY0" fmla="*/ 0 h 4430825"/>
              <a:gd name="connsiteX1" fmla="*/ 10762189 w 12191501"/>
              <a:gd name="connsiteY1" fmla="*/ 67992 h 4430825"/>
              <a:gd name="connsiteX2" fmla="*/ 11364025 w 12191501"/>
              <a:gd name="connsiteY2" fmla="*/ 57486 h 4430825"/>
              <a:gd name="connsiteX3" fmla="*/ 12096632 w 12191501"/>
              <a:gd name="connsiteY3" fmla="*/ 44699 h 4430825"/>
              <a:gd name="connsiteX4" fmla="*/ 12191501 w 12191501"/>
              <a:gd name="connsiteY4" fmla="*/ 43042 h 4430825"/>
              <a:gd name="connsiteX5" fmla="*/ 12191501 w 12191501"/>
              <a:gd name="connsiteY5" fmla="*/ 4430825 h 4430825"/>
              <a:gd name="connsiteX6" fmla="*/ 0 w 12191501"/>
              <a:gd name="connsiteY6" fmla="*/ 4430825 h 4430825"/>
              <a:gd name="connsiteX7" fmla="*/ 10182 w 12191501"/>
              <a:gd name="connsiteY7" fmla="*/ 95053 h 4430825"/>
              <a:gd name="connsiteX8" fmla="*/ 70972 w 12191501"/>
              <a:gd name="connsiteY8" fmla="*/ 97164 h 4430825"/>
              <a:gd name="connsiteX9" fmla="*/ 1281624 w 12191501"/>
              <a:gd name="connsiteY9" fmla="*/ 139193 h 4430825"/>
              <a:gd name="connsiteX10" fmla="*/ 2485297 w 12191501"/>
              <a:gd name="connsiteY10" fmla="*/ 118183 h 4430825"/>
              <a:gd name="connsiteX11" fmla="*/ 3237591 w 12191501"/>
              <a:gd name="connsiteY11" fmla="*/ 105051 h 4430825"/>
              <a:gd name="connsiteX12" fmla="*/ 3989887 w 12191501"/>
              <a:gd name="connsiteY12" fmla="*/ 91920 h 4430825"/>
              <a:gd name="connsiteX13" fmla="*/ 9255953 w 12191501"/>
              <a:gd name="connsiteY13" fmla="*/ 0 h 443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1501" h="4430825">
                <a:moveTo>
                  <a:pt x="9255953" y="0"/>
                </a:moveTo>
                <a:cubicBezTo>
                  <a:pt x="10762189" y="67992"/>
                  <a:pt x="10762189" y="67992"/>
                  <a:pt x="10762189" y="67992"/>
                </a:cubicBezTo>
                <a:cubicBezTo>
                  <a:pt x="11364025" y="57486"/>
                  <a:pt x="11364025" y="57486"/>
                  <a:pt x="11364025" y="57486"/>
                </a:cubicBezTo>
                <a:cubicBezTo>
                  <a:pt x="11589714" y="53547"/>
                  <a:pt x="11836561" y="49238"/>
                  <a:pt x="12096632" y="44699"/>
                </a:cubicBezTo>
                <a:lnTo>
                  <a:pt x="12191501" y="43042"/>
                </a:lnTo>
                <a:lnTo>
                  <a:pt x="12191501" y="4430825"/>
                </a:lnTo>
                <a:lnTo>
                  <a:pt x="0" y="4430825"/>
                </a:lnTo>
                <a:lnTo>
                  <a:pt x="10182" y="95053"/>
                </a:lnTo>
                <a:lnTo>
                  <a:pt x="70972" y="97164"/>
                </a:lnTo>
                <a:cubicBezTo>
                  <a:pt x="1281624" y="139193"/>
                  <a:pt x="1281624" y="139193"/>
                  <a:pt x="1281624" y="139193"/>
                </a:cubicBezTo>
                <a:cubicBezTo>
                  <a:pt x="2485297" y="118183"/>
                  <a:pt x="2485297" y="118183"/>
                  <a:pt x="2485297" y="118183"/>
                </a:cubicBezTo>
                <a:cubicBezTo>
                  <a:pt x="2786215" y="112930"/>
                  <a:pt x="2936672" y="110304"/>
                  <a:pt x="3237591" y="105051"/>
                </a:cubicBezTo>
                <a:cubicBezTo>
                  <a:pt x="3538508" y="99800"/>
                  <a:pt x="3839426" y="94546"/>
                  <a:pt x="3989887" y="91920"/>
                </a:cubicBezTo>
                <a:cubicBezTo>
                  <a:pt x="9255953" y="0"/>
                  <a:pt x="9255953" y="0"/>
                  <a:pt x="9255953"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7" name="مخطط 3">
            <a:extLst>
              <a:ext uri="{FF2B5EF4-FFF2-40B4-BE49-F238E27FC236}">
                <a16:creationId xmlns:a16="http://schemas.microsoft.com/office/drawing/2014/main" id="{3EAC3B3D-BC22-BC32-72F9-C00C3AE6F7D9}"/>
              </a:ext>
            </a:extLst>
          </p:cNvPr>
          <p:cNvGraphicFramePr>
            <a:graphicFrameLocks noGrp="1"/>
          </p:cNvGraphicFramePr>
          <p:nvPr>
            <p:ph idx="1"/>
            <p:extLst>
              <p:ext uri="{D42A27DB-BD31-4B8C-83A1-F6EECF244321}">
                <p14:modId xmlns:p14="http://schemas.microsoft.com/office/powerpoint/2010/main" val="2629548262"/>
              </p:ext>
            </p:extLst>
          </p:nvPr>
        </p:nvGraphicFramePr>
        <p:xfrm>
          <a:off x="494270" y="2541588"/>
          <a:ext cx="5980671" cy="3822142"/>
        </p:xfrm>
        <a:graphic>
          <a:graphicData uri="http://schemas.openxmlformats.org/drawingml/2006/chart">
            <c:chart xmlns:c="http://schemas.openxmlformats.org/drawingml/2006/chart" xmlns:r="http://schemas.openxmlformats.org/officeDocument/2006/relationships" r:id="rId2"/>
          </a:graphicData>
        </a:graphic>
      </p:graphicFrame>
      <p:sp>
        <p:nvSpPr>
          <p:cNvPr id="5" name="عنوان 1">
            <a:extLst>
              <a:ext uri="{FF2B5EF4-FFF2-40B4-BE49-F238E27FC236}">
                <a16:creationId xmlns:a16="http://schemas.microsoft.com/office/drawing/2014/main" id="{E186FD94-1E89-0AB2-9F14-46A95C5305C7}"/>
              </a:ext>
            </a:extLst>
          </p:cNvPr>
          <p:cNvSpPr txBox="1">
            <a:spLocks/>
          </p:cNvSpPr>
          <p:nvPr/>
        </p:nvSpPr>
        <p:spPr>
          <a:xfrm>
            <a:off x="6922093" y="3452729"/>
            <a:ext cx="4443814" cy="1777438"/>
          </a:xfrm>
          <a:prstGeom prst="rect">
            <a:avLst/>
          </a:prstGeom>
        </p:spPr>
        <p:txBody>
          <a:bodyPr wrap="square" lIns="109728" tIns="109728" rIns="109728" bIns="91440" anchor="t">
            <a:noAutofit/>
          </a:bodyPr>
          <a:lstStyle>
            <a:lvl1pPr algn="l" defTabSz="914400" rtl="0" eaLnBrk="1" latinLnBrk="0" hangingPunct="1">
              <a:lnSpc>
                <a:spcPct val="100000"/>
              </a:lnSpc>
              <a:spcBef>
                <a:spcPct val="0"/>
              </a:spcBef>
              <a:buNone/>
              <a:defRPr sz="4800" kern="1200" cap="none" baseline="0">
                <a:solidFill>
                  <a:schemeClr val="tx1"/>
                </a:solidFill>
                <a:latin typeface="+mj-lt"/>
                <a:ea typeface="+mj-ea"/>
                <a:cs typeface="+mj-cs"/>
              </a:defRPr>
            </a:lvl1pPr>
          </a:lstStyle>
          <a:p>
            <a:pPr algn="r">
              <a:lnSpc>
                <a:spcPct val="150000"/>
              </a:lnSpc>
            </a:pPr>
            <a:r>
              <a:rPr lang="ar-SA" sz="1800" dirty="0"/>
              <a:t>أكثر شهر أصدرنَ فيه النساء تصاريح لزيارة الروضة الشريفة كان الشهر السادس هجرياً بما يقارب ٥ مليون تصريح زيارة للروضة.</a:t>
            </a:r>
          </a:p>
        </p:txBody>
      </p:sp>
      <p:sp>
        <p:nvSpPr>
          <p:cNvPr id="6" name="عنوان 1">
            <a:extLst>
              <a:ext uri="{FF2B5EF4-FFF2-40B4-BE49-F238E27FC236}">
                <a16:creationId xmlns:a16="http://schemas.microsoft.com/office/drawing/2014/main" id="{610A94F4-5059-7E07-5A68-3FDC5E585413}"/>
              </a:ext>
            </a:extLst>
          </p:cNvPr>
          <p:cNvSpPr txBox="1">
            <a:spLocks/>
          </p:cNvSpPr>
          <p:nvPr/>
        </p:nvSpPr>
        <p:spPr>
          <a:xfrm>
            <a:off x="860043" y="526436"/>
            <a:ext cx="10728322" cy="681586"/>
          </a:xfrm>
          <a:prstGeom prst="rect">
            <a:avLst/>
          </a:prstGeom>
        </p:spPr>
        <p:txBody>
          <a:bodyPr wrap="square" lIns="109728" tIns="109728" rIns="109728" bIns="91440" anchor="t">
            <a:normAutofit fontScale="82500" lnSpcReduction="10000"/>
          </a:bodyPr>
          <a:lstStyle>
            <a:lvl1pPr algn="l" defTabSz="914400" rtl="0" eaLnBrk="1" latinLnBrk="0" hangingPunct="1">
              <a:lnSpc>
                <a:spcPct val="100000"/>
              </a:lnSpc>
              <a:spcBef>
                <a:spcPct val="0"/>
              </a:spcBef>
              <a:buNone/>
              <a:defRPr sz="4800" kern="1200" cap="none" baseline="0">
                <a:solidFill>
                  <a:schemeClr val="tx1"/>
                </a:solidFill>
                <a:latin typeface="+mj-lt"/>
                <a:ea typeface="+mj-ea"/>
                <a:cs typeface="+mj-cs"/>
              </a:defRPr>
            </a:lvl1pPr>
          </a:lstStyle>
          <a:p>
            <a:pPr algn="r"/>
            <a:r>
              <a:rPr lang="ar-SA" sz="3200" dirty="0"/>
              <a:t>ما هو أكثر شهر أصدرنَ فيه النساء تصاريح لزيارة الروضة الشريفة في تطبيق نُسُك لعام ١٤٤٤هـ؟</a:t>
            </a:r>
          </a:p>
        </p:txBody>
      </p:sp>
    </p:spTree>
    <p:extLst>
      <p:ext uri="{BB962C8B-B14F-4D97-AF65-F5344CB8AC3E}">
        <p14:creationId xmlns:p14="http://schemas.microsoft.com/office/powerpoint/2010/main" val="2360222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BFB0E95-9CAE-4968-A118-2B9F7C8BB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BBC371-361C-45F7-9235-C3252E336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E00A9852-8AD6-F0C5-1C87-2492BE4702E4}"/>
              </a:ext>
            </a:extLst>
          </p:cNvPr>
          <p:cNvSpPr>
            <a:spLocks noGrp="1"/>
          </p:cNvSpPr>
          <p:nvPr>
            <p:ph type="title"/>
          </p:nvPr>
        </p:nvSpPr>
        <p:spPr>
          <a:xfrm>
            <a:off x="720000" y="619200"/>
            <a:ext cx="10728322" cy="1115256"/>
          </a:xfrm>
        </p:spPr>
        <p:txBody>
          <a:bodyPr wrap="square">
            <a:normAutofit fontScale="90000"/>
          </a:bodyPr>
          <a:lstStyle/>
          <a:p>
            <a:pPr algn="r" defTabSz="914400" rtl="1" eaLnBrk="1" latinLnBrk="0" hangingPunct="1">
              <a:lnSpc>
                <a:spcPct val="100000"/>
              </a:lnSpc>
              <a:spcBef>
                <a:spcPct val="0"/>
              </a:spcBef>
              <a:buNone/>
            </a:pPr>
            <a:r>
              <a:rPr lang="ar-SA" sz="3200" dirty="0"/>
              <a:t>بالنسبة لتصاريح زيارة الروضة الشريفة ، ما هو متوسط عدد التصاريح وما هو أعلى عدد تصاريح تم إصدارها وما هي أقل عدد؟</a:t>
            </a:r>
          </a:p>
        </p:txBody>
      </p:sp>
      <p:sp useBgFill="1">
        <p:nvSpPr>
          <p:cNvPr id="22" name="Freeform: Shape 21">
            <a:extLst>
              <a:ext uri="{FF2B5EF4-FFF2-40B4-BE49-F238E27FC236}">
                <a16:creationId xmlns:a16="http://schemas.microsoft.com/office/drawing/2014/main" id="{4172FA92-6FD3-495F-95A0-4FD85861D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 y="1734458"/>
            <a:ext cx="12191501" cy="5123544"/>
          </a:xfrm>
          <a:custGeom>
            <a:avLst/>
            <a:gdLst>
              <a:gd name="connsiteX0" fmla="*/ 9255953 w 12191501"/>
              <a:gd name="connsiteY0" fmla="*/ 0 h 4430825"/>
              <a:gd name="connsiteX1" fmla="*/ 10762189 w 12191501"/>
              <a:gd name="connsiteY1" fmla="*/ 67992 h 4430825"/>
              <a:gd name="connsiteX2" fmla="*/ 11364025 w 12191501"/>
              <a:gd name="connsiteY2" fmla="*/ 57486 h 4430825"/>
              <a:gd name="connsiteX3" fmla="*/ 12096632 w 12191501"/>
              <a:gd name="connsiteY3" fmla="*/ 44699 h 4430825"/>
              <a:gd name="connsiteX4" fmla="*/ 12191501 w 12191501"/>
              <a:gd name="connsiteY4" fmla="*/ 43042 h 4430825"/>
              <a:gd name="connsiteX5" fmla="*/ 12191501 w 12191501"/>
              <a:gd name="connsiteY5" fmla="*/ 4430825 h 4430825"/>
              <a:gd name="connsiteX6" fmla="*/ 0 w 12191501"/>
              <a:gd name="connsiteY6" fmla="*/ 4430825 h 4430825"/>
              <a:gd name="connsiteX7" fmla="*/ 10182 w 12191501"/>
              <a:gd name="connsiteY7" fmla="*/ 95053 h 4430825"/>
              <a:gd name="connsiteX8" fmla="*/ 70972 w 12191501"/>
              <a:gd name="connsiteY8" fmla="*/ 97164 h 4430825"/>
              <a:gd name="connsiteX9" fmla="*/ 1281624 w 12191501"/>
              <a:gd name="connsiteY9" fmla="*/ 139193 h 4430825"/>
              <a:gd name="connsiteX10" fmla="*/ 2485297 w 12191501"/>
              <a:gd name="connsiteY10" fmla="*/ 118183 h 4430825"/>
              <a:gd name="connsiteX11" fmla="*/ 3237591 w 12191501"/>
              <a:gd name="connsiteY11" fmla="*/ 105051 h 4430825"/>
              <a:gd name="connsiteX12" fmla="*/ 3989887 w 12191501"/>
              <a:gd name="connsiteY12" fmla="*/ 91920 h 4430825"/>
              <a:gd name="connsiteX13" fmla="*/ 9255953 w 12191501"/>
              <a:gd name="connsiteY13" fmla="*/ 0 h 443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1501" h="4430825">
                <a:moveTo>
                  <a:pt x="9255953" y="0"/>
                </a:moveTo>
                <a:cubicBezTo>
                  <a:pt x="10762189" y="67992"/>
                  <a:pt x="10762189" y="67992"/>
                  <a:pt x="10762189" y="67992"/>
                </a:cubicBezTo>
                <a:cubicBezTo>
                  <a:pt x="11364025" y="57486"/>
                  <a:pt x="11364025" y="57486"/>
                  <a:pt x="11364025" y="57486"/>
                </a:cubicBezTo>
                <a:cubicBezTo>
                  <a:pt x="11589714" y="53547"/>
                  <a:pt x="11836561" y="49238"/>
                  <a:pt x="12096632" y="44699"/>
                </a:cubicBezTo>
                <a:lnTo>
                  <a:pt x="12191501" y="43042"/>
                </a:lnTo>
                <a:lnTo>
                  <a:pt x="12191501" y="4430825"/>
                </a:lnTo>
                <a:lnTo>
                  <a:pt x="0" y="4430825"/>
                </a:lnTo>
                <a:lnTo>
                  <a:pt x="10182" y="95053"/>
                </a:lnTo>
                <a:lnTo>
                  <a:pt x="70972" y="97164"/>
                </a:lnTo>
                <a:cubicBezTo>
                  <a:pt x="1281624" y="139193"/>
                  <a:pt x="1281624" y="139193"/>
                  <a:pt x="1281624" y="139193"/>
                </a:cubicBezTo>
                <a:cubicBezTo>
                  <a:pt x="2485297" y="118183"/>
                  <a:pt x="2485297" y="118183"/>
                  <a:pt x="2485297" y="118183"/>
                </a:cubicBezTo>
                <a:cubicBezTo>
                  <a:pt x="2786215" y="112930"/>
                  <a:pt x="2936672" y="110304"/>
                  <a:pt x="3237591" y="105051"/>
                </a:cubicBezTo>
                <a:cubicBezTo>
                  <a:pt x="3538508" y="99800"/>
                  <a:pt x="3839426" y="94546"/>
                  <a:pt x="3989887" y="91920"/>
                </a:cubicBezTo>
                <a:cubicBezTo>
                  <a:pt x="9255953" y="0"/>
                  <a:pt x="9255953" y="0"/>
                  <a:pt x="9255953"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7" name="عنصر نائب للمحتوى 6">
            <a:extLst>
              <a:ext uri="{FF2B5EF4-FFF2-40B4-BE49-F238E27FC236}">
                <a16:creationId xmlns:a16="http://schemas.microsoft.com/office/drawing/2014/main" id="{D0526793-2964-EACF-F505-F34AF0BD5CDB}"/>
              </a:ext>
            </a:extLst>
          </p:cNvPr>
          <p:cNvGraphicFramePr>
            <a:graphicFrameLocks noGrp="1"/>
          </p:cNvGraphicFramePr>
          <p:nvPr>
            <p:ph idx="1"/>
            <p:extLst>
              <p:ext uri="{D42A27DB-BD31-4B8C-83A1-F6EECF244321}">
                <p14:modId xmlns:p14="http://schemas.microsoft.com/office/powerpoint/2010/main" val="2503882588"/>
              </p:ext>
            </p:extLst>
          </p:nvPr>
        </p:nvGraphicFramePr>
        <p:xfrm>
          <a:off x="6536728" y="3834634"/>
          <a:ext cx="5251620" cy="1754659"/>
        </p:xfrm>
        <a:graphic>
          <a:graphicData uri="http://schemas.openxmlformats.org/drawingml/2006/table">
            <a:tbl>
              <a:tblPr rtl="1" firstRow="1" bandRow="1">
                <a:noFill/>
                <a:tableStyleId>{5C22544A-7EE6-4342-B048-85BDC9FD1C3A}</a:tableStyleId>
              </a:tblPr>
              <a:tblGrid>
                <a:gridCol w="1705036">
                  <a:extLst>
                    <a:ext uri="{9D8B030D-6E8A-4147-A177-3AD203B41FA5}">
                      <a16:colId xmlns:a16="http://schemas.microsoft.com/office/drawing/2014/main" val="848661994"/>
                    </a:ext>
                  </a:extLst>
                </a:gridCol>
                <a:gridCol w="1683887">
                  <a:extLst>
                    <a:ext uri="{9D8B030D-6E8A-4147-A177-3AD203B41FA5}">
                      <a16:colId xmlns:a16="http://schemas.microsoft.com/office/drawing/2014/main" val="19911092"/>
                    </a:ext>
                  </a:extLst>
                </a:gridCol>
                <a:gridCol w="1862697">
                  <a:extLst>
                    <a:ext uri="{9D8B030D-6E8A-4147-A177-3AD203B41FA5}">
                      <a16:colId xmlns:a16="http://schemas.microsoft.com/office/drawing/2014/main" val="1091513545"/>
                    </a:ext>
                  </a:extLst>
                </a:gridCol>
              </a:tblGrid>
              <a:tr h="1181319">
                <a:tc>
                  <a:txBody>
                    <a:bodyPr/>
                    <a:lstStyle/>
                    <a:p>
                      <a:pPr algn="r" rtl="1" fontAlgn="b"/>
                      <a:r>
                        <a:rPr lang="ar-SA" sz="1800" b="0" u="none" strike="noStrike" cap="none" spc="0" dirty="0">
                          <a:solidFill>
                            <a:schemeClr val="tx1"/>
                          </a:solidFill>
                          <a:effectLst/>
                        </a:rPr>
                        <a:t>أعلى عدد تصاريح زيارة للروضة من نسك</a:t>
                      </a:r>
                      <a:endParaRPr lang="ar-SA" sz="1800" b="0" i="0" u="none" strike="noStrike" cap="none" spc="0" dirty="0">
                        <a:solidFill>
                          <a:schemeClr val="tx1"/>
                        </a:solidFill>
                        <a:effectLst/>
                        <a:latin typeface="Arial" panose="020B0604020202020204" pitchFamily="34" charset="0"/>
                      </a:endParaRPr>
                    </a:p>
                  </a:txBody>
                  <a:tcPr marL="94298" marR="94298" marT="19645" marB="1885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1" fontAlgn="b"/>
                      <a:r>
                        <a:rPr lang="ar-SA" sz="1800" b="0" u="none" strike="noStrike" cap="none" spc="0" dirty="0">
                          <a:solidFill>
                            <a:schemeClr val="tx1"/>
                          </a:solidFill>
                          <a:effectLst/>
                        </a:rPr>
                        <a:t>أقل عدد تصاريح زيارة للروضة من نسك</a:t>
                      </a:r>
                      <a:endParaRPr lang="ar-SA" sz="1800" b="0" i="0" u="none" strike="noStrike" cap="none" spc="0" dirty="0">
                        <a:solidFill>
                          <a:schemeClr val="tx1"/>
                        </a:solidFill>
                        <a:effectLst/>
                        <a:latin typeface="Arial" panose="020B0604020202020204" pitchFamily="34" charset="0"/>
                      </a:endParaRPr>
                    </a:p>
                  </a:txBody>
                  <a:tcPr marL="94298" marR="94298" marT="19645" marB="1885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1" fontAlgn="b"/>
                      <a:r>
                        <a:rPr lang="ar-SA" sz="1800" b="0" u="none" strike="noStrike" cap="none" spc="0" dirty="0">
                          <a:solidFill>
                            <a:schemeClr val="tx1"/>
                          </a:solidFill>
                          <a:effectLst/>
                        </a:rPr>
                        <a:t>متوسط عدد تصاريح زيارة للروضة من نسك</a:t>
                      </a:r>
                      <a:endParaRPr lang="ar-SA" sz="1800" b="0" i="0" u="none" strike="noStrike" cap="none" spc="0" dirty="0">
                        <a:solidFill>
                          <a:schemeClr val="tx1"/>
                        </a:solidFill>
                        <a:effectLst/>
                        <a:latin typeface="Arial" panose="020B0604020202020204" pitchFamily="34" charset="0"/>
                      </a:endParaRPr>
                    </a:p>
                  </a:txBody>
                  <a:tcPr marL="94298" marR="94298" marT="19645" marB="1885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8270015"/>
                  </a:ext>
                </a:extLst>
              </a:tr>
              <a:tr h="573340">
                <a:tc>
                  <a:txBody>
                    <a:bodyPr/>
                    <a:lstStyle/>
                    <a:p>
                      <a:pPr algn="r" rtl="0" fontAlgn="b"/>
                      <a:r>
                        <a:rPr lang="ar-SA" sz="1400" u="none" strike="noStrike" cap="none" spc="0" dirty="0">
                          <a:solidFill>
                            <a:schemeClr val="tx1"/>
                          </a:solidFill>
                          <a:effectLst/>
                        </a:rPr>
                        <a:t>١٨.٤٩٣</a:t>
                      </a:r>
                      <a:endParaRPr lang="ar-SA" sz="1400" b="0" i="0" u="none" strike="noStrike" cap="none" spc="0" dirty="0">
                        <a:solidFill>
                          <a:schemeClr val="tx1"/>
                        </a:solidFill>
                        <a:effectLst/>
                        <a:latin typeface="Arial" panose="020B0604020202020204" pitchFamily="34" charset="0"/>
                      </a:endParaRPr>
                    </a:p>
                  </a:txBody>
                  <a:tcPr marL="94298" marR="94298" marT="19645" marB="1885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0" fontAlgn="b"/>
                      <a:r>
                        <a:rPr lang="ar-SA" sz="1400" u="none" strike="noStrike" cap="none" spc="0" dirty="0">
                          <a:solidFill>
                            <a:schemeClr val="tx1"/>
                          </a:solidFill>
                          <a:effectLst/>
                        </a:rPr>
                        <a:t>١</a:t>
                      </a:r>
                      <a:endParaRPr lang="ar-SA" sz="1400" b="0" i="0" u="none" strike="noStrike" cap="none" spc="0" dirty="0">
                        <a:solidFill>
                          <a:schemeClr val="tx1"/>
                        </a:solidFill>
                        <a:effectLst/>
                        <a:latin typeface="Arial" panose="020B0604020202020204" pitchFamily="34" charset="0"/>
                      </a:endParaRPr>
                    </a:p>
                  </a:txBody>
                  <a:tcPr marL="94298" marR="94298" marT="19645" marB="1885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0" fontAlgn="b"/>
                      <a:r>
                        <a:rPr lang="ar-SA" sz="1400" u="none" strike="noStrike" cap="none" spc="0" dirty="0">
                          <a:solidFill>
                            <a:schemeClr val="tx1"/>
                          </a:solidFill>
                          <a:effectLst/>
                        </a:rPr>
                        <a:t>١١.٤١٢</a:t>
                      </a:r>
                      <a:endParaRPr lang="ar-SA" sz="1400" b="0" i="0" u="none" strike="noStrike" cap="none" spc="0" dirty="0">
                        <a:solidFill>
                          <a:schemeClr val="tx1"/>
                        </a:solidFill>
                        <a:effectLst/>
                        <a:latin typeface="Arial" panose="020B0604020202020204" pitchFamily="34" charset="0"/>
                      </a:endParaRPr>
                    </a:p>
                  </a:txBody>
                  <a:tcPr marL="94298" marR="94298" marT="19645" marB="1885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3229798"/>
                  </a:ext>
                </a:extLst>
              </a:tr>
            </a:tbl>
          </a:graphicData>
        </a:graphic>
      </p:graphicFrame>
      <p:graphicFrame>
        <p:nvGraphicFramePr>
          <p:cNvPr id="10" name="عنصر نائب للمحتوى 6">
            <a:extLst>
              <a:ext uri="{FF2B5EF4-FFF2-40B4-BE49-F238E27FC236}">
                <a16:creationId xmlns:a16="http://schemas.microsoft.com/office/drawing/2014/main" id="{46E4CD54-E222-E864-C68C-7D47184C994A}"/>
              </a:ext>
            </a:extLst>
          </p:cNvPr>
          <p:cNvGraphicFramePr>
            <a:graphicFrameLocks/>
          </p:cNvGraphicFramePr>
          <p:nvPr>
            <p:extLst>
              <p:ext uri="{D42A27DB-BD31-4B8C-83A1-F6EECF244321}">
                <p14:modId xmlns:p14="http://schemas.microsoft.com/office/powerpoint/2010/main" val="787880077"/>
              </p:ext>
            </p:extLst>
          </p:nvPr>
        </p:nvGraphicFramePr>
        <p:xfrm>
          <a:off x="481919" y="3834633"/>
          <a:ext cx="4930342" cy="1754659"/>
        </p:xfrm>
        <a:graphic>
          <a:graphicData uri="http://schemas.openxmlformats.org/drawingml/2006/table">
            <a:tbl>
              <a:tblPr rtl="1" firstRow="1" bandRow="1">
                <a:noFill/>
                <a:tableStyleId>{5C22544A-7EE6-4342-B048-85BDC9FD1C3A}</a:tableStyleId>
              </a:tblPr>
              <a:tblGrid>
                <a:gridCol w="1600727">
                  <a:extLst>
                    <a:ext uri="{9D8B030D-6E8A-4147-A177-3AD203B41FA5}">
                      <a16:colId xmlns:a16="http://schemas.microsoft.com/office/drawing/2014/main" val="848661994"/>
                    </a:ext>
                  </a:extLst>
                </a:gridCol>
                <a:gridCol w="1580872">
                  <a:extLst>
                    <a:ext uri="{9D8B030D-6E8A-4147-A177-3AD203B41FA5}">
                      <a16:colId xmlns:a16="http://schemas.microsoft.com/office/drawing/2014/main" val="19911092"/>
                    </a:ext>
                  </a:extLst>
                </a:gridCol>
                <a:gridCol w="1748743">
                  <a:extLst>
                    <a:ext uri="{9D8B030D-6E8A-4147-A177-3AD203B41FA5}">
                      <a16:colId xmlns:a16="http://schemas.microsoft.com/office/drawing/2014/main" val="1091513545"/>
                    </a:ext>
                  </a:extLst>
                </a:gridCol>
              </a:tblGrid>
              <a:tr h="1181319">
                <a:tc>
                  <a:txBody>
                    <a:bodyPr/>
                    <a:lstStyle/>
                    <a:p>
                      <a:pPr algn="r" rtl="1" fontAlgn="b"/>
                      <a:r>
                        <a:rPr lang="ar-SA" sz="1800" b="0" u="none" strike="noStrike" cap="none" spc="0" dirty="0">
                          <a:solidFill>
                            <a:schemeClr val="tx1"/>
                          </a:solidFill>
                          <a:effectLst/>
                        </a:rPr>
                        <a:t>أعلى عدد تصاريح زيارة للروضة من نسك</a:t>
                      </a:r>
                      <a:endParaRPr lang="ar-SA" sz="1800" b="0" i="0" u="none" strike="noStrike" cap="none" spc="0" dirty="0">
                        <a:solidFill>
                          <a:schemeClr val="tx1"/>
                        </a:solidFill>
                        <a:effectLst/>
                        <a:latin typeface="Arial" panose="020B0604020202020204" pitchFamily="34" charset="0"/>
                      </a:endParaRPr>
                    </a:p>
                  </a:txBody>
                  <a:tcPr marL="94298" marR="94298" marT="19645" marB="1885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1" fontAlgn="b"/>
                      <a:r>
                        <a:rPr lang="ar-SA" sz="1800" b="0" u="none" strike="noStrike" cap="none" spc="0" dirty="0">
                          <a:solidFill>
                            <a:schemeClr val="tx1"/>
                          </a:solidFill>
                          <a:effectLst/>
                        </a:rPr>
                        <a:t>أقل عدد تصاريح زيارة للروضة من نسك</a:t>
                      </a:r>
                      <a:endParaRPr lang="ar-SA" sz="1800" b="0" i="0" u="none" strike="noStrike" cap="none" spc="0" dirty="0">
                        <a:solidFill>
                          <a:schemeClr val="tx1"/>
                        </a:solidFill>
                        <a:effectLst/>
                        <a:latin typeface="Arial" panose="020B0604020202020204" pitchFamily="34" charset="0"/>
                      </a:endParaRPr>
                    </a:p>
                  </a:txBody>
                  <a:tcPr marL="94298" marR="94298" marT="19645" marB="1885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1" fontAlgn="b"/>
                      <a:r>
                        <a:rPr lang="ar-SA" sz="1800" b="0" u="none" strike="noStrike" cap="none" spc="0" dirty="0">
                          <a:solidFill>
                            <a:schemeClr val="tx1"/>
                          </a:solidFill>
                          <a:effectLst/>
                        </a:rPr>
                        <a:t>متوسط عدد تصاريح زيارة للروضة من نسك</a:t>
                      </a:r>
                      <a:endParaRPr lang="ar-SA" sz="1800" b="0" i="0" u="none" strike="noStrike" cap="none" spc="0" dirty="0">
                        <a:solidFill>
                          <a:schemeClr val="tx1"/>
                        </a:solidFill>
                        <a:effectLst/>
                        <a:latin typeface="Arial" panose="020B0604020202020204" pitchFamily="34" charset="0"/>
                      </a:endParaRPr>
                    </a:p>
                  </a:txBody>
                  <a:tcPr marL="94298" marR="94298" marT="19645" marB="1885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8270015"/>
                  </a:ext>
                </a:extLst>
              </a:tr>
              <a:tr h="573340">
                <a:tc>
                  <a:txBody>
                    <a:bodyPr/>
                    <a:lstStyle/>
                    <a:p>
                      <a:pPr algn="r" rtl="0" fontAlgn="b"/>
                      <a:r>
                        <a:rPr lang="ar-SA" sz="1400" u="none" strike="noStrike" cap="none" spc="0" dirty="0">
                          <a:solidFill>
                            <a:schemeClr val="tx1"/>
                          </a:solidFill>
                          <a:effectLst/>
                        </a:rPr>
                        <a:t>١٨.٧٥٩</a:t>
                      </a:r>
                      <a:endParaRPr lang="ar-SA" sz="1400" b="0" i="0" u="none" strike="noStrike" cap="none" spc="0" dirty="0">
                        <a:solidFill>
                          <a:schemeClr val="tx1"/>
                        </a:solidFill>
                        <a:effectLst/>
                        <a:latin typeface="Arial" panose="020B0604020202020204" pitchFamily="34" charset="0"/>
                      </a:endParaRPr>
                    </a:p>
                  </a:txBody>
                  <a:tcPr marL="94298" marR="94298" marT="19645" marB="1885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0" fontAlgn="b"/>
                      <a:r>
                        <a:rPr lang="ar-SA" sz="1400" u="none" strike="noStrike" cap="none" spc="0" dirty="0">
                          <a:solidFill>
                            <a:schemeClr val="tx1"/>
                          </a:solidFill>
                          <a:effectLst/>
                        </a:rPr>
                        <a:t>١</a:t>
                      </a:r>
                      <a:endParaRPr lang="ar-SA" sz="1400" b="0" i="0" u="none" strike="noStrike" cap="none" spc="0" dirty="0">
                        <a:solidFill>
                          <a:schemeClr val="tx1"/>
                        </a:solidFill>
                        <a:effectLst/>
                        <a:latin typeface="Arial" panose="020B0604020202020204" pitchFamily="34" charset="0"/>
                      </a:endParaRPr>
                    </a:p>
                  </a:txBody>
                  <a:tcPr marL="94298" marR="94298" marT="19645" marB="1885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0" fontAlgn="b"/>
                      <a:r>
                        <a:rPr lang="ar-SA" sz="1400" u="none" strike="noStrike" cap="none" spc="0" dirty="0">
                          <a:solidFill>
                            <a:schemeClr val="tx1"/>
                          </a:solidFill>
                          <a:effectLst/>
                        </a:rPr>
                        <a:t>٨.٥٥٩</a:t>
                      </a:r>
                      <a:endParaRPr lang="ar-SA" sz="1400" b="0" i="0" u="none" strike="noStrike" cap="none" spc="0" dirty="0">
                        <a:solidFill>
                          <a:schemeClr val="tx1"/>
                        </a:solidFill>
                        <a:effectLst/>
                        <a:latin typeface="Arial" panose="020B0604020202020204" pitchFamily="34" charset="0"/>
                      </a:endParaRPr>
                    </a:p>
                  </a:txBody>
                  <a:tcPr marL="94298" marR="94298" marT="19645" marB="1885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3229798"/>
                  </a:ext>
                </a:extLst>
              </a:tr>
            </a:tbl>
          </a:graphicData>
        </a:graphic>
      </p:graphicFrame>
      <p:sp>
        <p:nvSpPr>
          <p:cNvPr id="12" name="عنوان 1">
            <a:extLst>
              <a:ext uri="{FF2B5EF4-FFF2-40B4-BE49-F238E27FC236}">
                <a16:creationId xmlns:a16="http://schemas.microsoft.com/office/drawing/2014/main" id="{21519946-932E-4061-2CBB-592A5725719C}"/>
              </a:ext>
            </a:extLst>
          </p:cNvPr>
          <p:cNvSpPr txBox="1">
            <a:spLocks/>
          </p:cNvSpPr>
          <p:nvPr/>
        </p:nvSpPr>
        <p:spPr>
          <a:xfrm>
            <a:off x="9372814" y="2798290"/>
            <a:ext cx="2415534" cy="785169"/>
          </a:xfrm>
          <a:prstGeom prst="rect">
            <a:avLst/>
          </a:prstGeom>
        </p:spPr>
        <p:txBody>
          <a:bodyPr lIns="109728" tIns="109728" rIns="109728" bIns="91440" anchor="t">
            <a:normAutofit/>
          </a:bodyPr>
          <a:lstStyle>
            <a:lvl1pPr algn="l" defTabSz="914400" rtl="0" eaLnBrk="1" latinLnBrk="0" hangingPunct="1">
              <a:lnSpc>
                <a:spcPct val="100000"/>
              </a:lnSpc>
              <a:spcBef>
                <a:spcPct val="0"/>
              </a:spcBef>
              <a:buNone/>
              <a:defRPr sz="4800" kern="1200" cap="none" baseline="0">
                <a:solidFill>
                  <a:schemeClr val="tx1"/>
                </a:solidFill>
                <a:latin typeface="+mj-lt"/>
                <a:ea typeface="+mj-ea"/>
                <a:cs typeface="+mj-cs"/>
              </a:defRPr>
            </a:lvl1pPr>
          </a:lstStyle>
          <a:p>
            <a:pPr marL="457200" indent="-457200" algn="r" rtl="1">
              <a:buFont typeface="Wingdings" pitchFamily="2" charset="2"/>
              <a:buChar char="v"/>
            </a:pPr>
            <a:r>
              <a:rPr lang="ar-SA" sz="3200" dirty="0"/>
              <a:t>للرجال:</a:t>
            </a:r>
          </a:p>
        </p:txBody>
      </p:sp>
      <p:sp>
        <p:nvSpPr>
          <p:cNvPr id="17" name="عنوان 1">
            <a:extLst>
              <a:ext uri="{FF2B5EF4-FFF2-40B4-BE49-F238E27FC236}">
                <a16:creationId xmlns:a16="http://schemas.microsoft.com/office/drawing/2014/main" id="{584A134F-6317-9C8A-FF8B-4C5850C0587F}"/>
              </a:ext>
            </a:extLst>
          </p:cNvPr>
          <p:cNvSpPr txBox="1">
            <a:spLocks/>
          </p:cNvSpPr>
          <p:nvPr/>
        </p:nvSpPr>
        <p:spPr>
          <a:xfrm>
            <a:off x="2996727" y="2798289"/>
            <a:ext cx="2415534" cy="785169"/>
          </a:xfrm>
          <a:prstGeom prst="rect">
            <a:avLst/>
          </a:prstGeom>
        </p:spPr>
        <p:txBody>
          <a:bodyPr lIns="109728" tIns="109728" rIns="109728" bIns="91440" anchor="t">
            <a:normAutofit/>
          </a:bodyPr>
          <a:lstStyle>
            <a:lvl1pPr algn="l" defTabSz="914400" rtl="0" eaLnBrk="1" latinLnBrk="0" hangingPunct="1">
              <a:lnSpc>
                <a:spcPct val="100000"/>
              </a:lnSpc>
              <a:spcBef>
                <a:spcPct val="0"/>
              </a:spcBef>
              <a:buNone/>
              <a:defRPr sz="4800" kern="1200" cap="none" baseline="0">
                <a:solidFill>
                  <a:schemeClr val="tx1"/>
                </a:solidFill>
                <a:latin typeface="+mj-lt"/>
                <a:ea typeface="+mj-ea"/>
                <a:cs typeface="+mj-cs"/>
              </a:defRPr>
            </a:lvl1pPr>
          </a:lstStyle>
          <a:p>
            <a:pPr marL="457200" indent="-457200" algn="r" rtl="1">
              <a:buFont typeface="Wingdings" pitchFamily="2" charset="2"/>
              <a:buChar char="v"/>
            </a:pPr>
            <a:r>
              <a:rPr lang="ar-SA" sz="3200" dirty="0"/>
              <a:t>للنساء:</a:t>
            </a:r>
          </a:p>
        </p:txBody>
      </p:sp>
    </p:spTree>
    <p:extLst>
      <p:ext uri="{BB962C8B-B14F-4D97-AF65-F5344CB8AC3E}">
        <p14:creationId xmlns:p14="http://schemas.microsoft.com/office/powerpoint/2010/main" val="4226704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FAE2A12-140C-4527-B721-72C1DD3F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B43FC7-6A19-4DF3-8506-485B55500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E689040-6301-4CD3-A20F-EA809EAD5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عنوان 1">
            <a:extLst>
              <a:ext uri="{FF2B5EF4-FFF2-40B4-BE49-F238E27FC236}">
                <a16:creationId xmlns:a16="http://schemas.microsoft.com/office/drawing/2014/main" id="{EC93F665-A5AA-51E3-B089-2C82A2B24F0F}"/>
              </a:ext>
            </a:extLst>
          </p:cNvPr>
          <p:cNvSpPr>
            <a:spLocks noGrp="1"/>
          </p:cNvSpPr>
          <p:nvPr>
            <p:ph type="title"/>
          </p:nvPr>
        </p:nvSpPr>
        <p:spPr>
          <a:xfrm>
            <a:off x="720000" y="619200"/>
            <a:ext cx="6923813" cy="1477328"/>
          </a:xfrm>
        </p:spPr>
        <p:txBody>
          <a:bodyPr>
            <a:normAutofit/>
          </a:bodyPr>
          <a:lstStyle/>
          <a:p>
            <a:r>
              <a:rPr lang="ar-SA" sz="3200" dirty="0"/>
              <a:t>ملخص التحليل</a:t>
            </a:r>
          </a:p>
        </p:txBody>
      </p:sp>
      <p:sp>
        <p:nvSpPr>
          <p:cNvPr id="3" name="عنصر نائب للمحتوى 2">
            <a:extLst>
              <a:ext uri="{FF2B5EF4-FFF2-40B4-BE49-F238E27FC236}">
                <a16:creationId xmlns:a16="http://schemas.microsoft.com/office/drawing/2014/main" id="{903B2F78-B33C-0317-2EB9-6D66970B3A0E}"/>
              </a:ext>
            </a:extLst>
          </p:cNvPr>
          <p:cNvSpPr>
            <a:spLocks noGrp="1"/>
          </p:cNvSpPr>
          <p:nvPr>
            <p:ph idx="1"/>
          </p:nvPr>
        </p:nvSpPr>
        <p:spPr>
          <a:xfrm>
            <a:off x="720000" y="2448000"/>
            <a:ext cx="10716487" cy="3319200"/>
          </a:xfrm>
        </p:spPr>
        <p:txBody>
          <a:bodyPr>
            <a:normAutofit lnSpcReduction="10000"/>
          </a:bodyPr>
          <a:lstStyle/>
          <a:p>
            <a:pPr marL="0" indent="0" algn="r" defTabSz="914400" rtl="1" eaLnBrk="1" latinLnBrk="0" hangingPunct="1">
              <a:lnSpc>
                <a:spcPct val="110000"/>
              </a:lnSpc>
              <a:spcBef>
                <a:spcPts val="1000"/>
              </a:spcBef>
              <a:buClr>
                <a:schemeClr val="accent4"/>
              </a:buClr>
              <a:buNone/>
            </a:pPr>
            <a:r>
              <a:rPr lang="ar-SA" sz="2000" dirty="0"/>
              <a:t>في عام ١٤٤٤هـ، تم إصدار حوالي ٣٢ مليون تصريح من تطبيق نُسُك. كانت تصاريح العمرة هي الأعلى بنسبة ٦٩٪  يليها تصاريح الروضة للرجال بنسبة ١٦٪ وأخيراً تصاريح روضة النساء بنسبة ١٥٪. </a:t>
            </a:r>
          </a:p>
          <a:p>
            <a:pPr marL="0" indent="0" algn="r" defTabSz="914400" rtl="1" eaLnBrk="1" latinLnBrk="0" hangingPunct="1">
              <a:lnSpc>
                <a:spcPct val="110000"/>
              </a:lnSpc>
              <a:spcBef>
                <a:spcPts val="1000"/>
              </a:spcBef>
              <a:buClr>
                <a:schemeClr val="accent4"/>
              </a:buClr>
              <a:buNone/>
            </a:pPr>
            <a:endParaRPr lang="ar-SA" sz="2000" dirty="0"/>
          </a:p>
          <a:p>
            <a:pPr marL="0" indent="0" algn="r" defTabSz="914400" rtl="1" eaLnBrk="1" latinLnBrk="0" hangingPunct="1">
              <a:lnSpc>
                <a:spcPct val="110000"/>
              </a:lnSpc>
              <a:spcBef>
                <a:spcPts val="1000"/>
              </a:spcBef>
              <a:buClr>
                <a:schemeClr val="accent4"/>
              </a:buClr>
              <a:buNone/>
            </a:pPr>
            <a:r>
              <a:rPr lang="ar-SA" sz="2000" dirty="0"/>
              <a:t>بالنسبة إلى تصاريح العمرة، فالرجال أكثر إصداراً للتصاريح من النساء بنسبة ٥٩٪. أما الشهور التي يتم فيها إصدار التصاريح كان شهر رمضان الكريم بما يقارب ٧ مليون تصريح عمرة في رمضان ١٤٤٤هـ.</a:t>
            </a:r>
          </a:p>
          <a:p>
            <a:pPr marL="0" indent="0" algn="r" defTabSz="914400" rtl="1" eaLnBrk="1" latinLnBrk="0" hangingPunct="1">
              <a:lnSpc>
                <a:spcPct val="110000"/>
              </a:lnSpc>
              <a:spcBef>
                <a:spcPts val="1000"/>
              </a:spcBef>
              <a:buClr>
                <a:schemeClr val="accent4"/>
              </a:buClr>
              <a:buNone/>
            </a:pPr>
            <a:endParaRPr lang="ar-SA" sz="2000" dirty="0"/>
          </a:p>
          <a:p>
            <a:pPr marL="0" indent="0" algn="r" defTabSz="914400" rtl="1" eaLnBrk="1" latinLnBrk="0" hangingPunct="1">
              <a:lnSpc>
                <a:spcPct val="110000"/>
              </a:lnSpc>
              <a:spcBef>
                <a:spcPts val="1000"/>
              </a:spcBef>
              <a:buClr>
                <a:schemeClr val="accent4"/>
              </a:buClr>
              <a:buNone/>
            </a:pPr>
            <a:r>
              <a:rPr lang="ar-SA" sz="2000" dirty="0"/>
              <a:t>أما بالنسبة إلى تصاريح زيارة الروضة الشريفة، فالرجال والنساء متساويين في إصدار التصاريح بنسبة ٥٠٪ لكلاً منهما. أكثر شهر تم إصدار تصاريح زيارة للروضة الشريفة للرجال كان الشهر الثامن هجرياً، بينما للنساء كان الشهر السادس هجرياً.</a:t>
            </a:r>
          </a:p>
        </p:txBody>
      </p:sp>
      <p:cxnSp>
        <p:nvCxnSpPr>
          <p:cNvPr id="5" name="موصل مستقيم 4">
            <a:extLst>
              <a:ext uri="{FF2B5EF4-FFF2-40B4-BE49-F238E27FC236}">
                <a16:creationId xmlns:a16="http://schemas.microsoft.com/office/drawing/2014/main" id="{5D2C5C3C-94C6-C7FD-63F3-34B8CFC357E0}"/>
              </a:ext>
            </a:extLst>
          </p:cNvPr>
          <p:cNvCxnSpPr>
            <a:cxnSpLocks/>
          </p:cNvCxnSpPr>
          <p:nvPr/>
        </p:nvCxnSpPr>
        <p:spPr>
          <a:xfrm flipV="1">
            <a:off x="720000" y="1218511"/>
            <a:ext cx="2084984" cy="109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9231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FAE2A12-140C-4527-B721-72C1DD3F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B43FC7-6A19-4DF3-8506-485B55500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E689040-6301-4CD3-A20F-EA809EAD5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عنوان 1">
            <a:extLst>
              <a:ext uri="{FF2B5EF4-FFF2-40B4-BE49-F238E27FC236}">
                <a16:creationId xmlns:a16="http://schemas.microsoft.com/office/drawing/2014/main" id="{EC93F665-A5AA-51E3-B089-2C82A2B24F0F}"/>
              </a:ext>
            </a:extLst>
          </p:cNvPr>
          <p:cNvSpPr>
            <a:spLocks noGrp="1"/>
          </p:cNvSpPr>
          <p:nvPr>
            <p:ph type="title"/>
          </p:nvPr>
        </p:nvSpPr>
        <p:spPr>
          <a:xfrm>
            <a:off x="720000" y="619200"/>
            <a:ext cx="6923813" cy="1477328"/>
          </a:xfrm>
        </p:spPr>
        <p:txBody>
          <a:bodyPr>
            <a:normAutofit/>
          </a:bodyPr>
          <a:lstStyle/>
          <a:p>
            <a:r>
              <a:rPr lang="ar-SA" sz="3200" dirty="0"/>
              <a:t>حول المشروع</a:t>
            </a:r>
          </a:p>
        </p:txBody>
      </p:sp>
      <p:sp>
        <p:nvSpPr>
          <p:cNvPr id="3" name="عنصر نائب للمحتوى 2">
            <a:extLst>
              <a:ext uri="{FF2B5EF4-FFF2-40B4-BE49-F238E27FC236}">
                <a16:creationId xmlns:a16="http://schemas.microsoft.com/office/drawing/2014/main" id="{903B2F78-B33C-0317-2EB9-6D66970B3A0E}"/>
              </a:ext>
            </a:extLst>
          </p:cNvPr>
          <p:cNvSpPr>
            <a:spLocks noGrp="1"/>
          </p:cNvSpPr>
          <p:nvPr>
            <p:ph idx="1"/>
          </p:nvPr>
        </p:nvSpPr>
        <p:spPr>
          <a:xfrm>
            <a:off x="284206" y="1828800"/>
            <a:ext cx="11078141" cy="3319200"/>
          </a:xfrm>
        </p:spPr>
        <p:txBody>
          <a:bodyPr>
            <a:normAutofit/>
          </a:bodyPr>
          <a:lstStyle/>
          <a:p>
            <a:pPr marL="228600" indent="-228600" algn="r" defTabSz="914400" rtl="1" eaLnBrk="1" latinLnBrk="0" hangingPunct="1">
              <a:lnSpc>
                <a:spcPct val="110000"/>
              </a:lnSpc>
              <a:spcBef>
                <a:spcPts val="1000"/>
              </a:spcBef>
              <a:buClr>
                <a:schemeClr val="accent4"/>
              </a:buClr>
              <a:buFont typeface="The Hand Extrablack" panose="03070A02030502020204" pitchFamily="66" charset="0"/>
              <a:buChar char="•"/>
            </a:pPr>
            <a:r>
              <a:rPr lang="ar-SA" sz="2000" dirty="0"/>
              <a:t>في هذا التقرير سأقوم بعرض أهم الملاحظات من تحليلي لبيانات عدد التصاريح من تطبيق نُسُك لعام ١٤٤٤هـ التي حصت عليها من المنصة الوطنية للبيانات المفتوحة. </a:t>
            </a:r>
          </a:p>
          <a:p>
            <a:pPr marL="0" indent="0" algn="r" defTabSz="914400" rtl="1" eaLnBrk="1" latinLnBrk="0" hangingPunct="1">
              <a:lnSpc>
                <a:spcPct val="110000"/>
              </a:lnSpc>
              <a:spcBef>
                <a:spcPts val="1000"/>
              </a:spcBef>
              <a:buClr>
                <a:schemeClr val="accent4"/>
              </a:buClr>
              <a:buNone/>
            </a:pPr>
            <a:endParaRPr lang="ar-SA" sz="2000" dirty="0"/>
          </a:p>
          <a:p>
            <a:pPr marL="228600" indent="-228600" algn="r" defTabSz="914400" rtl="1" eaLnBrk="1" latinLnBrk="0" hangingPunct="1">
              <a:lnSpc>
                <a:spcPct val="110000"/>
              </a:lnSpc>
              <a:spcBef>
                <a:spcPts val="1000"/>
              </a:spcBef>
              <a:buClr>
                <a:schemeClr val="accent4"/>
              </a:buClr>
              <a:buFont typeface="The Hand Extrablack" panose="03070A02030502020204" pitchFamily="66" charset="0"/>
              <a:buChar char="•"/>
            </a:pPr>
            <a:r>
              <a:rPr lang="ar-SA" sz="2000" dirty="0"/>
              <a:t>تحتوي هذه البيانات على نوع التصاريح التي يتم إصدارها من تطبيق نُسُك وهي: تصاريح العمرة، تصاريح زيارة الروضة الشريفة للرجال والنساء، كما تحتوي على نوع الجنس الذي قام بإصدار التصريح: ذكر وأنثى، وعلى تاريخ إصدار التصريح في سنة ١٤٤٤هـ، وأخيراً عدد التصاريح التي تم إصدارها. </a:t>
            </a:r>
          </a:p>
        </p:txBody>
      </p:sp>
      <p:cxnSp>
        <p:nvCxnSpPr>
          <p:cNvPr id="5" name="موصل مستقيم 4">
            <a:extLst>
              <a:ext uri="{FF2B5EF4-FFF2-40B4-BE49-F238E27FC236}">
                <a16:creationId xmlns:a16="http://schemas.microsoft.com/office/drawing/2014/main" id="{5D2C5C3C-94C6-C7FD-63F3-34B8CFC357E0}"/>
              </a:ext>
            </a:extLst>
          </p:cNvPr>
          <p:cNvCxnSpPr>
            <a:cxnSpLocks/>
          </p:cNvCxnSpPr>
          <p:nvPr/>
        </p:nvCxnSpPr>
        <p:spPr>
          <a:xfrm flipV="1">
            <a:off x="720000" y="1218511"/>
            <a:ext cx="2084984" cy="109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صورة 5" descr="صورة تحتوي على لقطة شاشة, الرسومات, الخط, أخضر&#10;&#10;تم إنشاء الوصف تلقائياً">
            <a:extLst>
              <a:ext uri="{FF2B5EF4-FFF2-40B4-BE49-F238E27FC236}">
                <a16:creationId xmlns:a16="http://schemas.microsoft.com/office/drawing/2014/main" id="{1B9D3517-8B2C-C0D3-5FA3-B34879F2D014}"/>
              </a:ext>
            </a:extLst>
          </p:cNvPr>
          <p:cNvPicPr>
            <a:picLocks noChangeAspect="1"/>
          </p:cNvPicPr>
          <p:nvPr/>
        </p:nvPicPr>
        <p:blipFill>
          <a:blip r:embed="rId2"/>
          <a:stretch>
            <a:fillRect/>
          </a:stretch>
        </p:blipFill>
        <p:spPr>
          <a:xfrm>
            <a:off x="3479612" y="4761473"/>
            <a:ext cx="4848842" cy="1708107"/>
          </a:xfrm>
          <a:prstGeom prst="rect">
            <a:avLst/>
          </a:prstGeom>
        </p:spPr>
      </p:pic>
    </p:spTree>
    <p:extLst>
      <p:ext uri="{BB962C8B-B14F-4D97-AF65-F5344CB8AC3E}">
        <p14:creationId xmlns:p14="http://schemas.microsoft.com/office/powerpoint/2010/main" val="183537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FB0E95-9CAE-4968-A118-2B9F7C8BB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0BBC371-361C-45F7-9235-C3252E336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ABD17740-A9D1-61E0-2C87-052F974E276E}"/>
              </a:ext>
            </a:extLst>
          </p:cNvPr>
          <p:cNvSpPr>
            <a:spLocks noGrp="1"/>
          </p:cNvSpPr>
          <p:nvPr>
            <p:ph type="title"/>
          </p:nvPr>
        </p:nvSpPr>
        <p:spPr>
          <a:xfrm>
            <a:off x="720000" y="619200"/>
            <a:ext cx="10728322" cy="681586"/>
          </a:xfrm>
        </p:spPr>
        <p:txBody>
          <a:bodyPr wrap="square">
            <a:normAutofit/>
          </a:bodyPr>
          <a:lstStyle/>
          <a:p>
            <a:pPr algn="r">
              <a:lnSpc>
                <a:spcPct val="90000"/>
              </a:lnSpc>
            </a:pPr>
            <a:r>
              <a:rPr lang="ar-SA" sz="3200" dirty="0"/>
              <a:t>ماهي نسبة تصاريح العمرة من تطبيق نُسُك لعام ١٤٤٤هـ؟</a:t>
            </a:r>
          </a:p>
        </p:txBody>
      </p:sp>
      <p:sp useBgFill="1">
        <p:nvSpPr>
          <p:cNvPr id="23" name="Freeform: Shape 22">
            <a:extLst>
              <a:ext uri="{FF2B5EF4-FFF2-40B4-BE49-F238E27FC236}">
                <a16:creationId xmlns:a16="http://schemas.microsoft.com/office/drawing/2014/main" id="{4172FA92-6FD3-495F-95A0-4FD85861D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 y="1734458"/>
            <a:ext cx="12191501" cy="5123544"/>
          </a:xfrm>
          <a:custGeom>
            <a:avLst/>
            <a:gdLst>
              <a:gd name="connsiteX0" fmla="*/ 9255953 w 12191501"/>
              <a:gd name="connsiteY0" fmla="*/ 0 h 4430825"/>
              <a:gd name="connsiteX1" fmla="*/ 10762189 w 12191501"/>
              <a:gd name="connsiteY1" fmla="*/ 67992 h 4430825"/>
              <a:gd name="connsiteX2" fmla="*/ 11364025 w 12191501"/>
              <a:gd name="connsiteY2" fmla="*/ 57486 h 4430825"/>
              <a:gd name="connsiteX3" fmla="*/ 12096632 w 12191501"/>
              <a:gd name="connsiteY3" fmla="*/ 44699 h 4430825"/>
              <a:gd name="connsiteX4" fmla="*/ 12191501 w 12191501"/>
              <a:gd name="connsiteY4" fmla="*/ 43042 h 4430825"/>
              <a:gd name="connsiteX5" fmla="*/ 12191501 w 12191501"/>
              <a:gd name="connsiteY5" fmla="*/ 4430825 h 4430825"/>
              <a:gd name="connsiteX6" fmla="*/ 0 w 12191501"/>
              <a:gd name="connsiteY6" fmla="*/ 4430825 h 4430825"/>
              <a:gd name="connsiteX7" fmla="*/ 10182 w 12191501"/>
              <a:gd name="connsiteY7" fmla="*/ 95053 h 4430825"/>
              <a:gd name="connsiteX8" fmla="*/ 70972 w 12191501"/>
              <a:gd name="connsiteY8" fmla="*/ 97164 h 4430825"/>
              <a:gd name="connsiteX9" fmla="*/ 1281624 w 12191501"/>
              <a:gd name="connsiteY9" fmla="*/ 139193 h 4430825"/>
              <a:gd name="connsiteX10" fmla="*/ 2485297 w 12191501"/>
              <a:gd name="connsiteY10" fmla="*/ 118183 h 4430825"/>
              <a:gd name="connsiteX11" fmla="*/ 3237591 w 12191501"/>
              <a:gd name="connsiteY11" fmla="*/ 105051 h 4430825"/>
              <a:gd name="connsiteX12" fmla="*/ 3989887 w 12191501"/>
              <a:gd name="connsiteY12" fmla="*/ 91920 h 4430825"/>
              <a:gd name="connsiteX13" fmla="*/ 9255953 w 12191501"/>
              <a:gd name="connsiteY13" fmla="*/ 0 h 443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1501" h="4430825">
                <a:moveTo>
                  <a:pt x="9255953" y="0"/>
                </a:moveTo>
                <a:cubicBezTo>
                  <a:pt x="10762189" y="67992"/>
                  <a:pt x="10762189" y="67992"/>
                  <a:pt x="10762189" y="67992"/>
                </a:cubicBezTo>
                <a:cubicBezTo>
                  <a:pt x="11364025" y="57486"/>
                  <a:pt x="11364025" y="57486"/>
                  <a:pt x="11364025" y="57486"/>
                </a:cubicBezTo>
                <a:cubicBezTo>
                  <a:pt x="11589714" y="53547"/>
                  <a:pt x="11836561" y="49238"/>
                  <a:pt x="12096632" y="44699"/>
                </a:cubicBezTo>
                <a:lnTo>
                  <a:pt x="12191501" y="43042"/>
                </a:lnTo>
                <a:lnTo>
                  <a:pt x="12191501" y="4430825"/>
                </a:lnTo>
                <a:lnTo>
                  <a:pt x="0" y="4430825"/>
                </a:lnTo>
                <a:lnTo>
                  <a:pt x="10182" y="95053"/>
                </a:lnTo>
                <a:lnTo>
                  <a:pt x="70972" y="97164"/>
                </a:lnTo>
                <a:cubicBezTo>
                  <a:pt x="1281624" y="139193"/>
                  <a:pt x="1281624" y="139193"/>
                  <a:pt x="1281624" y="139193"/>
                </a:cubicBezTo>
                <a:cubicBezTo>
                  <a:pt x="2485297" y="118183"/>
                  <a:pt x="2485297" y="118183"/>
                  <a:pt x="2485297" y="118183"/>
                </a:cubicBezTo>
                <a:cubicBezTo>
                  <a:pt x="2786215" y="112930"/>
                  <a:pt x="2936672" y="110304"/>
                  <a:pt x="3237591" y="105051"/>
                </a:cubicBezTo>
                <a:cubicBezTo>
                  <a:pt x="3538508" y="99800"/>
                  <a:pt x="3839426" y="94546"/>
                  <a:pt x="3989887" y="91920"/>
                </a:cubicBezTo>
                <a:cubicBezTo>
                  <a:pt x="9255953" y="0"/>
                  <a:pt x="9255953" y="0"/>
                  <a:pt x="9255953"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7" name="مخطط 3">
            <a:extLst>
              <a:ext uri="{FF2B5EF4-FFF2-40B4-BE49-F238E27FC236}">
                <a16:creationId xmlns:a16="http://schemas.microsoft.com/office/drawing/2014/main" id="{1DDABA8E-B989-9077-F6C2-98CE1FFB51D5}"/>
              </a:ext>
            </a:extLst>
          </p:cNvPr>
          <p:cNvGraphicFramePr>
            <a:graphicFrameLocks noGrp="1"/>
          </p:cNvGraphicFramePr>
          <p:nvPr>
            <p:ph idx="1"/>
            <p:extLst>
              <p:ext uri="{D42A27DB-BD31-4B8C-83A1-F6EECF244321}">
                <p14:modId xmlns:p14="http://schemas.microsoft.com/office/powerpoint/2010/main" val="668842961"/>
              </p:ext>
            </p:extLst>
          </p:nvPr>
        </p:nvGraphicFramePr>
        <p:xfrm>
          <a:off x="720725" y="2541588"/>
          <a:ext cx="6112561" cy="3587750"/>
        </p:xfrm>
        <a:graphic>
          <a:graphicData uri="http://schemas.openxmlformats.org/drawingml/2006/chart">
            <c:chart xmlns:c="http://schemas.openxmlformats.org/drawingml/2006/chart" xmlns:r="http://schemas.openxmlformats.org/officeDocument/2006/relationships" r:id="rId2"/>
          </a:graphicData>
        </a:graphic>
      </p:graphicFrame>
      <p:sp>
        <p:nvSpPr>
          <p:cNvPr id="5" name="عنوان 1">
            <a:extLst>
              <a:ext uri="{FF2B5EF4-FFF2-40B4-BE49-F238E27FC236}">
                <a16:creationId xmlns:a16="http://schemas.microsoft.com/office/drawing/2014/main" id="{C639373F-FA3F-3DBC-7E40-A12C0ED468E9}"/>
              </a:ext>
            </a:extLst>
          </p:cNvPr>
          <p:cNvSpPr txBox="1">
            <a:spLocks/>
          </p:cNvSpPr>
          <p:nvPr/>
        </p:nvSpPr>
        <p:spPr>
          <a:xfrm>
            <a:off x="6688538" y="3180880"/>
            <a:ext cx="4443814" cy="2230699"/>
          </a:xfrm>
          <a:prstGeom prst="rect">
            <a:avLst/>
          </a:prstGeom>
        </p:spPr>
        <p:txBody>
          <a:bodyPr wrap="square" lIns="109728" tIns="109728" rIns="109728" bIns="91440" anchor="t">
            <a:noAutofit/>
          </a:bodyPr>
          <a:lstStyle>
            <a:lvl1pPr algn="l" defTabSz="914400" rtl="0" eaLnBrk="1" latinLnBrk="0" hangingPunct="1">
              <a:lnSpc>
                <a:spcPct val="100000"/>
              </a:lnSpc>
              <a:spcBef>
                <a:spcPct val="0"/>
              </a:spcBef>
              <a:buNone/>
              <a:defRPr sz="4800" kern="1200" cap="none" baseline="0">
                <a:solidFill>
                  <a:schemeClr val="tx1"/>
                </a:solidFill>
                <a:latin typeface="+mj-lt"/>
                <a:ea typeface="+mj-ea"/>
                <a:cs typeface="+mj-cs"/>
              </a:defRPr>
            </a:lvl1pPr>
          </a:lstStyle>
          <a:p>
            <a:pPr algn="r">
              <a:lnSpc>
                <a:spcPct val="150000"/>
              </a:lnSpc>
            </a:pPr>
            <a:r>
              <a:rPr lang="ar-SA" sz="1800" dirty="0"/>
              <a:t>بلغ إجمالي التصاريح في عام ١٤٤٤هـ ٣٢ مليون تصريح تقريباً.</a:t>
            </a:r>
            <a:r>
              <a:rPr lang="en-US" sz="1800" dirty="0"/>
              <a:t> </a:t>
            </a:r>
          </a:p>
          <a:p>
            <a:pPr algn="r">
              <a:lnSpc>
                <a:spcPct val="150000"/>
              </a:lnSpc>
            </a:pPr>
            <a:r>
              <a:rPr lang="ar-SA" sz="1800" dirty="0"/>
              <a:t>نُلاحظ أن عدد تصاريح العمرة هي الأعلى في تطبيق نُسُك بنسبة ٦٩٪  أي بما يقارب ٢٢ مليون تصريح عمرة.</a:t>
            </a:r>
          </a:p>
          <a:p>
            <a:pPr algn="r">
              <a:lnSpc>
                <a:spcPct val="150000"/>
              </a:lnSpc>
            </a:pPr>
            <a:r>
              <a:rPr lang="ar-SA" sz="1800" dirty="0"/>
              <a:t> </a:t>
            </a:r>
          </a:p>
        </p:txBody>
      </p:sp>
    </p:spTree>
    <p:extLst>
      <p:ext uri="{BB962C8B-B14F-4D97-AF65-F5344CB8AC3E}">
        <p14:creationId xmlns:p14="http://schemas.microsoft.com/office/powerpoint/2010/main" val="2503323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FB0E95-9CAE-4968-A118-2B9F7C8BB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0BBC371-361C-45F7-9235-C3252E336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9B398DBD-DA08-33FF-5F5B-E4863CDF4483}"/>
              </a:ext>
            </a:extLst>
          </p:cNvPr>
          <p:cNvSpPr>
            <a:spLocks noGrp="1"/>
          </p:cNvSpPr>
          <p:nvPr>
            <p:ph type="title"/>
          </p:nvPr>
        </p:nvSpPr>
        <p:spPr>
          <a:xfrm>
            <a:off x="720000" y="619200"/>
            <a:ext cx="10728322" cy="681586"/>
          </a:xfrm>
        </p:spPr>
        <p:txBody>
          <a:bodyPr wrap="square">
            <a:normAutofit fontScale="90000"/>
          </a:bodyPr>
          <a:lstStyle/>
          <a:p>
            <a:pPr algn="r"/>
            <a:r>
              <a:rPr lang="ar-SA" sz="3200" dirty="0"/>
              <a:t>بالنسبة إلى تصاريح العمرة، ما هي نسبة تصاريح الذكور ونسبة تصاريح الإناث؟</a:t>
            </a:r>
          </a:p>
        </p:txBody>
      </p:sp>
      <p:sp useBgFill="1">
        <p:nvSpPr>
          <p:cNvPr id="13" name="Freeform: Shape 12">
            <a:extLst>
              <a:ext uri="{FF2B5EF4-FFF2-40B4-BE49-F238E27FC236}">
                <a16:creationId xmlns:a16="http://schemas.microsoft.com/office/drawing/2014/main" id="{4172FA92-6FD3-495F-95A0-4FD85861D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 y="1734458"/>
            <a:ext cx="12191501" cy="5123544"/>
          </a:xfrm>
          <a:custGeom>
            <a:avLst/>
            <a:gdLst>
              <a:gd name="connsiteX0" fmla="*/ 9255953 w 12191501"/>
              <a:gd name="connsiteY0" fmla="*/ 0 h 4430825"/>
              <a:gd name="connsiteX1" fmla="*/ 10762189 w 12191501"/>
              <a:gd name="connsiteY1" fmla="*/ 67992 h 4430825"/>
              <a:gd name="connsiteX2" fmla="*/ 11364025 w 12191501"/>
              <a:gd name="connsiteY2" fmla="*/ 57486 h 4430825"/>
              <a:gd name="connsiteX3" fmla="*/ 12096632 w 12191501"/>
              <a:gd name="connsiteY3" fmla="*/ 44699 h 4430825"/>
              <a:gd name="connsiteX4" fmla="*/ 12191501 w 12191501"/>
              <a:gd name="connsiteY4" fmla="*/ 43042 h 4430825"/>
              <a:gd name="connsiteX5" fmla="*/ 12191501 w 12191501"/>
              <a:gd name="connsiteY5" fmla="*/ 4430825 h 4430825"/>
              <a:gd name="connsiteX6" fmla="*/ 0 w 12191501"/>
              <a:gd name="connsiteY6" fmla="*/ 4430825 h 4430825"/>
              <a:gd name="connsiteX7" fmla="*/ 10182 w 12191501"/>
              <a:gd name="connsiteY7" fmla="*/ 95053 h 4430825"/>
              <a:gd name="connsiteX8" fmla="*/ 70972 w 12191501"/>
              <a:gd name="connsiteY8" fmla="*/ 97164 h 4430825"/>
              <a:gd name="connsiteX9" fmla="*/ 1281624 w 12191501"/>
              <a:gd name="connsiteY9" fmla="*/ 139193 h 4430825"/>
              <a:gd name="connsiteX10" fmla="*/ 2485297 w 12191501"/>
              <a:gd name="connsiteY10" fmla="*/ 118183 h 4430825"/>
              <a:gd name="connsiteX11" fmla="*/ 3237591 w 12191501"/>
              <a:gd name="connsiteY11" fmla="*/ 105051 h 4430825"/>
              <a:gd name="connsiteX12" fmla="*/ 3989887 w 12191501"/>
              <a:gd name="connsiteY12" fmla="*/ 91920 h 4430825"/>
              <a:gd name="connsiteX13" fmla="*/ 9255953 w 12191501"/>
              <a:gd name="connsiteY13" fmla="*/ 0 h 443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1501" h="4430825">
                <a:moveTo>
                  <a:pt x="9255953" y="0"/>
                </a:moveTo>
                <a:cubicBezTo>
                  <a:pt x="10762189" y="67992"/>
                  <a:pt x="10762189" y="67992"/>
                  <a:pt x="10762189" y="67992"/>
                </a:cubicBezTo>
                <a:cubicBezTo>
                  <a:pt x="11364025" y="57486"/>
                  <a:pt x="11364025" y="57486"/>
                  <a:pt x="11364025" y="57486"/>
                </a:cubicBezTo>
                <a:cubicBezTo>
                  <a:pt x="11589714" y="53547"/>
                  <a:pt x="11836561" y="49238"/>
                  <a:pt x="12096632" y="44699"/>
                </a:cubicBezTo>
                <a:lnTo>
                  <a:pt x="12191501" y="43042"/>
                </a:lnTo>
                <a:lnTo>
                  <a:pt x="12191501" y="4430825"/>
                </a:lnTo>
                <a:lnTo>
                  <a:pt x="0" y="4430825"/>
                </a:lnTo>
                <a:lnTo>
                  <a:pt x="10182" y="95053"/>
                </a:lnTo>
                <a:lnTo>
                  <a:pt x="70972" y="97164"/>
                </a:lnTo>
                <a:cubicBezTo>
                  <a:pt x="1281624" y="139193"/>
                  <a:pt x="1281624" y="139193"/>
                  <a:pt x="1281624" y="139193"/>
                </a:cubicBezTo>
                <a:cubicBezTo>
                  <a:pt x="2485297" y="118183"/>
                  <a:pt x="2485297" y="118183"/>
                  <a:pt x="2485297" y="118183"/>
                </a:cubicBezTo>
                <a:cubicBezTo>
                  <a:pt x="2786215" y="112930"/>
                  <a:pt x="2936672" y="110304"/>
                  <a:pt x="3237591" y="105051"/>
                </a:cubicBezTo>
                <a:cubicBezTo>
                  <a:pt x="3538508" y="99800"/>
                  <a:pt x="3839426" y="94546"/>
                  <a:pt x="3989887" y="91920"/>
                </a:cubicBezTo>
                <a:cubicBezTo>
                  <a:pt x="9255953" y="0"/>
                  <a:pt x="9255953" y="0"/>
                  <a:pt x="9255953"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4" name="عنصر نائب للمحتوى 3">
            <a:extLst>
              <a:ext uri="{FF2B5EF4-FFF2-40B4-BE49-F238E27FC236}">
                <a16:creationId xmlns:a16="http://schemas.microsoft.com/office/drawing/2014/main" id="{C9A2007B-8FFB-3DEB-9288-8126D771AD0D}"/>
              </a:ext>
            </a:extLst>
          </p:cNvPr>
          <p:cNvGraphicFramePr>
            <a:graphicFrameLocks noGrp="1"/>
          </p:cNvGraphicFramePr>
          <p:nvPr>
            <p:ph idx="1"/>
            <p:extLst>
              <p:ext uri="{D42A27DB-BD31-4B8C-83A1-F6EECF244321}">
                <p14:modId xmlns:p14="http://schemas.microsoft.com/office/powerpoint/2010/main" val="3668390083"/>
              </p:ext>
            </p:extLst>
          </p:nvPr>
        </p:nvGraphicFramePr>
        <p:xfrm>
          <a:off x="720725" y="2541588"/>
          <a:ext cx="5375275" cy="3587750"/>
        </p:xfrm>
        <a:graphic>
          <a:graphicData uri="http://schemas.openxmlformats.org/drawingml/2006/chart">
            <c:chart xmlns:c="http://schemas.openxmlformats.org/drawingml/2006/chart" xmlns:r="http://schemas.openxmlformats.org/officeDocument/2006/relationships" r:id="rId2"/>
          </a:graphicData>
        </a:graphic>
      </p:graphicFrame>
      <p:sp>
        <p:nvSpPr>
          <p:cNvPr id="5" name="عنوان 1">
            <a:extLst>
              <a:ext uri="{FF2B5EF4-FFF2-40B4-BE49-F238E27FC236}">
                <a16:creationId xmlns:a16="http://schemas.microsoft.com/office/drawing/2014/main" id="{A7A502BC-B921-F665-8729-865318E1C11E}"/>
              </a:ext>
            </a:extLst>
          </p:cNvPr>
          <p:cNvSpPr txBox="1">
            <a:spLocks/>
          </p:cNvSpPr>
          <p:nvPr/>
        </p:nvSpPr>
        <p:spPr>
          <a:xfrm>
            <a:off x="6663824" y="2767270"/>
            <a:ext cx="4443814" cy="3057920"/>
          </a:xfrm>
          <a:prstGeom prst="rect">
            <a:avLst/>
          </a:prstGeom>
        </p:spPr>
        <p:txBody>
          <a:bodyPr wrap="square" lIns="109728" tIns="109728" rIns="109728" bIns="91440" anchor="t">
            <a:noAutofit/>
          </a:bodyPr>
          <a:lstStyle>
            <a:lvl1pPr algn="l" defTabSz="914400" rtl="0" eaLnBrk="1" latinLnBrk="0" hangingPunct="1">
              <a:lnSpc>
                <a:spcPct val="100000"/>
              </a:lnSpc>
              <a:spcBef>
                <a:spcPct val="0"/>
              </a:spcBef>
              <a:buNone/>
              <a:defRPr sz="4800" kern="1200" cap="none" baseline="0">
                <a:solidFill>
                  <a:schemeClr val="tx1"/>
                </a:solidFill>
                <a:latin typeface="+mj-lt"/>
                <a:ea typeface="+mj-ea"/>
                <a:cs typeface="+mj-cs"/>
              </a:defRPr>
            </a:lvl1pPr>
          </a:lstStyle>
          <a:p>
            <a:pPr algn="r">
              <a:lnSpc>
                <a:spcPct val="150000"/>
              </a:lnSpc>
            </a:pPr>
            <a:r>
              <a:rPr lang="ar-SA" sz="1800" dirty="0"/>
              <a:t>لقد لاحظنا في الشريحة السابقة أن عدد تصاريح العمرة كانت الأعلى بنسبة ٦٩٪ أي بما يقارب ٢٢ مليون تصريح عمرة.</a:t>
            </a:r>
          </a:p>
          <a:p>
            <a:pPr algn="r">
              <a:lnSpc>
                <a:spcPct val="150000"/>
              </a:lnSpc>
            </a:pPr>
            <a:r>
              <a:rPr lang="ar-SA" sz="1800" dirty="0"/>
              <a:t> من بين هذه التصاريح كانت نسبة تصاريح الذكور هي الأعلى بنسبة ٥٩٪ أي ما يقارب  ١٣ مليون تصريح، بينما نسبة تصاريح الإناث كانت ٤١٪ أي ما يقارب ٩ مليون تصريح عمرة.</a:t>
            </a:r>
          </a:p>
        </p:txBody>
      </p:sp>
    </p:spTree>
    <p:extLst>
      <p:ext uri="{BB962C8B-B14F-4D97-AF65-F5344CB8AC3E}">
        <p14:creationId xmlns:p14="http://schemas.microsoft.com/office/powerpoint/2010/main" val="1605023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FB0E95-9CAE-4968-A118-2B9F7C8BB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0BBC371-361C-45F7-9235-C3252E336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0AF023DD-B097-F0F9-1113-FC5ECAD7FFAD}"/>
              </a:ext>
            </a:extLst>
          </p:cNvPr>
          <p:cNvSpPr>
            <a:spLocks noGrp="1"/>
          </p:cNvSpPr>
          <p:nvPr>
            <p:ph type="title"/>
          </p:nvPr>
        </p:nvSpPr>
        <p:spPr>
          <a:xfrm>
            <a:off x="720000" y="619200"/>
            <a:ext cx="10728322" cy="681586"/>
          </a:xfrm>
        </p:spPr>
        <p:txBody>
          <a:bodyPr wrap="square">
            <a:normAutofit fontScale="90000"/>
          </a:bodyPr>
          <a:lstStyle/>
          <a:p>
            <a:pPr algn="r"/>
            <a:r>
              <a:rPr lang="ar-SA" sz="3200" dirty="0"/>
              <a:t>ما هو أكثر شهر إصداراً لتصاريح العمرة في تطبيق نُسُك لعام ١٤٤٤هـ؟</a:t>
            </a:r>
          </a:p>
        </p:txBody>
      </p:sp>
      <p:sp useBgFill="1">
        <p:nvSpPr>
          <p:cNvPr id="14" name="Freeform: Shape 13">
            <a:extLst>
              <a:ext uri="{FF2B5EF4-FFF2-40B4-BE49-F238E27FC236}">
                <a16:creationId xmlns:a16="http://schemas.microsoft.com/office/drawing/2014/main" id="{4172FA92-6FD3-495F-95A0-4FD85861D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 y="1734458"/>
            <a:ext cx="12191501" cy="5123544"/>
          </a:xfrm>
          <a:custGeom>
            <a:avLst/>
            <a:gdLst>
              <a:gd name="connsiteX0" fmla="*/ 9255953 w 12191501"/>
              <a:gd name="connsiteY0" fmla="*/ 0 h 4430825"/>
              <a:gd name="connsiteX1" fmla="*/ 10762189 w 12191501"/>
              <a:gd name="connsiteY1" fmla="*/ 67992 h 4430825"/>
              <a:gd name="connsiteX2" fmla="*/ 11364025 w 12191501"/>
              <a:gd name="connsiteY2" fmla="*/ 57486 h 4430825"/>
              <a:gd name="connsiteX3" fmla="*/ 12096632 w 12191501"/>
              <a:gd name="connsiteY3" fmla="*/ 44699 h 4430825"/>
              <a:gd name="connsiteX4" fmla="*/ 12191501 w 12191501"/>
              <a:gd name="connsiteY4" fmla="*/ 43042 h 4430825"/>
              <a:gd name="connsiteX5" fmla="*/ 12191501 w 12191501"/>
              <a:gd name="connsiteY5" fmla="*/ 4430825 h 4430825"/>
              <a:gd name="connsiteX6" fmla="*/ 0 w 12191501"/>
              <a:gd name="connsiteY6" fmla="*/ 4430825 h 4430825"/>
              <a:gd name="connsiteX7" fmla="*/ 10182 w 12191501"/>
              <a:gd name="connsiteY7" fmla="*/ 95053 h 4430825"/>
              <a:gd name="connsiteX8" fmla="*/ 70972 w 12191501"/>
              <a:gd name="connsiteY8" fmla="*/ 97164 h 4430825"/>
              <a:gd name="connsiteX9" fmla="*/ 1281624 w 12191501"/>
              <a:gd name="connsiteY9" fmla="*/ 139193 h 4430825"/>
              <a:gd name="connsiteX10" fmla="*/ 2485297 w 12191501"/>
              <a:gd name="connsiteY10" fmla="*/ 118183 h 4430825"/>
              <a:gd name="connsiteX11" fmla="*/ 3237591 w 12191501"/>
              <a:gd name="connsiteY11" fmla="*/ 105051 h 4430825"/>
              <a:gd name="connsiteX12" fmla="*/ 3989887 w 12191501"/>
              <a:gd name="connsiteY12" fmla="*/ 91920 h 4430825"/>
              <a:gd name="connsiteX13" fmla="*/ 9255953 w 12191501"/>
              <a:gd name="connsiteY13" fmla="*/ 0 h 443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1501" h="4430825">
                <a:moveTo>
                  <a:pt x="9255953" y="0"/>
                </a:moveTo>
                <a:cubicBezTo>
                  <a:pt x="10762189" y="67992"/>
                  <a:pt x="10762189" y="67992"/>
                  <a:pt x="10762189" y="67992"/>
                </a:cubicBezTo>
                <a:cubicBezTo>
                  <a:pt x="11364025" y="57486"/>
                  <a:pt x="11364025" y="57486"/>
                  <a:pt x="11364025" y="57486"/>
                </a:cubicBezTo>
                <a:cubicBezTo>
                  <a:pt x="11589714" y="53547"/>
                  <a:pt x="11836561" y="49238"/>
                  <a:pt x="12096632" y="44699"/>
                </a:cubicBezTo>
                <a:lnTo>
                  <a:pt x="12191501" y="43042"/>
                </a:lnTo>
                <a:lnTo>
                  <a:pt x="12191501" y="4430825"/>
                </a:lnTo>
                <a:lnTo>
                  <a:pt x="0" y="4430825"/>
                </a:lnTo>
                <a:lnTo>
                  <a:pt x="10182" y="95053"/>
                </a:lnTo>
                <a:lnTo>
                  <a:pt x="70972" y="97164"/>
                </a:lnTo>
                <a:cubicBezTo>
                  <a:pt x="1281624" y="139193"/>
                  <a:pt x="1281624" y="139193"/>
                  <a:pt x="1281624" y="139193"/>
                </a:cubicBezTo>
                <a:cubicBezTo>
                  <a:pt x="2485297" y="118183"/>
                  <a:pt x="2485297" y="118183"/>
                  <a:pt x="2485297" y="118183"/>
                </a:cubicBezTo>
                <a:cubicBezTo>
                  <a:pt x="2786215" y="112930"/>
                  <a:pt x="2936672" y="110304"/>
                  <a:pt x="3237591" y="105051"/>
                </a:cubicBezTo>
                <a:cubicBezTo>
                  <a:pt x="3538508" y="99800"/>
                  <a:pt x="3839426" y="94546"/>
                  <a:pt x="3989887" y="91920"/>
                </a:cubicBezTo>
                <a:cubicBezTo>
                  <a:pt x="9255953" y="0"/>
                  <a:pt x="9255953" y="0"/>
                  <a:pt x="9255953"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7" name="مخطط 3">
            <a:extLst>
              <a:ext uri="{FF2B5EF4-FFF2-40B4-BE49-F238E27FC236}">
                <a16:creationId xmlns:a16="http://schemas.microsoft.com/office/drawing/2014/main" id="{5AB40B26-C36F-54CE-4AD2-11E57AAB9437}"/>
              </a:ext>
            </a:extLst>
          </p:cNvPr>
          <p:cNvGraphicFramePr>
            <a:graphicFrameLocks noGrp="1"/>
          </p:cNvGraphicFramePr>
          <p:nvPr>
            <p:ph idx="1"/>
            <p:extLst>
              <p:ext uri="{D42A27DB-BD31-4B8C-83A1-F6EECF244321}">
                <p14:modId xmlns:p14="http://schemas.microsoft.com/office/powerpoint/2010/main" val="2239255460"/>
              </p:ext>
            </p:extLst>
          </p:nvPr>
        </p:nvGraphicFramePr>
        <p:xfrm>
          <a:off x="720725" y="2541588"/>
          <a:ext cx="6174345" cy="3587750"/>
        </p:xfrm>
        <a:graphic>
          <a:graphicData uri="http://schemas.openxmlformats.org/drawingml/2006/chart">
            <c:chart xmlns:c="http://schemas.openxmlformats.org/drawingml/2006/chart" xmlns:r="http://schemas.openxmlformats.org/officeDocument/2006/relationships" r:id="rId2"/>
          </a:graphicData>
        </a:graphic>
      </p:graphicFrame>
      <p:sp>
        <p:nvSpPr>
          <p:cNvPr id="5" name="عنوان 1">
            <a:extLst>
              <a:ext uri="{FF2B5EF4-FFF2-40B4-BE49-F238E27FC236}">
                <a16:creationId xmlns:a16="http://schemas.microsoft.com/office/drawing/2014/main" id="{D5C86932-99F8-31F1-E405-FEB78363861A}"/>
              </a:ext>
            </a:extLst>
          </p:cNvPr>
          <p:cNvSpPr txBox="1">
            <a:spLocks/>
          </p:cNvSpPr>
          <p:nvPr/>
        </p:nvSpPr>
        <p:spPr>
          <a:xfrm>
            <a:off x="7027461" y="3239405"/>
            <a:ext cx="4443814" cy="2113649"/>
          </a:xfrm>
          <a:prstGeom prst="rect">
            <a:avLst/>
          </a:prstGeom>
        </p:spPr>
        <p:txBody>
          <a:bodyPr wrap="square" lIns="109728" tIns="109728" rIns="109728" bIns="91440" anchor="t">
            <a:noAutofit/>
          </a:bodyPr>
          <a:lstStyle>
            <a:lvl1pPr algn="l" defTabSz="914400" rtl="0" eaLnBrk="1" latinLnBrk="0" hangingPunct="1">
              <a:lnSpc>
                <a:spcPct val="100000"/>
              </a:lnSpc>
              <a:spcBef>
                <a:spcPct val="0"/>
              </a:spcBef>
              <a:buNone/>
              <a:defRPr sz="4800" kern="1200" cap="none" baseline="0">
                <a:solidFill>
                  <a:schemeClr val="tx1"/>
                </a:solidFill>
                <a:latin typeface="+mj-lt"/>
                <a:ea typeface="+mj-ea"/>
                <a:cs typeface="+mj-cs"/>
              </a:defRPr>
            </a:lvl1pPr>
          </a:lstStyle>
          <a:p>
            <a:pPr algn="r">
              <a:lnSpc>
                <a:spcPct val="150000"/>
              </a:lnSpc>
            </a:pPr>
            <a:r>
              <a:rPr lang="ar-SA" sz="1800" dirty="0"/>
              <a:t>يزيد إصدار تصاريح العمرة في شهر رمضان الكريم، حيث أنَّ من الملاحظ أن أكثر شهر إصداراً لتصاريح العمرة كان الشهر التاسع الهجري بما يقارب ٧ مليون تصريح عمرة.</a:t>
            </a:r>
          </a:p>
        </p:txBody>
      </p:sp>
    </p:spTree>
    <p:extLst>
      <p:ext uri="{BB962C8B-B14F-4D97-AF65-F5344CB8AC3E}">
        <p14:creationId xmlns:p14="http://schemas.microsoft.com/office/powerpoint/2010/main" val="2115274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FB0E95-9CAE-4968-A118-2B9F7C8BB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0BBC371-361C-45F7-9235-C3252E336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C33FEA27-B461-B42D-1135-1CEA923C99DE}"/>
              </a:ext>
            </a:extLst>
          </p:cNvPr>
          <p:cNvSpPr>
            <a:spLocks noGrp="1"/>
          </p:cNvSpPr>
          <p:nvPr>
            <p:ph type="title"/>
          </p:nvPr>
        </p:nvSpPr>
        <p:spPr>
          <a:xfrm>
            <a:off x="720000" y="619200"/>
            <a:ext cx="10728322" cy="681586"/>
          </a:xfrm>
        </p:spPr>
        <p:txBody>
          <a:bodyPr wrap="square">
            <a:normAutofit fontScale="90000"/>
          </a:bodyPr>
          <a:lstStyle/>
          <a:p>
            <a:pPr algn="r" defTabSz="914400" rtl="1" eaLnBrk="1" latinLnBrk="0" hangingPunct="1">
              <a:lnSpc>
                <a:spcPct val="100000"/>
              </a:lnSpc>
              <a:spcBef>
                <a:spcPct val="0"/>
              </a:spcBef>
              <a:buNone/>
            </a:pPr>
            <a:r>
              <a:rPr lang="ar-SA" sz="3200" dirty="0"/>
              <a:t>من أكثر إصداراً لتصاريح العمرة في شهر رمضان لعام ١٤٤٤هـ؟</a:t>
            </a:r>
          </a:p>
        </p:txBody>
      </p:sp>
      <p:sp useBgFill="1">
        <p:nvSpPr>
          <p:cNvPr id="13" name="Freeform: Shape 12">
            <a:extLst>
              <a:ext uri="{FF2B5EF4-FFF2-40B4-BE49-F238E27FC236}">
                <a16:creationId xmlns:a16="http://schemas.microsoft.com/office/drawing/2014/main" id="{4172FA92-6FD3-495F-95A0-4FD85861D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 y="1734458"/>
            <a:ext cx="12191501" cy="5123544"/>
          </a:xfrm>
          <a:custGeom>
            <a:avLst/>
            <a:gdLst>
              <a:gd name="connsiteX0" fmla="*/ 9255953 w 12191501"/>
              <a:gd name="connsiteY0" fmla="*/ 0 h 4430825"/>
              <a:gd name="connsiteX1" fmla="*/ 10762189 w 12191501"/>
              <a:gd name="connsiteY1" fmla="*/ 67992 h 4430825"/>
              <a:gd name="connsiteX2" fmla="*/ 11364025 w 12191501"/>
              <a:gd name="connsiteY2" fmla="*/ 57486 h 4430825"/>
              <a:gd name="connsiteX3" fmla="*/ 12096632 w 12191501"/>
              <a:gd name="connsiteY3" fmla="*/ 44699 h 4430825"/>
              <a:gd name="connsiteX4" fmla="*/ 12191501 w 12191501"/>
              <a:gd name="connsiteY4" fmla="*/ 43042 h 4430825"/>
              <a:gd name="connsiteX5" fmla="*/ 12191501 w 12191501"/>
              <a:gd name="connsiteY5" fmla="*/ 4430825 h 4430825"/>
              <a:gd name="connsiteX6" fmla="*/ 0 w 12191501"/>
              <a:gd name="connsiteY6" fmla="*/ 4430825 h 4430825"/>
              <a:gd name="connsiteX7" fmla="*/ 10182 w 12191501"/>
              <a:gd name="connsiteY7" fmla="*/ 95053 h 4430825"/>
              <a:gd name="connsiteX8" fmla="*/ 70972 w 12191501"/>
              <a:gd name="connsiteY8" fmla="*/ 97164 h 4430825"/>
              <a:gd name="connsiteX9" fmla="*/ 1281624 w 12191501"/>
              <a:gd name="connsiteY9" fmla="*/ 139193 h 4430825"/>
              <a:gd name="connsiteX10" fmla="*/ 2485297 w 12191501"/>
              <a:gd name="connsiteY10" fmla="*/ 118183 h 4430825"/>
              <a:gd name="connsiteX11" fmla="*/ 3237591 w 12191501"/>
              <a:gd name="connsiteY11" fmla="*/ 105051 h 4430825"/>
              <a:gd name="connsiteX12" fmla="*/ 3989887 w 12191501"/>
              <a:gd name="connsiteY12" fmla="*/ 91920 h 4430825"/>
              <a:gd name="connsiteX13" fmla="*/ 9255953 w 12191501"/>
              <a:gd name="connsiteY13" fmla="*/ 0 h 443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1501" h="4430825">
                <a:moveTo>
                  <a:pt x="9255953" y="0"/>
                </a:moveTo>
                <a:cubicBezTo>
                  <a:pt x="10762189" y="67992"/>
                  <a:pt x="10762189" y="67992"/>
                  <a:pt x="10762189" y="67992"/>
                </a:cubicBezTo>
                <a:cubicBezTo>
                  <a:pt x="11364025" y="57486"/>
                  <a:pt x="11364025" y="57486"/>
                  <a:pt x="11364025" y="57486"/>
                </a:cubicBezTo>
                <a:cubicBezTo>
                  <a:pt x="11589714" y="53547"/>
                  <a:pt x="11836561" y="49238"/>
                  <a:pt x="12096632" y="44699"/>
                </a:cubicBezTo>
                <a:lnTo>
                  <a:pt x="12191501" y="43042"/>
                </a:lnTo>
                <a:lnTo>
                  <a:pt x="12191501" y="4430825"/>
                </a:lnTo>
                <a:lnTo>
                  <a:pt x="0" y="4430825"/>
                </a:lnTo>
                <a:lnTo>
                  <a:pt x="10182" y="95053"/>
                </a:lnTo>
                <a:lnTo>
                  <a:pt x="70972" y="97164"/>
                </a:lnTo>
                <a:cubicBezTo>
                  <a:pt x="1281624" y="139193"/>
                  <a:pt x="1281624" y="139193"/>
                  <a:pt x="1281624" y="139193"/>
                </a:cubicBezTo>
                <a:cubicBezTo>
                  <a:pt x="2485297" y="118183"/>
                  <a:pt x="2485297" y="118183"/>
                  <a:pt x="2485297" y="118183"/>
                </a:cubicBezTo>
                <a:cubicBezTo>
                  <a:pt x="2786215" y="112930"/>
                  <a:pt x="2936672" y="110304"/>
                  <a:pt x="3237591" y="105051"/>
                </a:cubicBezTo>
                <a:cubicBezTo>
                  <a:pt x="3538508" y="99800"/>
                  <a:pt x="3839426" y="94546"/>
                  <a:pt x="3989887" y="91920"/>
                </a:cubicBezTo>
                <a:cubicBezTo>
                  <a:pt x="9255953" y="0"/>
                  <a:pt x="9255953" y="0"/>
                  <a:pt x="9255953"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4" name="عنصر نائب للمحتوى 3">
            <a:extLst>
              <a:ext uri="{FF2B5EF4-FFF2-40B4-BE49-F238E27FC236}">
                <a16:creationId xmlns:a16="http://schemas.microsoft.com/office/drawing/2014/main" id="{34C92BE8-F985-BD91-8E32-6C2F0F08ECD1}"/>
              </a:ext>
            </a:extLst>
          </p:cNvPr>
          <p:cNvGraphicFramePr>
            <a:graphicFrameLocks noGrp="1"/>
          </p:cNvGraphicFramePr>
          <p:nvPr>
            <p:ph idx="1"/>
            <p:extLst>
              <p:ext uri="{D42A27DB-BD31-4B8C-83A1-F6EECF244321}">
                <p14:modId xmlns:p14="http://schemas.microsoft.com/office/powerpoint/2010/main" val="2055500607"/>
              </p:ext>
            </p:extLst>
          </p:nvPr>
        </p:nvGraphicFramePr>
        <p:xfrm>
          <a:off x="720726" y="2541588"/>
          <a:ext cx="5531794" cy="3587750"/>
        </p:xfrm>
        <a:graphic>
          <a:graphicData uri="http://schemas.openxmlformats.org/drawingml/2006/chart">
            <c:chart xmlns:c="http://schemas.openxmlformats.org/drawingml/2006/chart" xmlns:r="http://schemas.openxmlformats.org/officeDocument/2006/relationships" r:id="rId2"/>
          </a:graphicData>
        </a:graphic>
      </p:graphicFrame>
      <p:sp>
        <p:nvSpPr>
          <p:cNvPr id="5" name="عنوان 1">
            <a:extLst>
              <a:ext uri="{FF2B5EF4-FFF2-40B4-BE49-F238E27FC236}">
                <a16:creationId xmlns:a16="http://schemas.microsoft.com/office/drawing/2014/main" id="{BE33417B-E6E2-8660-6C04-33188498C369}"/>
              </a:ext>
            </a:extLst>
          </p:cNvPr>
          <p:cNvSpPr txBox="1">
            <a:spLocks/>
          </p:cNvSpPr>
          <p:nvPr/>
        </p:nvSpPr>
        <p:spPr>
          <a:xfrm>
            <a:off x="7027461" y="3239405"/>
            <a:ext cx="4443814" cy="2113649"/>
          </a:xfrm>
          <a:prstGeom prst="rect">
            <a:avLst/>
          </a:prstGeom>
        </p:spPr>
        <p:txBody>
          <a:bodyPr wrap="square" lIns="109728" tIns="109728" rIns="109728" bIns="91440" anchor="t">
            <a:noAutofit/>
          </a:bodyPr>
          <a:lstStyle>
            <a:lvl1pPr algn="l" defTabSz="914400" rtl="0" eaLnBrk="1" latinLnBrk="0" hangingPunct="1">
              <a:lnSpc>
                <a:spcPct val="100000"/>
              </a:lnSpc>
              <a:spcBef>
                <a:spcPct val="0"/>
              </a:spcBef>
              <a:buNone/>
              <a:defRPr sz="4800" kern="1200" cap="none" baseline="0">
                <a:solidFill>
                  <a:schemeClr val="tx1"/>
                </a:solidFill>
                <a:latin typeface="+mj-lt"/>
                <a:ea typeface="+mj-ea"/>
                <a:cs typeface="+mj-cs"/>
              </a:defRPr>
            </a:lvl1pPr>
          </a:lstStyle>
          <a:p>
            <a:pPr algn="r">
              <a:lnSpc>
                <a:spcPct val="150000"/>
              </a:lnSpc>
            </a:pPr>
            <a:r>
              <a:rPr lang="ar-SA" sz="1800" dirty="0"/>
              <a:t>حيث أنَّ أكثر شهر إصداراً لتصاريح العمرة كان الشهر التاسع الهجري بما يقارب ٧ مليون تصريح عمرة.</a:t>
            </a:r>
          </a:p>
          <a:p>
            <a:pPr algn="r">
              <a:lnSpc>
                <a:spcPct val="150000"/>
              </a:lnSpc>
            </a:pPr>
            <a:r>
              <a:rPr lang="ar-SA" sz="1800" dirty="0"/>
              <a:t>كان الذكور أكثر إصداراً للتصاريح من الإناث بما يقارب ٤ مليون تصريح عمرة.</a:t>
            </a:r>
          </a:p>
        </p:txBody>
      </p:sp>
    </p:spTree>
    <p:extLst>
      <p:ext uri="{BB962C8B-B14F-4D97-AF65-F5344CB8AC3E}">
        <p14:creationId xmlns:p14="http://schemas.microsoft.com/office/powerpoint/2010/main" val="3398042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BFB0E95-9CAE-4968-A118-2B9F7C8BB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0BBC371-361C-45F7-9235-C3252E336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عنوان 4">
            <a:extLst>
              <a:ext uri="{FF2B5EF4-FFF2-40B4-BE49-F238E27FC236}">
                <a16:creationId xmlns:a16="http://schemas.microsoft.com/office/drawing/2014/main" id="{2E671872-2E87-29B9-31D8-230873D513B7}"/>
              </a:ext>
            </a:extLst>
          </p:cNvPr>
          <p:cNvSpPr>
            <a:spLocks noGrp="1"/>
          </p:cNvSpPr>
          <p:nvPr>
            <p:ph type="title"/>
          </p:nvPr>
        </p:nvSpPr>
        <p:spPr>
          <a:xfrm>
            <a:off x="720000" y="619200"/>
            <a:ext cx="10728322" cy="681586"/>
          </a:xfrm>
        </p:spPr>
        <p:txBody>
          <a:bodyPr wrap="square">
            <a:normAutofit fontScale="90000"/>
          </a:bodyPr>
          <a:lstStyle/>
          <a:p>
            <a:pPr algn="r">
              <a:lnSpc>
                <a:spcPct val="90000"/>
              </a:lnSpc>
            </a:pPr>
            <a:r>
              <a:rPr lang="ar-SA" sz="2700" dirty="0"/>
              <a:t>بالنسبة لتصاريح العمرة، ما هو متوسط عدد التصاريح وما هو أعلى عدد تصاريح تم إصدارها وما هي أقل عدد؟</a:t>
            </a:r>
          </a:p>
        </p:txBody>
      </p:sp>
      <p:sp useBgFill="1">
        <p:nvSpPr>
          <p:cNvPr id="34" name="Freeform: Shape 33">
            <a:extLst>
              <a:ext uri="{FF2B5EF4-FFF2-40B4-BE49-F238E27FC236}">
                <a16:creationId xmlns:a16="http://schemas.microsoft.com/office/drawing/2014/main" id="{4172FA92-6FD3-495F-95A0-4FD85861D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 y="1734458"/>
            <a:ext cx="12191501" cy="5123544"/>
          </a:xfrm>
          <a:custGeom>
            <a:avLst/>
            <a:gdLst>
              <a:gd name="connsiteX0" fmla="*/ 9255953 w 12191501"/>
              <a:gd name="connsiteY0" fmla="*/ 0 h 4430825"/>
              <a:gd name="connsiteX1" fmla="*/ 10762189 w 12191501"/>
              <a:gd name="connsiteY1" fmla="*/ 67992 h 4430825"/>
              <a:gd name="connsiteX2" fmla="*/ 11364025 w 12191501"/>
              <a:gd name="connsiteY2" fmla="*/ 57486 h 4430825"/>
              <a:gd name="connsiteX3" fmla="*/ 12096632 w 12191501"/>
              <a:gd name="connsiteY3" fmla="*/ 44699 h 4430825"/>
              <a:gd name="connsiteX4" fmla="*/ 12191501 w 12191501"/>
              <a:gd name="connsiteY4" fmla="*/ 43042 h 4430825"/>
              <a:gd name="connsiteX5" fmla="*/ 12191501 w 12191501"/>
              <a:gd name="connsiteY5" fmla="*/ 4430825 h 4430825"/>
              <a:gd name="connsiteX6" fmla="*/ 0 w 12191501"/>
              <a:gd name="connsiteY6" fmla="*/ 4430825 h 4430825"/>
              <a:gd name="connsiteX7" fmla="*/ 10182 w 12191501"/>
              <a:gd name="connsiteY7" fmla="*/ 95053 h 4430825"/>
              <a:gd name="connsiteX8" fmla="*/ 70972 w 12191501"/>
              <a:gd name="connsiteY8" fmla="*/ 97164 h 4430825"/>
              <a:gd name="connsiteX9" fmla="*/ 1281624 w 12191501"/>
              <a:gd name="connsiteY9" fmla="*/ 139193 h 4430825"/>
              <a:gd name="connsiteX10" fmla="*/ 2485297 w 12191501"/>
              <a:gd name="connsiteY10" fmla="*/ 118183 h 4430825"/>
              <a:gd name="connsiteX11" fmla="*/ 3237591 w 12191501"/>
              <a:gd name="connsiteY11" fmla="*/ 105051 h 4430825"/>
              <a:gd name="connsiteX12" fmla="*/ 3989887 w 12191501"/>
              <a:gd name="connsiteY12" fmla="*/ 91920 h 4430825"/>
              <a:gd name="connsiteX13" fmla="*/ 9255953 w 12191501"/>
              <a:gd name="connsiteY13" fmla="*/ 0 h 443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1501" h="4430825">
                <a:moveTo>
                  <a:pt x="9255953" y="0"/>
                </a:moveTo>
                <a:cubicBezTo>
                  <a:pt x="10762189" y="67992"/>
                  <a:pt x="10762189" y="67992"/>
                  <a:pt x="10762189" y="67992"/>
                </a:cubicBezTo>
                <a:cubicBezTo>
                  <a:pt x="11364025" y="57486"/>
                  <a:pt x="11364025" y="57486"/>
                  <a:pt x="11364025" y="57486"/>
                </a:cubicBezTo>
                <a:cubicBezTo>
                  <a:pt x="11589714" y="53547"/>
                  <a:pt x="11836561" y="49238"/>
                  <a:pt x="12096632" y="44699"/>
                </a:cubicBezTo>
                <a:lnTo>
                  <a:pt x="12191501" y="43042"/>
                </a:lnTo>
                <a:lnTo>
                  <a:pt x="12191501" y="4430825"/>
                </a:lnTo>
                <a:lnTo>
                  <a:pt x="0" y="4430825"/>
                </a:lnTo>
                <a:lnTo>
                  <a:pt x="10182" y="95053"/>
                </a:lnTo>
                <a:lnTo>
                  <a:pt x="70972" y="97164"/>
                </a:lnTo>
                <a:cubicBezTo>
                  <a:pt x="1281624" y="139193"/>
                  <a:pt x="1281624" y="139193"/>
                  <a:pt x="1281624" y="139193"/>
                </a:cubicBezTo>
                <a:cubicBezTo>
                  <a:pt x="2485297" y="118183"/>
                  <a:pt x="2485297" y="118183"/>
                  <a:pt x="2485297" y="118183"/>
                </a:cubicBezTo>
                <a:cubicBezTo>
                  <a:pt x="2786215" y="112930"/>
                  <a:pt x="2936672" y="110304"/>
                  <a:pt x="3237591" y="105051"/>
                </a:cubicBezTo>
                <a:cubicBezTo>
                  <a:pt x="3538508" y="99800"/>
                  <a:pt x="3839426" y="94546"/>
                  <a:pt x="3989887" y="91920"/>
                </a:cubicBezTo>
                <a:cubicBezTo>
                  <a:pt x="9255953" y="0"/>
                  <a:pt x="9255953" y="0"/>
                  <a:pt x="9255953"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6" name="عنصر نائب للمحتوى 5">
            <a:extLst>
              <a:ext uri="{FF2B5EF4-FFF2-40B4-BE49-F238E27FC236}">
                <a16:creationId xmlns:a16="http://schemas.microsoft.com/office/drawing/2014/main" id="{92A5A046-4966-709E-AF9C-EC9652A3E74B}"/>
              </a:ext>
            </a:extLst>
          </p:cNvPr>
          <p:cNvGraphicFramePr>
            <a:graphicFrameLocks noGrp="1"/>
          </p:cNvGraphicFramePr>
          <p:nvPr>
            <p:ph idx="1"/>
            <p:extLst>
              <p:ext uri="{D42A27DB-BD31-4B8C-83A1-F6EECF244321}">
                <p14:modId xmlns:p14="http://schemas.microsoft.com/office/powerpoint/2010/main" val="4174616285"/>
              </p:ext>
            </p:extLst>
          </p:nvPr>
        </p:nvGraphicFramePr>
        <p:xfrm>
          <a:off x="264128" y="2720177"/>
          <a:ext cx="11640066" cy="2461084"/>
        </p:xfrm>
        <a:graphic>
          <a:graphicData uri="http://schemas.openxmlformats.org/drawingml/2006/table">
            <a:tbl>
              <a:tblPr rtl="1" firstRow="1" bandRow="1">
                <a:noFill/>
                <a:tableStyleId>{5C22544A-7EE6-4342-B048-85BDC9FD1C3A}</a:tableStyleId>
              </a:tblPr>
              <a:tblGrid>
                <a:gridCol w="3787029">
                  <a:extLst>
                    <a:ext uri="{9D8B030D-6E8A-4147-A177-3AD203B41FA5}">
                      <a16:colId xmlns:a16="http://schemas.microsoft.com/office/drawing/2014/main" val="1218659688"/>
                    </a:ext>
                  </a:extLst>
                </a:gridCol>
                <a:gridCol w="4077829">
                  <a:extLst>
                    <a:ext uri="{9D8B030D-6E8A-4147-A177-3AD203B41FA5}">
                      <a16:colId xmlns:a16="http://schemas.microsoft.com/office/drawing/2014/main" val="1628092248"/>
                    </a:ext>
                  </a:extLst>
                </a:gridCol>
                <a:gridCol w="3775208">
                  <a:extLst>
                    <a:ext uri="{9D8B030D-6E8A-4147-A177-3AD203B41FA5}">
                      <a16:colId xmlns:a16="http://schemas.microsoft.com/office/drawing/2014/main" val="2217196178"/>
                    </a:ext>
                  </a:extLst>
                </a:gridCol>
              </a:tblGrid>
              <a:tr h="754144">
                <a:tc>
                  <a:txBody>
                    <a:bodyPr/>
                    <a:lstStyle/>
                    <a:p>
                      <a:pPr algn="ctr" rtl="1" fontAlgn="b"/>
                      <a:r>
                        <a:rPr lang="ar-SA" sz="2800" b="1" u="none" strike="noStrike" dirty="0">
                          <a:solidFill>
                            <a:schemeClr val="tx1">
                              <a:lumMod val="75000"/>
                              <a:lumOff val="25000"/>
                            </a:schemeClr>
                          </a:solidFill>
                          <a:effectLst/>
                        </a:rPr>
                        <a:t>الحد الأقصى من عدد تصاريح العمرة من نسك</a:t>
                      </a:r>
                      <a:endParaRPr lang="ar-SA" sz="2800" b="1" i="0" u="none" strike="noStrike" dirty="0">
                        <a:solidFill>
                          <a:schemeClr val="tx1">
                            <a:lumMod val="75000"/>
                            <a:lumOff val="25000"/>
                          </a:schemeClr>
                        </a:solidFill>
                        <a:effectLst/>
                        <a:latin typeface="Arial" panose="020B0604020202020204" pitchFamily="34" charset="0"/>
                      </a:endParaRPr>
                    </a:p>
                  </a:txBody>
                  <a:tcPr marL="335280" marR="251460" marT="167640" marB="167640"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rtl="1" fontAlgn="b"/>
                      <a:r>
                        <a:rPr lang="ar-SA" sz="2800" b="1" u="none" strike="noStrike" dirty="0">
                          <a:solidFill>
                            <a:schemeClr val="tx1">
                              <a:lumMod val="75000"/>
                              <a:lumOff val="25000"/>
                            </a:schemeClr>
                          </a:solidFill>
                          <a:effectLst/>
                        </a:rPr>
                        <a:t>الحد الأدنى من عدد تصاريح العمرة من نسك</a:t>
                      </a:r>
                      <a:endParaRPr lang="ar-SA" sz="2800" b="1" i="0" u="none" strike="noStrike" dirty="0">
                        <a:solidFill>
                          <a:schemeClr val="tx1">
                            <a:lumMod val="75000"/>
                            <a:lumOff val="25000"/>
                          </a:schemeClr>
                        </a:solidFill>
                        <a:effectLst/>
                        <a:latin typeface="Arial" panose="020B0604020202020204" pitchFamily="34" charset="0"/>
                      </a:endParaRPr>
                    </a:p>
                  </a:txBody>
                  <a:tcPr marL="335280" marR="251460" marT="167640" marB="167640"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rtl="1" fontAlgn="b"/>
                      <a:r>
                        <a:rPr lang="ar-SA" sz="2800" b="1" u="none" strike="noStrike" dirty="0">
                          <a:solidFill>
                            <a:schemeClr val="tx1">
                              <a:lumMod val="75000"/>
                              <a:lumOff val="25000"/>
                            </a:schemeClr>
                          </a:solidFill>
                          <a:effectLst/>
                        </a:rPr>
                        <a:t>متوسط عدد تصاريح العمرة من نسك</a:t>
                      </a:r>
                      <a:endParaRPr lang="ar-SA" sz="2800" b="1" i="0" u="none" strike="noStrike" dirty="0">
                        <a:solidFill>
                          <a:schemeClr val="tx1">
                            <a:lumMod val="75000"/>
                            <a:lumOff val="25000"/>
                          </a:schemeClr>
                        </a:solidFill>
                        <a:effectLst/>
                        <a:latin typeface="Arial" panose="020B0604020202020204" pitchFamily="34" charset="0"/>
                      </a:endParaRPr>
                    </a:p>
                  </a:txBody>
                  <a:tcPr marL="335280" marR="251460" marT="167640" marB="167640"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3376918347"/>
                  </a:ext>
                </a:extLst>
              </a:tr>
              <a:tr h="1272364">
                <a:tc>
                  <a:txBody>
                    <a:bodyPr/>
                    <a:lstStyle/>
                    <a:p>
                      <a:pPr algn="r" rtl="0" fontAlgn="b"/>
                      <a:r>
                        <a:rPr lang="ar-SA" sz="2400" u="none" strike="noStrike" dirty="0">
                          <a:solidFill>
                            <a:schemeClr val="tx1">
                              <a:lumMod val="75000"/>
                              <a:lumOff val="25000"/>
                            </a:schemeClr>
                          </a:solidFill>
                          <a:effectLst/>
                        </a:rPr>
                        <a:t> </a:t>
                      </a:r>
                    </a:p>
                    <a:p>
                      <a:pPr algn="ctr" rtl="0" fontAlgn="b"/>
                      <a:r>
                        <a:rPr lang="ar-SA" sz="2400" u="none" strike="noStrike" dirty="0">
                          <a:solidFill>
                            <a:schemeClr val="tx1">
                              <a:lumMod val="75000"/>
                              <a:lumOff val="25000"/>
                            </a:schemeClr>
                          </a:solidFill>
                          <a:effectLst/>
                        </a:rPr>
                        <a:t>١٦٠.٣٠٤</a:t>
                      </a:r>
                    </a:p>
                  </a:txBody>
                  <a:tcPr marL="335280" marR="251460" marT="167640" marB="167640" anchor="b">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ctr" rtl="0" fontAlgn="b"/>
                      <a:r>
                        <a:rPr lang="ar-SA" sz="2400" b="0" i="0" u="none" strike="noStrike" dirty="0">
                          <a:solidFill>
                            <a:schemeClr val="tx1">
                              <a:lumMod val="75000"/>
                              <a:lumOff val="25000"/>
                            </a:schemeClr>
                          </a:solidFill>
                          <a:effectLst/>
                          <a:latin typeface="Arial" panose="020B0604020202020204" pitchFamily="34" charset="0"/>
                        </a:rPr>
                        <a:t>١٩</a:t>
                      </a:r>
                    </a:p>
                  </a:txBody>
                  <a:tcPr marL="335280" marR="251460" marT="167640" marB="167640" anchor="b">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ctr" rtl="0" fontAlgn="b"/>
                      <a:r>
                        <a:rPr lang="ar-SA" sz="2400" u="none" strike="noStrike" dirty="0">
                          <a:solidFill>
                            <a:schemeClr val="tx1">
                              <a:lumMod val="75000"/>
                              <a:lumOff val="25000"/>
                            </a:schemeClr>
                          </a:solidFill>
                          <a:effectLst/>
                        </a:rPr>
                        <a:t>٣٠.٨٤٠</a:t>
                      </a:r>
                    </a:p>
                  </a:txBody>
                  <a:tcPr marL="335280" marR="251460" marT="167640" marB="167640" anchor="b">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1392562503"/>
                  </a:ext>
                </a:extLst>
              </a:tr>
            </a:tbl>
          </a:graphicData>
        </a:graphic>
      </p:graphicFrame>
    </p:spTree>
    <p:extLst>
      <p:ext uri="{BB962C8B-B14F-4D97-AF65-F5344CB8AC3E}">
        <p14:creationId xmlns:p14="http://schemas.microsoft.com/office/powerpoint/2010/main" val="3396394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FB0E95-9CAE-4968-A118-2B9F7C8BB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0BBC371-361C-45F7-9235-C3252E336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F22F610B-4360-E2CA-F326-DABDCDBC6A09}"/>
              </a:ext>
            </a:extLst>
          </p:cNvPr>
          <p:cNvSpPr>
            <a:spLocks noGrp="1"/>
          </p:cNvSpPr>
          <p:nvPr>
            <p:ph type="title"/>
          </p:nvPr>
        </p:nvSpPr>
        <p:spPr>
          <a:xfrm>
            <a:off x="720000" y="619200"/>
            <a:ext cx="10728322" cy="681586"/>
          </a:xfrm>
        </p:spPr>
        <p:txBody>
          <a:bodyPr wrap="square">
            <a:normAutofit fontScale="90000"/>
          </a:bodyPr>
          <a:lstStyle/>
          <a:p>
            <a:pPr algn="r"/>
            <a:r>
              <a:rPr lang="ar-SA" sz="3200" dirty="0"/>
              <a:t>بالنسبة إلى تصاريح زيارة الروضة الشريفة ، ما هي نسبة تصاريح الذكور ونسبة تصاريح الإناث؟</a:t>
            </a:r>
          </a:p>
        </p:txBody>
      </p:sp>
      <p:sp useBgFill="1">
        <p:nvSpPr>
          <p:cNvPr id="13" name="Freeform: Shape 12">
            <a:extLst>
              <a:ext uri="{FF2B5EF4-FFF2-40B4-BE49-F238E27FC236}">
                <a16:creationId xmlns:a16="http://schemas.microsoft.com/office/drawing/2014/main" id="{4172FA92-6FD3-495F-95A0-4FD85861D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 y="1734458"/>
            <a:ext cx="12191501" cy="5123544"/>
          </a:xfrm>
          <a:custGeom>
            <a:avLst/>
            <a:gdLst>
              <a:gd name="connsiteX0" fmla="*/ 9255953 w 12191501"/>
              <a:gd name="connsiteY0" fmla="*/ 0 h 4430825"/>
              <a:gd name="connsiteX1" fmla="*/ 10762189 w 12191501"/>
              <a:gd name="connsiteY1" fmla="*/ 67992 h 4430825"/>
              <a:gd name="connsiteX2" fmla="*/ 11364025 w 12191501"/>
              <a:gd name="connsiteY2" fmla="*/ 57486 h 4430825"/>
              <a:gd name="connsiteX3" fmla="*/ 12096632 w 12191501"/>
              <a:gd name="connsiteY3" fmla="*/ 44699 h 4430825"/>
              <a:gd name="connsiteX4" fmla="*/ 12191501 w 12191501"/>
              <a:gd name="connsiteY4" fmla="*/ 43042 h 4430825"/>
              <a:gd name="connsiteX5" fmla="*/ 12191501 w 12191501"/>
              <a:gd name="connsiteY5" fmla="*/ 4430825 h 4430825"/>
              <a:gd name="connsiteX6" fmla="*/ 0 w 12191501"/>
              <a:gd name="connsiteY6" fmla="*/ 4430825 h 4430825"/>
              <a:gd name="connsiteX7" fmla="*/ 10182 w 12191501"/>
              <a:gd name="connsiteY7" fmla="*/ 95053 h 4430825"/>
              <a:gd name="connsiteX8" fmla="*/ 70972 w 12191501"/>
              <a:gd name="connsiteY8" fmla="*/ 97164 h 4430825"/>
              <a:gd name="connsiteX9" fmla="*/ 1281624 w 12191501"/>
              <a:gd name="connsiteY9" fmla="*/ 139193 h 4430825"/>
              <a:gd name="connsiteX10" fmla="*/ 2485297 w 12191501"/>
              <a:gd name="connsiteY10" fmla="*/ 118183 h 4430825"/>
              <a:gd name="connsiteX11" fmla="*/ 3237591 w 12191501"/>
              <a:gd name="connsiteY11" fmla="*/ 105051 h 4430825"/>
              <a:gd name="connsiteX12" fmla="*/ 3989887 w 12191501"/>
              <a:gd name="connsiteY12" fmla="*/ 91920 h 4430825"/>
              <a:gd name="connsiteX13" fmla="*/ 9255953 w 12191501"/>
              <a:gd name="connsiteY13" fmla="*/ 0 h 443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1501" h="4430825">
                <a:moveTo>
                  <a:pt x="9255953" y="0"/>
                </a:moveTo>
                <a:cubicBezTo>
                  <a:pt x="10762189" y="67992"/>
                  <a:pt x="10762189" y="67992"/>
                  <a:pt x="10762189" y="67992"/>
                </a:cubicBezTo>
                <a:cubicBezTo>
                  <a:pt x="11364025" y="57486"/>
                  <a:pt x="11364025" y="57486"/>
                  <a:pt x="11364025" y="57486"/>
                </a:cubicBezTo>
                <a:cubicBezTo>
                  <a:pt x="11589714" y="53547"/>
                  <a:pt x="11836561" y="49238"/>
                  <a:pt x="12096632" y="44699"/>
                </a:cubicBezTo>
                <a:lnTo>
                  <a:pt x="12191501" y="43042"/>
                </a:lnTo>
                <a:lnTo>
                  <a:pt x="12191501" y="4430825"/>
                </a:lnTo>
                <a:lnTo>
                  <a:pt x="0" y="4430825"/>
                </a:lnTo>
                <a:lnTo>
                  <a:pt x="10182" y="95053"/>
                </a:lnTo>
                <a:lnTo>
                  <a:pt x="70972" y="97164"/>
                </a:lnTo>
                <a:cubicBezTo>
                  <a:pt x="1281624" y="139193"/>
                  <a:pt x="1281624" y="139193"/>
                  <a:pt x="1281624" y="139193"/>
                </a:cubicBezTo>
                <a:cubicBezTo>
                  <a:pt x="2485297" y="118183"/>
                  <a:pt x="2485297" y="118183"/>
                  <a:pt x="2485297" y="118183"/>
                </a:cubicBezTo>
                <a:cubicBezTo>
                  <a:pt x="2786215" y="112930"/>
                  <a:pt x="2936672" y="110304"/>
                  <a:pt x="3237591" y="105051"/>
                </a:cubicBezTo>
                <a:cubicBezTo>
                  <a:pt x="3538508" y="99800"/>
                  <a:pt x="3839426" y="94546"/>
                  <a:pt x="3989887" y="91920"/>
                </a:cubicBezTo>
                <a:cubicBezTo>
                  <a:pt x="9255953" y="0"/>
                  <a:pt x="9255953" y="0"/>
                  <a:pt x="9255953"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4" name="عنصر نائب للمحتوى 3">
            <a:extLst>
              <a:ext uri="{FF2B5EF4-FFF2-40B4-BE49-F238E27FC236}">
                <a16:creationId xmlns:a16="http://schemas.microsoft.com/office/drawing/2014/main" id="{5941C369-5BD4-120F-3F4A-C8369BD69091}"/>
              </a:ext>
            </a:extLst>
          </p:cNvPr>
          <p:cNvGraphicFramePr>
            <a:graphicFrameLocks noGrp="1"/>
          </p:cNvGraphicFramePr>
          <p:nvPr>
            <p:ph idx="1"/>
            <p:extLst>
              <p:ext uri="{D42A27DB-BD31-4B8C-83A1-F6EECF244321}">
                <p14:modId xmlns:p14="http://schemas.microsoft.com/office/powerpoint/2010/main" val="2620809999"/>
              </p:ext>
            </p:extLst>
          </p:nvPr>
        </p:nvGraphicFramePr>
        <p:xfrm>
          <a:off x="621871" y="2502355"/>
          <a:ext cx="5375275" cy="3587750"/>
        </p:xfrm>
        <a:graphic>
          <a:graphicData uri="http://schemas.openxmlformats.org/drawingml/2006/chart">
            <c:chart xmlns:c="http://schemas.openxmlformats.org/drawingml/2006/chart" xmlns:r="http://schemas.openxmlformats.org/officeDocument/2006/relationships" r:id="rId2"/>
          </a:graphicData>
        </a:graphic>
      </p:graphicFrame>
      <p:sp>
        <p:nvSpPr>
          <p:cNvPr id="5" name="عنوان 1">
            <a:extLst>
              <a:ext uri="{FF2B5EF4-FFF2-40B4-BE49-F238E27FC236}">
                <a16:creationId xmlns:a16="http://schemas.microsoft.com/office/drawing/2014/main" id="{5A412519-CEE1-A208-5670-35DB2A7AF032}"/>
              </a:ext>
            </a:extLst>
          </p:cNvPr>
          <p:cNvSpPr txBox="1">
            <a:spLocks/>
          </p:cNvSpPr>
          <p:nvPr/>
        </p:nvSpPr>
        <p:spPr>
          <a:xfrm>
            <a:off x="6409623" y="3239405"/>
            <a:ext cx="4443814" cy="2113649"/>
          </a:xfrm>
          <a:prstGeom prst="rect">
            <a:avLst/>
          </a:prstGeom>
        </p:spPr>
        <p:txBody>
          <a:bodyPr wrap="square" lIns="109728" tIns="109728" rIns="109728" bIns="91440" anchor="t">
            <a:noAutofit/>
          </a:bodyPr>
          <a:lstStyle>
            <a:lvl1pPr algn="l" defTabSz="914400" rtl="0" eaLnBrk="1" latinLnBrk="0" hangingPunct="1">
              <a:lnSpc>
                <a:spcPct val="100000"/>
              </a:lnSpc>
              <a:spcBef>
                <a:spcPct val="0"/>
              </a:spcBef>
              <a:buNone/>
              <a:defRPr sz="4800" kern="1200" cap="none" baseline="0">
                <a:solidFill>
                  <a:schemeClr val="tx1"/>
                </a:solidFill>
                <a:latin typeface="+mj-lt"/>
                <a:ea typeface="+mj-ea"/>
                <a:cs typeface="+mj-cs"/>
              </a:defRPr>
            </a:lvl1pPr>
          </a:lstStyle>
          <a:p>
            <a:pPr marL="0" algn="r" defTabSz="914400" rtl="1" eaLnBrk="1" latinLnBrk="0" hangingPunct="1">
              <a:lnSpc>
                <a:spcPct val="150000"/>
              </a:lnSpc>
              <a:spcBef>
                <a:spcPct val="0"/>
              </a:spcBef>
              <a:buNone/>
            </a:pPr>
            <a:endParaRPr lang="ar-SA" sz="1800" dirty="0"/>
          </a:p>
        </p:txBody>
      </p:sp>
      <p:sp>
        <p:nvSpPr>
          <p:cNvPr id="7" name="عنوان 1">
            <a:extLst>
              <a:ext uri="{FF2B5EF4-FFF2-40B4-BE49-F238E27FC236}">
                <a16:creationId xmlns:a16="http://schemas.microsoft.com/office/drawing/2014/main" id="{C3100522-B263-0216-A35E-E70D6C5E7A81}"/>
              </a:ext>
            </a:extLst>
          </p:cNvPr>
          <p:cNvSpPr txBox="1">
            <a:spLocks/>
          </p:cNvSpPr>
          <p:nvPr/>
        </p:nvSpPr>
        <p:spPr>
          <a:xfrm>
            <a:off x="6409623" y="3726533"/>
            <a:ext cx="4443814" cy="2113649"/>
          </a:xfrm>
          <a:prstGeom prst="rect">
            <a:avLst/>
          </a:prstGeom>
        </p:spPr>
        <p:txBody>
          <a:bodyPr wrap="square" lIns="109728" tIns="109728" rIns="109728" bIns="91440" anchor="t">
            <a:noAutofit/>
          </a:bodyPr>
          <a:lstStyle>
            <a:lvl1pPr algn="l" defTabSz="914400" rtl="0" eaLnBrk="1" latinLnBrk="0" hangingPunct="1">
              <a:lnSpc>
                <a:spcPct val="100000"/>
              </a:lnSpc>
              <a:spcBef>
                <a:spcPct val="0"/>
              </a:spcBef>
              <a:buNone/>
              <a:defRPr sz="4800" kern="1200" cap="none" baseline="0">
                <a:solidFill>
                  <a:schemeClr val="tx1"/>
                </a:solidFill>
                <a:latin typeface="+mj-lt"/>
                <a:ea typeface="+mj-ea"/>
                <a:cs typeface="+mj-cs"/>
              </a:defRPr>
            </a:lvl1pPr>
          </a:lstStyle>
          <a:p>
            <a:pPr algn="r">
              <a:lnSpc>
                <a:spcPct val="150000"/>
              </a:lnSpc>
            </a:pPr>
            <a:r>
              <a:rPr lang="ar-SA" sz="1800" dirty="0"/>
              <a:t>نسبة تصاريح زيارة الروضة الشريفة من تطبيق نُسُك للذكور والإناث متساوية ٥٠٪ لكلاً منهما.</a:t>
            </a:r>
          </a:p>
        </p:txBody>
      </p:sp>
    </p:spTree>
    <p:extLst>
      <p:ext uri="{BB962C8B-B14F-4D97-AF65-F5344CB8AC3E}">
        <p14:creationId xmlns:p14="http://schemas.microsoft.com/office/powerpoint/2010/main" val="2669770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FB0E95-9CAE-4968-A118-2B9F7C8BB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0BBC371-361C-45F7-9235-C3252E336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4172FA92-6FD3-495F-95A0-4FD85861D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 y="1734458"/>
            <a:ext cx="12191501" cy="5123544"/>
          </a:xfrm>
          <a:custGeom>
            <a:avLst/>
            <a:gdLst>
              <a:gd name="connsiteX0" fmla="*/ 9255953 w 12191501"/>
              <a:gd name="connsiteY0" fmla="*/ 0 h 4430825"/>
              <a:gd name="connsiteX1" fmla="*/ 10762189 w 12191501"/>
              <a:gd name="connsiteY1" fmla="*/ 67992 h 4430825"/>
              <a:gd name="connsiteX2" fmla="*/ 11364025 w 12191501"/>
              <a:gd name="connsiteY2" fmla="*/ 57486 h 4430825"/>
              <a:gd name="connsiteX3" fmla="*/ 12096632 w 12191501"/>
              <a:gd name="connsiteY3" fmla="*/ 44699 h 4430825"/>
              <a:gd name="connsiteX4" fmla="*/ 12191501 w 12191501"/>
              <a:gd name="connsiteY4" fmla="*/ 43042 h 4430825"/>
              <a:gd name="connsiteX5" fmla="*/ 12191501 w 12191501"/>
              <a:gd name="connsiteY5" fmla="*/ 4430825 h 4430825"/>
              <a:gd name="connsiteX6" fmla="*/ 0 w 12191501"/>
              <a:gd name="connsiteY6" fmla="*/ 4430825 h 4430825"/>
              <a:gd name="connsiteX7" fmla="*/ 10182 w 12191501"/>
              <a:gd name="connsiteY7" fmla="*/ 95053 h 4430825"/>
              <a:gd name="connsiteX8" fmla="*/ 70972 w 12191501"/>
              <a:gd name="connsiteY8" fmla="*/ 97164 h 4430825"/>
              <a:gd name="connsiteX9" fmla="*/ 1281624 w 12191501"/>
              <a:gd name="connsiteY9" fmla="*/ 139193 h 4430825"/>
              <a:gd name="connsiteX10" fmla="*/ 2485297 w 12191501"/>
              <a:gd name="connsiteY10" fmla="*/ 118183 h 4430825"/>
              <a:gd name="connsiteX11" fmla="*/ 3237591 w 12191501"/>
              <a:gd name="connsiteY11" fmla="*/ 105051 h 4430825"/>
              <a:gd name="connsiteX12" fmla="*/ 3989887 w 12191501"/>
              <a:gd name="connsiteY12" fmla="*/ 91920 h 4430825"/>
              <a:gd name="connsiteX13" fmla="*/ 9255953 w 12191501"/>
              <a:gd name="connsiteY13" fmla="*/ 0 h 443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1501" h="4430825">
                <a:moveTo>
                  <a:pt x="9255953" y="0"/>
                </a:moveTo>
                <a:cubicBezTo>
                  <a:pt x="10762189" y="67992"/>
                  <a:pt x="10762189" y="67992"/>
                  <a:pt x="10762189" y="67992"/>
                </a:cubicBezTo>
                <a:cubicBezTo>
                  <a:pt x="11364025" y="57486"/>
                  <a:pt x="11364025" y="57486"/>
                  <a:pt x="11364025" y="57486"/>
                </a:cubicBezTo>
                <a:cubicBezTo>
                  <a:pt x="11589714" y="53547"/>
                  <a:pt x="11836561" y="49238"/>
                  <a:pt x="12096632" y="44699"/>
                </a:cubicBezTo>
                <a:lnTo>
                  <a:pt x="12191501" y="43042"/>
                </a:lnTo>
                <a:lnTo>
                  <a:pt x="12191501" y="4430825"/>
                </a:lnTo>
                <a:lnTo>
                  <a:pt x="0" y="4430825"/>
                </a:lnTo>
                <a:lnTo>
                  <a:pt x="10182" y="95053"/>
                </a:lnTo>
                <a:lnTo>
                  <a:pt x="70972" y="97164"/>
                </a:lnTo>
                <a:cubicBezTo>
                  <a:pt x="1281624" y="139193"/>
                  <a:pt x="1281624" y="139193"/>
                  <a:pt x="1281624" y="139193"/>
                </a:cubicBezTo>
                <a:cubicBezTo>
                  <a:pt x="2485297" y="118183"/>
                  <a:pt x="2485297" y="118183"/>
                  <a:pt x="2485297" y="118183"/>
                </a:cubicBezTo>
                <a:cubicBezTo>
                  <a:pt x="2786215" y="112930"/>
                  <a:pt x="2936672" y="110304"/>
                  <a:pt x="3237591" y="105051"/>
                </a:cubicBezTo>
                <a:cubicBezTo>
                  <a:pt x="3538508" y="99800"/>
                  <a:pt x="3839426" y="94546"/>
                  <a:pt x="3989887" y="91920"/>
                </a:cubicBezTo>
                <a:cubicBezTo>
                  <a:pt x="9255953" y="0"/>
                  <a:pt x="9255953" y="0"/>
                  <a:pt x="9255953"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7" name="مخطط 3">
            <a:extLst>
              <a:ext uri="{FF2B5EF4-FFF2-40B4-BE49-F238E27FC236}">
                <a16:creationId xmlns:a16="http://schemas.microsoft.com/office/drawing/2014/main" id="{B2826D29-859B-982B-1F9C-79252E3BDA7F}"/>
              </a:ext>
            </a:extLst>
          </p:cNvPr>
          <p:cNvGraphicFramePr>
            <a:graphicFrameLocks noGrp="1"/>
          </p:cNvGraphicFramePr>
          <p:nvPr>
            <p:ph idx="1"/>
            <p:extLst>
              <p:ext uri="{D42A27DB-BD31-4B8C-83A1-F6EECF244321}">
                <p14:modId xmlns:p14="http://schemas.microsoft.com/office/powerpoint/2010/main" val="381657304"/>
              </p:ext>
            </p:extLst>
          </p:nvPr>
        </p:nvGraphicFramePr>
        <p:xfrm>
          <a:off x="469557" y="2541588"/>
          <a:ext cx="5626443" cy="3599720"/>
        </p:xfrm>
        <a:graphic>
          <a:graphicData uri="http://schemas.openxmlformats.org/drawingml/2006/chart">
            <c:chart xmlns:c="http://schemas.openxmlformats.org/drawingml/2006/chart" xmlns:r="http://schemas.openxmlformats.org/officeDocument/2006/relationships" r:id="rId2"/>
          </a:graphicData>
        </a:graphic>
      </p:graphicFrame>
      <p:sp>
        <p:nvSpPr>
          <p:cNvPr id="8" name="عنوان 1">
            <a:extLst>
              <a:ext uri="{FF2B5EF4-FFF2-40B4-BE49-F238E27FC236}">
                <a16:creationId xmlns:a16="http://schemas.microsoft.com/office/drawing/2014/main" id="{DBF22451-1CD4-6E6B-ED8B-6EDD8AA33152}"/>
              </a:ext>
            </a:extLst>
          </p:cNvPr>
          <p:cNvSpPr txBox="1">
            <a:spLocks/>
          </p:cNvSpPr>
          <p:nvPr/>
        </p:nvSpPr>
        <p:spPr>
          <a:xfrm>
            <a:off x="860043" y="526436"/>
            <a:ext cx="10728322" cy="681586"/>
          </a:xfrm>
          <a:prstGeom prst="rect">
            <a:avLst/>
          </a:prstGeom>
        </p:spPr>
        <p:txBody>
          <a:bodyPr wrap="square" lIns="109728" tIns="109728" rIns="109728" bIns="91440" anchor="t">
            <a:normAutofit fontScale="82500" lnSpcReduction="10000"/>
          </a:bodyPr>
          <a:lstStyle>
            <a:lvl1pPr algn="l" defTabSz="914400" rtl="0" eaLnBrk="1" latinLnBrk="0" hangingPunct="1">
              <a:lnSpc>
                <a:spcPct val="100000"/>
              </a:lnSpc>
              <a:spcBef>
                <a:spcPct val="0"/>
              </a:spcBef>
              <a:buNone/>
              <a:defRPr sz="4800" kern="1200" cap="none" baseline="0">
                <a:solidFill>
                  <a:schemeClr val="tx1"/>
                </a:solidFill>
                <a:latin typeface="+mj-lt"/>
                <a:ea typeface="+mj-ea"/>
                <a:cs typeface="+mj-cs"/>
              </a:defRPr>
            </a:lvl1pPr>
          </a:lstStyle>
          <a:p>
            <a:pPr algn="r"/>
            <a:r>
              <a:rPr lang="ar-SA" sz="3200" dirty="0"/>
              <a:t>ما هو أكثر شهر أصدر فيه الرجال تصاريح لزيارة الروضة الشريفة في تطبيق نُسُك لعام ١٤٤٤هـ؟</a:t>
            </a:r>
          </a:p>
        </p:txBody>
      </p:sp>
      <p:sp>
        <p:nvSpPr>
          <p:cNvPr id="9" name="عنوان 1">
            <a:extLst>
              <a:ext uri="{FF2B5EF4-FFF2-40B4-BE49-F238E27FC236}">
                <a16:creationId xmlns:a16="http://schemas.microsoft.com/office/drawing/2014/main" id="{CDF97845-B4C6-A588-F229-478B0655F1ED}"/>
              </a:ext>
            </a:extLst>
          </p:cNvPr>
          <p:cNvSpPr txBox="1">
            <a:spLocks/>
          </p:cNvSpPr>
          <p:nvPr/>
        </p:nvSpPr>
        <p:spPr>
          <a:xfrm>
            <a:off x="6922093" y="3452729"/>
            <a:ext cx="4443814" cy="1777438"/>
          </a:xfrm>
          <a:prstGeom prst="rect">
            <a:avLst/>
          </a:prstGeom>
        </p:spPr>
        <p:txBody>
          <a:bodyPr wrap="square" lIns="109728" tIns="109728" rIns="109728" bIns="91440" anchor="t">
            <a:noAutofit/>
          </a:bodyPr>
          <a:lstStyle>
            <a:lvl1pPr algn="l" defTabSz="914400" rtl="0" eaLnBrk="1" latinLnBrk="0" hangingPunct="1">
              <a:lnSpc>
                <a:spcPct val="100000"/>
              </a:lnSpc>
              <a:spcBef>
                <a:spcPct val="0"/>
              </a:spcBef>
              <a:buNone/>
              <a:defRPr sz="4800" kern="1200" cap="none" baseline="0">
                <a:solidFill>
                  <a:schemeClr val="tx1"/>
                </a:solidFill>
                <a:latin typeface="+mj-lt"/>
                <a:ea typeface="+mj-ea"/>
                <a:cs typeface="+mj-cs"/>
              </a:defRPr>
            </a:lvl1pPr>
          </a:lstStyle>
          <a:p>
            <a:pPr algn="r">
              <a:lnSpc>
                <a:spcPct val="150000"/>
              </a:lnSpc>
            </a:pPr>
            <a:r>
              <a:rPr lang="ar-SA" sz="1800" dirty="0"/>
              <a:t>أكثر شهر أصدر فيه الرجال تصاريح لزيارة الروضة الشريفة كان الشهر الثامن هجرياً بما يقارب ٥ مليون تصريح زيارة للروضة.</a:t>
            </a:r>
          </a:p>
        </p:txBody>
      </p:sp>
    </p:spTree>
    <p:extLst>
      <p:ext uri="{BB962C8B-B14F-4D97-AF65-F5344CB8AC3E}">
        <p14:creationId xmlns:p14="http://schemas.microsoft.com/office/powerpoint/2010/main" val="3855739035"/>
      </p:ext>
    </p:extLst>
  </p:cSld>
  <p:clrMapOvr>
    <a:masterClrMapping/>
  </p:clrMapOvr>
</p:sld>
</file>

<file path=ppt/theme/theme1.xml><?xml version="1.0" encoding="utf-8"?>
<a:theme xmlns:a="http://schemas.openxmlformats.org/drawingml/2006/main" name="BlobVTI">
  <a:themeElements>
    <a:clrScheme name="Blob V2">
      <a:dk1>
        <a:sysClr val="windowText" lastClr="000000"/>
      </a:dk1>
      <a:lt1>
        <a:sysClr val="window" lastClr="FFFFFF"/>
      </a:lt1>
      <a:dk2>
        <a:srgbClr val="0B2827"/>
      </a:dk2>
      <a:lt2>
        <a:srgbClr val="DAE3E3"/>
      </a:lt2>
      <a:accent1>
        <a:srgbClr val="B495C2"/>
      </a:accent1>
      <a:accent2>
        <a:srgbClr val="767E37"/>
      </a:accent2>
      <a:accent3>
        <a:srgbClr val="8FA3A3"/>
      </a:accent3>
      <a:accent4>
        <a:srgbClr val="CE7F01"/>
      </a:accent4>
      <a:accent5>
        <a:srgbClr val="D15A29"/>
      </a:accent5>
      <a:accent6>
        <a:srgbClr val="B88470"/>
      </a:accent6>
      <a:hlink>
        <a:srgbClr val="B57001"/>
      </a:hlink>
      <a:folHlink>
        <a:srgbClr val="996209"/>
      </a:folHlink>
    </a:clrScheme>
    <a:fontScheme name="Blob">
      <a:majorFont>
        <a:latin typeface="Sakkal Majalla"/>
        <a:ea typeface=""/>
        <a:cs typeface=""/>
      </a:majorFont>
      <a:minorFont>
        <a:latin typeface="Sakkal Majall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198</TotalTime>
  <Words>718</Words>
  <Application>Microsoft Macintosh PowerPoint</Application>
  <PresentationFormat>شاشة عريضة</PresentationFormat>
  <Paragraphs>69</Paragraphs>
  <Slides>12</Slides>
  <Notes>0</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12</vt:i4>
      </vt:variant>
    </vt:vector>
  </HeadingPairs>
  <TitlesOfParts>
    <vt:vector size="17" baseType="lpstr">
      <vt:lpstr>Arial</vt:lpstr>
      <vt:lpstr>Sakkal Majalla</vt:lpstr>
      <vt:lpstr>The Hand Extrablack</vt:lpstr>
      <vt:lpstr>Wingdings</vt:lpstr>
      <vt:lpstr>BlobVTI</vt:lpstr>
      <vt:lpstr>تقرير</vt:lpstr>
      <vt:lpstr>حول المشروع</vt:lpstr>
      <vt:lpstr>ماهي نسبة تصاريح العمرة من تطبيق نُسُك لعام ١٤٤٤هـ؟</vt:lpstr>
      <vt:lpstr>بالنسبة إلى تصاريح العمرة، ما هي نسبة تصاريح الذكور ونسبة تصاريح الإناث؟</vt:lpstr>
      <vt:lpstr>ما هو أكثر شهر إصداراً لتصاريح العمرة في تطبيق نُسُك لعام ١٤٤٤هـ؟</vt:lpstr>
      <vt:lpstr>من أكثر إصداراً لتصاريح العمرة في شهر رمضان لعام ١٤٤٤هـ؟</vt:lpstr>
      <vt:lpstr>بالنسبة لتصاريح العمرة، ما هو متوسط عدد التصاريح وما هو أعلى عدد تصاريح تم إصدارها وما هي أقل عدد؟</vt:lpstr>
      <vt:lpstr>بالنسبة إلى تصاريح زيارة الروضة الشريفة ، ما هي نسبة تصاريح الذكور ونسبة تصاريح الإناث؟</vt:lpstr>
      <vt:lpstr>عرض تقديمي في PowerPoint</vt:lpstr>
      <vt:lpstr>عرض تقديمي في PowerPoint</vt:lpstr>
      <vt:lpstr>بالنسبة لتصاريح زيارة الروضة الشريفة ، ما هو متوسط عدد التصاريح وما هو أعلى عدد تصاريح تم إصدارها وما هي أقل عدد؟</vt:lpstr>
      <vt:lpstr>ملخص التحليل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تقرير</dc:title>
  <dc:creator>Tahani Alotaibi</dc:creator>
  <cp:lastModifiedBy>Tahani Alotaibi</cp:lastModifiedBy>
  <cp:revision>16</cp:revision>
  <dcterms:created xsi:type="dcterms:W3CDTF">2023-09-21T23:14:11Z</dcterms:created>
  <dcterms:modified xsi:type="dcterms:W3CDTF">2023-09-29T00:07:35Z</dcterms:modified>
</cp:coreProperties>
</file>