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9"/>
  </p:notesMasterIdLst>
  <p:sldIdLst>
    <p:sldId id="259" r:id="rId2"/>
    <p:sldId id="280" r:id="rId3"/>
    <p:sldId id="287" r:id="rId4"/>
    <p:sldId id="272" r:id="rId5"/>
    <p:sldId id="288" r:id="rId6"/>
    <p:sldId id="289" r:id="rId7"/>
    <p:sldId id="290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elvetica Neue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3F"/>
    <a:srgbClr val="36B34A"/>
    <a:srgbClr val="228C14"/>
    <a:srgbClr val="2FC263"/>
    <a:srgbClr val="25BF5B"/>
    <a:srgbClr val="1A6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26" y="3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31207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366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6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5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271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799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881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5c1181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5c1181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3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_белый 1">
  <p:cSld name="Текст_белый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74192" y="1037050"/>
            <a:ext cx="8115000" cy="3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52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8425"/>
            <a:ext cx="7885200" cy="3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superjet.wikidot.com/wiki:rashod-topliva" TargetMode="External"/><Relationship Id="rId5" Type="http://schemas.openxmlformats.org/officeDocument/2006/relationships/hyperlink" Target="https://www.superjetinternational.com/wp-content/uploads/SSJ100_Datasheet.pdf" TargetMode="External"/><Relationship Id="rId4" Type="http://schemas.openxmlformats.org/officeDocument/2006/relationships/hyperlink" Target="http://www.boeing.com/assets/pdf/commercial/airports/acaps/737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0"/>
          <p:cNvCxnSpPr/>
          <p:nvPr/>
        </p:nvCxnSpPr>
        <p:spPr>
          <a:xfrm flipH="1">
            <a:off x="721100" y="3958650"/>
            <a:ext cx="4500" cy="576600"/>
          </a:xfrm>
          <a:prstGeom prst="straightConnector1">
            <a:avLst/>
          </a:prstGeom>
          <a:noFill/>
          <a:ln w="76200" cap="flat" cmpd="sng">
            <a:solidFill>
              <a:srgbClr val="33B54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20"/>
          <p:cNvSpPr txBox="1"/>
          <p:nvPr/>
        </p:nvSpPr>
        <p:spPr>
          <a:xfrm>
            <a:off x="854199" y="3949430"/>
            <a:ext cx="5447209" cy="5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Тимофеев Тимофей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dirty="0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Группа </a:t>
            </a:r>
            <a:r>
              <a:rPr lang="en-US" sz="1500" b="1" dirty="0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dspr</a:t>
            </a:r>
            <a:r>
              <a:rPr lang="en-US" sz="1500" b="1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lang="en-US" sz="1500" b="1" dirty="0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45</a:t>
            </a:r>
            <a:endParaRPr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7C77A933-7120-4007-8FC3-3B8FEFF0B217}"/>
              </a:ext>
            </a:extLst>
          </p:cNvPr>
          <p:cNvSpPr txBox="1">
            <a:spLocks/>
          </p:cNvSpPr>
          <p:nvPr/>
        </p:nvSpPr>
        <p:spPr>
          <a:xfrm>
            <a:off x="436182" y="1254884"/>
            <a:ext cx="4867499" cy="13846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№ 4.</a:t>
            </a:r>
          </a:p>
          <a:p>
            <a:pPr algn="l"/>
            <a:r>
              <a:rPr lang="ru-RU" sz="3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Авиарейсы без потерь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548B697-65AB-4517-AE3F-390397E5D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044" y="869086"/>
            <a:ext cx="3060914" cy="3060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66588" y="312886"/>
            <a:ext cx="4432200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indent="0"/>
            <a:r>
              <a:rPr lang="ru-RU" dirty="0" smtClean="0"/>
              <a:t>Цель </a:t>
            </a:r>
            <a:r>
              <a:rPr lang="ru-RU" dirty="0" smtClean="0"/>
              <a:t>и задачи проекта.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1732" y="2402440"/>
            <a:ext cx="827116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b="1" dirty="0">
                <a:solidFill>
                  <a:srgbClr val="00B4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Задачи</a:t>
            </a:r>
            <a:r>
              <a:rPr lang="en-US" sz="1500" b="1" dirty="0">
                <a:solidFill>
                  <a:srgbClr val="00B4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lang="ru-RU" sz="1500" b="1" dirty="0">
              <a:solidFill>
                <a:srgbClr val="00B4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ru-RU" sz="1500" dirty="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Собрать </a:t>
            </a:r>
            <a:r>
              <a:rPr lang="ru-RU" sz="1500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 можно больше информации, содержащейся в </a:t>
            </a:r>
            <a:r>
              <a:rPr lang="ru-RU" sz="1500" dirty="0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базе</a:t>
            </a:r>
            <a:r>
              <a:rPr lang="ru-RU" sz="1500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в один </a:t>
            </a:r>
            <a:r>
              <a:rPr lang="ru-RU" sz="1500" dirty="0" err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датасет</a:t>
            </a:r>
            <a:r>
              <a:rPr lang="ru-RU" sz="1500" dirty="0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ru-RU" sz="1500" dirty="0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Посмотреть дополнительные данные, которых нет в базе, но они были бы полезны для анализа.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Рассмотреть возможные способы оценки прибыльности рейсов на основе полученных данных.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1732" y="1489010"/>
            <a:ext cx="84291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b="1" dirty="0" smtClean="0">
                <a:solidFill>
                  <a:srgbClr val="00B4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Цель проекта: </a:t>
            </a:r>
          </a:p>
          <a:p>
            <a:r>
              <a:rPr lang="ru-RU" sz="1500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</a:rPr>
              <a:t>В</a:t>
            </a:r>
            <a:r>
              <a:rPr lang="ru-RU" sz="1500" dirty="0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</a:rPr>
              <a:t>ыяснить</a:t>
            </a:r>
            <a:r>
              <a:rPr lang="ru-RU" sz="1500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</a:rPr>
              <a:t>, от каких самых малоприбыльных рейсов из Анапы </a:t>
            </a:r>
            <a:r>
              <a:rPr lang="ru-RU" sz="1500" dirty="0" smtClean="0">
                <a:solidFill>
                  <a:srgbClr val="3F3F3F"/>
                </a:solidFill>
                <a:latin typeface="Helvetica Neue"/>
                <a:ea typeface="Helvetica Neue"/>
                <a:cs typeface="Helvetica Neue"/>
              </a:rPr>
              <a:t>можно </a:t>
            </a:r>
            <a:r>
              <a:rPr lang="ru-RU" sz="1500" dirty="0">
                <a:solidFill>
                  <a:srgbClr val="3F3F3F"/>
                </a:solidFill>
                <a:latin typeface="Helvetica Neue"/>
                <a:ea typeface="Helvetica Neue"/>
                <a:cs typeface="Helvetica Neue"/>
              </a:rPr>
              <a:t>отказаться в зимнее время.</a:t>
            </a:r>
            <a:endParaRPr lang="ru-RU" sz="1500" dirty="0">
              <a:solidFill>
                <a:srgbClr val="3F3F3F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792" y="-46939"/>
            <a:ext cx="1903061" cy="19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indent="0"/>
            <a:r>
              <a:rPr lang="ru-RU" dirty="0" smtClean="0"/>
              <a:t>Необходимые данные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822960"/>
            <a:ext cx="890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решения нашей задачи, нам нужно произвести оценку прибыли рейсов.</a:t>
            </a:r>
          </a:p>
          <a:p>
            <a:r>
              <a:rPr lang="ru-RU" dirty="0" smtClean="0"/>
              <a:t>С виду все просто: доход – расход.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537742"/>
            <a:ext cx="29706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Доход у нас один:</a:t>
            </a:r>
          </a:p>
          <a:p>
            <a:endParaRPr lang="ru-RU" dirty="0" smtClean="0"/>
          </a:p>
          <a:p>
            <a:r>
              <a:rPr lang="ru-RU" dirty="0"/>
              <a:t>э</a:t>
            </a:r>
            <a:r>
              <a:rPr lang="ru-RU" dirty="0" smtClean="0"/>
              <a:t>то прибыль от продажи билетов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756660" y="1537742"/>
            <a:ext cx="5295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 вот расходов много: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Оплата </a:t>
            </a:r>
            <a:r>
              <a:rPr lang="ru-RU" dirty="0"/>
              <a:t>топлива на рейс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Выплата зарплаты экипажу за рейс.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Оплата </a:t>
            </a:r>
            <a:r>
              <a:rPr lang="ru-RU" dirty="0"/>
              <a:t>аэропортового и аэронавигационного обслуживания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Лизинг</a:t>
            </a:r>
            <a:r>
              <a:rPr lang="ru-RU" dirty="0"/>
              <a:t>, ремонт и обслуживание воздушных судов авиакомпании.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114800"/>
            <a:ext cx="594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/>
              <a:t>Посмотрим, что нам даст база данных по перелетам.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849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indent="0"/>
            <a:r>
              <a:rPr lang="ru-RU" dirty="0" smtClean="0"/>
              <a:t>Структура </a:t>
            </a:r>
            <a:r>
              <a:rPr lang="ru-RU" dirty="0" err="1" smtClean="0"/>
              <a:t>датасета</a:t>
            </a:r>
            <a:r>
              <a:rPr lang="ru-RU" dirty="0" smtClean="0"/>
              <a:t> из базы данных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088863" y="845820"/>
            <a:ext cx="39511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Данные предоставлены за зимний период 2017 года и включают в себя следующие признаки: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pPr>
              <a:buClr>
                <a:srgbClr val="228C14"/>
              </a:buClr>
              <a:buFont typeface="Wingdings" pitchFamily="2" charset="2"/>
              <a:buChar char="§"/>
            </a:pPr>
            <a:r>
              <a:rPr lang="ru-RU" b="1" dirty="0"/>
              <a:t> </a:t>
            </a:r>
            <a:r>
              <a:rPr lang="en-US" b="1" dirty="0" err="1"/>
              <a:t>fl_id</a:t>
            </a:r>
            <a:r>
              <a:rPr lang="en-US" dirty="0"/>
              <a:t> - </a:t>
            </a:r>
            <a:r>
              <a:rPr lang="ru-RU" dirty="0"/>
              <a:t>идентификатор рейса</a:t>
            </a:r>
          </a:p>
          <a:p>
            <a:pPr>
              <a:buClr>
                <a:srgbClr val="228C14"/>
              </a:buClr>
              <a:buFont typeface="Wingdings" pitchFamily="2" charset="2"/>
              <a:buChar char="§"/>
            </a:pPr>
            <a:r>
              <a:rPr lang="ru-RU" b="1" dirty="0"/>
              <a:t> </a:t>
            </a:r>
            <a:r>
              <a:rPr lang="en-US" b="1" dirty="0" err="1"/>
              <a:t>dep_air</a:t>
            </a:r>
            <a:r>
              <a:rPr lang="en-US" dirty="0"/>
              <a:t> - </a:t>
            </a:r>
            <a:r>
              <a:rPr lang="ru-RU" dirty="0"/>
              <a:t>аэропорт отправления</a:t>
            </a:r>
          </a:p>
          <a:p>
            <a:pPr>
              <a:buClr>
                <a:srgbClr val="228C14"/>
              </a:buClr>
              <a:buFont typeface="Wingdings" pitchFamily="2" charset="2"/>
              <a:buChar char="§"/>
            </a:pPr>
            <a:r>
              <a:rPr lang="ru-RU" b="1" dirty="0"/>
              <a:t> </a:t>
            </a:r>
            <a:r>
              <a:rPr lang="en-US" b="1" dirty="0" err="1"/>
              <a:t>arr_air</a:t>
            </a:r>
            <a:r>
              <a:rPr lang="en-US" dirty="0"/>
              <a:t> - </a:t>
            </a:r>
            <a:r>
              <a:rPr lang="ru-RU" dirty="0"/>
              <a:t>аэропорт прибытия</a:t>
            </a:r>
          </a:p>
          <a:p>
            <a:pPr>
              <a:buClr>
                <a:srgbClr val="228C14"/>
              </a:buClr>
              <a:buFont typeface="Wingdings" pitchFamily="2" charset="2"/>
              <a:buChar char="§"/>
            </a:pPr>
            <a:r>
              <a:rPr lang="ru-RU" b="1" dirty="0"/>
              <a:t> </a:t>
            </a:r>
            <a:r>
              <a:rPr lang="en-US" b="1" dirty="0" err="1"/>
              <a:t>craft_model</a:t>
            </a:r>
            <a:r>
              <a:rPr lang="en-US" dirty="0"/>
              <a:t> - </a:t>
            </a:r>
            <a:r>
              <a:rPr lang="ru-RU" dirty="0"/>
              <a:t>модель самолёта</a:t>
            </a:r>
          </a:p>
          <a:p>
            <a:pPr>
              <a:buClr>
                <a:srgbClr val="228C14"/>
              </a:buClr>
              <a:buFont typeface="Wingdings" pitchFamily="2" charset="2"/>
              <a:buChar char="§"/>
            </a:pPr>
            <a:r>
              <a:rPr lang="ru-RU" b="1" dirty="0"/>
              <a:t> </a:t>
            </a:r>
            <a:r>
              <a:rPr lang="en-US" b="1" dirty="0" err="1"/>
              <a:t>flight_duration</a:t>
            </a:r>
            <a:r>
              <a:rPr lang="en-US" dirty="0"/>
              <a:t> - </a:t>
            </a:r>
            <a:r>
              <a:rPr lang="ru-RU" dirty="0"/>
              <a:t>длительность полёта в минутах</a:t>
            </a:r>
          </a:p>
          <a:p>
            <a:pPr>
              <a:buClr>
                <a:srgbClr val="228C14"/>
              </a:buClr>
              <a:buFont typeface="Wingdings" pitchFamily="2" charset="2"/>
              <a:buChar char="§"/>
            </a:pPr>
            <a:r>
              <a:rPr lang="ru-RU" b="1" dirty="0"/>
              <a:t> </a:t>
            </a:r>
            <a:r>
              <a:rPr lang="en-US" b="1" dirty="0" err="1"/>
              <a:t>pass_count</a:t>
            </a:r>
            <a:r>
              <a:rPr lang="en-US" dirty="0"/>
              <a:t> - </a:t>
            </a:r>
            <a:r>
              <a:rPr lang="ru-RU" dirty="0"/>
              <a:t>актуальное количество пассажиров в самолёте</a:t>
            </a:r>
          </a:p>
          <a:p>
            <a:pPr>
              <a:buClr>
                <a:srgbClr val="228C14"/>
              </a:buClr>
              <a:buFont typeface="Wingdings" pitchFamily="2" charset="2"/>
              <a:buChar char="§"/>
            </a:pPr>
            <a:r>
              <a:rPr lang="ru-RU" b="1" dirty="0"/>
              <a:t> </a:t>
            </a:r>
            <a:r>
              <a:rPr lang="en-US" b="1" dirty="0" err="1"/>
              <a:t>flight_revenue</a:t>
            </a:r>
            <a:r>
              <a:rPr lang="en-US" dirty="0"/>
              <a:t> - </a:t>
            </a:r>
            <a:r>
              <a:rPr lang="ru-RU" dirty="0"/>
              <a:t>доход от продажи билетов, руб.</a:t>
            </a:r>
          </a:p>
          <a:p>
            <a:endParaRPr lang="ru-RU" sz="1000" dirty="0">
              <a:solidFill>
                <a:schemeClr val="tx1"/>
              </a:solidFill>
            </a:endParaRPr>
          </a:p>
          <a:p>
            <a:endParaRPr lang="ru-RU" sz="1000" dirty="0" smtClean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" y="845820"/>
            <a:ext cx="5045061" cy="2975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" y="4206240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/>
              <a:t>Чем же это нам поможет?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9235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indent="0"/>
            <a:r>
              <a:rPr lang="ru-RU" dirty="0" smtClean="0"/>
              <a:t>Выводы по </a:t>
            </a:r>
            <a:r>
              <a:rPr lang="ru-RU" dirty="0" err="1" smtClean="0"/>
              <a:t>датасету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4208" y="900891"/>
            <a:ext cx="827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оценкой доходов тут все в порядке: есть количество пассажиров и доход от продажи билетов 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74208" y="1318260"/>
            <a:ext cx="81076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Чтобы оценить расходы, в базе имеются такие признаки как: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аэропорт </a:t>
            </a:r>
            <a:r>
              <a:rPr lang="ru-RU" dirty="0" smtClean="0"/>
              <a:t>отправления,  аэропорт прибытия и длительность полета – позволят определить дополнительный признак </a:t>
            </a:r>
            <a:r>
              <a:rPr lang="en-US" dirty="0" smtClean="0"/>
              <a:t>“</a:t>
            </a:r>
            <a:r>
              <a:rPr lang="ru-RU" dirty="0" smtClean="0"/>
              <a:t>Расстояние</a:t>
            </a:r>
            <a:r>
              <a:rPr lang="en-US" dirty="0" smtClean="0"/>
              <a:t>”</a:t>
            </a:r>
            <a:r>
              <a:rPr lang="ru-RU" dirty="0" smtClean="0"/>
              <a:t> для определение затрат топлива на рейс;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Модель самолета поможет найти летно-технические характеристики для определения затрат на </a:t>
            </a:r>
            <a:r>
              <a:rPr lang="ru-RU" dirty="0" err="1" smtClean="0"/>
              <a:t>обслужиание</a:t>
            </a:r>
            <a:r>
              <a:rPr lang="ru-RU" dirty="0" smtClean="0"/>
              <a:t> и заправку топливом;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0560" y="3726180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smtClean="0"/>
              <a:t>Но этих признаков маловато…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11104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indent="0"/>
            <a:r>
              <a:rPr lang="ru-RU" dirty="0" smtClean="0"/>
              <a:t>Дополнительные данные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474208" y="883920"/>
            <a:ext cx="6932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 данным о моделях самолетов удалось получить дополнительные признаки: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8" y="1167348"/>
            <a:ext cx="7429500" cy="861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208" y="2028408"/>
            <a:ext cx="8412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max_fuel_cap</a:t>
            </a:r>
            <a:r>
              <a:rPr lang="en-US" sz="1200" dirty="0" smtClean="0"/>
              <a:t> </a:t>
            </a:r>
            <a:r>
              <a:rPr lang="en-US" sz="1200" dirty="0"/>
              <a:t>- </a:t>
            </a:r>
            <a:r>
              <a:rPr lang="ru-RU" sz="1200" dirty="0"/>
              <a:t>максимальный объёмный запас топлива, 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fuel_dens</a:t>
            </a:r>
            <a:r>
              <a:rPr lang="en-US" sz="1200" dirty="0"/>
              <a:t> - </a:t>
            </a:r>
            <a:r>
              <a:rPr lang="ru-RU" sz="1200" dirty="0"/>
              <a:t>плотность топлива ТС-1/РТ,  кг/м3 . Именно этим топливом (смесью ТС-1 и РТ) осуществляется заправка самолётов рассматриваемых рейсов в аэропорту Анапы.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max_fuel_mass</a:t>
            </a:r>
            <a:r>
              <a:rPr lang="en-US" sz="1200" dirty="0"/>
              <a:t> - </a:t>
            </a:r>
            <a:r>
              <a:rPr lang="ru-RU" sz="1200" dirty="0"/>
              <a:t>максимальный массовый запас </a:t>
            </a:r>
            <a:r>
              <a:rPr lang="ru-RU" sz="1200" dirty="0" smtClean="0"/>
              <a:t>топлива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fuel_rate</a:t>
            </a:r>
            <a:r>
              <a:rPr lang="en-US" sz="1200" dirty="0" smtClean="0"/>
              <a:t> </a:t>
            </a:r>
            <a:r>
              <a:rPr lang="en-US" sz="1200" dirty="0"/>
              <a:t>- </a:t>
            </a:r>
            <a:r>
              <a:rPr lang="ru-RU" sz="1200" dirty="0"/>
              <a:t>расход топлива в крейсерском режиме, кг/ч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vcruise</a:t>
            </a:r>
            <a:r>
              <a:rPr lang="en-US" sz="1200" dirty="0"/>
              <a:t> - </a:t>
            </a:r>
            <a:r>
              <a:rPr lang="ru-RU" sz="1200" dirty="0"/>
              <a:t>скорость в крейсерском режиме, км/ч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max_pass_count</a:t>
            </a:r>
            <a:r>
              <a:rPr lang="en-US" sz="1200" dirty="0"/>
              <a:t> - </a:t>
            </a:r>
            <a:r>
              <a:rPr lang="ru-RU" sz="1200" dirty="0" err="1"/>
              <a:t>пассажировместимость</a:t>
            </a:r>
            <a:r>
              <a:rPr lang="ru-RU" sz="1200" dirty="0"/>
              <a:t>, чел.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spec_frate</a:t>
            </a:r>
            <a:r>
              <a:rPr lang="en-US" sz="1200" dirty="0"/>
              <a:t> - </a:t>
            </a:r>
            <a:r>
              <a:rPr lang="ru-RU" sz="1200" dirty="0"/>
              <a:t>удельный расход топлива, г/(пассажир </a:t>
            </a:r>
            <a:r>
              <a:rPr lang="ru-RU" sz="1200" dirty="0" smtClean="0"/>
              <a:t>*км).</a:t>
            </a:r>
            <a:endParaRPr lang="ru-RU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86578" y="3756660"/>
            <a:ext cx="8587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данных:</a:t>
            </a:r>
          </a:p>
          <a:p>
            <a:endParaRPr lang="ru-RU" sz="1200" dirty="0"/>
          </a:p>
          <a:p>
            <a:r>
              <a:rPr lang="ru-RU" sz="1200" dirty="0" err="1"/>
              <a:t>Boeing</a:t>
            </a:r>
            <a:r>
              <a:rPr lang="ru-RU" sz="1200" dirty="0"/>
              <a:t> 737-300: </a:t>
            </a:r>
            <a:r>
              <a:rPr lang="ru-RU" sz="1200" dirty="0">
                <a:hlinkClick r:id="rId4"/>
              </a:rPr>
              <a:t>http://</a:t>
            </a:r>
            <a:r>
              <a:rPr lang="ru-RU" sz="1200" dirty="0" smtClean="0">
                <a:hlinkClick r:id="rId4"/>
              </a:rPr>
              <a:t>www.boeing.com/assets/pdf/commercial/airports/acaps/737.pdf</a:t>
            </a:r>
            <a:endParaRPr lang="ru-RU" sz="1200" dirty="0"/>
          </a:p>
          <a:p>
            <a:r>
              <a:rPr lang="ru-RU" sz="1200" dirty="0" err="1"/>
              <a:t>Sukhoi</a:t>
            </a:r>
            <a:r>
              <a:rPr lang="ru-RU" sz="1200" dirty="0"/>
              <a:t> Superjet-100: </a:t>
            </a:r>
            <a:r>
              <a:rPr lang="ru-RU" sz="1200" dirty="0">
                <a:hlinkClick r:id="rId5"/>
              </a:rPr>
              <a:t>https://</a:t>
            </a:r>
            <a:r>
              <a:rPr lang="ru-RU" sz="1200" dirty="0" smtClean="0">
                <a:hlinkClick r:id="rId5"/>
              </a:rPr>
              <a:t>www.superjetinternational.com/wp-content/uploads/SSJ100_Datasheet.pdf</a:t>
            </a:r>
            <a:endParaRPr lang="ru-RU" sz="1200" dirty="0" smtClean="0"/>
          </a:p>
          <a:p>
            <a:r>
              <a:rPr lang="ru-RU" sz="1200" dirty="0" smtClean="0"/>
              <a:t>(запас </a:t>
            </a:r>
            <a:r>
              <a:rPr lang="ru-RU" sz="1200" dirty="0"/>
              <a:t>топлива, крейсерская скорость),</a:t>
            </a:r>
          </a:p>
          <a:p>
            <a:r>
              <a:rPr lang="ru-RU" sz="1200" dirty="0">
                <a:hlinkClick r:id="rId6"/>
              </a:rPr>
              <a:t>http://</a:t>
            </a:r>
            <a:r>
              <a:rPr lang="ru-RU" sz="1200" dirty="0" smtClean="0">
                <a:hlinkClick r:id="rId6"/>
              </a:rPr>
              <a:t>superjet.wikidot.com/wiki:rashod-topliva</a:t>
            </a:r>
            <a:r>
              <a:rPr lang="ru-RU" sz="1200" dirty="0" smtClean="0"/>
              <a:t>  </a:t>
            </a:r>
            <a:r>
              <a:rPr lang="ru-RU" sz="1200" dirty="0"/>
              <a:t>(расход топлива).</a:t>
            </a:r>
          </a:p>
        </p:txBody>
      </p:sp>
    </p:spTree>
    <p:extLst>
      <p:ext uri="{BB962C8B-B14F-4D97-AF65-F5344CB8AC3E}">
        <p14:creationId xmlns:p14="http://schemas.microsoft.com/office/powerpoint/2010/main" val="415128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indent="0"/>
            <a:r>
              <a:rPr lang="ru-RU" dirty="0" smtClean="0"/>
              <a:t>Выводы по проекту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4208" y="931371"/>
            <a:ext cx="81363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ходе работы с базой данных удалось получить необходимые данные для подсчета доходов.</a:t>
            </a:r>
          </a:p>
          <a:p>
            <a:r>
              <a:rPr lang="ru-RU" dirty="0"/>
              <a:t>Также, из внешних источников были взяты необходимые параметры самолетов для расчета </a:t>
            </a:r>
            <a:r>
              <a:rPr lang="ru-RU" dirty="0" smtClean="0"/>
              <a:t>расходов.</a:t>
            </a:r>
          </a:p>
          <a:p>
            <a:r>
              <a:rPr lang="ru-RU" dirty="0" smtClean="0"/>
              <a:t>Для более точного результата, было бы неплохо добавить данные по выплатам </a:t>
            </a:r>
            <a:r>
              <a:rPr lang="ru-RU" dirty="0"/>
              <a:t>зарплаты экипажу за </a:t>
            </a:r>
            <a:r>
              <a:rPr lang="ru-RU" dirty="0" smtClean="0"/>
              <a:t>рейс, оплате </a:t>
            </a:r>
            <a:r>
              <a:rPr lang="ru-RU" dirty="0"/>
              <a:t>аэропортового и аэронавигационного </a:t>
            </a:r>
            <a:r>
              <a:rPr lang="ru-RU" dirty="0" smtClean="0"/>
              <a:t>обслуживания и расходов на ремонт </a:t>
            </a:r>
            <a:r>
              <a:rPr lang="ru-RU" dirty="0"/>
              <a:t>и обслуживание воздушных судов авиакомпании.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82106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432</Words>
  <Application>Microsoft Office PowerPoint</Application>
  <PresentationFormat>Экран (16:9)</PresentationFormat>
  <Paragraphs>63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Wingdings</vt:lpstr>
      <vt:lpstr>Calibri</vt:lpstr>
      <vt:lpstr>Arial</vt:lpstr>
      <vt:lpstr>Times New Roman</vt:lpstr>
      <vt:lpstr>Helvetica Neue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Serg3011</dc:creator>
  <cp:lastModifiedBy>Тимофеевы</cp:lastModifiedBy>
  <cp:revision>65</cp:revision>
  <dcterms:modified xsi:type="dcterms:W3CDTF">2021-09-08T10:48:49Z</dcterms:modified>
</cp:coreProperties>
</file>