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6A"/>
    <a:srgbClr val="8EE0EE"/>
    <a:srgbClr val="059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2D03C-3182-4A1D-BE0F-99AB899B5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364059-6428-445C-B062-E14F46F36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BB8F79-FAF5-400F-90D0-90395A6D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6740-ED3F-4BFA-8817-82BC349E4CE8}" type="datetimeFigureOut">
              <a:rPr lang="ru-BY" smtClean="0"/>
              <a:t>12.11.2022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ADD031-308C-4AB3-B1FF-0B91B92A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5CFB16-8343-4F19-80AB-897F4C8A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F263-2C25-45C5-8582-42C7F8CBE2B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4362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01A47-05DE-4160-BA0D-AED2F829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1959D5-ADEB-4AF9-AEA5-384E14EE0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EEFBBA-4921-4732-887E-00421F53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6740-ED3F-4BFA-8817-82BC349E4CE8}" type="datetimeFigureOut">
              <a:rPr lang="ru-BY" smtClean="0"/>
              <a:t>12.11.2022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9219BB-9B48-4CE6-A20B-F58620F5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BE1FB3-7339-4D9A-B78C-F9B71D4F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F263-2C25-45C5-8582-42C7F8CBE2B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210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BFAE6A-724B-4864-96A5-5E5252511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29A913-943B-42D8-88B3-EF5CF8725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C36B7D-11B2-4112-9C4D-FF9FEC34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6740-ED3F-4BFA-8817-82BC349E4CE8}" type="datetimeFigureOut">
              <a:rPr lang="ru-BY" smtClean="0"/>
              <a:t>12.11.2022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FA0300-5079-434F-9D23-D34542ED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0303C3-7146-4FA8-83D9-3E862286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F263-2C25-45C5-8582-42C7F8CBE2B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699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8A41D-66D8-4BC0-AAD4-57BC3031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64A51-A69A-4729-B6BB-69EC78D6A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08DA65-33AF-4D9F-B427-E8724F6D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6740-ED3F-4BFA-8817-82BC349E4CE8}" type="datetimeFigureOut">
              <a:rPr lang="ru-BY" smtClean="0"/>
              <a:t>12.11.2022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ECE80A-2131-428F-AF24-786A66CE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5BA510-6BD5-4C3A-8AB8-B949561A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F263-2C25-45C5-8582-42C7F8CBE2B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1205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2F841-E11B-44F0-8D52-DBC0059E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4FFFD3-D062-4F8B-8B62-855B173A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B2EC4-1B4C-4AEC-A197-8C3D8048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6740-ED3F-4BFA-8817-82BC349E4CE8}" type="datetimeFigureOut">
              <a:rPr lang="ru-BY" smtClean="0"/>
              <a:t>12.11.2022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AF0B65-7EE1-4E1A-A0A1-93392A91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193E35-B249-4E22-B881-5CFC0540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F263-2C25-45C5-8582-42C7F8CBE2B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7694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A6D3B-AF06-48AA-A4A2-FE82A13F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C6E346-2643-4A00-A5DB-B78A94CE7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1BA191-02BF-45E7-BF09-470DC3F66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C99B3A-0BE3-4219-81D6-E3882500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6740-ED3F-4BFA-8817-82BC349E4CE8}" type="datetimeFigureOut">
              <a:rPr lang="ru-BY" smtClean="0"/>
              <a:t>12.11.2022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E27032-67D0-4267-9042-C30BE7B2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EAA57-7750-4A0A-94A1-759A8A30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F263-2C25-45C5-8582-42C7F8CBE2B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0179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95A23-6B6F-4050-94C3-87FFA291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B20E9F-6FDF-4121-8C49-B99EAC014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EC5B42-8013-42A9-9FAB-5A285ECE3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CEB0818-D129-49DC-88A1-AA0717626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653FB3-6786-44CD-A748-9CEA2B42C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0B9749C-2BA7-46A8-B130-E9D840CD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6740-ED3F-4BFA-8817-82BC349E4CE8}" type="datetimeFigureOut">
              <a:rPr lang="ru-BY" smtClean="0"/>
              <a:t>12.11.2022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DDC09A-7441-442A-8058-D4776854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883B57-AA57-4396-A38F-2B8F5227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F263-2C25-45C5-8582-42C7F8CBE2B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7268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0A3E4-50AA-4FA8-BE07-A46AADFF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6B7C0A-EB18-4791-9BD8-21742E5E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6740-ED3F-4BFA-8817-82BC349E4CE8}" type="datetimeFigureOut">
              <a:rPr lang="ru-BY" smtClean="0"/>
              <a:t>12.11.2022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2B55AD-72D9-4E0C-90B0-E4CAAF5E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E8059E-D56A-4680-AEDF-ED0597E2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F263-2C25-45C5-8582-42C7F8CBE2B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5927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558D5C-0B3B-4A81-B863-6FC78AEB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6740-ED3F-4BFA-8817-82BC349E4CE8}" type="datetimeFigureOut">
              <a:rPr lang="ru-BY" smtClean="0"/>
              <a:t>12.11.2022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76F72F-80C4-43B7-905D-FD4518AD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960C54-302B-4215-9389-92840133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F263-2C25-45C5-8582-42C7F8CBE2B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325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84CAF-1610-4CFF-B62C-363DF697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BBDC3-8D6E-4F66-972A-B25CE1BFB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EE324F-7F93-4F88-87D5-A834BE2DC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482271-86BE-42A0-AEB9-1F9B9BC3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6740-ED3F-4BFA-8817-82BC349E4CE8}" type="datetimeFigureOut">
              <a:rPr lang="ru-BY" smtClean="0"/>
              <a:t>12.11.2022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09EF83-78B1-454E-B59F-E33A7BA6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1F5F23-9F38-43EF-95DE-6EA53A34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F263-2C25-45C5-8582-42C7F8CBE2B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5270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45F40-C905-438B-A771-50EE4FBC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C27166-7F54-413F-9E33-518E3525E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C5CCAC-EBAC-42A1-A9CB-62E9740F3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21CA9B-CCD2-49F3-988B-3574944D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6740-ED3F-4BFA-8817-82BC349E4CE8}" type="datetimeFigureOut">
              <a:rPr lang="ru-BY" smtClean="0"/>
              <a:t>12.11.2022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D09342-17C4-46C7-89B0-736F6F99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532D0C-F6C5-43E6-9683-C8D7CF64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F263-2C25-45C5-8582-42C7F8CBE2B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2380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64E02-0E1C-4882-9680-2AFFC6AF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332728-D0D3-4EE0-9F0E-EDC7C29F2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EB7B83-0E6C-4D32-87E0-D82B78F98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86740-ED3F-4BFA-8817-82BC349E4CE8}" type="datetimeFigureOut">
              <a:rPr lang="ru-BY" smtClean="0"/>
              <a:t>12.11.2022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C3BF41-EA19-4AE5-9A31-B535A5EE7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B4F3A7-2448-4B63-984F-7555EF38E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F263-2C25-45C5-8582-42C7F8CBE2B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0517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771D4-7169-47E8-9E83-7F72CB422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DFE06D-B900-434D-868B-0AEB32A29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18DDA3-04F8-4813-AAE8-1F4BDD7D3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EE0EFC-9E77-4630-BEAE-1BB44AB1C4CA}"/>
              </a:ext>
            </a:extLst>
          </p:cNvPr>
          <p:cNvSpPr txBox="1"/>
          <p:nvPr/>
        </p:nvSpPr>
        <p:spPr>
          <a:xfrm>
            <a:off x="713064" y="602898"/>
            <a:ext cx="918552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002B6A"/>
                </a:solidFill>
                <a:latin typeface="Candara" panose="020E0502030303020204" pitchFamily="34" charset="0"/>
              </a:rPr>
              <a:t>Дипломный проект курса</a:t>
            </a:r>
          </a:p>
          <a:p>
            <a:r>
              <a:rPr lang="ru-RU" sz="4000" b="1" dirty="0">
                <a:solidFill>
                  <a:srgbClr val="002B6A"/>
                </a:solidFill>
                <a:latin typeface="Candara" panose="020E0502030303020204" pitchFamily="34" charset="0"/>
              </a:rPr>
              <a:t>«</a:t>
            </a:r>
            <a:r>
              <a:rPr lang="en-US" sz="4000" b="1" dirty="0">
                <a:solidFill>
                  <a:srgbClr val="002B6A"/>
                </a:solidFill>
                <a:latin typeface="Candara" panose="020E0502030303020204" pitchFamily="34" charset="0"/>
              </a:rPr>
              <a:t>Business Intelligence (BI) </a:t>
            </a:r>
            <a:r>
              <a:rPr lang="ru-RU" sz="4000" b="1" dirty="0">
                <a:solidFill>
                  <a:srgbClr val="002B6A"/>
                </a:solidFill>
                <a:latin typeface="Candara" panose="020E0502030303020204" pitchFamily="34" charset="0"/>
              </a:rPr>
              <a:t>разработчик»</a:t>
            </a:r>
            <a:endParaRPr lang="ru-BY" sz="4000" b="1" dirty="0">
              <a:solidFill>
                <a:srgbClr val="002B6A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B8126-61E1-4623-9AB2-BF87A822CE51}"/>
              </a:ext>
            </a:extLst>
          </p:cNvPr>
          <p:cNvSpPr txBox="1"/>
          <p:nvPr/>
        </p:nvSpPr>
        <p:spPr>
          <a:xfrm>
            <a:off x="9001387" y="4954268"/>
            <a:ext cx="271445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Candara" panose="020E0502030303020204" pitchFamily="34" charset="0"/>
              </a:rPr>
              <a:t>Автор:	</a:t>
            </a:r>
            <a:r>
              <a:rPr lang="ru-RU" b="1" dirty="0">
                <a:solidFill>
                  <a:schemeClr val="bg1"/>
                </a:solidFill>
                <a:latin typeface="Candara" panose="020E0502030303020204" pitchFamily="34" charset="0"/>
              </a:rPr>
              <a:t>Тамара </a:t>
            </a:r>
            <a:r>
              <a:rPr lang="ru-RU" b="1" dirty="0" err="1">
                <a:solidFill>
                  <a:schemeClr val="bg1"/>
                </a:solidFill>
                <a:latin typeface="Candara" panose="020E0502030303020204" pitchFamily="34" charset="0"/>
              </a:rPr>
              <a:t>Трич</a:t>
            </a:r>
            <a:endParaRPr lang="ru-RU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Candara" panose="020E0502030303020204" pitchFamily="34" charset="0"/>
              </a:rPr>
              <a:t>Школа:	</a:t>
            </a:r>
            <a:r>
              <a:rPr lang="en-US" b="1" dirty="0" err="1">
                <a:solidFill>
                  <a:schemeClr val="bg1"/>
                </a:solidFill>
                <a:latin typeface="Candara" panose="020E0502030303020204" pitchFamily="34" charset="0"/>
              </a:rPr>
              <a:t>TeachMeSkills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endParaRPr lang="ru-RU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	</a:t>
            </a:r>
            <a:r>
              <a:rPr lang="ru-RU" b="1" dirty="0">
                <a:solidFill>
                  <a:schemeClr val="bg1"/>
                </a:solidFill>
                <a:latin typeface="Candara" panose="020E0502030303020204" pitchFamily="34" charset="0"/>
              </a:rPr>
              <a:t>Минск, 2022</a:t>
            </a:r>
            <a:endParaRPr lang="ru-BY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25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DF9B3A-41E9-433C-9A01-EBECEAE4743A}"/>
              </a:ext>
            </a:extLst>
          </p:cNvPr>
          <p:cNvSpPr/>
          <p:nvPr/>
        </p:nvSpPr>
        <p:spPr>
          <a:xfrm>
            <a:off x="2558642" y="0"/>
            <a:ext cx="595619" cy="6858000"/>
          </a:xfrm>
          <a:prstGeom prst="rect">
            <a:avLst/>
          </a:prstGeom>
          <a:solidFill>
            <a:srgbClr val="0594B4"/>
          </a:solidFill>
          <a:ln>
            <a:solidFill>
              <a:srgbClr val="059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2591AD-8A00-4536-9503-37E94BAF4F21}"/>
              </a:ext>
            </a:extLst>
          </p:cNvPr>
          <p:cNvSpPr/>
          <p:nvPr/>
        </p:nvSpPr>
        <p:spPr>
          <a:xfrm>
            <a:off x="0" y="0"/>
            <a:ext cx="2558642" cy="6858000"/>
          </a:xfrm>
          <a:prstGeom prst="rect">
            <a:avLst/>
          </a:prstGeom>
          <a:solidFill>
            <a:srgbClr val="8EE0EE"/>
          </a:solidFill>
          <a:ln>
            <a:solidFill>
              <a:srgbClr val="8E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FFE2FB-2F50-4577-A6F0-AB8342BAB4D6}"/>
              </a:ext>
            </a:extLst>
          </p:cNvPr>
          <p:cNvPicPr/>
          <p:nvPr/>
        </p:nvPicPr>
        <p:blipFill rotWithShape="1">
          <a:blip r:embed="rId2"/>
          <a:srcRect l="30035" t="17104" r="16868" b="13531"/>
          <a:stretch/>
        </p:blipFill>
        <p:spPr bwMode="auto">
          <a:xfrm>
            <a:off x="0" y="4540250"/>
            <a:ext cx="3154261" cy="2317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9F69BF-2FBB-47E4-A43B-3E94488C0664}"/>
              </a:ext>
            </a:extLst>
          </p:cNvPr>
          <p:cNvSpPr txBox="1"/>
          <p:nvPr/>
        </p:nvSpPr>
        <p:spPr>
          <a:xfrm>
            <a:off x="204355" y="141504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i="1" dirty="0">
                <a:solidFill>
                  <a:srgbClr val="002B6A"/>
                </a:solidFill>
                <a:latin typeface="Candara" panose="020E0502030303020204" pitchFamily="34" charset="0"/>
              </a:rPr>
              <a:t>Создание объектов</a:t>
            </a:r>
            <a:endParaRPr lang="ru-BY" b="1" i="1" dirty="0">
              <a:solidFill>
                <a:srgbClr val="002B6A"/>
              </a:solidFill>
              <a:latin typeface="Candara" panose="020E0502030303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0F5FA9D-41BB-4CF7-8359-9040C39BAE1B}"/>
              </a:ext>
            </a:extLst>
          </p:cNvPr>
          <p:cNvSpPr/>
          <p:nvPr/>
        </p:nvSpPr>
        <p:spPr>
          <a:xfrm>
            <a:off x="213919" y="1392963"/>
            <a:ext cx="2344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BY" sz="1600" i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155BD45-902F-4A70-8E73-1131E038E535}"/>
              </a:ext>
            </a:extLst>
          </p:cNvPr>
          <p:cNvSpPr/>
          <p:nvPr/>
        </p:nvSpPr>
        <p:spPr>
          <a:xfrm>
            <a:off x="366319" y="1545363"/>
            <a:ext cx="23447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chemeClr val="bg1"/>
                </a:solidFill>
              </a:rPr>
              <a:t>Представление </a:t>
            </a:r>
            <a:r>
              <a:rPr lang="en-US" sz="1600" i="1" dirty="0">
                <a:solidFill>
                  <a:schemeClr val="bg1"/>
                </a:solidFill>
              </a:rPr>
              <a:t>(VIEW)</a:t>
            </a:r>
            <a:endParaRPr lang="ru-RU" sz="1600" i="1" dirty="0">
              <a:solidFill>
                <a:schemeClr val="bg1"/>
              </a:solidFill>
            </a:endParaRPr>
          </a:p>
          <a:p>
            <a:endParaRPr lang="ru-RU" sz="1600" i="1" dirty="0">
              <a:solidFill>
                <a:schemeClr val="bg1"/>
              </a:solidFill>
            </a:endParaRPr>
          </a:p>
          <a:p>
            <a:r>
              <a:rPr lang="en-US" sz="1600" i="1" dirty="0">
                <a:solidFill>
                  <a:schemeClr val="bg1"/>
                </a:solidFill>
              </a:rPr>
              <a:t>Datamart</a:t>
            </a:r>
            <a:endParaRPr lang="ru-RU" sz="1600" i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07FC2F-D980-49DD-B20A-43944AA1A3FA}"/>
              </a:ext>
            </a:extLst>
          </p:cNvPr>
          <p:cNvSpPr/>
          <p:nvPr/>
        </p:nvSpPr>
        <p:spPr>
          <a:xfrm>
            <a:off x="3761063" y="2182505"/>
            <a:ext cx="70104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DataMartPhones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BY" sz="1200" dirty="0">
                <a:solidFill>
                  <a:srgbClr val="000000"/>
                </a:solidFill>
                <a:latin typeface="Consolas" panose="020B0609020204030204" pitchFamily="49" charset="0"/>
              </a:rPr>
              <a:t>+ ' ' 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CustomerFullName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ru-RU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PaymentType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DisplaySize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Material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ProductionDate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SIMCount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EmployeeNumber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EmploymentDate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BY" sz="1200" dirty="0">
                <a:solidFill>
                  <a:srgbClr val="000000"/>
                </a:solidFill>
                <a:latin typeface="Consolas" panose="020B0609020204030204" pitchFamily="49" charset="0"/>
              </a:rPr>
              <a:t>+ ' ' 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SellerFullName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ShopName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Square_m2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CityShop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Sales s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Customer c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PaymentTypeID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Product g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fi-FI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Seller a </a:t>
            </a:r>
            <a:r>
              <a:rPr lang="fi-FI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fi-FI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SellerID </a:t>
            </a:r>
            <a:r>
              <a:rPr lang="fi-FI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fi-FI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Shop b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ShopID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endParaRPr lang="ru-BY" sz="12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35C2A45-0A77-45F6-811D-EBE80932C62E}"/>
              </a:ext>
            </a:extLst>
          </p:cNvPr>
          <p:cNvSpPr/>
          <p:nvPr/>
        </p:nvSpPr>
        <p:spPr>
          <a:xfrm>
            <a:off x="3761063" y="585767"/>
            <a:ext cx="78996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2B6A"/>
                </a:solidFill>
              </a:rPr>
              <a:t>Задача 1:</a:t>
            </a:r>
          </a:p>
          <a:p>
            <a:r>
              <a:rPr lang="ru-RU" sz="1400" dirty="0">
                <a:solidFill>
                  <a:srgbClr val="002B6A"/>
                </a:solidFill>
              </a:rPr>
              <a:t>           Создать </a:t>
            </a:r>
            <a:r>
              <a:rPr lang="ru-RU" sz="1400" dirty="0" err="1">
                <a:solidFill>
                  <a:srgbClr val="002B6A"/>
                </a:solidFill>
              </a:rPr>
              <a:t>ДатаМарт</a:t>
            </a:r>
            <a:r>
              <a:rPr lang="ru-RU" sz="1400" dirty="0">
                <a:solidFill>
                  <a:srgbClr val="002B6A"/>
                </a:solidFill>
              </a:rPr>
              <a:t>, в котором содержится полная информация о телефонах, о продажах, имя, пол и дата рождения покупателей, имя и дата приема на работу продавцов, площадь и город, в котором расположен магазин, способ оплаты.</a:t>
            </a:r>
            <a:endParaRPr lang="ru-BY" sz="1400" dirty="0">
              <a:solidFill>
                <a:srgbClr val="002B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13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DF9B3A-41E9-433C-9A01-EBECEAE4743A}"/>
              </a:ext>
            </a:extLst>
          </p:cNvPr>
          <p:cNvSpPr/>
          <p:nvPr/>
        </p:nvSpPr>
        <p:spPr>
          <a:xfrm>
            <a:off x="2558642" y="0"/>
            <a:ext cx="595619" cy="6858000"/>
          </a:xfrm>
          <a:prstGeom prst="rect">
            <a:avLst/>
          </a:prstGeom>
          <a:solidFill>
            <a:srgbClr val="0594B4"/>
          </a:solidFill>
          <a:ln>
            <a:solidFill>
              <a:srgbClr val="059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2591AD-8A00-4536-9503-37E94BAF4F21}"/>
              </a:ext>
            </a:extLst>
          </p:cNvPr>
          <p:cNvSpPr/>
          <p:nvPr/>
        </p:nvSpPr>
        <p:spPr>
          <a:xfrm>
            <a:off x="0" y="0"/>
            <a:ext cx="2558642" cy="6858000"/>
          </a:xfrm>
          <a:prstGeom prst="rect">
            <a:avLst/>
          </a:prstGeom>
          <a:solidFill>
            <a:srgbClr val="8EE0EE"/>
          </a:solidFill>
          <a:ln>
            <a:solidFill>
              <a:srgbClr val="8E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FFE2FB-2F50-4577-A6F0-AB8342BAB4D6}"/>
              </a:ext>
            </a:extLst>
          </p:cNvPr>
          <p:cNvPicPr/>
          <p:nvPr/>
        </p:nvPicPr>
        <p:blipFill rotWithShape="1">
          <a:blip r:embed="rId2"/>
          <a:srcRect l="30035" t="17104" r="16868" b="13531"/>
          <a:stretch/>
        </p:blipFill>
        <p:spPr bwMode="auto">
          <a:xfrm>
            <a:off x="0" y="4540250"/>
            <a:ext cx="3154261" cy="2317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9F69BF-2FBB-47E4-A43B-3E94488C0664}"/>
              </a:ext>
            </a:extLst>
          </p:cNvPr>
          <p:cNvSpPr txBox="1"/>
          <p:nvPr/>
        </p:nvSpPr>
        <p:spPr>
          <a:xfrm>
            <a:off x="204355" y="141504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i="1" dirty="0">
                <a:solidFill>
                  <a:srgbClr val="002B6A"/>
                </a:solidFill>
                <a:latin typeface="Candara" panose="020E0502030303020204" pitchFamily="34" charset="0"/>
              </a:rPr>
              <a:t>Создание объектов</a:t>
            </a:r>
            <a:endParaRPr lang="ru-BY" b="1" i="1" dirty="0">
              <a:solidFill>
                <a:srgbClr val="002B6A"/>
              </a:solidFill>
              <a:latin typeface="Candara" panose="020E0502030303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0F5FA9D-41BB-4CF7-8359-9040C39BAE1B}"/>
              </a:ext>
            </a:extLst>
          </p:cNvPr>
          <p:cNvSpPr/>
          <p:nvPr/>
        </p:nvSpPr>
        <p:spPr>
          <a:xfrm>
            <a:off x="213919" y="1392963"/>
            <a:ext cx="2344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BY" sz="1600" i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155BD45-902F-4A70-8E73-1131E038E535}"/>
              </a:ext>
            </a:extLst>
          </p:cNvPr>
          <p:cNvSpPr/>
          <p:nvPr/>
        </p:nvSpPr>
        <p:spPr>
          <a:xfrm>
            <a:off x="366319" y="1545363"/>
            <a:ext cx="23447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chemeClr val="bg1"/>
                </a:solidFill>
              </a:rPr>
              <a:t>Представление </a:t>
            </a:r>
            <a:r>
              <a:rPr lang="en-US" sz="1600" i="1" dirty="0">
                <a:solidFill>
                  <a:schemeClr val="bg1"/>
                </a:solidFill>
              </a:rPr>
              <a:t>(VIEW)</a:t>
            </a:r>
            <a:endParaRPr lang="ru-RU" sz="1600" i="1" dirty="0">
              <a:solidFill>
                <a:schemeClr val="bg1"/>
              </a:solidFill>
            </a:endParaRPr>
          </a:p>
          <a:p>
            <a:endParaRPr lang="ru-RU" sz="1600" i="1" dirty="0">
              <a:solidFill>
                <a:schemeClr val="bg1"/>
              </a:solidFill>
            </a:endParaRPr>
          </a:p>
          <a:p>
            <a:r>
              <a:rPr lang="en-US" sz="1600" i="1" dirty="0">
                <a:solidFill>
                  <a:schemeClr val="bg1"/>
                </a:solidFill>
              </a:rPr>
              <a:t>TOP-50 Sellers</a:t>
            </a:r>
            <a:endParaRPr lang="ru-RU" sz="1600" i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35C2A45-0A77-45F6-811D-EBE80932C62E}"/>
              </a:ext>
            </a:extLst>
          </p:cNvPr>
          <p:cNvSpPr/>
          <p:nvPr/>
        </p:nvSpPr>
        <p:spPr>
          <a:xfrm>
            <a:off x="3761063" y="585767"/>
            <a:ext cx="7899633" cy="1004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sz="1400" b="1" dirty="0">
                <a:solidFill>
                  <a:srgbClr val="002B6A"/>
                </a:solidFill>
              </a:rPr>
              <a:t>Задача 2: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2B6A"/>
                </a:solidFill>
              </a:rPr>
              <a:t>           Создать объект для нахождения общего рейтинга топ 50 продавцов за всю историю продаж, где рейтинг определяется количеством баллов за количество продаж в день (10 и более продаж – 3 балла, 5-10 – 2 балла, меньше 5 – 1 балл). </a:t>
            </a:r>
            <a:endParaRPr lang="ru-BY" sz="1400" dirty="0">
              <a:solidFill>
                <a:srgbClr val="002B6A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C69CB64-E132-4C2D-B617-683BD521396D}"/>
              </a:ext>
            </a:extLst>
          </p:cNvPr>
          <p:cNvSpPr/>
          <p:nvPr/>
        </p:nvSpPr>
        <p:spPr>
          <a:xfrm>
            <a:off x="3761062" y="2059323"/>
            <a:ext cx="69265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top50Sellers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50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TIES FirstName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rating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rating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BY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ru-BY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SellerID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rating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SellerID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SaleDate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</a:p>
          <a:p>
            <a:r>
              <a:rPr lang="fi-FI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Seller s </a:t>
            </a:r>
            <a:r>
              <a:rPr lang="fi-FI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fi-FI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fi-FI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  <a:r>
              <a:rPr lang="fi-FI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SellerID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FirstName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rating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ru-BY" sz="1200" dirty="0"/>
          </a:p>
        </p:txBody>
      </p:sp>
    </p:spTree>
    <p:extLst>
      <p:ext uri="{BB962C8B-B14F-4D97-AF65-F5344CB8AC3E}">
        <p14:creationId xmlns:p14="http://schemas.microsoft.com/office/powerpoint/2010/main" val="208681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DF9B3A-41E9-433C-9A01-EBECEAE4743A}"/>
              </a:ext>
            </a:extLst>
          </p:cNvPr>
          <p:cNvSpPr/>
          <p:nvPr/>
        </p:nvSpPr>
        <p:spPr>
          <a:xfrm>
            <a:off x="2558642" y="0"/>
            <a:ext cx="595619" cy="6858000"/>
          </a:xfrm>
          <a:prstGeom prst="rect">
            <a:avLst/>
          </a:prstGeom>
          <a:solidFill>
            <a:srgbClr val="0594B4"/>
          </a:solidFill>
          <a:ln>
            <a:solidFill>
              <a:srgbClr val="059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2591AD-8A00-4536-9503-37E94BAF4F21}"/>
              </a:ext>
            </a:extLst>
          </p:cNvPr>
          <p:cNvSpPr/>
          <p:nvPr/>
        </p:nvSpPr>
        <p:spPr>
          <a:xfrm>
            <a:off x="0" y="0"/>
            <a:ext cx="2558642" cy="6858000"/>
          </a:xfrm>
          <a:prstGeom prst="rect">
            <a:avLst/>
          </a:prstGeom>
          <a:solidFill>
            <a:srgbClr val="8EE0EE"/>
          </a:solidFill>
          <a:ln>
            <a:solidFill>
              <a:srgbClr val="8E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FFE2FB-2F50-4577-A6F0-AB8342BAB4D6}"/>
              </a:ext>
            </a:extLst>
          </p:cNvPr>
          <p:cNvPicPr/>
          <p:nvPr/>
        </p:nvPicPr>
        <p:blipFill rotWithShape="1">
          <a:blip r:embed="rId2"/>
          <a:srcRect l="30035" t="17104" r="16868" b="13531"/>
          <a:stretch/>
        </p:blipFill>
        <p:spPr bwMode="auto">
          <a:xfrm>
            <a:off x="0" y="4540250"/>
            <a:ext cx="3154261" cy="2317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9F69BF-2FBB-47E4-A43B-3E94488C0664}"/>
              </a:ext>
            </a:extLst>
          </p:cNvPr>
          <p:cNvSpPr txBox="1"/>
          <p:nvPr/>
        </p:nvSpPr>
        <p:spPr>
          <a:xfrm>
            <a:off x="74511" y="141504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i="1" dirty="0">
                <a:solidFill>
                  <a:srgbClr val="002B6A"/>
                </a:solidFill>
                <a:latin typeface="Candara" panose="020E0502030303020204" pitchFamily="34" charset="0"/>
              </a:rPr>
              <a:t>Создание пакетов </a:t>
            </a:r>
            <a:r>
              <a:rPr lang="en-US" b="1" i="1" dirty="0">
                <a:solidFill>
                  <a:srgbClr val="002B6A"/>
                </a:solidFill>
                <a:latin typeface="Candara" panose="020E0502030303020204" pitchFamily="34" charset="0"/>
              </a:rPr>
              <a:t>ETL</a:t>
            </a:r>
            <a:endParaRPr lang="ru-BY" b="1" i="1" dirty="0">
              <a:solidFill>
                <a:srgbClr val="002B6A"/>
              </a:solidFill>
              <a:latin typeface="Candara" panose="020E0502030303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0F5FA9D-41BB-4CF7-8359-9040C39BAE1B}"/>
              </a:ext>
            </a:extLst>
          </p:cNvPr>
          <p:cNvSpPr/>
          <p:nvPr/>
        </p:nvSpPr>
        <p:spPr>
          <a:xfrm>
            <a:off x="213919" y="1392963"/>
            <a:ext cx="2344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BY" sz="1600" i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35C2A45-0A77-45F6-811D-EBE80932C62E}"/>
              </a:ext>
            </a:extLst>
          </p:cNvPr>
          <p:cNvSpPr/>
          <p:nvPr/>
        </p:nvSpPr>
        <p:spPr>
          <a:xfrm>
            <a:off x="3761063" y="585767"/>
            <a:ext cx="7899633" cy="1004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sz="1400" b="1" dirty="0">
                <a:solidFill>
                  <a:srgbClr val="002B6A"/>
                </a:solidFill>
              </a:rPr>
              <a:t>Задача: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2B6A"/>
                </a:solidFill>
              </a:rPr>
              <a:t>           Создать </a:t>
            </a:r>
            <a:r>
              <a:rPr lang="en-US" sz="1400" dirty="0">
                <a:solidFill>
                  <a:srgbClr val="002B6A"/>
                </a:solidFill>
              </a:rPr>
              <a:t>SSIS</a:t>
            </a:r>
            <a:r>
              <a:rPr lang="ru-RU" sz="1400" dirty="0">
                <a:solidFill>
                  <a:srgbClr val="002B6A"/>
                </a:solidFill>
              </a:rPr>
              <a:t> пакет для добавления 10 новых строк в таблицу </a:t>
            </a:r>
            <a:r>
              <a:rPr lang="en-US" sz="1400" dirty="0">
                <a:solidFill>
                  <a:srgbClr val="002B6A"/>
                </a:solidFill>
              </a:rPr>
              <a:t>Sales</a:t>
            </a:r>
            <a:r>
              <a:rPr lang="ru-RU" sz="1400" dirty="0">
                <a:solidFill>
                  <a:srgbClr val="002B6A"/>
                </a:solidFill>
              </a:rPr>
              <a:t>.</a:t>
            </a:r>
            <a:r>
              <a:rPr lang="en-US" sz="1400" dirty="0">
                <a:solidFill>
                  <a:srgbClr val="002B6A"/>
                </a:solidFill>
              </a:rPr>
              <a:t> </a:t>
            </a:r>
            <a:r>
              <a:rPr lang="ru-RU" sz="1400" dirty="0">
                <a:solidFill>
                  <a:srgbClr val="002B6A"/>
                </a:solidFill>
              </a:rPr>
              <a:t>Источник – таблица, где </a:t>
            </a:r>
            <a:r>
              <a:rPr lang="en-US" sz="1400" dirty="0">
                <a:solidFill>
                  <a:srgbClr val="002B6A"/>
                </a:solidFill>
              </a:rPr>
              <a:t>FK</a:t>
            </a:r>
            <a:r>
              <a:rPr lang="ru-RU" sz="1400" dirty="0">
                <a:solidFill>
                  <a:srgbClr val="002B6A"/>
                </a:solidFill>
              </a:rPr>
              <a:t> заменены на альтернативные из </a:t>
            </a:r>
            <a:r>
              <a:rPr lang="en-US" sz="1400" dirty="0">
                <a:solidFill>
                  <a:srgbClr val="002B6A"/>
                </a:solidFill>
              </a:rPr>
              <a:t>dimensions.</a:t>
            </a:r>
            <a:r>
              <a:rPr lang="ru-RU" sz="1400" dirty="0">
                <a:solidFill>
                  <a:srgbClr val="002B6A"/>
                </a:solidFill>
              </a:rPr>
              <a:t> В </a:t>
            </a:r>
            <a:r>
              <a:rPr lang="en-US" sz="1400" dirty="0">
                <a:solidFill>
                  <a:srgbClr val="002B6A"/>
                </a:solidFill>
              </a:rPr>
              <a:t>Visual Studio </a:t>
            </a:r>
            <a:r>
              <a:rPr lang="ru-RU" sz="1400" dirty="0">
                <a:solidFill>
                  <a:srgbClr val="002B6A"/>
                </a:solidFill>
              </a:rPr>
              <a:t>с помощью оператора «Уточняющий запрос» заменить все альтернативные ключи первичными.</a:t>
            </a:r>
            <a:endParaRPr lang="ru-BY" sz="1400" dirty="0">
              <a:solidFill>
                <a:srgbClr val="002B6A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BE120-A835-4C30-9B94-F37608648AFA}"/>
              </a:ext>
            </a:extLst>
          </p:cNvPr>
          <p:cNvSpPr txBox="1"/>
          <p:nvPr/>
        </p:nvSpPr>
        <p:spPr>
          <a:xfrm>
            <a:off x="224589" y="3656787"/>
            <a:ext cx="24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Выполнено с использованием </a:t>
            </a:r>
            <a:r>
              <a:rPr lang="en-US" sz="1200" dirty="0">
                <a:solidFill>
                  <a:schemeClr val="bg1"/>
                </a:solidFill>
              </a:rPr>
              <a:t>SSIS</a:t>
            </a:r>
          </a:p>
          <a:p>
            <a:r>
              <a:rPr lang="en-US" sz="1200" dirty="0">
                <a:solidFill>
                  <a:schemeClr val="bg1"/>
                </a:solidFill>
              </a:rPr>
              <a:t>MS SQL Server Integration Services</a:t>
            </a:r>
            <a:endParaRPr lang="ru-BY" sz="1200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630F0C-C0D1-4008-919C-A432F3B5D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842" y="1731517"/>
            <a:ext cx="8210074" cy="477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2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DF9B3A-41E9-433C-9A01-EBECEAE4743A}"/>
              </a:ext>
            </a:extLst>
          </p:cNvPr>
          <p:cNvSpPr/>
          <p:nvPr/>
        </p:nvSpPr>
        <p:spPr>
          <a:xfrm>
            <a:off x="2558642" y="0"/>
            <a:ext cx="595619" cy="6858000"/>
          </a:xfrm>
          <a:prstGeom prst="rect">
            <a:avLst/>
          </a:prstGeom>
          <a:solidFill>
            <a:srgbClr val="0594B4"/>
          </a:solidFill>
          <a:ln>
            <a:solidFill>
              <a:srgbClr val="059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2591AD-8A00-4536-9503-37E94BAF4F21}"/>
              </a:ext>
            </a:extLst>
          </p:cNvPr>
          <p:cNvSpPr/>
          <p:nvPr/>
        </p:nvSpPr>
        <p:spPr>
          <a:xfrm>
            <a:off x="0" y="0"/>
            <a:ext cx="2558642" cy="6858000"/>
          </a:xfrm>
          <a:prstGeom prst="rect">
            <a:avLst/>
          </a:prstGeom>
          <a:solidFill>
            <a:srgbClr val="8EE0EE"/>
          </a:solidFill>
          <a:ln>
            <a:solidFill>
              <a:srgbClr val="8E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FFE2FB-2F50-4577-A6F0-AB8342BAB4D6}"/>
              </a:ext>
            </a:extLst>
          </p:cNvPr>
          <p:cNvPicPr/>
          <p:nvPr/>
        </p:nvPicPr>
        <p:blipFill rotWithShape="1">
          <a:blip r:embed="rId2"/>
          <a:srcRect l="30035" t="17104" r="16868" b="13531"/>
          <a:stretch/>
        </p:blipFill>
        <p:spPr bwMode="auto">
          <a:xfrm>
            <a:off x="0" y="4540250"/>
            <a:ext cx="3154261" cy="2317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9F69BF-2FBB-47E4-A43B-3E94488C0664}"/>
              </a:ext>
            </a:extLst>
          </p:cNvPr>
          <p:cNvSpPr txBox="1"/>
          <p:nvPr/>
        </p:nvSpPr>
        <p:spPr>
          <a:xfrm>
            <a:off x="62489" y="141504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rgbClr val="002B6A"/>
                </a:solidFill>
                <a:latin typeface="Candara" panose="020E0502030303020204" pitchFamily="34" charset="0"/>
              </a:rPr>
              <a:t>Визуализация данных </a:t>
            </a:r>
          </a:p>
          <a:p>
            <a:pPr algn="ctr"/>
            <a:r>
              <a:rPr lang="ru-RU" b="1" dirty="0">
                <a:solidFill>
                  <a:srgbClr val="002B6A"/>
                </a:solidFill>
                <a:latin typeface="Candara" panose="020E0502030303020204" pitchFamily="34" charset="0"/>
              </a:rPr>
              <a:t>в </a:t>
            </a:r>
            <a:r>
              <a:rPr lang="en-US" b="1" dirty="0">
                <a:solidFill>
                  <a:srgbClr val="002B6A"/>
                </a:solidFill>
                <a:latin typeface="Candara" panose="020E0502030303020204" pitchFamily="34" charset="0"/>
              </a:rPr>
              <a:t>Power BI</a:t>
            </a:r>
            <a:endParaRPr lang="ru-BY" b="1" i="1" dirty="0">
              <a:solidFill>
                <a:srgbClr val="002B6A"/>
              </a:solidFill>
              <a:latin typeface="Candara" panose="020E0502030303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0F5FA9D-41BB-4CF7-8359-9040C39BAE1B}"/>
              </a:ext>
            </a:extLst>
          </p:cNvPr>
          <p:cNvSpPr/>
          <p:nvPr/>
        </p:nvSpPr>
        <p:spPr>
          <a:xfrm>
            <a:off x="213919" y="1392963"/>
            <a:ext cx="2344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BY" sz="1600" i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BE120-A835-4C30-9B94-F37608648AFA}"/>
              </a:ext>
            </a:extLst>
          </p:cNvPr>
          <p:cNvSpPr txBox="1"/>
          <p:nvPr/>
        </p:nvSpPr>
        <p:spPr>
          <a:xfrm>
            <a:off x="224589" y="3656787"/>
            <a:ext cx="2165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Выполнено с использованием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Power BI Desktop</a:t>
            </a:r>
            <a:endParaRPr lang="ru-BY" sz="12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227761-A1AB-4628-A1CE-6FBC1E3BAB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1"/>
          <a:stretch/>
        </p:blipFill>
        <p:spPr>
          <a:xfrm>
            <a:off x="3212983" y="1392963"/>
            <a:ext cx="8950206" cy="5009783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BAB066C-46B7-4434-948C-4936751F6D43}"/>
              </a:ext>
            </a:extLst>
          </p:cNvPr>
          <p:cNvSpPr/>
          <p:nvPr/>
        </p:nvSpPr>
        <p:spPr>
          <a:xfrm>
            <a:off x="3761063" y="585767"/>
            <a:ext cx="7899633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2B6A"/>
                </a:solidFill>
              </a:rPr>
              <a:t>Анализ продаж с возможностью фильтрации по модели телефона, городу и периоду</a:t>
            </a:r>
            <a:endParaRPr lang="ru-BY" sz="1400" dirty="0">
              <a:solidFill>
                <a:srgbClr val="002B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788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DF9B3A-41E9-433C-9A01-EBECEAE4743A}"/>
              </a:ext>
            </a:extLst>
          </p:cNvPr>
          <p:cNvSpPr/>
          <p:nvPr/>
        </p:nvSpPr>
        <p:spPr>
          <a:xfrm>
            <a:off x="2558642" y="0"/>
            <a:ext cx="595619" cy="6858000"/>
          </a:xfrm>
          <a:prstGeom prst="rect">
            <a:avLst/>
          </a:prstGeom>
          <a:solidFill>
            <a:srgbClr val="0594B4"/>
          </a:solidFill>
          <a:ln>
            <a:solidFill>
              <a:srgbClr val="059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2591AD-8A00-4536-9503-37E94BAF4F21}"/>
              </a:ext>
            </a:extLst>
          </p:cNvPr>
          <p:cNvSpPr/>
          <p:nvPr/>
        </p:nvSpPr>
        <p:spPr>
          <a:xfrm>
            <a:off x="0" y="0"/>
            <a:ext cx="2558642" cy="6858000"/>
          </a:xfrm>
          <a:prstGeom prst="rect">
            <a:avLst/>
          </a:prstGeom>
          <a:solidFill>
            <a:srgbClr val="8EE0EE"/>
          </a:solidFill>
          <a:ln>
            <a:solidFill>
              <a:srgbClr val="8E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FFE2FB-2F50-4577-A6F0-AB8342BAB4D6}"/>
              </a:ext>
            </a:extLst>
          </p:cNvPr>
          <p:cNvPicPr/>
          <p:nvPr/>
        </p:nvPicPr>
        <p:blipFill rotWithShape="1">
          <a:blip r:embed="rId2"/>
          <a:srcRect l="30035" t="17104" r="16868" b="13531"/>
          <a:stretch/>
        </p:blipFill>
        <p:spPr bwMode="auto">
          <a:xfrm>
            <a:off x="0" y="4540250"/>
            <a:ext cx="3154261" cy="2317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9F69BF-2FBB-47E4-A43B-3E94488C0664}"/>
              </a:ext>
            </a:extLst>
          </p:cNvPr>
          <p:cNvSpPr txBox="1"/>
          <p:nvPr/>
        </p:nvSpPr>
        <p:spPr>
          <a:xfrm>
            <a:off x="62489" y="141504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rgbClr val="002B6A"/>
                </a:solidFill>
                <a:latin typeface="Candara" panose="020E0502030303020204" pitchFamily="34" charset="0"/>
              </a:rPr>
              <a:t>Визуализация данных </a:t>
            </a:r>
          </a:p>
          <a:p>
            <a:pPr algn="ctr"/>
            <a:r>
              <a:rPr lang="ru-RU" b="1" dirty="0">
                <a:solidFill>
                  <a:srgbClr val="002B6A"/>
                </a:solidFill>
                <a:latin typeface="Candara" panose="020E0502030303020204" pitchFamily="34" charset="0"/>
              </a:rPr>
              <a:t>в </a:t>
            </a:r>
            <a:r>
              <a:rPr lang="en-US" b="1" dirty="0">
                <a:solidFill>
                  <a:srgbClr val="002B6A"/>
                </a:solidFill>
                <a:latin typeface="Candara" panose="020E0502030303020204" pitchFamily="34" charset="0"/>
              </a:rPr>
              <a:t>Power BI</a:t>
            </a:r>
            <a:endParaRPr lang="ru-BY" b="1" i="1" dirty="0">
              <a:solidFill>
                <a:srgbClr val="002B6A"/>
              </a:solidFill>
              <a:latin typeface="Candara" panose="020E0502030303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0F5FA9D-41BB-4CF7-8359-9040C39BAE1B}"/>
              </a:ext>
            </a:extLst>
          </p:cNvPr>
          <p:cNvSpPr/>
          <p:nvPr/>
        </p:nvSpPr>
        <p:spPr>
          <a:xfrm>
            <a:off x="213919" y="1392963"/>
            <a:ext cx="2344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BY" sz="1600" i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BE120-A835-4C30-9B94-F37608648AFA}"/>
              </a:ext>
            </a:extLst>
          </p:cNvPr>
          <p:cNvSpPr txBox="1"/>
          <p:nvPr/>
        </p:nvSpPr>
        <p:spPr>
          <a:xfrm>
            <a:off x="224589" y="3656787"/>
            <a:ext cx="2165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Выполнено с использованием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Power BI Desktop</a:t>
            </a:r>
            <a:endParaRPr lang="ru-BY" sz="12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BAB066C-46B7-4434-948C-4936751F6D43}"/>
              </a:ext>
            </a:extLst>
          </p:cNvPr>
          <p:cNvSpPr/>
          <p:nvPr/>
        </p:nvSpPr>
        <p:spPr>
          <a:xfrm>
            <a:off x="3761063" y="585767"/>
            <a:ext cx="7899633" cy="543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2B6A"/>
                </a:solidFill>
              </a:rPr>
              <a:t>Анализ продаж конкретного магазина с возможностью выбора периода анализа, а также с переключением на таблицу с финансовыми показателями</a:t>
            </a:r>
            <a:endParaRPr lang="ru-BY" sz="1400" dirty="0">
              <a:solidFill>
                <a:srgbClr val="002B6A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7D65E2-3179-4037-86B9-CF33ECC8B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072" y="1562240"/>
            <a:ext cx="9008928" cy="500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7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DF9B3A-41E9-433C-9A01-EBECEAE4743A}"/>
              </a:ext>
            </a:extLst>
          </p:cNvPr>
          <p:cNvSpPr/>
          <p:nvPr/>
        </p:nvSpPr>
        <p:spPr>
          <a:xfrm>
            <a:off x="2558642" y="0"/>
            <a:ext cx="595619" cy="6858000"/>
          </a:xfrm>
          <a:prstGeom prst="rect">
            <a:avLst/>
          </a:prstGeom>
          <a:solidFill>
            <a:srgbClr val="0594B4"/>
          </a:solidFill>
          <a:ln>
            <a:solidFill>
              <a:srgbClr val="059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2591AD-8A00-4536-9503-37E94BAF4F21}"/>
              </a:ext>
            </a:extLst>
          </p:cNvPr>
          <p:cNvSpPr/>
          <p:nvPr/>
        </p:nvSpPr>
        <p:spPr>
          <a:xfrm>
            <a:off x="0" y="0"/>
            <a:ext cx="2558642" cy="6858000"/>
          </a:xfrm>
          <a:prstGeom prst="rect">
            <a:avLst/>
          </a:prstGeom>
          <a:solidFill>
            <a:srgbClr val="8EE0EE"/>
          </a:solidFill>
          <a:ln>
            <a:solidFill>
              <a:srgbClr val="8E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FFE2FB-2F50-4577-A6F0-AB8342BAB4D6}"/>
              </a:ext>
            </a:extLst>
          </p:cNvPr>
          <p:cNvPicPr/>
          <p:nvPr/>
        </p:nvPicPr>
        <p:blipFill rotWithShape="1">
          <a:blip r:embed="rId2"/>
          <a:srcRect l="30035" t="17104" r="16868" b="13531"/>
          <a:stretch/>
        </p:blipFill>
        <p:spPr bwMode="auto">
          <a:xfrm>
            <a:off x="0" y="4540250"/>
            <a:ext cx="3154261" cy="2317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9F69BF-2FBB-47E4-A43B-3E94488C0664}"/>
              </a:ext>
            </a:extLst>
          </p:cNvPr>
          <p:cNvSpPr txBox="1"/>
          <p:nvPr/>
        </p:nvSpPr>
        <p:spPr>
          <a:xfrm>
            <a:off x="62489" y="141504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rgbClr val="002B6A"/>
                </a:solidFill>
                <a:latin typeface="Candara" panose="020E0502030303020204" pitchFamily="34" charset="0"/>
              </a:rPr>
              <a:t>Визуализация данных </a:t>
            </a:r>
          </a:p>
          <a:p>
            <a:pPr algn="ctr"/>
            <a:r>
              <a:rPr lang="ru-RU" b="1" dirty="0">
                <a:solidFill>
                  <a:srgbClr val="002B6A"/>
                </a:solidFill>
                <a:latin typeface="Candara" panose="020E0502030303020204" pitchFamily="34" charset="0"/>
              </a:rPr>
              <a:t>в </a:t>
            </a:r>
            <a:r>
              <a:rPr lang="en-US" b="1" dirty="0">
                <a:solidFill>
                  <a:srgbClr val="002B6A"/>
                </a:solidFill>
                <a:latin typeface="Candara" panose="020E0502030303020204" pitchFamily="34" charset="0"/>
              </a:rPr>
              <a:t>Power BI</a:t>
            </a:r>
            <a:endParaRPr lang="ru-BY" b="1" i="1" dirty="0">
              <a:solidFill>
                <a:srgbClr val="002B6A"/>
              </a:solidFill>
              <a:latin typeface="Candara" panose="020E0502030303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0F5FA9D-41BB-4CF7-8359-9040C39BAE1B}"/>
              </a:ext>
            </a:extLst>
          </p:cNvPr>
          <p:cNvSpPr/>
          <p:nvPr/>
        </p:nvSpPr>
        <p:spPr>
          <a:xfrm>
            <a:off x="213919" y="1392963"/>
            <a:ext cx="2344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BY" sz="1600" i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BE120-A835-4C30-9B94-F37608648AFA}"/>
              </a:ext>
            </a:extLst>
          </p:cNvPr>
          <p:cNvSpPr txBox="1"/>
          <p:nvPr/>
        </p:nvSpPr>
        <p:spPr>
          <a:xfrm>
            <a:off x="224589" y="3656787"/>
            <a:ext cx="2165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Выполнено с использованием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Power BI Desktop</a:t>
            </a:r>
            <a:endParaRPr lang="ru-BY" sz="12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BAB066C-46B7-4434-948C-4936751F6D43}"/>
              </a:ext>
            </a:extLst>
          </p:cNvPr>
          <p:cNvSpPr/>
          <p:nvPr/>
        </p:nvSpPr>
        <p:spPr>
          <a:xfrm>
            <a:off x="3761063" y="585767"/>
            <a:ext cx="7899633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2B6A"/>
                </a:solidFill>
              </a:rPr>
              <a:t>Анализ продаж конкретного магазина – таблица финансовых показателей.</a:t>
            </a:r>
            <a:endParaRPr lang="ru-BY" sz="1400" dirty="0">
              <a:solidFill>
                <a:srgbClr val="002B6A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A8B9BBB-D7AA-4B87-8A65-D37817050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705" y="1562240"/>
            <a:ext cx="9012295" cy="49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57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DF9B3A-41E9-433C-9A01-EBECEAE4743A}"/>
              </a:ext>
            </a:extLst>
          </p:cNvPr>
          <p:cNvSpPr/>
          <p:nvPr/>
        </p:nvSpPr>
        <p:spPr>
          <a:xfrm>
            <a:off x="2558642" y="0"/>
            <a:ext cx="595619" cy="6858000"/>
          </a:xfrm>
          <a:prstGeom prst="rect">
            <a:avLst/>
          </a:prstGeom>
          <a:solidFill>
            <a:srgbClr val="0594B4"/>
          </a:solidFill>
          <a:ln>
            <a:solidFill>
              <a:srgbClr val="059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2591AD-8A00-4536-9503-37E94BAF4F21}"/>
              </a:ext>
            </a:extLst>
          </p:cNvPr>
          <p:cNvSpPr/>
          <p:nvPr/>
        </p:nvSpPr>
        <p:spPr>
          <a:xfrm>
            <a:off x="0" y="0"/>
            <a:ext cx="2558642" cy="6858000"/>
          </a:xfrm>
          <a:prstGeom prst="rect">
            <a:avLst/>
          </a:prstGeom>
          <a:solidFill>
            <a:srgbClr val="8EE0EE"/>
          </a:solidFill>
          <a:ln>
            <a:solidFill>
              <a:srgbClr val="8E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FFE2FB-2F50-4577-A6F0-AB8342BAB4D6}"/>
              </a:ext>
            </a:extLst>
          </p:cNvPr>
          <p:cNvPicPr/>
          <p:nvPr/>
        </p:nvPicPr>
        <p:blipFill rotWithShape="1">
          <a:blip r:embed="rId2"/>
          <a:srcRect l="30035" t="17104" r="16868" b="13531"/>
          <a:stretch/>
        </p:blipFill>
        <p:spPr bwMode="auto">
          <a:xfrm>
            <a:off x="0" y="4540250"/>
            <a:ext cx="3154261" cy="2317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9F69BF-2FBB-47E4-A43B-3E94488C0664}"/>
              </a:ext>
            </a:extLst>
          </p:cNvPr>
          <p:cNvSpPr txBox="1"/>
          <p:nvPr/>
        </p:nvSpPr>
        <p:spPr>
          <a:xfrm>
            <a:off x="62489" y="141504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rgbClr val="002B6A"/>
                </a:solidFill>
                <a:latin typeface="Candara" panose="020E0502030303020204" pitchFamily="34" charset="0"/>
              </a:rPr>
              <a:t>Визуализация данных </a:t>
            </a:r>
          </a:p>
          <a:p>
            <a:pPr algn="ctr"/>
            <a:r>
              <a:rPr lang="ru-RU" b="1" dirty="0">
                <a:solidFill>
                  <a:srgbClr val="002B6A"/>
                </a:solidFill>
                <a:latin typeface="Candara" panose="020E0502030303020204" pitchFamily="34" charset="0"/>
              </a:rPr>
              <a:t>в </a:t>
            </a:r>
            <a:r>
              <a:rPr lang="en-US" b="1" dirty="0">
                <a:solidFill>
                  <a:srgbClr val="002B6A"/>
                </a:solidFill>
                <a:latin typeface="Candara" panose="020E0502030303020204" pitchFamily="34" charset="0"/>
              </a:rPr>
              <a:t>Tableau</a:t>
            </a:r>
            <a:endParaRPr lang="ru-BY" b="1" i="1" dirty="0">
              <a:solidFill>
                <a:srgbClr val="002B6A"/>
              </a:solidFill>
              <a:latin typeface="Candara" panose="020E0502030303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0F5FA9D-41BB-4CF7-8359-9040C39BAE1B}"/>
              </a:ext>
            </a:extLst>
          </p:cNvPr>
          <p:cNvSpPr/>
          <p:nvPr/>
        </p:nvSpPr>
        <p:spPr>
          <a:xfrm>
            <a:off x="213919" y="1392963"/>
            <a:ext cx="2344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BY" sz="1600" i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BE120-A835-4C30-9B94-F37608648AFA}"/>
              </a:ext>
            </a:extLst>
          </p:cNvPr>
          <p:cNvSpPr txBox="1"/>
          <p:nvPr/>
        </p:nvSpPr>
        <p:spPr>
          <a:xfrm>
            <a:off x="224589" y="3656787"/>
            <a:ext cx="2165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Выполнено с использованием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Tableau</a:t>
            </a:r>
            <a:endParaRPr lang="ru-BY" sz="12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BAB066C-46B7-4434-948C-4936751F6D43}"/>
              </a:ext>
            </a:extLst>
          </p:cNvPr>
          <p:cNvSpPr/>
          <p:nvPr/>
        </p:nvSpPr>
        <p:spPr>
          <a:xfrm>
            <a:off x="3761063" y="308344"/>
            <a:ext cx="7899633" cy="77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2B6A"/>
                </a:solidFill>
              </a:rPr>
              <a:t>Анализ продукции: </a:t>
            </a:r>
            <a:r>
              <a:rPr lang="en-US" sz="1400" dirty="0">
                <a:solidFill>
                  <a:srgbClr val="002B6A"/>
                </a:solidFill>
              </a:rPr>
              <a:t>TOP</a:t>
            </a:r>
            <a:r>
              <a:rPr lang="ru-RU" sz="1400" dirty="0">
                <a:solidFill>
                  <a:srgbClr val="002B6A"/>
                </a:solidFill>
              </a:rPr>
              <a:t> 5, 7 или 10 (на выбор пользователя) телефонов в зависимости от выручки;</a:t>
            </a: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2B6A"/>
                </a:solidFill>
              </a:rPr>
              <a:t>Рейтинг материала телефонов/способов продаж по выручке; предпочтения покупателей по цвету телефона; динамика продаж – с возможностью фильтрации по городу и периоду продаж.</a:t>
            </a:r>
            <a:endParaRPr lang="ru-BY" sz="1400" dirty="0">
              <a:solidFill>
                <a:srgbClr val="002B6A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335562-C9C4-431B-ADB6-B8E7189F5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607" y="1142327"/>
            <a:ext cx="7100623" cy="56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11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DF9B3A-41E9-433C-9A01-EBECEAE4743A}"/>
              </a:ext>
            </a:extLst>
          </p:cNvPr>
          <p:cNvSpPr/>
          <p:nvPr/>
        </p:nvSpPr>
        <p:spPr>
          <a:xfrm>
            <a:off x="2558642" y="0"/>
            <a:ext cx="595619" cy="6858000"/>
          </a:xfrm>
          <a:prstGeom prst="rect">
            <a:avLst/>
          </a:prstGeom>
          <a:solidFill>
            <a:srgbClr val="0594B4"/>
          </a:solidFill>
          <a:ln>
            <a:solidFill>
              <a:srgbClr val="059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2591AD-8A00-4536-9503-37E94BAF4F21}"/>
              </a:ext>
            </a:extLst>
          </p:cNvPr>
          <p:cNvSpPr/>
          <p:nvPr/>
        </p:nvSpPr>
        <p:spPr>
          <a:xfrm>
            <a:off x="0" y="0"/>
            <a:ext cx="2558642" cy="6858000"/>
          </a:xfrm>
          <a:prstGeom prst="rect">
            <a:avLst/>
          </a:prstGeom>
          <a:solidFill>
            <a:srgbClr val="8EE0EE"/>
          </a:solidFill>
          <a:ln>
            <a:solidFill>
              <a:srgbClr val="8E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FFE2FB-2F50-4577-A6F0-AB8342BAB4D6}"/>
              </a:ext>
            </a:extLst>
          </p:cNvPr>
          <p:cNvPicPr/>
          <p:nvPr/>
        </p:nvPicPr>
        <p:blipFill rotWithShape="1">
          <a:blip r:embed="rId2"/>
          <a:srcRect l="30035" t="17104" r="16868" b="13531"/>
          <a:stretch/>
        </p:blipFill>
        <p:spPr bwMode="auto">
          <a:xfrm>
            <a:off x="0" y="4540250"/>
            <a:ext cx="3154261" cy="2317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9F69BF-2FBB-47E4-A43B-3E94488C0664}"/>
              </a:ext>
            </a:extLst>
          </p:cNvPr>
          <p:cNvSpPr txBox="1"/>
          <p:nvPr/>
        </p:nvSpPr>
        <p:spPr>
          <a:xfrm>
            <a:off x="62489" y="141504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rgbClr val="002B6A"/>
                </a:solidFill>
                <a:latin typeface="Candara" panose="020E0502030303020204" pitchFamily="34" charset="0"/>
              </a:rPr>
              <a:t>Визуализация данных </a:t>
            </a:r>
          </a:p>
          <a:p>
            <a:pPr algn="ctr"/>
            <a:r>
              <a:rPr lang="ru-RU" b="1" dirty="0">
                <a:solidFill>
                  <a:srgbClr val="002B6A"/>
                </a:solidFill>
                <a:latin typeface="Candara" panose="020E0502030303020204" pitchFamily="34" charset="0"/>
              </a:rPr>
              <a:t>в </a:t>
            </a:r>
            <a:r>
              <a:rPr lang="en-US" b="1" dirty="0">
                <a:solidFill>
                  <a:srgbClr val="002B6A"/>
                </a:solidFill>
                <a:latin typeface="Candara" panose="020E0502030303020204" pitchFamily="34" charset="0"/>
              </a:rPr>
              <a:t>Tableau</a:t>
            </a:r>
            <a:endParaRPr lang="ru-BY" b="1" i="1" dirty="0">
              <a:solidFill>
                <a:srgbClr val="002B6A"/>
              </a:solidFill>
              <a:latin typeface="Candara" panose="020E0502030303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0F5FA9D-41BB-4CF7-8359-9040C39BAE1B}"/>
              </a:ext>
            </a:extLst>
          </p:cNvPr>
          <p:cNvSpPr/>
          <p:nvPr/>
        </p:nvSpPr>
        <p:spPr>
          <a:xfrm>
            <a:off x="213919" y="1392963"/>
            <a:ext cx="2344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BY" sz="1600" i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BE120-A835-4C30-9B94-F37608648AFA}"/>
              </a:ext>
            </a:extLst>
          </p:cNvPr>
          <p:cNvSpPr txBox="1"/>
          <p:nvPr/>
        </p:nvSpPr>
        <p:spPr>
          <a:xfrm>
            <a:off x="224589" y="3656787"/>
            <a:ext cx="2165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Выполнено с использованием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Tableau</a:t>
            </a:r>
            <a:endParaRPr lang="ru-BY" sz="12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BAB066C-46B7-4434-948C-4936751F6D43}"/>
              </a:ext>
            </a:extLst>
          </p:cNvPr>
          <p:cNvSpPr/>
          <p:nvPr/>
        </p:nvSpPr>
        <p:spPr>
          <a:xfrm>
            <a:off x="3761063" y="308344"/>
            <a:ext cx="7899633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2B6A"/>
                </a:solidFill>
              </a:rPr>
              <a:t>Демонстрация работы фильтров</a:t>
            </a:r>
            <a:endParaRPr lang="ru-BY" sz="1400" dirty="0">
              <a:solidFill>
                <a:srgbClr val="002B6A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DDD94EF-5E49-46A4-8B5E-FB4DDC3D4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063" y="646343"/>
            <a:ext cx="7706003" cy="61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C12A92-2FC1-4DA4-A76E-F0715AEC0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3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754E8B8-0C27-4220-B6D9-431DC20418D4}"/>
              </a:ext>
            </a:extLst>
          </p:cNvPr>
          <p:cNvSpPr/>
          <p:nvPr/>
        </p:nvSpPr>
        <p:spPr>
          <a:xfrm>
            <a:off x="844660" y="128572"/>
            <a:ext cx="4644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Содержание проекта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6678289-0F53-4AF5-9B06-2E980624CD3B}"/>
              </a:ext>
            </a:extLst>
          </p:cNvPr>
          <p:cNvSpPr/>
          <p:nvPr/>
        </p:nvSpPr>
        <p:spPr>
          <a:xfrm>
            <a:off x="6560368" y="377526"/>
            <a:ext cx="3636508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  <a:latin typeface="Candara" panose="020E0502030303020204" pitchFamily="34" charset="0"/>
              </a:rPr>
              <a:t>8. Визуализация данных в 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Tableau</a:t>
            </a:r>
            <a:endParaRPr lang="ru-BY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B0C069B-EEB4-403D-B72E-BBC460A40472}"/>
              </a:ext>
            </a:extLst>
          </p:cNvPr>
          <p:cNvSpPr/>
          <p:nvPr/>
        </p:nvSpPr>
        <p:spPr>
          <a:xfrm>
            <a:off x="5688740" y="1153089"/>
            <a:ext cx="3744936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  <a:latin typeface="Candara" panose="020E0502030303020204" pitchFamily="34" charset="0"/>
              </a:rPr>
              <a:t>7. Визуализация данных в 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Power BI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FFBB684-3206-4FAA-B35B-FFCC98ADDD6C}"/>
              </a:ext>
            </a:extLst>
          </p:cNvPr>
          <p:cNvSpPr/>
          <p:nvPr/>
        </p:nvSpPr>
        <p:spPr>
          <a:xfrm>
            <a:off x="715860" y="5840851"/>
            <a:ext cx="5718232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1.  </a:t>
            </a:r>
            <a:r>
              <a:rPr lang="ru-RU" b="1" dirty="0">
                <a:solidFill>
                  <a:schemeClr val="bg1"/>
                </a:solidFill>
                <a:latin typeface="Candara" panose="020E0502030303020204" pitchFamily="34" charset="0"/>
              </a:rPr>
              <a:t>Концептуальное проектирование базы данных (БД)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9EA9D98-784C-4C4F-A5AD-E324B0E8E309}"/>
              </a:ext>
            </a:extLst>
          </p:cNvPr>
          <p:cNvSpPr/>
          <p:nvPr/>
        </p:nvSpPr>
        <p:spPr>
          <a:xfrm>
            <a:off x="1574334" y="5040191"/>
            <a:ext cx="373371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2.  </a:t>
            </a:r>
            <a:r>
              <a:rPr lang="ru-RU" b="1" dirty="0">
                <a:solidFill>
                  <a:schemeClr val="bg1"/>
                </a:solidFill>
                <a:latin typeface="Candara" panose="020E0502030303020204" pitchFamily="34" charset="0"/>
              </a:rPr>
              <a:t>Логическое проектирование БД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ED5BC26-B41B-487F-8BED-E2D7D0665D02}"/>
              </a:ext>
            </a:extLst>
          </p:cNvPr>
          <p:cNvSpPr/>
          <p:nvPr/>
        </p:nvSpPr>
        <p:spPr>
          <a:xfrm>
            <a:off x="2393931" y="4239531"/>
            <a:ext cx="3760966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3.  </a:t>
            </a:r>
            <a:r>
              <a:rPr lang="ru-RU" b="1" dirty="0">
                <a:solidFill>
                  <a:schemeClr val="bg1"/>
                </a:solidFill>
                <a:latin typeface="Candara" panose="020E0502030303020204" pitchFamily="34" charset="0"/>
              </a:rPr>
              <a:t>Физическое проектирование БД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E530D61-6B4C-4F25-BB9C-DCDC9971B02B}"/>
              </a:ext>
            </a:extLst>
          </p:cNvPr>
          <p:cNvSpPr/>
          <p:nvPr/>
        </p:nvSpPr>
        <p:spPr>
          <a:xfrm>
            <a:off x="3197439" y="3445840"/>
            <a:ext cx="4583306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4.  </a:t>
            </a:r>
            <a:r>
              <a:rPr lang="ru-RU" b="1" dirty="0">
                <a:solidFill>
                  <a:schemeClr val="bg1"/>
                </a:solidFill>
                <a:latin typeface="Candara" panose="020E0502030303020204" pitchFamily="34" charset="0"/>
              </a:rPr>
              <a:t>Заполнение таблиц тестовыми данными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E43B4F4-1CD2-4AFB-A99C-5BC7FA566038}"/>
              </a:ext>
            </a:extLst>
          </p:cNvPr>
          <p:cNvSpPr/>
          <p:nvPr/>
        </p:nvSpPr>
        <p:spPr>
          <a:xfrm>
            <a:off x="4097525" y="2720580"/>
            <a:ext cx="278313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5.  </a:t>
            </a:r>
            <a:r>
              <a:rPr lang="ru-RU" b="1" dirty="0">
                <a:solidFill>
                  <a:schemeClr val="bg1"/>
                </a:solidFill>
                <a:latin typeface="Candara" panose="020E0502030303020204" pitchFamily="34" charset="0"/>
              </a:rPr>
              <a:t>Создание объектов БД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A710EB1-A5F0-41DC-919D-EA62A9ADF214}"/>
              </a:ext>
            </a:extLst>
          </p:cNvPr>
          <p:cNvSpPr/>
          <p:nvPr/>
        </p:nvSpPr>
        <p:spPr>
          <a:xfrm>
            <a:off x="4903108" y="1926889"/>
            <a:ext cx="2658100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6. </a:t>
            </a:r>
            <a:r>
              <a:rPr lang="ru-RU" b="1" dirty="0">
                <a:solidFill>
                  <a:schemeClr val="bg1"/>
                </a:solidFill>
                <a:latin typeface="Candara" panose="020E0502030303020204" pitchFamily="34" charset="0"/>
              </a:rPr>
              <a:t>Создание пакетов 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ETL</a:t>
            </a:r>
            <a:endParaRPr lang="ru-RU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60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DF9B3A-41E9-433C-9A01-EBECEAE4743A}"/>
              </a:ext>
            </a:extLst>
          </p:cNvPr>
          <p:cNvSpPr/>
          <p:nvPr/>
        </p:nvSpPr>
        <p:spPr>
          <a:xfrm>
            <a:off x="2558642" y="0"/>
            <a:ext cx="595619" cy="6858000"/>
          </a:xfrm>
          <a:prstGeom prst="rect">
            <a:avLst/>
          </a:prstGeom>
          <a:solidFill>
            <a:srgbClr val="0594B4"/>
          </a:solidFill>
          <a:ln>
            <a:solidFill>
              <a:srgbClr val="059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2591AD-8A00-4536-9503-37E94BAF4F21}"/>
              </a:ext>
            </a:extLst>
          </p:cNvPr>
          <p:cNvSpPr/>
          <p:nvPr/>
        </p:nvSpPr>
        <p:spPr>
          <a:xfrm>
            <a:off x="0" y="0"/>
            <a:ext cx="2558642" cy="6858000"/>
          </a:xfrm>
          <a:prstGeom prst="rect">
            <a:avLst/>
          </a:prstGeom>
          <a:solidFill>
            <a:srgbClr val="8EE0EE"/>
          </a:solidFill>
          <a:ln>
            <a:solidFill>
              <a:srgbClr val="8E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FFE2FB-2F50-4577-A6F0-AB8342BAB4D6}"/>
              </a:ext>
            </a:extLst>
          </p:cNvPr>
          <p:cNvPicPr/>
          <p:nvPr/>
        </p:nvPicPr>
        <p:blipFill rotWithShape="1">
          <a:blip r:embed="rId2"/>
          <a:srcRect l="30035" t="17104" r="16868" b="13531"/>
          <a:stretch/>
        </p:blipFill>
        <p:spPr bwMode="auto">
          <a:xfrm>
            <a:off x="0" y="4540250"/>
            <a:ext cx="3154261" cy="2317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9F69BF-2FBB-47E4-A43B-3E94488C0664}"/>
              </a:ext>
            </a:extLst>
          </p:cNvPr>
          <p:cNvSpPr txBox="1"/>
          <p:nvPr/>
        </p:nvSpPr>
        <p:spPr>
          <a:xfrm>
            <a:off x="318160" y="141504"/>
            <a:ext cx="195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i="1" dirty="0">
                <a:solidFill>
                  <a:srgbClr val="002B6A"/>
                </a:solidFill>
                <a:latin typeface="Candara" panose="020E0502030303020204" pitchFamily="34" charset="0"/>
              </a:rPr>
              <a:t>Концептуальное </a:t>
            </a:r>
          </a:p>
          <a:p>
            <a:pPr algn="ctr"/>
            <a:r>
              <a:rPr lang="ru-RU" b="1" i="1" dirty="0">
                <a:solidFill>
                  <a:srgbClr val="002B6A"/>
                </a:solidFill>
                <a:latin typeface="Candara" panose="020E0502030303020204" pitchFamily="34" charset="0"/>
              </a:rPr>
              <a:t>проектирование</a:t>
            </a:r>
            <a:endParaRPr lang="ru-BY" b="1" i="1" dirty="0">
              <a:solidFill>
                <a:srgbClr val="002B6A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C60970-24F2-4EF8-9B55-55562427AD8A}"/>
              </a:ext>
            </a:extLst>
          </p:cNvPr>
          <p:cNvSpPr txBox="1"/>
          <p:nvPr/>
        </p:nvSpPr>
        <p:spPr>
          <a:xfrm>
            <a:off x="224589" y="3656787"/>
            <a:ext cx="228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Выполнено с использованием 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веб-приложения </a:t>
            </a:r>
            <a:r>
              <a:rPr lang="en-US" sz="1200" dirty="0">
                <a:solidFill>
                  <a:schemeClr val="bg1"/>
                </a:solidFill>
              </a:rPr>
              <a:t>diagravs.net</a:t>
            </a:r>
            <a:endParaRPr lang="ru-BY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C05F9-E598-4064-B649-5B7F5EF367B7}"/>
              </a:ext>
            </a:extLst>
          </p:cNvPr>
          <p:cNvSpPr txBox="1"/>
          <p:nvPr/>
        </p:nvSpPr>
        <p:spPr>
          <a:xfrm>
            <a:off x="259758" y="1077711"/>
            <a:ext cx="17588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cs typeface="Segoe UI Semilight" panose="020B0402040204020203" pitchFamily="34" charset="0"/>
              </a:rPr>
              <a:t>ER-</a:t>
            </a:r>
            <a:r>
              <a:rPr lang="ru-RU" sz="1600" dirty="0">
                <a:solidFill>
                  <a:schemeClr val="bg1"/>
                </a:solidFill>
                <a:cs typeface="Segoe UI Semilight" panose="020B0402040204020203" pitchFamily="34" charset="0"/>
              </a:rPr>
              <a:t>диаграмма</a:t>
            </a:r>
          </a:p>
          <a:p>
            <a:r>
              <a:rPr lang="ru-RU" sz="1600" dirty="0">
                <a:solidFill>
                  <a:schemeClr val="bg1"/>
                </a:solidFill>
                <a:cs typeface="Segoe UI Semilight" panose="020B0402040204020203" pitchFamily="34" charset="0"/>
              </a:rPr>
              <a:t>«Сущность-связь»</a:t>
            </a:r>
            <a:endParaRPr lang="ru-BY" sz="1600" dirty="0">
              <a:solidFill>
                <a:schemeClr val="bg1"/>
              </a:solidFill>
              <a:cs typeface="Segoe UI Semilight" panose="020B0402040204020203" pitchFamily="34" charset="0"/>
            </a:endParaRPr>
          </a:p>
          <a:p>
            <a:endParaRPr lang="ru-BY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0F5FA9D-41BB-4CF7-8359-9040C39BAE1B}"/>
              </a:ext>
            </a:extLst>
          </p:cNvPr>
          <p:cNvSpPr/>
          <p:nvPr/>
        </p:nvSpPr>
        <p:spPr>
          <a:xfrm>
            <a:off x="213919" y="2178967"/>
            <a:ext cx="23447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chemeClr val="bg1"/>
                </a:solidFill>
              </a:rPr>
              <a:t>База данных сети магазинов по продаже мобильных телефонов</a:t>
            </a:r>
            <a:endParaRPr lang="ru-BY" sz="1600" i="1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18A79DA-CE4F-47A5-B316-37B7C843B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324" y="464669"/>
            <a:ext cx="6022205" cy="570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5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DF9B3A-41E9-433C-9A01-EBECEAE4743A}"/>
              </a:ext>
            </a:extLst>
          </p:cNvPr>
          <p:cNvSpPr/>
          <p:nvPr/>
        </p:nvSpPr>
        <p:spPr>
          <a:xfrm>
            <a:off x="2558642" y="0"/>
            <a:ext cx="595619" cy="6858000"/>
          </a:xfrm>
          <a:prstGeom prst="rect">
            <a:avLst/>
          </a:prstGeom>
          <a:solidFill>
            <a:srgbClr val="0594B4"/>
          </a:solidFill>
          <a:ln>
            <a:solidFill>
              <a:srgbClr val="059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2591AD-8A00-4536-9503-37E94BAF4F21}"/>
              </a:ext>
            </a:extLst>
          </p:cNvPr>
          <p:cNvSpPr/>
          <p:nvPr/>
        </p:nvSpPr>
        <p:spPr>
          <a:xfrm>
            <a:off x="0" y="0"/>
            <a:ext cx="2558642" cy="6858000"/>
          </a:xfrm>
          <a:prstGeom prst="rect">
            <a:avLst/>
          </a:prstGeom>
          <a:solidFill>
            <a:srgbClr val="8EE0EE"/>
          </a:solidFill>
          <a:ln>
            <a:solidFill>
              <a:srgbClr val="8E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FFE2FB-2F50-4577-A6F0-AB8342BAB4D6}"/>
              </a:ext>
            </a:extLst>
          </p:cNvPr>
          <p:cNvPicPr/>
          <p:nvPr/>
        </p:nvPicPr>
        <p:blipFill rotWithShape="1">
          <a:blip r:embed="rId2"/>
          <a:srcRect l="30035" t="17104" r="16868" b="13531"/>
          <a:stretch/>
        </p:blipFill>
        <p:spPr bwMode="auto">
          <a:xfrm>
            <a:off x="0" y="4540250"/>
            <a:ext cx="3154261" cy="2317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9F69BF-2FBB-47E4-A43B-3E94488C0664}"/>
              </a:ext>
            </a:extLst>
          </p:cNvPr>
          <p:cNvSpPr txBox="1"/>
          <p:nvPr/>
        </p:nvSpPr>
        <p:spPr>
          <a:xfrm>
            <a:off x="318160" y="141504"/>
            <a:ext cx="195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i="1" dirty="0">
                <a:solidFill>
                  <a:srgbClr val="002B6A"/>
                </a:solidFill>
                <a:latin typeface="Candara" panose="020E0502030303020204" pitchFamily="34" charset="0"/>
              </a:rPr>
              <a:t>Логическое </a:t>
            </a:r>
          </a:p>
          <a:p>
            <a:pPr algn="ctr"/>
            <a:r>
              <a:rPr lang="ru-RU" b="1" i="1" dirty="0">
                <a:solidFill>
                  <a:srgbClr val="002B6A"/>
                </a:solidFill>
                <a:latin typeface="Candara" panose="020E0502030303020204" pitchFamily="34" charset="0"/>
              </a:rPr>
              <a:t>проектирование</a:t>
            </a:r>
            <a:endParaRPr lang="ru-BY" b="1" i="1" dirty="0">
              <a:solidFill>
                <a:srgbClr val="002B6A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C60970-24F2-4EF8-9B55-55562427AD8A}"/>
              </a:ext>
            </a:extLst>
          </p:cNvPr>
          <p:cNvSpPr txBox="1"/>
          <p:nvPr/>
        </p:nvSpPr>
        <p:spPr>
          <a:xfrm>
            <a:off x="224589" y="3656787"/>
            <a:ext cx="2200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Выполнено с использованием 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веб-приложения </a:t>
            </a:r>
            <a:r>
              <a:rPr lang="en-US" sz="1200" dirty="0">
                <a:solidFill>
                  <a:schemeClr val="bg1"/>
                </a:solidFill>
              </a:rPr>
              <a:t>diagravs.net</a:t>
            </a:r>
            <a:endParaRPr lang="ru-BY" sz="12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0F5FA9D-41BB-4CF7-8359-9040C39BAE1B}"/>
              </a:ext>
            </a:extLst>
          </p:cNvPr>
          <p:cNvSpPr/>
          <p:nvPr/>
        </p:nvSpPr>
        <p:spPr>
          <a:xfrm>
            <a:off x="213919" y="1392963"/>
            <a:ext cx="23447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chemeClr val="bg1"/>
                </a:solidFill>
              </a:rPr>
              <a:t>Выбрана реляционная система управления</a:t>
            </a:r>
          </a:p>
          <a:p>
            <a:r>
              <a:rPr lang="ru-RU" sz="1600" i="1" dirty="0">
                <a:solidFill>
                  <a:schemeClr val="bg1"/>
                </a:solidFill>
              </a:rPr>
              <a:t>базами данных</a:t>
            </a:r>
            <a:endParaRPr lang="ru-BY" sz="1600" i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38AD20-2797-44A8-9ACF-4D71C5F0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529" y="820504"/>
            <a:ext cx="8037931" cy="567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8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DF9B3A-41E9-433C-9A01-EBECEAE4743A}"/>
              </a:ext>
            </a:extLst>
          </p:cNvPr>
          <p:cNvSpPr/>
          <p:nvPr/>
        </p:nvSpPr>
        <p:spPr>
          <a:xfrm>
            <a:off x="2558642" y="0"/>
            <a:ext cx="595619" cy="6858000"/>
          </a:xfrm>
          <a:prstGeom prst="rect">
            <a:avLst/>
          </a:prstGeom>
          <a:solidFill>
            <a:srgbClr val="0594B4"/>
          </a:solidFill>
          <a:ln>
            <a:solidFill>
              <a:srgbClr val="059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2591AD-8A00-4536-9503-37E94BAF4F21}"/>
              </a:ext>
            </a:extLst>
          </p:cNvPr>
          <p:cNvSpPr/>
          <p:nvPr/>
        </p:nvSpPr>
        <p:spPr>
          <a:xfrm>
            <a:off x="0" y="0"/>
            <a:ext cx="2558642" cy="6858000"/>
          </a:xfrm>
          <a:prstGeom prst="rect">
            <a:avLst/>
          </a:prstGeom>
          <a:solidFill>
            <a:srgbClr val="8EE0EE"/>
          </a:solidFill>
          <a:ln>
            <a:solidFill>
              <a:srgbClr val="8E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FFE2FB-2F50-4577-A6F0-AB8342BAB4D6}"/>
              </a:ext>
            </a:extLst>
          </p:cNvPr>
          <p:cNvPicPr/>
          <p:nvPr/>
        </p:nvPicPr>
        <p:blipFill rotWithShape="1">
          <a:blip r:embed="rId2"/>
          <a:srcRect l="30035" t="17104" r="16868" b="13531"/>
          <a:stretch/>
        </p:blipFill>
        <p:spPr bwMode="auto">
          <a:xfrm>
            <a:off x="0" y="4540250"/>
            <a:ext cx="3154261" cy="2317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9F69BF-2FBB-47E4-A43B-3E94488C0664}"/>
              </a:ext>
            </a:extLst>
          </p:cNvPr>
          <p:cNvSpPr txBox="1"/>
          <p:nvPr/>
        </p:nvSpPr>
        <p:spPr>
          <a:xfrm>
            <a:off x="318160" y="141504"/>
            <a:ext cx="195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i="1" dirty="0">
                <a:solidFill>
                  <a:srgbClr val="002B6A"/>
                </a:solidFill>
                <a:latin typeface="Candara" panose="020E0502030303020204" pitchFamily="34" charset="0"/>
              </a:rPr>
              <a:t>Физическое </a:t>
            </a:r>
          </a:p>
          <a:p>
            <a:pPr algn="ctr"/>
            <a:r>
              <a:rPr lang="ru-RU" b="1" i="1" dirty="0">
                <a:solidFill>
                  <a:srgbClr val="002B6A"/>
                </a:solidFill>
                <a:latin typeface="Candara" panose="020E0502030303020204" pitchFamily="34" charset="0"/>
              </a:rPr>
              <a:t>проектирование</a:t>
            </a:r>
            <a:endParaRPr lang="ru-BY" b="1" i="1" dirty="0">
              <a:solidFill>
                <a:srgbClr val="002B6A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C60970-24F2-4EF8-9B55-55562427AD8A}"/>
              </a:ext>
            </a:extLst>
          </p:cNvPr>
          <p:cNvSpPr txBox="1"/>
          <p:nvPr/>
        </p:nvSpPr>
        <p:spPr>
          <a:xfrm>
            <a:off x="224589" y="3656787"/>
            <a:ext cx="2200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Выполнено с использованием 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веб-приложения </a:t>
            </a:r>
            <a:r>
              <a:rPr lang="en-US" sz="1200" dirty="0">
                <a:solidFill>
                  <a:schemeClr val="bg1"/>
                </a:solidFill>
              </a:rPr>
              <a:t>diagravs.net</a:t>
            </a:r>
            <a:endParaRPr lang="ru-BY" sz="12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0F5FA9D-41BB-4CF7-8359-9040C39BAE1B}"/>
              </a:ext>
            </a:extLst>
          </p:cNvPr>
          <p:cNvSpPr/>
          <p:nvPr/>
        </p:nvSpPr>
        <p:spPr>
          <a:xfrm>
            <a:off x="213919" y="1392963"/>
            <a:ext cx="2344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chemeClr val="bg1"/>
                </a:solidFill>
              </a:rPr>
              <a:t>Выбранная СУБД -</a:t>
            </a:r>
            <a:r>
              <a:rPr lang="en-US" sz="1600" i="1" dirty="0">
                <a:solidFill>
                  <a:schemeClr val="bg1"/>
                </a:solidFill>
              </a:rPr>
              <a:t>Microsoft SQL Server</a:t>
            </a:r>
            <a:endParaRPr lang="ru-BY" sz="1600" i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5CF2AB-637D-4B74-B4D0-85B519C8E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208" y="686077"/>
            <a:ext cx="7871242" cy="59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6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DF9B3A-41E9-433C-9A01-EBECEAE4743A}"/>
              </a:ext>
            </a:extLst>
          </p:cNvPr>
          <p:cNvSpPr/>
          <p:nvPr/>
        </p:nvSpPr>
        <p:spPr>
          <a:xfrm>
            <a:off x="2558642" y="0"/>
            <a:ext cx="595619" cy="6858000"/>
          </a:xfrm>
          <a:prstGeom prst="rect">
            <a:avLst/>
          </a:prstGeom>
          <a:solidFill>
            <a:srgbClr val="0594B4"/>
          </a:solidFill>
          <a:ln>
            <a:solidFill>
              <a:srgbClr val="059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2591AD-8A00-4536-9503-37E94BAF4F21}"/>
              </a:ext>
            </a:extLst>
          </p:cNvPr>
          <p:cNvSpPr/>
          <p:nvPr/>
        </p:nvSpPr>
        <p:spPr>
          <a:xfrm>
            <a:off x="0" y="0"/>
            <a:ext cx="2558642" cy="6858000"/>
          </a:xfrm>
          <a:prstGeom prst="rect">
            <a:avLst/>
          </a:prstGeom>
          <a:solidFill>
            <a:srgbClr val="8EE0EE"/>
          </a:solidFill>
          <a:ln>
            <a:solidFill>
              <a:srgbClr val="8E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FFE2FB-2F50-4577-A6F0-AB8342BAB4D6}"/>
              </a:ext>
            </a:extLst>
          </p:cNvPr>
          <p:cNvPicPr/>
          <p:nvPr/>
        </p:nvPicPr>
        <p:blipFill rotWithShape="1">
          <a:blip r:embed="rId2"/>
          <a:srcRect l="30035" t="17104" r="16868" b="13531"/>
          <a:stretch/>
        </p:blipFill>
        <p:spPr bwMode="auto">
          <a:xfrm>
            <a:off x="0" y="4540250"/>
            <a:ext cx="3154261" cy="2317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9F69BF-2FBB-47E4-A43B-3E94488C0664}"/>
              </a:ext>
            </a:extLst>
          </p:cNvPr>
          <p:cNvSpPr txBox="1"/>
          <p:nvPr/>
        </p:nvSpPr>
        <p:spPr>
          <a:xfrm>
            <a:off x="318160" y="141504"/>
            <a:ext cx="195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i="1" dirty="0">
                <a:solidFill>
                  <a:srgbClr val="002B6A"/>
                </a:solidFill>
                <a:latin typeface="Candara" panose="020E0502030303020204" pitchFamily="34" charset="0"/>
              </a:rPr>
              <a:t>Физическое </a:t>
            </a:r>
          </a:p>
          <a:p>
            <a:pPr algn="ctr"/>
            <a:r>
              <a:rPr lang="ru-RU" b="1" i="1" dirty="0">
                <a:solidFill>
                  <a:srgbClr val="002B6A"/>
                </a:solidFill>
                <a:latin typeface="Candara" panose="020E0502030303020204" pitchFamily="34" charset="0"/>
              </a:rPr>
              <a:t>проектирование</a:t>
            </a:r>
            <a:endParaRPr lang="ru-BY" b="1" i="1" dirty="0">
              <a:solidFill>
                <a:srgbClr val="002B6A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C60970-24F2-4EF8-9B55-55562427AD8A}"/>
              </a:ext>
            </a:extLst>
          </p:cNvPr>
          <p:cNvSpPr txBox="1"/>
          <p:nvPr/>
        </p:nvSpPr>
        <p:spPr>
          <a:xfrm>
            <a:off x="224589" y="3656787"/>
            <a:ext cx="240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Выполнено с использованием 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MS SQL Server Management Studio</a:t>
            </a:r>
            <a:endParaRPr lang="ru-BY" sz="12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0F5FA9D-41BB-4CF7-8359-9040C39BAE1B}"/>
              </a:ext>
            </a:extLst>
          </p:cNvPr>
          <p:cNvSpPr/>
          <p:nvPr/>
        </p:nvSpPr>
        <p:spPr>
          <a:xfrm>
            <a:off x="213919" y="1392963"/>
            <a:ext cx="23447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chemeClr val="bg1"/>
                </a:solidFill>
              </a:rPr>
              <a:t>Создание таблиц</a:t>
            </a:r>
          </a:p>
          <a:p>
            <a:endParaRPr lang="en-US" sz="1600" i="1" dirty="0">
              <a:solidFill>
                <a:schemeClr val="bg1"/>
              </a:solidFill>
            </a:endParaRPr>
          </a:p>
          <a:p>
            <a:r>
              <a:rPr lang="ru-RU" sz="1600" i="1" dirty="0">
                <a:solidFill>
                  <a:schemeClr val="bg1"/>
                </a:solidFill>
              </a:rPr>
              <a:t>Добавлены ограничения: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UNIQUE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CHECK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DEFAULT</a:t>
            </a:r>
            <a:endParaRPr lang="ru-BY" sz="1600" i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1E8007F-750E-428C-AB18-1D36C1F18C17}"/>
              </a:ext>
            </a:extLst>
          </p:cNvPr>
          <p:cNvSpPr/>
          <p:nvPr/>
        </p:nvSpPr>
        <p:spPr>
          <a:xfrm>
            <a:off x="3368180" y="141504"/>
            <a:ext cx="3604120" cy="6605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DATABASE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PhoneSales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ID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PRIMARY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IDENTITY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ProductionDate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OS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DisplaySize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DECIMAL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Weight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TINYINT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Memory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TINYINT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SIMCount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TINYINT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Material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30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30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ID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PRIMARY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IDENTITY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Passport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Sex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BirthDay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Address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PaymentType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ID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PRIMARY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IDENTITY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PaymentType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30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Seller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ID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PRIMARY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IDENTITY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EmployeeNumber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EmploymentDate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 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EmploymentDate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ru-BY" sz="9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GETDATE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5AF459-E628-4B5C-8A4C-555790EDDA94}"/>
              </a:ext>
            </a:extLst>
          </p:cNvPr>
          <p:cNvSpPr/>
          <p:nvPr/>
        </p:nvSpPr>
        <p:spPr>
          <a:xfrm>
            <a:off x="7131400" y="464669"/>
            <a:ext cx="5003916" cy="5420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Shop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ID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PRIMARY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IDENTITY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30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Square_m2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DECIMAL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900" dirty="0">
              <a:solidFill>
                <a:srgbClr val="80808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Sales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ID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PRIMARY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IDENTITY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ProductID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ShopID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SellerID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PaymentTypeID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CustomerID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SaleDate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CAST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GETDATE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Amount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SMALLINT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Price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MONEY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 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ProductID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REFERENCES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CASCADE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CASCADE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 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CustomerID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REFERENCES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CASCADE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CASCADE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 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PaymentTypeID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REFERENCES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PaymentType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CASCADE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CASCADE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 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SellerID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REFERENCES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Seller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CASCADE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CASCADE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 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ShopID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REFERENCES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Shop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CASCADE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ru-BY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CASCADE</a:t>
            </a:r>
            <a:endParaRPr lang="ru-BY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BY" sz="9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BY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8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DF9B3A-41E9-433C-9A01-EBECEAE4743A}"/>
              </a:ext>
            </a:extLst>
          </p:cNvPr>
          <p:cNvSpPr/>
          <p:nvPr/>
        </p:nvSpPr>
        <p:spPr>
          <a:xfrm>
            <a:off x="2558642" y="0"/>
            <a:ext cx="595619" cy="6858000"/>
          </a:xfrm>
          <a:prstGeom prst="rect">
            <a:avLst/>
          </a:prstGeom>
          <a:solidFill>
            <a:srgbClr val="0594B4"/>
          </a:solidFill>
          <a:ln>
            <a:solidFill>
              <a:srgbClr val="059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2591AD-8A00-4536-9503-37E94BAF4F21}"/>
              </a:ext>
            </a:extLst>
          </p:cNvPr>
          <p:cNvSpPr/>
          <p:nvPr/>
        </p:nvSpPr>
        <p:spPr>
          <a:xfrm>
            <a:off x="0" y="0"/>
            <a:ext cx="2558642" cy="6858000"/>
          </a:xfrm>
          <a:prstGeom prst="rect">
            <a:avLst/>
          </a:prstGeom>
          <a:solidFill>
            <a:srgbClr val="8EE0EE"/>
          </a:solidFill>
          <a:ln>
            <a:solidFill>
              <a:srgbClr val="8E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FFE2FB-2F50-4577-A6F0-AB8342BAB4D6}"/>
              </a:ext>
            </a:extLst>
          </p:cNvPr>
          <p:cNvPicPr/>
          <p:nvPr/>
        </p:nvPicPr>
        <p:blipFill rotWithShape="1">
          <a:blip r:embed="rId2"/>
          <a:srcRect l="30035" t="17104" r="16868" b="13531"/>
          <a:stretch/>
        </p:blipFill>
        <p:spPr bwMode="auto">
          <a:xfrm>
            <a:off x="0" y="4540250"/>
            <a:ext cx="3154261" cy="2317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9F69BF-2FBB-47E4-A43B-3E94488C0664}"/>
              </a:ext>
            </a:extLst>
          </p:cNvPr>
          <p:cNvSpPr txBox="1"/>
          <p:nvPr/>
        </p:nvSpPr>
        <p:spPr>
          <a:xfrm>
            <a:off x="104967" y="141504"/>
            <a:ext cx="2382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i="1" dirty="0">
                <a:solidFill>
                  <a:srgbClr val="002B6A"/>
                </a:solidFill>
                <a:latin typeface="Candara" panose="020E0502030303020204" pitchFamily="34" charset="0"/>
              </a:rPr>
              <a:t>Заполнение таблиц </a:t>
            </a:r>
          </a:p>
          <a:p>
            <a:pPr algn="ctr"/>
            <a:r>
              <a:rPr lang="ru-RU" b="1" i="1" dirty="0">
                <a:solidFill>
                  <a:srgbClr val="002B6A"/>
                </a:solidFill>
                <a:latin typeface="Candara" panose="020E0502030303020204" pitchFamily="34" charset="0"/>
              </a:rPr>
              <a:t>тестовыми данными</a:t>
            </a:r>
            <a:endParaRPr lang="ru-BY" b="1" i="1" dirty="0">
              <a:solidFill>
                <a:srgbClr val="002B6A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C60970-24F2-4EF8-9B55-55562427AD8A}"/>
              </a:ext>
            </a:extLst>
          </p:cNvPr>
          <p:cNvSpPr txBox="1"/>
          <p:nvPr/>
        </p:nvSpPr>
        <p:spPr>
          <a:xfrm>
            <a:off x="224589" y="3656787"/>
            <a:ext cx="2200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Выполнено с использованием 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веб-ресурса </a:t>
            </a:r>
            <a:r>
              <a:rPr lang="en-US" sz="1200" dirty="0">
                <a:solidFill>
                  <a:schemeClr val="bg1"/>
                </a:solidFill>
              </a:rPr>
              <a:t>mockaroo.com</a:t>
            </a:r>
            <a:endParaRPr lang="ru-BY" sz="12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0F5FA9D-41BB-4CF7-8359-9040C39BAE1B}"/>
              </a:ext>
            </a:extLst>
          </p:cNvPr>
          <p:cNvSpPr/>
          <p:nvPr/>
        </p:nvSpPr>
        <p:spPr>
          <a:xfrm>
            <a:off x="213919" y="1392963"/>
            <a:ext cx="2344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BY" sz="1600" i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B74DCEC-4168-4020-9A92-C8472C11778F}"/>
              </a:ext>
            </a:extLst>
          </p:cNvPr>
          <p:cNvSpPr/>
          <p:nvPr/>
        </p:nvSpPr>
        <p:spPr>
          <a:xfrm>
            <a:off x="3287323" y="622854"/>
            <a:ext cx="8690757" cy="2225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Passport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Sex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BirthDay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Address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CONCAT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UPPER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(LEFT(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LOWER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(LEFT(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CHECKSUM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NEWID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()))%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999999 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100000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 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CHECKSUM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NEWID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()))%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 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)=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'm'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'f'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GETDATE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()-(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CHECKSUM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NEWID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()))%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25000 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3750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Address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US" sz="1000" dirty="0">
              <a:solidFill>
                <a:srgbClr val="80808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2">
              <a:lnSpc>
                <a:spcPct val="107000"/>
              </a:lnSpc>
            </a:pP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TOP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100000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ru-BY" sz="1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first_name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ru-BY" sz="1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last_name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ru-BY" sz="1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CONCAT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ru-BY" sz="1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BY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address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CHECKSUM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NEWID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()))%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120 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'-'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CHECKSUM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NEWID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()))%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350 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Address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ru-BY" sz="1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MOCK_DATA_names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ru-BY" sz="1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MOCK_DATA_Customer_address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</a:t>
            </a:r>
            <a:r>
              <a:rPr lang="ru-RU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ru-BY" sz="1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MyID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ru-BY" sz="1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MyID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CROSS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ru-BY" sz="1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MOCK_DATA_names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1">
              <a:lnSpc>
                <a:spcPct val="107000"/>
              </a:lnSpc>
            </a:pP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</a:t>
            </a:r>
            <a:endParaRPr lang="ru-BY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30C399-A674-454B-801B-2EB573552CE8}"/>
              </a:ext>
            </a:extLst>
          </p:cNvPr>
          <p:cNvSpPr/>
          <p:nvPr/>
        </p:nvSpPr>
        <p:spPr>
          <a:xfrm>
            <a:off x="3287323" y="3148955"/>
            <a:ext cx="76686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Seller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EmployeeNumber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EmploymentDate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(LEFT(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LEFT(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ABS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CHECKSUM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NEWID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()))%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99999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10000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()-(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ABS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CHECKSUM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NEWID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()))%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2000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300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3000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FirstName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ru-RU" sz="1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MOCK_DATA_names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MOCK_DATA_names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  <a:endParaRPr lang="ru-BY" sz="10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EFF0C55-F65B-442B-871A-602845826A51}"/>
              </a:ext>
            </a:extLst>
          </p:cNvPr>
          <p:cNvSpPr/>
          <p:nvPr/>
        </p:nvSpPr>
        <p:spPr>
          <a:xfrm>
            <a:off x="3287325" y="4663132"/>
            <a:ext cx="6096000" cy="5788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Shop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Square_m2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ROUND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CHECKSUM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NEWID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()))*(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150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30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)+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30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Square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MOCK_DATA_Shop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ru-BY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E941045-A431-45D3-BA31-D801B451FD6B}"/>
              </a:ext>
            </a:extLst>
          </p:cNvPr>
          <p:cNvSpPr/>
          <p:nvPr/>
        </p:nvSpPr>
        <p:spPr>
          <a:xfrm>
            <a:off x="3287325" y="578301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PaymentType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PaymentType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'credit'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'installment'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'fact'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ru-BY" sz="10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C03194A-A01C-4BC0-9D88-87AD69D1B4D0}"/>
              </a:ext>
            </a:extLst>
          </p:cNvPr>
          <p:cNvSpPr/>
          <p:nvPr/>
        </p:nvSpPr>
        <p:spPr>
          <a:xfrm>
            <a:off x="213919" y="1392963"/>
            <a:ext cx="23447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chemeClr val="bg1"/>
                </a:solidFill>
              </a:rPr>
              <a:t>Таблицы: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Customer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Seller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Shop</a:t>
            </a:r>
          </a:p>
          <a:p>
            <a:r>
              <a:rPr lang="en-US" sz="1600" i="1" dirty="0" err="1">
                <a:solidFill>
                  <a:schemeClr val="bg1"/>
                </a:solidFill>
              </a:rPr>
              <a:t>PaymentType</a:t>
            </a:r>
            <a:endParaRPr lang="ru-BY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71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DF9B3A-41E9-433C-9A01-EBECEAE4743A}"/>
              </a:ext>
            </a:extLst>
          </p:cNvPr>
          <p:cNvSpPr/>
          <p:nvPr/>
        </p:nvSpPr>
        <p:spPr>
          <a:xfrm>
            <a:off x="2558642" y="0"/>
            <a:ext cx="595619" cy="6858000"/>
          </a:xfrm>
          <a:prstGeom prst="rect">
            <a:avLst/>
          </a:prstGeom>
          <a:solidFill>
            <a:srgbClr val="0594B4"/>
          </a:solidFill>
          <a:ln>
            <a:solidFill>
              <a:srgbClr val="059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2591AD-8A00-4536-9503-37E94BAF4F21}"/>
              </a:ext>
            </a:extLst>
          </p:cNvPr>
          <p:cNvSpPr/>
          <p:nvPr/>
        </p:nvSpPr>
        <p:spPr>
          <a:xfrm>
            <a:off x="0" y="0"/>
            <a:ext cx="2558642" cy="6858000"/>
          </a:xfrm>
          <a:prstGeom prst="rect">
            <a:avLst/>
          </a:prstGeom>
          <a:solidFill>
            <a:srgbClr val="8EE0EE"/>
          </a:solidFill>
          <a:ln>
            <a:solidFill>
              <a:srgbClr val="8E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FFE2FB-2F50-4577-A6F0-AB8342BAB4D6}"/>
              </a:ext>
            </a:extLst>
          </p:cNvPr>
          <p:cNvPicPr/>
          <p:nvPr/>
        </p:nvPicPr>
        <p:blipFill rotWithShape="1">
          <a:blip r:embed="rId2"/>
          <a:srcRect l="30035" t="17104" r="16868" b="13531"/>
          <a:stretch/>
        </p:blipFill>
        <p:spPr bwMode="auto">
          <a:xfrm>
            <a:off x="0" y="4540250"/>
            <a:ext cx="3154261" cy="2317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9F69BF-2FBB-47E4-A43B-3E94488C0664}"/>
              </a:ext>
            </a:extLst>
          </p:cNvPr>
          <p:cNvSpPr txBox="1"/>
          <p:nvPr/>
        </p:nvSpPr>
        <p:spPr>
          <a:xfrm>
            <a:off x="104967" y="141504"/>
            <a:ext cx="2382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i="1" dirty="0">
                <a:solidFill>
                  <a:srgbClr val="002B6A"/>
                </a:solidFill>
                <a:latin typeface="Candara" panose="020E0502030303020204" pitchFamily="34" charset="0"/>
              </a:rPr>
              <a:t>Заполнение таблиц </a:t>
            </a:r>
          </a:p>
          <a:p>
            <a:pPr algn="ctr"/>
            <a:r>
              <a:rPr lang="ru-RU" b="1" i="1" dirty="0">
                <a:solidFill>
                  <a:srgbClr val="002B6A"/>
                </a:solidFill>
                <a:latin typeface="Candara" panose="020E0502030303020204" pitchFamily="34" charset="0"/>
              </a:rPr>
              <a:t>тестовыми данными</a:t>
            </a:r>
            <a:endParaRPr lang="ru-BY" b="1" i="1" dirty="0">
              <a:solidFill>
                <a:srgbClr val="002B6A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C60970-24F2-4EF8-9B55-55562427AD8A}"/>
              </a:ext>
            </a:extLst>
          </p:cNvPr>
          <p:cNvSpPr txBox="1"/>
          <p:nvPr/>
        </p:nvSpPr>
        <p:spPr>
          <a:xfrm>
            <a:off x="224589" y="3656787"/>
            <a:ext cx="2200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Выполнено с использованием 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веб-ресурса </a:t>
            </a:r>
            <a:r>
              <a:rPr lang="en-US" sz="1200" dirty="0">
                <a:solidFill>
                  <a:schemeClr val="bg1"/>
                </a:solidFill>
              </a:rPr>
              <a:t>mockaroo.com</a:t>
            </a:r>
            <a:endParaRPr lang="ru-BY" sz="12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0F5FA9D-41BB-4CF7-8359-9040C39BAE1B}"/>
              </a:ext>
            </a:extLst>
          </p:cNvPr>
          <p:cNvSpPr/>
          <p:nvPr/>
        </p:nvSpPr>
        <p:spPr>
          <a:xfrm>
            <a:off x="213919" y="1392963"/>
            <a:ext cx="2344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BY" sz="1600" i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39A2440-6086-49C2-8081-FBB14B603071}"/>
              </a:ext>
            </a:extLst>
          </p:cNvPr>
          <p:cNvSpPr/>
          <p:nvPr/>
        </p:nvSpPr>
        <p:spPr>
          <a:xfrm>
            <a:off x="3537357" y="529852"/>
            <a:ext cx="8047839" cy="551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ProductionDate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OS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DisplaySize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Weight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Memory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SIMCount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Material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ProductionDate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OS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DisplaySize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Weight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Memory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SIMCount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Material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US" sz="1000" dirty="0">
              <a:solidFill>
                <a:srgbClr val="80808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1">
              <a:lnSpc>
                <a:spcPct val="107000"/>
              </a:lnSpc>
            </a:pP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CAST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GETDATE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()-(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CHECKSUM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NEWID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()))%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1095 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ProductionDate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OS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ROUND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CHECKSUM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NEWID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()))*(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)+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DisplaySize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CHECKSUM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NEWID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()))%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120 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120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Weight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CHECKSUM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NEWID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()))%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120 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30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Memory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CHECKSUM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NEWID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()))%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 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SIMCount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Material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 </a:t>
            </a:r>
            <a:endParaRPr lang="en-US" sz="10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1">
              <a:lnSpc>
                <a:spcPct val="107000"/>
              </a:lnSpc>
            </a:pP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OS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'RED'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'SILVER'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'BLACK'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'BLUE'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'GREY'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'WHITE'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7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'YELLOW'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'GOLD'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9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'VIOLET'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'MINT'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Material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'GLASS'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Material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'PLASTIK'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Material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'METALL'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Material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 </a:t>
            </a:r>
            <a:endParaRPr lang="en-US" sz="10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2">
              <a:lnSpc>
                <a:spcPct val="107000"/>
              </a:lnSpc>
            </a:pP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07000"/>
              </a:lnSpc>
            </a:pP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OS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CHECKSUM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NEWID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()))%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 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CHECKSUM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NEWID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()))%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 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 </a:t>
            </a: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Material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07000"/>
              </a:lnSpc>
            </a:pPr>
            <a:r>
              <a:rPr lang="ru-BY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MOCK_DATA_Phone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 </a:t>
            </a:r>
            <a:endParaRPr lang="ru-BY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BY" sz="1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tt</a:t>
            </a:r>
            <a:endParaRPr lang="ru-BY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0E7DF0C-1813-4B01-9B42-D1DA5B76C6F9}"/>
              </a:ext>
            </a:extLst>
          </p:cNvPr>
          <p:cNvSpPr/>
          <p:nvPr/>
        </p:nvSpPr>
        <p:spPr>
          <a:xfrm>
            <a:off x="213919" y="1392963"/>
            <a:ext cx="2344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chemeClr val="bg1"/>
                </a:solidFill>
              </a:rPr>
              <a:t>Таблиц</a:t>
            </a:r>
            <a:r>
              <a:rPr lang="en-US" sz="1600" i="1" dirty="0">
                <a:solidFill>
                  <a:schemeClr val="bg1"/>
                </a:solidFill>
              </a:rPr>
              <a:t>a Product</a:t>
            </a:r>
            <a:endParaRPr lang="ru-RU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2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DF9B3A-41E9-433C-9A01-EBECEAE4743A}"/>
              </a:ext>
            </a:extLst>
          </p:cNvPr>
          <p:cNvSpPr/>
          <p:nvPr/>
        </p:nvSpPr>
        <p:spPr>
          <a:xfrm>
            <a:off x="2558642" y="0"/>
            <a:ext cx="595619" cy="6858000"/>
          </a:xfrm>
          <a:prstGeom prst="rect">
            <a:avLst/>
          </a:prstGeom>
          <a:solidFill>
            <a:srgbClr val="0594B4"/>
          </a:solidFill>
          <a:ln>
            <a:solidFill>
              <a:srgbClr val="059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2591AD-8A00-4536-9503-37E94BAF4F21}"/>
              </a:ext>
            </a:extLst>
          </p:cNvPr>
          <p:cNvSpPr/>
          <p:nvPr/>
        </p:nvSpPr>
        <p:spPr>
          <a:xfrm>
            <a:off x="0" y="0"/>
            <a:ext cx="2558642" cy="6858000"/>
          </a:xfrm>
          <a:prstGeom prst="rect">
            <a:avLst/>
          </a:prstGeom>
          <a:solidFill>
            <a:srgbClr val="8EE0EE"/>
          </a:solidFill>
          <a:ln>
            <a:solidFill>
              <a:srgbClr val="8E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FFE2FB-2F50-4577-A6F0-AB8342BAB4D6}"/>
              </a:ext>
            </a:extLst>
          </p:cNvPr>
          <p:cNvPicPr/>
          <p:nvPr/>
        </p:nvPicPr>
        <p:blipFill rotWithShape="1">
          <a:blip r:embed="rId2"/>
          <a:srcRect l="30035" t="17104" r="16868" b="13531"/>
          <a:stretch/>
        </p:blipFill>
        <p:spPr bwMode="auto">
          <a:xfrm>
            <a:off x="0" y="4540250"/>
            <a:ext cx="3154261" cy="2317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9F69BF-2FBB-47E4-A43B-3E94488C0664}"/>
              </a:ext>
            </a:extLst>
          </p:cNvPr>
          <p:cNvSpPr txBox="1"/>
          <p:nvPr/>
        </p:nvSpPr>
        <p:spPr>
          <a:xfrm>
            <a:off x="104967" y="141504"/>
            <a:ext cx="2382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i="1" dirty="0">
                <a:solidFill>
                  <a:srgbClr val="002B6A"/>
                </a:solidFill>
                <a:latin typeface="Candara" panose="020E0502030303020204" pitchFamily="34" charset="0"/>
              </a:rPr>
              <a:t>Заполнение таблиц </a:t>
            </a:r>
          </a:p>
          <a:p>
            <a:pPr algn="ctr"/>
            <a:r>
              <a:rPr lang="ru-RU" b="1" i="1" dirty="0">
                <a:solidFill>
                  <a:srgbClr val="002B6A"/>
                </a:solidFill>
                <a:latin typeface="Candara" panose="020E0502030303020204" pitchFamily="34" charset="0"/>
              </a:rPr>
              <a:t>тестовыми данными</a:t>
            </a:r>
            <a:endParaRPr lang="ru-BY" b="1" i="1" dirty="0">
              <a:solidFill>
                <a:srgbClr val="002B6A"/>
              </a:solidFill>
              <a:latin typeface="Candara" panose="020E0502030303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0F5FA9D-41BB-4CF7-8359-9040C39BAE1B}"/>
              </a:ext>
            </a:extLst>
          </p:cNvPr>
          <p:cNvSpPr/>
          <p:nvPr/>
        </p:nvSpPr>
        <p:spPr>
          <a:xfrm>
            <a:off x="213919" y="1392963"/>
            <a:ext cx="2344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BY" sz="1600" i="1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6F8E72-8EFD-4AB3-95E8-E07B129A5D78}"/>
              </a:ext>
            </a:extLst>
          </p:cNvPr>
          <p:cNvSpPr/>
          <p:nvPr/>
        </p:nvSpPr>
        <p:spPr>
          <a:xfrm>
            <a:off x="3809894" y="642238"/>
            <a:ext cx="707901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@Product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@Shop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@Seller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@Payment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@Customer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SaleDt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@Count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SMALLINT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PricePhone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BY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TestCount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1000000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BY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TestCount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endParaRPr lang="ru-BY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BY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@Product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FLOOR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RAND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@Shop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FLOOR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RAND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@Seller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FLOOR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RAND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3000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@Payment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FLOOR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RAND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@Customer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FLOOR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RAND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100000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SaleDt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()-(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FLOOR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RAND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90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@Count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FLOOR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RAND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PricePhone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RAND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CHECKSUM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NEWID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()))*(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2000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40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)+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40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BY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ShopID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SellerID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PaymentTypeID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SaleDate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Amount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Price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BY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@Product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@Shop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@Seller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@Payment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@Customer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SaleDt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@Count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PricePhone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BY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TestCount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-=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BY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ru-BY" sz="10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155BD45-902F-4A70-8E73-1131E038E535}"/>
              </a:ext>
            </a:extLst>
          </p:cNvPr>
          <p:cNvSpPr/>
          <p:nvPr/>
        </p:nvSpPr>
        <p:spPr>
          <a:xfrm>
            <a:off x="366319" y="1545363"/>
            <a:ext cx="2344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chemeClr val="bg1"/>
                </a:solidFill>
              </a:rPr>
              <a:t>Таблиц</a:t>
            </a:r>
            <a:r>
              <a:rPr lang="en-US" sz="1600" i="1" dirty="0">
                <a:solidFill>
                  <a:schemeClr val="bg1"/>
                </a:solidFill>
              </a:rPr>
              <a:t>a Sales</a:t>
            </a:r>
            <a:endParaRPr lang="ru-RU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7538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2044</Words>
  <Application>Microsoft Office PowerPoint</Application>
  <PresentationFormat>Широкоэкранный</PresentationFormat>
  <Paragraphs>295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Candara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Tamara Trych</dc:creator>
  <cp:lastModifiedBy>Tamara Trych</cp:lastModifiedBy>
  <cp:revision>27</cp:revision>
  <dcterms:created xsi:type="dcterms:W3CDTF">2022-11-11T19:30:27Z</dcterms:created>
  <dcterms:modified xsi:type="dcterms:W3CDTF">2022-11-12T19:29:15Z</dcterms:modified>
</cp:coreProperties>
</file>