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6" r:id="rId1"/>
  </p:sldMasterIdLst>
  <p:sldIdLst>
    <p:sldId id="256" r:id="rId2"/>
    <p:sldId id="283" r:id="rId3"/>
    <p:sldId id="257" r:id="rId4"/>
    <p:sldId id="259" r:id="rId5"/>
    <p:sldId id="260" r:id="rId6"/>
    <p:sldId id="261" r:id="rId7"/>
    <p:sldId id="262" r:id="rId8"/>
    <p:sldId id="263" r:id="rId9"/>
    <p:sldId id="284" r:id="rId10"/>
    <p:sldId id="28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4" r:id="rId22"/>
    <p:sldId id="275" r:id="rId23"/>
    <p:sldId id="279" r:id="rId24"/>
    <p:sldId id="278" r:id="rId25"/>
    <p:sldId id="281" r:id="rId26"/>
    <p:sldId id="280" r:id="rId27"/>
    <p:sldId id="282" r:id="rId28"/>
    <p:sldId id="28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8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2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6159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900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8624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909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552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06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54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8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37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19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56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30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4BD784-2356-4E05-B9FA-E26FC08F3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4420" y="4889257"/>
            <a:ext cx="2450830" cy="685800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Автор: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Andrey </a:t>
            </a:r>
            <a:r>
              <a:rPr lang="en-US" b="1" dirty="0" err="1">
                <a:solidFill>
                  <a:schemeClr val="tx1"/>
                </a:solidFill>
              </a:rPr>
              <a:t>Samsonov</a:t>
            </a:r>
            <a:endParaRPr lang="ru-BY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30EB22-27AE-4E9D-8697-C35558D577F2}"/>
              </a:ext>
            </a:extLst>
          </p:cNvPr>
          <p:cNvSpPr txBox="1"/>
          <p:nvPr/>
        </p:nvSpPr>
        <p:spPr>
          <a:xfrm>
            <a:off x="5299693" y="1436713"/>
            <a:ext cx="3818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Дипломный проект курса</a:t>
            </a:r>
            <a:endParaRPr lang="ru-BY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33381B-BA4E-49EC-B679-250137F4DF2F}"/>
              </a:ext>
            </a:extLst>
          </p:cNvPr>
          <p:cNvSpPr txBox="1"/>
          <p:nvPr/>
        </p:nvSpPr>
        <p:spPr>
          <a:xfrm>
            <a:off x="4271882" y="2101238"/>
            <a:ext cx="5873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«</a:t>
            </a:r>
            <a:r>
              <a:rPr lang="en-US" sz="3600" b="1" dirty="0"/>
              <a:t>Business Intelligence (BI) </a:t>
            </a:r>
            <a:r>
              <a:rPr lang="ru-RU" sz="3600" b="1" dirty="0"/>
              <a:t>разработчик»</a:t>
            </a:r>
            <a:endParaRPr lang="ru-BY" sz="3600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E3F107-07E5-44C2-853C-3343C5F5B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49" y="2380200"/>
            <a:ext cx="3194857" cy="319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03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77E681-D97A-47F2-ABB0-6F5882329DEB}"/>
              </a:ext>
            </a:extLst>
          </p:cNvPr>
          <p:cNvSpPr txBox="1">
            <a:spLocks/>
          </p:cNvSpPr>
          <p:nvPr/>
        </p:nvSpPr>
        <p:spPr>
          <a:xfrm>
            <a:off x="274798" y="223433"/>
            <a:ext cx="7126127" cy="1014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/>
              <a:t>Создание </a:t>
            </a:r>
            <a:r>
              <a:rPr lang="en-US" b="1" dirty="0"/>
              <a:t>ETL </a:t>
            </a:r>
            <a:r>
              <a:rPr lang="ru-RU" b="1" dirty="0"/>
              <a:t>пакетов</a:t>
            </a:r>
            <a:endParaRPr lang="ru-BY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C1C83-92CA-4B98-8358-CA0EA917FEDB}"/>
              </a:ext>
            </a:extLst>
          </p:cNvPr>
          <p:cNvSpPr txBox="1"/>
          <p:nvPr/>
        </p:nvSpPr>
        <p:spPr>
          <a:xfrm>
            <a:off x="274798" y="1361360"/>
            <a:ext cx="2220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dbo.MedicalRecord</a:t>
            </a:r>
            <a:br>
              <a:rPr lang="en-US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ru-RU" sz="1800" dirty="0">
                <a:solidFill>
                  <a:schemeClr val="tx1">
                    <a:lumMod val="85000"/>
                  </a:schemeClr>
                </a:solidFill>
              </a:rPr>
              <a:t>добавление 10 новых строк</a:t>
            </a:r>
            <a:endParaRPr lang="ru-BY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59E2E74-0527-42C1-93F0-102699A9BF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09" r="29355" b="6779"/>
          <a:stretch/>
        </p:blipFill>
        <p:spPr>
          <a:xfrm>
            <a:off x="2938960" y="946688"/>
            <a:ext cx="7751737" cy="585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53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77E681-D97A-47F2-ABB0-6F5882329DEB}"/>
              </a:ext>
            </a:extLst>
          </p:cNvPr>
          <p:cNvSpPr txBox="1">
            <a:spLocks/>
          </p:cNvSpPr>
          <p:nvPr/>
        </p:nvSpPr>
        <p:spPr>
          <a:xfrm>
            <a:off x="274798" y="223434"/>
            <a:ext cx="7126127" cy="7385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/>
              <a:t>Визуализация данных в</a:t>
            </a:r>
            <a:r>
              <a:rPr lang="en-US" b="1" dirty="0"/>
              <a:t> Power BI</a:t>
            </a:r>
            <a:endParaRPr lang="ru-BY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BD7310A-6712-4BAA-A79A-937DE01C7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96" y="878272"/>
            <a:ext cx="10366207" cy="584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92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77E681-D97A-47F2-ABB0-6F5882329DEB}"/>
              </a:ext>
            </a:extLst>
          </p:cNvPr>
          <p:cNvSpPr txBox="1">
            <a:spLocks/>
          </p:cNvSpPr>
          <p:nvPr/>
        </p:nvSpPr>
        <p:spPr>
          <a:xfrm>
            <a:off x="274798" y="223434"/>
            <a:ext cx="7126127" cy="7385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/>
              <a:t>Визуализация данных в</a:t>
            </a:r>
            <a:r>
              <a:rPr lang="en-US" b="1" dirty="0"/>
              <a:t> Power BI</a:t>
            </a:r>
            <a:endParaRPr lang="ru-BY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3BF4CCD-1D39-4040-A197-45F75C5D1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810266"/>
            <a:ext cx="10534650" cy="592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54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77E681-D97A-47F2-ABB0-6F5882329DEB}"/>
              </a:ext>
            </a:extLst>
          </p:cNvPr>
          <p:cNvSpPr txBox="1">
            <a:spLocks/>
          </p:cNvSpPr>
          <p:nvPr/>
        </p:nvSpPr>
        <p:spPr>
          <a:xfrm>
            <a:off x="274798" y="223434"/>
            <a:ext cx="7126127" cy="7385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/>
              <a:t>Визуализация данных в</a:t>
            </a:r>
            <a:r>
              <a:rPr lang="en-US" b="1" dirty="0"/>
              <a:t> Power BI</a:t>
            </a:r>
            <a:endParaRPr lang="ru-BY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E5E9C6-37AC-46E8-90C3-BF328D4BD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93" y="836696"/>
            <a:ext cx="10547814" cy="591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71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77E681-D97A-47F2-ABB0-6F5882329DEB}"/>
              </a:ext>
            </a:extLst>
          </p:cNvPr>
          <p:cNvSpPr txBox="1">
            <a:spLocks/>
          </p:cNvSpPr>
          <p:nvPr/>
        </p:nvSpPr>
        <p:spPr>
          <a:xfrm>
            <a:off x="274798" y="223434"/>
            <a:ext cx="7126127" cy="7385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/>
              <a:t>Визуализация данных в</a:t>
            </a:r>
            <a:r>
              <a:rPr lang="en-US" b="1" dirty="0"/>
              <a:t> Power BI</a:t>
            </a:r>
            <a:endParaRPr lang="ru-BY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EE0A777-6348-4B39-810B-AA4473919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798588"/>
            <a:ext cx="10567383" cy="595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48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77E681-D97A-47F2-ABB0-6F5882329DEB}"/>
              </a:ext>
            </a:extLst>
          </p:cNvPr>
          <p:cNvSpPr txBox="1">
            <a:spLocks/>
          </p:cNvSpPr>
          <p:nvPr/>
        </p:nvSpPr>
        <p:spPr>
          <a:xfrm>
            <a:off x="274798" y="223434"/>
            <a:ext cx="7126127" cy="7385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/>
              <a:t>Визуализация данных в</a:t>
            </a:r>
            <a:r>
              <a:rPr lang="en-US" b="1" dirty="0"/>
              <a:t> Power BI</a:t>
            </a:r>
            <a:endParaRPr lang="ru-BY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8D8B12-D564-4C8D-93DF-82779103D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02" y="798415"/>
            <a:ext cx="10626996" cy="598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94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77E681-D97A-47F2-ABB0-6F5882329DEB}"/>
              </a:ext>
            </a:extLst>
          </p:cNvPr>
          <p:cNvSpPr txBox="1">
            <a:spLocks/>
          </p:cNvSpPr>
          <p:nvPr/>
        </p:nvSpPr>
        <p:spPr>
          <a:xfrm>
            <a:off x="274798" y="223434"/>
            <a:ext cx="7126127" cy="7385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/>
              <a:t>Визуализация данных в</a:t>
            </a:r>
            <a:r>
              <a:rPr lang="en-US" b="1" dirty="0"/>
              <a:t> Power BI</a:t>
            </a:r>
            <a:endParaRPr lang="ru-BY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6900C3F-DC36-4A81-9524-C405BCDBA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803542"/>
            <a:ext cx="10648950" cy="598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57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77E681-D97A-47F2-ABB0-6F5882329DEB}"/>
              </a:ext>
            </a:extLst>
          </p:cNvPr>
          <p:cNvSpPr txBox="1">
            <a:spLocks/>
          </p:cNvSpPr>
          <p:nvPr/>
        </p:nvSpPr>
        <p:spPr>
          <a:xfrm>
            <a:off x="274798" y="223434"/>
            <a:ext cx="7126127" cy="7385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/>
              <a:t>Визуализация данных в</a:t>
            </a:r>
            <a:r>
              <a:rPr lang="en-US" b="1" dirty="0"/>
              <a:t> Power BI</a:t>
            </a:r>
            <a:endParaRPr lang="ru-BY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6EF257-EE66-4718-825E-46FD5E5B7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808752"/>
            <a:ext cx="10591800" cy="594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55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77E681-D97A-47F2-ABB0-6F5882329DEB}"/>
              </a:ext>
            </a:extLst>
          </p:cNvPr>
          <p:cNvSpPr txBox="1">
            <a:spLocks/>
          </p:cNvSpPr>
          <p:nvPr/>
        </p:nvSpPr>
        <p:spPr>
          <a:xfrm>
            <a:off x="274798" y="223434"/>
            <a:ext cx="7126127" cy="7385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/>
              <a:t>Визуализация данных в</a:t>
            </a:r>
            <a:r>
              <a:rPr lang="en-US" b="1" dirty="0"/>
              <a:t> Power BI</a:t>
            </a:r>
            <a:endParaRPr lang="ru-BY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34650C2-E8BA-4E92-853E-FDC86CE31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81" y="820198"/>
            <a:ext cx="10561438" cy="594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44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77E681-D97A-47F2-ABB0-6F5882329DEB}"/>
              </a:ext>
            </a:extLst>
          </p:cNvPr>
          <p:cNvSpPr txBox="1">
            <a:spLocks/>
          </p:cNvSpPr>
          <p:nvPr/>
        </p:nvSpPr>
        <p:spPr>
          <a:xfrm>
            <a:off x="274798" y="223434"/>
            <a:ext cx="7126127" cy="7385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/>
              <a:t>Визуализация данных в</a:t>
            </a:r>
            <a:r>
              <a:rPr lang="en-US" b="1" dirty="0"/>
              <a:t> Power BI</a:t>
            </a:r>
            <a:endParaRPr lang="ru-BY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6A4EAF-5103-474D-A966-2E64E2F75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50" y="806643"/>
            <a:ext cx="10607899" cy="596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5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C9BF06B-45DF-4299-9F8B-6C707F42E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871" y="446714"/>
            <a:ext cx="6947258" cy="860922"/>
          </a:xfrm>
        </p:spPr>
        <p:txBody>
          <a:bodyPr/>
          <a:lstStyle/>
          <a:p>
            <a:r>
              <a:rPr lang="ru-RU" dirty="0"/>
              <a:t>Содержание проекта</a:t>
            </a:r>
            <a:endParaRPr lang="ru-BY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7F1F618C-3EA4-4599-9660-C97785F31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871" y="1611824"/>
            <a:ext cx="8357604" cy="467273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ru-RU" sz="2400" dirty="0"/>
              <a:t>Концептуальное проектирование базы данных (БД)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ru-RU" sz="2400" dirty="0"/>
              <a:t>Логическое проектирование БД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ru-RU" sz="2400" dirty="0"/>
              <a:t>Физическое проектирование БД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ru-RU" sz="2400" dirty="0"/>
              <a:t>Заполнение таблиц тестовыми данными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ru-RU" sz="2400" dirty="0"/>
              <a:t>Создание объектов БД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ru-RU" sz="2400" dirty="0"/>
              <a:t>Создание пакетов </a:t>
            </a:r>
            <a:r>
              <a:rPr lang="en-US" sz="2400" dirty="0"/>
              <a:t>ETL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ru-RU" sz="2400" dirty="0"/>
              <a:t>Визуализация данных в </a:t>
            </a:r>
            <a:r>
              <a:rPr lang="en-US" sz="2400" dirty="0"/>
              <a:t>Power BI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ru-RU" sz="2400" dirty="0"/>
              <a:t>Визуализация данных в </a:t>
            </a:r>
            <a:r>
              <a:rPr lang="en-US" sz="2400" dirty="0"/>
              <a:t>Power Tableau</a:t>
            </a:r>
          </a:p>
        </p:txBody>
      </p:sp>
    </p:spTree>
    <p:extLst>
      <p:ext uri="{BB962C8B-B14F-4D97-AF65-F5344CB8AC3E}">
        <p14:creationId xmlns:p14="http://schemas.microsoft.com/office/powerpoint/2010/main" val="1013528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77E681-D97A-47F2-ABB0-6F5882329DEB}"/>
              </a:ext>
            </a:extLst>
          </p:cNvPr>
          <p:cNvSpPr txBox="1">
            <a:spLocks/>
          </p:cNvSpPr>
          <p:nvPr/>
        </p:nvSpPr>
        <p:spPr>
          <a:xfrm>
            <a:off x="274798" y="223434"/>
            <a:ext cx="7126127" cy="7385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/>
              <a:t>Визуализация данных в</a:t>
            </a:r>
            <a:r>
              <a:rPr lang="en-US" b="1" dirty="0"/>
              <a:t> Power BI</a:t>
            </a:r>
            <a:endParaRPr lang="ru-BY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64539FA-DA18-466A-AEDC-60F82F4D6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74" y="771526"/>
            <a:ext cx="10629452" cy="598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34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77E681-D97A-47F2-ABB0-6F5882329DEB}"/>
              </a:ext>
            </a:extLst>
          </p:cNvPr>
          <p:cNvSpPr txBox="1">
            <a:spLocks/>
          </p:cNvSpPr>
          <p:nvPr/>
        </p:nvSpPr>
        <p:spPr>
          <a:xfrm>
            <a:off x="274798" y="223434"/>
            <a:ext cx="7126127" cy="7385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/>
              <a:t>Визуализация данных в</a:t>
            </a:r>
            <a:r>
              <a:rPr lang="en-US" b="1" dirty="0"/>
              <a:t> Power BI</a:t>
            </a:r>
            <a:endParaRPr lang="ru-BY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56F742-F10E-4912-B3F9-99C4905B1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781131"/>
            <a:ext cx="10620375" cy="596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43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77E681-D97A-47F2-ABB0-6F5882329DEB}"/>
              </a:ext>
            </a:extLst>
          </p:cNvPr>
          <p:cNvSpPr txBox="1">
            <a:spLocks/>
          </p:cNvSpPr>
          <p:nvPr/>
        </p:nvSpPr>
        <p:spPr>
          <a:xfrm>
            <a:off x="274798" y="223434"/>
            <a:ext cx="7126127" cy="7385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/>
              <a:t>Визуализация данных в</a:t>
            </a:r>
            <a:r>
              <a:rPr lang="en-US" b="1" dirty="0"/>
              <a:t> Power BI</a:t>
            </a:r>
            <a:endParaRPr lang="ru-BY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717105-953B-4516-931A-28CFF5533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806975"/>
            <a:ext cx="10572750" cy="594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57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77E681-D97A-47F2-ABB0-6F5882329DEB}"/>
              </a:ext>
            </a:extLst>
          </p:cNvPr>
          <p:cNvSpPr txBox="1">
            <a:spLocks/>
          </p:cNvSpPr>
          <p:nvPr/>
        </p:nvSpPr>
        <p:spPr>
          <a:xfrm>
            <a:off x="274798" y="223434"/>
            <a:ext cx="7126127" cy="7385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/>
              <a:t>Визуализация данных в</a:t>
            </a:r>
            <a:r>
              <a:rPr lang="en-US" b="1" dirty="0"/>
              <a:t> Tableau</a:t>
            </a:r>
            <a:endParaRPr lang="ru-BY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CD557E-936E-4526-8ACE-C8E9551DD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456" y="778751"/>
            <a:ext cx="9177087" cy="601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3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77E681-D97A-47F2-ABB0-6F5882329DEB}"/>
              </a:ext>
            </a:extLst>
          </p:cNvPr>
          <p:cNvSpPr txBox="1">
            <a:spLocks/>
          </p:cNvSpPr>
          <p:nvPr/>
        </p:nvSpPr>
        <p:spPr>
          <a:xfrm>
            <a:off x="274798" y="223434"/>
            <a:ext cx="7126127" cy="7385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/>
              <a:t>Визуализация данных в</a:t>
            </a:r>
            <a:r>
              <a:rPr lang="en-US" b="1" dirty="0"/>
              <a:t> Tableau</a:t>
            </a:r>
            <a:endParaRPr lang="ru-BY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E31487-7743-458D-B295-C6CC64D82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157" y="781952"/>
            <a:ext cx="9269686" cy="599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19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77E681-D97A-47F2-ABB0-6F5882329DEB}"/>
              </a:ext>
            </a:extLst>
          </p:cNvPr>
          <p:cNvSpPr txBox="1">
            <a:spLocks/>
          </p:cNvSpPr>
          <p:nvPr/>
        </p:nvSpPr>
        <p:spPr>
          <a:xfrm>
            <a:off x="274798" y="223434"/>
            <a:ext cx="7126127" cy="7385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/>
              <a:t>Визуализация данных в</a:t>
            </a:r>
            <a:r>
              <a:rPr lang="en-US" b="1" dirty="0"/>
              <a:t> Tableau</a:t>
            </a:r>
            <a:endParaRPr lang="ru-BY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760124B-79A9-4921-A53C-2A2916D4C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433" y="800100"/>
            <a:ext cx="9377134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82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77E681-D97A-47F2-ABB0-6F5882329DEB}"/>
              </a:ext>
            </a:extLst>
          </p:cNvPr>
          <p:cNvSpPr txBox="1">
            <a:spLocks/>
          </p:cNvSpPr>
          <p:nvPr/>
        </p:nvSpPr>
        <p:spPr>
          <a:xfrm>
            <a:off x="274798" y="223434"/>
            <a:ext cx="7126127" cy="7385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/>
              <a:t>Визуализация данных в</a:t>
            </a:r>
            <a:r>
              <a:rPr lang="en-US" b="1" dirty="0"/>
              <a:t> Tableau</a:t>
            </a:r>
            <a:endParaRPr lang="ru-BY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1E10618-77CD-42D1-A705-F73B83BA3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060" y="781345"/>
            <a:ext cx="9295880" cy="601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53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E5470FB-BEF5-4A8E-B742-8B7AB4813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05" y="69742"/>
            <a:ext cx="6886270" cy="649106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C67CA6-FBC4-4015-B9C3-A2C307894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662" y="2057400"/>
            <a:ext cx="9394833" cy="292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63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7DF7F8-94E1-4D4A-B94C-CED55A28A5EE}"/>
              </a:ext>
            </a:extLst>
          </p:cNvPr>
          <p:cNvSpPr txBox="1"/>
          <p:nvPr/>
        </p:nvSpPr>
        <p:spPr>
          <a:xfrm>
            <a:off x="1002424" y="2770704"/>
            <a:ext cx="8939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/>
              <a:t>Возможности не приходят сами – вы создаёте их.</a:t>
            </a:r>
            <a:endParaRPr lang="ru-BY" sz="28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76164-64D9-4D5C-A98E-A1FB0EC4C094}"/>
              </a:ext>
            </a:extLst>
          </p:cNvPr>
          <p:cNvSpPr txBox="1"/>
          <p:nvPr/>
        </p:nvSpPr>
        <p:spPr>
          <a:xfrm>
            <a:off x="7366860" y="3564076"/>
            <a:ext cx="2451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/>
              <a:t>Крис </a:t>
            </a:r>
            <a:r>
              <a:rPr lang="ru-RU" sz="2800" i="1" dirty="0" err="1"/>
              <a:t>Гроссер</a:t>
            </a:r>
            <a:endParaRPr lang="ru-BY" sz="2800" i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04031B-FC8A-4859-86F4-72397E653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29" y="237778"/>
            <a:ext cx="2168811" cy="216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6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C7DE3-A17B-47BD-84B2-0962DDE15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99" y="223433"/>
            <a:ext cx="4118970" cy="1367242"/>
          </a:xfrm>
        </p:spPr>
        <p:txBody>
          <a:bodyPr>
            <a:normAutofit/>
          </a:bodyPr>
          <a:lstStyle/>
          <a:p>
            <a:r>
              <a:rPr lang="ru-RU" sz="3600" b="1" dirty="0"/>
              <a:t>Концептуальное проектирование</a:t>
            </a:r>
            <a:endParaRPr lang="ru-BY" sz="36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4AAF28-39C6-4242-81F0-B972C55D6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110" y="4147894"/>
            <a:ext cx="2224348" cy="22243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88CC99-67CD-4A31-82BE-1550A651768D}"/>
              </a:ext>
            </a:extLst>
          </p:cNvPr>
          <p:cNvSpPr txBox="1"/>
          <p:nvPr/>
        </p:nvSpPr>
        <p:spPr>
          <a:xfrm>
            <a:off x="340622" y="1958062"/>
            <a:ext cx="40531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ER-диаграмма</a:t>
            </a:r>
            <a:br>
              <a:rPr lang="ru-RU" sz="2800" dirty="0"/>
            </a:br>
            <a:r>
              <a:rPr lang="ru-RU" sz="2800" dirty="0"/>
              <a:t>«Сущность-связь»</a:t>
            </a:r>
            <a:br>
              <a:rPr lang="ru-RU" sz="3600" dirty="0"/>
            </a:br>
            <a:br>
              <a:rPr lang="ru-RU" sz="3600" dirty="0"/>
            </a:br>
            <a:r>
              <a:rPr lang="ru-RU" sz="1800" dirty="0">
                <a:solidFill>
                  <a:schemeClr val="lt1"/>
                </a:solidFill>
              </a:rPr>
              <a:t>с использованием веб-приложения diagrams.net</a:t>
            </a:r>
            <a:endParaRPr lang="ru-BY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B40480-0A07-4729-82E3-2102DD6A4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801" y="347662"/>
            <a:ext cx="5339089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6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C7DE3-A17B-47BD-84B2-0962DDE15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99" y="223433"/>
            <a:ext cx="4118970" cy="1367242"/>
          </a:xfrm>
        </p:spPr>
        <p:txBody>
          <a:bodyPr>
            <a:normAutofit/>
          </a:bodyPr>
          <a:lstStyle/>
          <a:p>
            <a:r>
              <a:rPr lang="ru-RU" sz="3600" b="1" dirty="0"/>
              <a:t>Логическое проектирование</a:t>
            </a:r>
            <a:endParaRPr lang="ru-BY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8CC99-67CD-4A31-82BE-1550A651768D}"/>
              </a:ext>
            </a:extLst>
          </p:cNvPr>
          <p:cNvSpPr txBox="1"/>
          <p:nvPr/>
        </p:nvSpPr>
        <p:spPr>
          <a:xfrm>
            <a:off x="340622" y="1958062"/>
            <a:ext cx="4053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lt1"/>
                </a:solidFill>
              </a:rPr>
              <a:t>с использованием веб-приложения diagrams.net</a:t>
            </a:r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453455B-A31E-4253-BF6B-98AFD5857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540" y="3536035"/>
            <a:ext cx="2077310" cy="207731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1E7DD2-111C-47DA-B121-424BE82BB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925" y="459459"/>
            <a:ext cx="6345076" cy="593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2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77E681-D97A-47F2-ABB0-6F5882329DEB}"/>
              </a:ext>
            </a:extLst>
          </p:cNvPr>
          <p:cNvSpPr txBox="1">
            <a:spLocks/>
          </p:cNvSpPr>
          <p:nvPr/>
        </p:nvSpPr>
        <p:spPr>
          <a:xfrm>
            <a:off x="274798" y="223433"/>
            <a:ext cx="7126127" cy="1014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/>
              <a:t>Физическое проектирование</a:t>
            </a:r>
            <a:endParaRPr lang="ru-BY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ABCF0-4817-4585-9F02-91AAD3747344}"/>
              </a:ext>
            </a:extLst>
          </p:cNvPr>
          <p:cNvSpPr txBox="1"/>
          <p:nvPr/>
        </p:nvSpPr>
        <p:spPr>
          <a:xfrm>
            <a:off x="274798" y="838140"/>
            <a:ext cx="761190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Создание таблиц</a:t>
            </a:r>
            <a:br>
              <a:rPr lang="ru-RU" sz="3600" dirty="0"/>
            </a:br>
            <a:r>
              <a:rPr lang="ru-RU" sz="1800" dirty="0">
                <a:solidFill>
                  <a:schemeClr val="lt1"/>
                </a:solidFill>
              </a:rPr>
              <a:t>с использованием </a:t>
            </a:r>
            <a:r>
              <a:rPr lang="ru-RU" sz="1800" dirty="0"/>
              <a:t>MS SQL Server Management Studio (SSMS)</a:t>
            </a:r>
            <a:endParaRPr lang="ru-B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C1C83-92CA-4B98-8358-CA0EA917FEDB}"/>
              </a:ext>
            </a:extLst>
          </p:cNvPr>
          <p:cNvSpPr txBox="1"/>
          <p:nvPr/>
        </p:nvSpPr>
        <p:spPr>
          <a:xfrm>
            <a:off x="485776" y="1931484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CREATE DATABASE Clinic</a:t>
            </a:r>
            <a:endParaRPr lang="ru-BY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C82211-63A5-4A4A-9503-A524CFA51321}"/>
              </a:ext>
            </a:extLst>
          </p:cNvPr>
          <p:cNvSpPr txBox="1"/>
          <p:nvPr/>
        </p:nvSpPr>
        <p:spPr>
          <a:xfrm>
            <a:off x="485776" y="2620446"/>
            <a:ext cx="39242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</a:schemeClr>
                </a:solidFill>
              </a:rPr>
              <a:t>CREATE TABLE </a:t>
            </a:r>
            <a:r>
              <a:rPr lang="en-US" sz="1200" dirty="0" err="1">
                <a:solidFill>
                  <a:schemeClr val="tx1">
                    <a:lumMod val="85000"/>
                  </a:schemeClr>
                </a:solidFill>
              </a:rPr>
              <a:t>dbo.Staff</a:t>
            </a:r>
            <a:r>
              <a:rPr lang="en-US" sz="1200" dirty="0">
                <a:solidFill>
                  <a:schemeClr val="tx1">
                    <a:lumMod val="85000"/>
                  </a:schemeClr>
                </a:solidFill>
              </a:rPr>
              <a:t> (</a:t>
            </a:r>
          </a:p>
          <a:p>
            <a:r>
              <a:rPr lang="en-US" sz="1200" dirty="0">
                <a:solidFill>
                  <a:schemeClr val="tx1">
                    <a:lumMod val="85000"/>
                  </a:schemeClr>
                </a:solidFill>
              </a:rPr>
              <a:t>	id INT PRIMARY KEY,</a:t>
            </a:r>
          </a:p>
          <a:p>
            <a:r>
              <a:rPr lang="en-US" sz="1200" dirty="0">
                <a:solidFill>
                  <a:schemeClr val="tx1">
                    <a:lumMod val="85000"/>
                  </a:schemeClr>
                </a:solidFill>
              </a:rPr>
              <a:t>	</a:t>
            </a:r>
            <a:r>
              <a:rPr lang="en-US" sz="1200" dirty="0" err="1">
                <a:solidFill>
                  <a:schemeClr val="tx1">
                    <a:lumMod val="85000"/>
                  </a:schemeClr>
                </a:solidFill>
              </a:rPr>
              <a:t>first_name</a:t>
            </a:r>
            <a:r>
              <a:rPr lang="en-US" sz="1200" dirty="0">
                <a:solidFill>
                  <a:schemeClr val="tx1">
                    <a:lumMod val="85000"/>
                  </a:schemeClr>
                </a:solidFill>
              </a:rPr>
              <a:t> VARCHAR (50),</a:t>
            </a:r>
          </a:p>
          <a:p>
            <a:r>
              <a:rPr lang="en-US" sz="1200" dirty="0">
                <a:solidFill>
                  <a:schemeClr val="tx1">
                    <a:lumMod val="85000"/>
                  </a:schemeClr>
                </a:solidFill>
              </a:rPr>
              <a:t>	</a:t>
            </a:r>
            <a:r>
              <a:rPr lang="en-US" sz="1200" dirty="0" err="1">
                <a:solidFill>
                  <a:schemeClr val="tx1">
                    <a:lumMod val="85000"/>
                  </a:schemeClr>
                </a:solidFill>
              </a:rPr>
              <a:t>last_name</a:t>
            </a:r>
            <a:r>
              <a:rPr lang="en-US" sz="1200" dirty="0">
                <a:solidFill>
                  <a:schemeClr val="tx1">
                    <a:lumMod val="85000"/>
                  </a:schemeClr>
                </a:solidFill>
              </a:rPr>
              <a:t> VARCHAR (50),</a:t>
            </a:r>
          </a:p>
          <a:p>
            <a:r>
              <a:rPr lang="en-US" sz="1200" dirty="0">
                <a:solidFill>
                  <a:schemeClr val="tx1">
                    <a:lumMod val="85000"/>
                  </a:schemeClr>
                </a:solidFill>
              </a:rPr>
              <a:t>	gender VARCHAR (50),</a:t>
            </a:r>
          </a:p>
          <a:p>
            <a:r>
              <a:rPr lang="en-US" sz="1200" dirty="0">
                <a:solidFill>
                  <a:schemeClr val="tx1">
                    <a:lumMod val="85000"/>
                  </a:schemeClr>
                </a:solidFill>
              </a:rPr>
              <a:t>	phone VARCHAR (50),</a:t>
            </a:r>
          </a:p>
          <a:p>
            <a:r>
              <a:rPr lang="en-US" sz="1200" dirty="0">
                <a:solidFill>
                  <a:schemeClr val="tx1">
                    <a:lumMod val="85000"/>
                  </a:schemeClr>
                </a:solidFill>
              </a:rPr>
              <a:t>	</a:t>
            </a:r>
            <a:r>
              <a:rPr lang="en-US" sz="1200" dirty="0" err="1">
                <a:solidFill>
                  <a:schemeClr val="tx1">
                    <a:lumMod val="85000"/>
                  </a:schemeClr>
                </a:solidFill>
              </a:rPr>
              <a:t>date_hire</a:t>
            </a:r>
            <a:r>
              <a:rPr lang="en-US" sz="1200" dirty="0">
                <a:solidFill>
                  <a:schemeClr val="tx1">
                    <a:lumMod val="85000"/>
                  </a:schemeClr>
                </a:solidFill>
              </a:rPr>
              <a:t> DATE,</a:t>
            </a:r>
          </a:p>
          <a:p>
            <a:r>
              <a:rPr lang="en-US" sz="1200" dirty="0">
                <a:solidFill>
                  <a:schemeClr val="tx1">
                    <a:lumMod val="85000"/>
                  </a:schemeClr>
                </a:solidFill>
              </a:rPr>
              <a:t>	</a:t>
            </a:r>
            <a:r>
              <a:rPr lang="en-US" sz="1200" dirty="0" err="1">
                <a:solidFill>
                  <a:schemeClr val="tx1">
                    <a:lumMod val="85000"/>
                  </a:schemeClr>
                </a:solidFill>
              </a:rPr>
              <a:t>staff_type</a:t>
            </a:r>
            <a:r>
              <a:rPr lang="en-US" sz="1200" dirty="0">
                <a:solidFill>
                  <a:schemeClr val="tx1">
                    <a:lumMod val="85000"/>
                  </a:schemeClr>
                </a:solidFill>
              </a:rPr>
              <a:t> VARCHAR (50),</a:t>
            </a:r>
          </a:p>
          <a:p>
            <a:r>
              <a:rPr lang="en-US" sz="1200" dirty="0">
                <a:solidFill>
                  <a:schemeClr val="tx1">
                    <a:lumMod val="85000"/>
                  </a:schemeClr>
                </a:solidFill>
              </a:rPr>
              <a:t>	</a:t>
            </a:r>
            <a:r>
              <a:rPr lang="en-US" sz="1200" dirty="0" err="1">
                <a:solidFill>
                  <a:schemeClr val="tx1">
                    <a:lumMod val="85000"/>
                  </a:schemeClr>
                </a:solidFill>
              </a:rPr>
              <a:t>birth_date</a:t>
            </a:r>
            <a:r>
              <a:rPr lang="en-US" sz="1200" dirty="0">
                <a:solidFill>
                  <a:schemeClr val="tx1">
                    <a:lumMod val="85000"/>
                  </a:schemeClr>
                </a:solidFill>
              </a:rPr>
              <a:t> DATE</a:t>
            </a:r>
          </a:p>
          <a:p>
            <a:r>
              <a:rPr lang="en-US" sz="1200" dirty="0">
                <a:solidFill>
                  <a:schemeClr val="tx1">
                    <a:lumMod val="85000"/>
                  </a:schemeClr>
                </a:solidFill>
              </a:rPr>
              <a:t>	);</a:t>
            </a:r>
            <a:endParaRPr lang="ru-BY" sz="1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D761E4-6913-45B5-ABC8-998866D45C92}"/>
              </a:ext>
            </a:extLst>
          </p:cNvPr>
          <p:cNvSpPr txBox="1"/>
          <p:nvPr/>
        </p:nvSpPr>
        <p:spPr>
          <a:xfrm>
            <a:off x="3218736" y="2623587"/>
            <a:ext cx="361068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CREATE TABLE </a:t>
            </a:r>
            <a:r>
              <a:rPr lang="ru-BY" sz="1200" dirty="0" err="1">
                <a:solidFill>
                  <a:schemeClr val="tx1">
                    <a:lumMod val="85000"/>
                  </a:schemeClr>
                </a:solidFill>
              </a:rPr>
              <a:t>dbo.Patient</a:t>
            </a:r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 (</a:t>
            </a:r>
          </a:p>
          <a:p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	</a:t>
            </a:r>
            <a:r>
              <a:rPr lang="ru-BY" sz="1200" dirty="0" err="1">
                <a:solidFill>
                  <a:schemeClr val="tx1">
                    <a:lumMod val="85000"/>
                  </a:schemeClr>
                </a:solidFill>
              </a:rPr>
              <a:t>id</a:t>
            </a:r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 INT IDENTITY (1,1) PRIMARY KEY,</a:t>
            </a:r>
          </a:p>
          <a:p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	</a:t>
            </a:r>
            <a:r>
              <a:rPr lang="ru-BY" sz="1200" dirty="0" err="1">
                <a:solidFill>
                  <a:schemeClr val="tx1">
                    <a:lumMod val="85000"/>
                  </a:schemeClr>
                </a:solidFill>
              </a:rPr>
              <a:t>first_name</a:t>
            </a:r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 VARCHAR (50),</a:t>
            </a:r>
          </a:p>
          <a:p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	</a:t>
            </a:r>
            <a:r>
              <a:rPr lang="ru-BY" sz="1200" dirty="0" err="1">
                <a:solidFill>
                  <a:schemeClr val="tx1">
                    <a:lumMod val="85000"/>
                  </a:schemeClr>
                </a:solidFill>
              </a:rPr>
              <a:t>last_name</a:t>
            </a:r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 VARCHAR (50),</a:t>
            </a:r>
          </a:p>
          <a:p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	</a:t>
            </a:r>
            <a:r>
              <a:rPr lang="ru-BY" sz="1200" dirty="0" err="1">
                <a:solidFill>
                  <a:schemeClr val="tx1">
                    <a:lumMod val="85000"/>
                  </a:schemeClr>
                </a:solidFill>
              </a:rPr>
              <a:t>birth_date</a:t>
            </a:r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 DATE,</a:t>
            </a:r>
          </a:p>
          <a:p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	</a:t>
            </a:r>
            <a:r>
              <a:rPr lang="ru-BY" sz="1200" dirty="0" err="1">
                <a:solidFill>
                  <a:schemeClr val="tx1">
                    <a:lumMod val="85000"/>
                  </a:schemeClr>
                </a:solidFill>
              </a:rPr>
              <a:t>email</a:t>
            </a:r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 VARCHAR (50),</a:t>
            </a:r>
          </a:p>
          <a:p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	</a:t>
            </a:r>
            <a:r>
              <a:rPr lang="ru-BY" sz="1200" dirty="0" err="1">
                <a:solidFill>
                  <a:schemeClr val="tx1">
                    <a:lumMod val="85000"/>
                  </a:schemeClr>
                </a:solidFill>
              </a:rPr>
              <a:t>address</a:t>
            </a:r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 VARCHAR (50),</a:t>
            </a:r>
          </a:p>
          <a:p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	</a:t>
            </a:r>
            <a:r>
              <a:rPr lang="ru-BY" sz="1200" dirty="0" err="1">
                <a:solidFill>
                  <a:schemeClr val="tx1">
                    <a:lumMod val="85000"/>
                  </a:schemeClr>
                </a:solidFill>
              </a:rPr>
              <a:t>gender</a:t>
            </a:r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 VARCHAR (50),</a:t>
            </a:r>
          </a:p>
          <a:p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	</a:t>
            </a:r>
            <a:r>
              <a:rPr lang="ru-BY" sz="1200" dirty="0" err="1">
                <a:solidFill>
                  <a:schemeClr val="tx1">
                    <a:lumMod val="85000"/>
                  </a:schemeClr>
                </a:solidFill>
              </a:rPr>
              <a:t>passport_number</a:t>
            </a:r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 VARCHAR (50) UNIQUE,</a:t>
            </a:r>
          </a:p>
          <a:p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	</a:t>
            </a:r>
            <a:r>
              <a:rPr lang="ru-BY" sz="1200" dirty="0" err="1">
                <a:solidFill>
                  <a:schemeClr val="tx1">
                    <a:lumMod val="85000"/>
                  </a:schemeClr>
                </a:solidFill>
              </a:rPr>
              <a:t>personal_number</a:t>
            </a:r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 VARCHAR (50) UNIQUE</a:t>
            </a:r>
          </a:p>
          <a:p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	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F55DF1-EDE2-4400-A61B-009892AB92F2}"/>
              </a:ext>
            </a:extLst>
          </p:cNvPr>
          <p:cNvSpPr txBox="1"/>
          <p:nvPr/>
        </p:nvSpPr>
        <p:spPr>
          <a:xfrm>
            <a:off x="485777" y="5198698"/>
            <a:ext cx="29051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CREATE TABLE </a:t>
            </a:r>
            <a:r>
              <a:rPr lang="ru-BY" sz="1200" dirty="0" err="1">
                <a:solidFill>
                  <a:schemeClr val="tx1">
                    <a:lumMod val="85000"/>
                  </a:schemeClr>
                </a:solidFill>
              </a:rPr>
              <a:t>dbo.diagnosis</a:t>
            </a:r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 (</a:t>
            </a:r>
          </a:p>
          <a:p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	</a:t>
            </a:r>
            <a:r>
              <a:rPr lang="ru-BY" sz="1200" dirty="0" err="1">
                <a:solidFill>
                  <a:schemeClr val="tx1">
                    <a:lumMod val="85000"/>
                  </a:schemeClr>
                </a:solidFill>
              </a:rPr>
              <a:t>id</a:t>
            </a:r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 INT PRIMARY KEY,</a:t>
            </a:r>
          </a:p>
          <a:p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	</a:t>
            </a:r>
            <a:r>
              <a:rPr lang="ru-BY" sz="1200" dirty="0" err="1">
                <a:solidFill>
                  <a:schemeClr val="tx1">
                    <a:lumMod val="85000"/>
                  </a:schemeClr>
                </a:solidFill>
              </a:rPr>
              <a:t>mkbCode</a:t>
            </a:r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 VARCHAR (50),</a:t>
            </a:r>
          </a:p>
          <a:p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	</a:t>
            </a:r>
            <a:r>
              <a:rPr lang="ru-BY" sz="1200" dirty="0" err="1">
                <a:solidFill>
                  <a:schemeClr val="tx1">
                    <a:lumMod val="85000"/>
                  </a:schemeClr>
                </a:solidFill>
              </a:rPr>
              <a:t>name</a:t>
            </a:r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 VARCHAR (50)</a:t>
            </a:r>
          </a:p>
          <a:p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	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6621EB-8692-4E00-8C86-BBBD52ED2158}"/>
              </a:ext>
            </a:extLst>
          </p:cNvPr>
          <p:cNvSpPr txBox="1"/>
          <p:nvPr/>
        </p:nvSpPr>
        <p:spPr>
          <a:xfrm>
            <a:off x="3218736" y="5240687"/>
            <a:ext cx="33820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CREATE TABLE </a:t>
            </a:r>
            <a:r>
              <a:rPr lang="ru-BY" sz="1200" dirty="0" err="1">
                <a:solidFill>
                  <a:schemeClr val="tx1">
                    <a:lumMod val="85000"/>
                  </a:schemeClr>
                </a:solidFill>
              </a:rPr>
              <a:t>dbo.Symptoms</a:t>
            </a:r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 (</a:t>
            </a:r>
          </a:p>
          <a:p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	</a:t>
            </a:r>
            <a:r>
              <a:rPr lang="ru-BY" sz="1200" dirty="0" err="1">
                <a:solidFill>
                  <a:schemeClr val="tx1">
                    <a:lumMod val="85000"/>
                  </a:schemeClr>
                </a:solidFill>
              </a:rPr>
              <a:t>id</a:t>
            </a:r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 INT PRIMARY KEY,</a:t>
            </a:r>
          </a:p>
          <a:p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	</a:t>
            </a:r>
            <a:r>
              <a:rPr lang="ru-BY" sz="1200" dirty="0" err="1">
                <a:solidFill>
                  <a:schemeClr val="tx1">
                    <a:lumMod val="85000"/>
                  </a:schemeClr>
                </a:solidFill>
              </a:rPr>
              <a:t>description</a:t>
            </a:r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 VARCHAR (50)</a:t>
            </a:r>
          </a:p>
          <a:p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	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0849D3-FF8E-466E-B17B-4A34FF4B3597}"/>
              </a:ext>
            </a:extLst>
          </p:cNvPr>
          <p:cNvSpPr txBox="1"/>
          <p:nvPr/>
        </p:nvSpPr>
        <p:spPr>
          <a:xfrm>
            <a:off x="6705600" y="2621517"/>
            <a:ext cx="610552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CREATE TABLE </a:t>
            </a:r>
            <a:r>
              <a:rPr lang="ru-BY" sz="1200" dirty="0" err="1">
                <a:solidFill>
                  <a:schemeClr val="tx1">
                    <a:lumMod val="85000"/>
                  </a:schemeClr>
                </a:solidFill>
              </a:rPr>
              <a:t>dbo.MedicalRecord</a:t>
            </a:r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 (</a:t>
            </a:r>
          </a:p>
          <a:p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	</a:t>
            </a:r>
            <a:r>
              <a:rPr lang="ru-BY" sz="1200" dirty="0" err="1">
                <a:solidFill>
                  <a:schemeClr val="tx1">
                    <a:lumMod val="85000"/>
                  </a:schemeClr>
                </a:solidFill>
              </a:rPr>
              <a:t>id</a:t>
            </a:r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 INT IDENTITY (1,1),</a:t>
            </a:r>
          </a:p>
          <a:p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	</a:t>
            </a:r>
            <a:r>
              <a:rPr lang="ru-BY" sz="1200" dirty="0" err="1">
                <a:solidFill>
                  <a:schemeClr val="tx1">
                    <a:lumMod val="85000"/>
                  </a:schemeClr>
                </a:solidFill>
              </a:rPr>
              <a:t>id_patient</a:t>
            </a:r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 INT NOT NULL,</a:t>
            </a:r>
          </a:p>
          <a:p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	</a:t>
            </a:r>
            <a:r>
              <a:rPr lang="ru-BY" sz="1200" dirty="0" err="1">
                <a:solidFill>
                  <a:schemeClr val="tx1">
                    <a:lumMod val="85000"/>
                  </a:schemeClr>
                </a:solidFill>
              </a:rPr>
              <a:t>id_staff</a:t>
            </a:r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 INT NOT NULL,</a:t>
            </a:r>
          </a:p>
          <a:p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	</a:t>
            </a:r>
            <a:r>
              <a:rPr lang="ru-BY" sz="1200" dirty="0" err="1">
                <a:solidFill>
                  <a:schemeClr val="tx1">
                    <a:lumMod val="85000"/>
                  </a:schemeClr>
                </a:solidFill>
              </a:rPr>
              <a:t>id_symptoms</a:t>
            </a:r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 INT NOT NULL,</a:t>
            </a:r>
          </a:p>
          <a:p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	</a:t>
            </a:r>
            <a:r>
              <a:rPr lang="ru-BY" sz="1200" dirty="0" err="1">
                <a:solidFill>
                  <a:schemeClr val="tx1">
                    <a:lumMod val="85000"/>
                  </a:schemeClr>
                </a:solidFill>
              </a:rPr>
              <a:t>id_diagnosis</a:t>
            </a:r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 INT NOT NULL,</a:t>
            </a:r>
          </a:p>
          <a:p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	</a:t>
            </a:r>
            <a:r>
              <a:rPr lang="ru-BY" sz="1200" dirty="0" err="1">
                <a:solidFill>
                  <a:schemeClr val="tx1">
                    <a:lumMod val="85000"/>
                  </a:schemeClr>
                </a:solidFill>
              </a:rPr>
              <a:t>date_appointment</a:t>
            </a:r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 DATE,</a:t>
            </a:r>
          </a:p>
          <a:p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	PRIMARY KEY (</a:t>
            </a:r>
            <a:r>
              <a:rPr lang="ru-BY" sz="1200" dirty="0" err="1">
                <a:solidFill>
                  <a:schemeClr val="tx1">
                    <a:lumMod val="85000"/>
                  </a:schemeClr>
                </a:solidFill>
              </a:rPr>
              <a:t>id</a:t>
            </a:r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),</a:t>
            </a:r>
          </a:p>
          <a:p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	FOREIGN KEY (</a:t>
            </a:r>
            <a:r>
              <a:rPr lang="ru-BY" sz="1200" dirty="0" err="1">
                <a:solidFill>
                  <a:schemeClr val="tx1">
                    <a:lumMod val="85000"/>
                  </a:schemeClr>
                </a:solidFill>
              </a:rPr>
              <a:t>id_patient</a:t>
            </a:r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) REFERENCES </a:t>
            </a:r>
            <a:r>
              <a:rPr lang="ru-BY" sz="1200" dirty="0" err="1">
                <a:solidFill>
                  <a:schemeClr val="tx1">
                    <a:lumMod val="85000"/>
                  </a:schemeClr>
                </a:solidFill>
              </a:rPr>
              <a:t>dbo.Patient</a:t>
            </a:r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 (</a:t>
            </a:r>
            <a:r>
              <a:rPr lang="ru-BY" sz="1200" dirty="0" err="1">
                <a:solidFill>
                  <a:schemeClr val="tx1">
                    <a:lumMod val="85000"/>
                  </a:schemeClr>
                </a:solidFill>
              </a:rPr>
              <a:t>id</a:t>
            </a:r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),</a:t>
            </a:r>
          </a:p>
          <a:p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	FOREIGN KEY (</a:t>
            </a:r>
            <a:r>
              <a:rPr lang="ru-BY" sz="1200" dirty="0" err="1">
                <a:solidFill>
                  <a:schemeClr val="tx1">
                    <a:lumMod val="85000"/>
                  </a:schemeClr>
                </a:solidFill>
              </a:rPr>
              <a:t>id_staff</a:t>
            </a:r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) REFERENCES </a:t>
            </a:r>
            <a:r>
              <a:rPr lang="ru-BY" sz="1200" dirty="0" err="1">
                <a:solidFill>
                  <a:schemeClr val="tx1">
                    <a:lumMod val="85000"/>
                  </a:schemeClr>
                </a:solidFill>
              </a:rPr>
              <a:t>dbo.Staff</a:t>
            </a:r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 (</a:t>
            </a:r>
            <a:r>
              <a:rPr lang="ru-BY" sz="1200" dirty="0" err="1">
                <a:solidFill>
                  <a:schemeClr val="tx1">
                    <a:lumMod val="85000"/>
                  </a:schemeClr>
                </a:solidFill>
              </a:rPr>
              <a:t>id</a:t>
            </a:r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),</a:t>
            </a:r>
          </a:p>
          <a:p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	FOREIGN KEY (</a:t>
            </a:r>
            <a:r>
              <a:rPr lang="ru-BY" sz="1200" dirty="0" err="1">
                <a:solidFill>
                  <a:schemeClr val="tx1">
                    <a:lumMod val="85000"/>
                  </a:schemeClr>
                </a:solidFill>
              </a:rPr>
              <a:t>id_symptoms</a:t>
            </a:r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) REFERENCES </a:t>
            </a:r>
            <a:r>
              <a:rPr lang="ru-BY" sz="1200" dirty="0" err="1">
                <a:solidFill>
                  <a:schemeClr val="tx1">
                    <a:lumMod val="85000"/>
                  </a:schemeClr>
                </a:solidFill>
              </a:rPr>
              <a:t>dbo.Symptoms</a:t>
            </a:r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 (</a:t>
            </a:r>
            <a:r>
              <a:rPr lang="ru-BY" sz="1200" dirty="0" err="1">
                <a:solidFill>
                  <a:schemeClr val="tx1">
                    <a:lumMod val="85000"/>
                  </a:schemeClr>
                </a:solidFill>
              </a:rPr>
              <a:t>id</a:t>
            </a:r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),</a:t>
            </a:r>
          </a:p>
          <a:p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	FOREIGN KEY (</a:t>
            </a:r>
            <a:r>
              <a:rPr lang="ru-BY" sz="1200" dirty="0" err="1">
                <a:solidFill>
                  <a:schemeClr val="tx1">
                    <a:lumMod val="85000"/>
                  </a:schemeClr>
                </a:solidFill>
              </a:rPr>
              <a:t>id_diagnosis</a:t>
            </a:r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) REFERENCES </a:t>
            </a:r>
            <a:r>
              <a:rPr lang="ru-BY" sz="1200" dirty="0" err="1">
                <a:solidFill>
                  <a:schemeClr val="tx1">
                    <a:lumMod val="85000"/>
                  </a:schemeClr>
                </a:solidFill>
              </a:rPr>
              <a:t>dbo.diagnosis</a:t>
            </a:r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 (</a:t>
            </a:r>
            <a:r>
              <a:rPr lang="ru-BY" sz="1200" dirty="0" err="1">
                <a:solidFill>
                  <a:schemeClr val="tx1">
                    <a:lumMod val="85000"/>
                  </a:schemeClr>
                </a:solidFill>
              </a:rPr>
              <a:t>id</a:t>
            </a:r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  <a:p>
            <a:r>
              <a:rPr lang="ru-BY" sz="1200" dirty="0">
                <a:solidFill>
                  <a:schemeClr val="tx1">
                    <a:lumMod val="85000"/>
                  </a:schemeClr>
                </a:solidFill>
              </a:rPr>
              <a:t>	);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60F5874-F0CF-4FD7-A98E-AD00D5860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0" y="242795"/>
            <a:ext cx="2676524" cy="267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3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77E681-D97A-47F2-ABB0-6F5882329DEB}"/>
              </a:ext>
            </a:extLst>
          </p:cNvPr>
          <p:cNvSpPr txBox="1">
            <a:spLocks/>
          </p:cNvSpPr>
          <p:nvPr/>
        </p:nvSpPr>
        <p:spPr>
          <a:xfrm>
            <a:off x="274798" y="223433"/>
            <a:ext cx="7126127" cy="1014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/>
              <a:t>Заполнение таблиц</a:t>
            </a:r>
            <a:endParaRPr lang="ru-BY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ABCF0-4817-4585-9F02-91AAD3747344}"/>
              </a:ext>
            </a:extLst>
          </p:cNvPr>
          <p:cNvSpPr txBox="1"/>
          <p:nvPr/>
        </p:nvSpPr>
        <p:spPr>
          <a:xfrm>
            <a:off x="274798" y="838140"/>
            <a:ext cx="492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Таблицы</a:t>
            </a:r>
            <a:endParaRPr lang="ru-B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C1C83-92CA-4B98-8358-CA0EA917FEDB}"/>
              </a:ext>
            </a:extLst>
          </p:cNvPr>
          <p:cNvSpPr txBox="1"/>
          <p:nvPr/>
        </p:nvSpPr>
        <p:spPr>
          <a:xfrm>
            <a:off x="274798" y="1361360"/>
            <a:ext cx="470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Y" sz="1800" dirty="0" err="1">
                <a:solidFill>
                  <a:schemeClr val="tx1">
                    <a:lumMod val="85000"/>
                  </a:schemeClr>
                </a:solidFill>
              </a:rPr>
              <a:t>dbo.diagnosis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dbo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.</a:t>
            </a:r>
            <a:r>
              <a:rPr lang="ru-BY" sz="1800" dirty="0" err="1">
                <a:solidFill>
                  <a:schemeClr val="tx1">
                    <a:lumMod val="85000"/>
                  </a:schemeClr>
                </a:solidFill>
              </a:rPr>
              <a:t>Symptoms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dbo.Staff</a:t>
            </a:r>
            <a:endParaRPr lang="ru-B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18F0EE-4E09-49CD-B6E8-5C2EDA9FA0C8}"/>
              </a:ext>
            </a:extLst>
          </p:cNvPr>
          <p:cNvSpPr txBox="1"/>
          <p:nvPr/>
        </p:nvSpPr>
        <p:spPr>
          <a:xfrm>
            <a:off x="274798" y="2071598"/>
            <a:ext cx="61055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BY">
                <a:solidFill>
                  <a:schemeClr val="tx1">
                    <a:lumMod val="85000"/>
                  </a:schemeClr>
                </a:solidFill>
              </a:rPr>
              <a:t>BULK INSERT dbo.diagnosis</a:t>
            </a:r>
          </a:p>
          <a:p>
            <a:r>
              <a:rPr lang="ru-BY">
                <a:solidFill>
                  <a:schemeClr val="tx1">
                    <a:lumMod val="85000"/>
                  </a:schemeClr>
                </a:solidFill>
              </a:rPr>
              <a:t>FROM 'C:\01_TMS_BI\DB_clinic\diagnosis.txt'</a:t>
            </a:r>
          </a:p>
          <a:p>
            <a:r>
              <a:rPr lang="ru-BY">
                <a:solidFill>
                  <a:schemeClr val="tx1">
                    <a:lumMod val="85000"/>
                  </a:schemeClr>
                </a:solidFill>
              </a:rPr>
              <a:t>WITH (FIRSTROW = 1 , FIELDTERMINATOR = ';', ROWTERMINATOR = '0x0a')</a:t>
            </a:r>
            <a:endParaRPr lang="ru-BY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808FA0-F310-4224-BC71-6B05B3C486C3}"/>
              </a:ext>
            </a:extLst>
          </p:cNvPr>
          <p:cNvSpPr txBox="1"/>
          <p:nvPr/>
        </p:nvSpPr>
        <p:spPr>
          <a:xfrm>
            <a:off x="274798" y="3505110"/>
            <a:ext cx="61055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BY" dirty="0">
                <a:solidFill>
                  <a:schemeClr val="tx1">
                    <a:lumMod val="85000"/>
                  </a:schemeClr>
                </a:solidFill>
              </a:rPr>
              <a:t>BULK INSERT </a:t>
            </a:r>
            <a:r>
              <a:rPr lang="ru-BY" dirty="0" err="1">
                <a:solidFill>
                  <a:schemeClr val="tx1">
                    <a:lumMod val="85000"/>
                  </a:schemeClr>
                </a:solidFill>
              </a:rPr>
              <a:t>dbo.Symptoms</a:t>
            </a:r>
            <a:endParaRPr lang="ru-BY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ru-BY" dirty="0">
                <a:solidFill>
                  <a:schemeClr val="tx1">
                    <a:lumMod val="85000"/>
                  </a:schemeClr>
                </a:solidFill>
              </a:rPr>
              <a:t>FROM 'C:\01_TMS_BI\</a:t>
            </a:r>
            <a:r>
              <a:rPr lang="ru-BY" dirty="0" err="1">
                <a:solidFill>
                  <a:schemeClr val="tx1">
                    <a:lumMod val="85000"/>
                  </a:schemeClr>
                </a:solidFill>
              </a:rPr>
              <a:t>DB_clinic</a:t>
            </a:r>
            <a:r>
              <a:rPr lang="ru-BY" dirty="0">
                <a:solidFill>
                  <a:schemeClr val="tx1">
                    <a:lumMod val="85000"/>
                  </a:schemeClr>
                </a:solidFill>
              </a:rPr>
              <a:t>\symptoms.txt'</a:t>
            </a:r>
          </a:p>
          <a:p>
            <a:r>
              <a:rPr lang="ru-BY" dirty="0">
                <a:solidFill>
                  <a:schemeClr val="tx1">
                    <a:lumMod val="85000"/>
                  </a:schemeClr>
                </a:solidFill>
              </a:rPr>
              <a:t>WITH (FIRSTROW = 1 , FIELDTERMINATOR = ';', ROWTERMINATOR = '0x0a')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0BD82D-8DC7-4EC5-AAE1-F79D7ADE99EB}"/>
              </a:ext>
            </a:extLst>
          </p:cNvPr>
          <p:cNvSpPr txBox="1"/>
          <p:nvPr/>
        </p:nvSpPr>
        <p:spPr>
          <a:xfrm>
            <a:off x="274798" y="4938622"/>
            <a:ext cx="61055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BY" dirty="0">
                <a:solidFill>
                  <a:schemeClr val="tx1">
                    <a:lumMod val="85000"/>
                  </a:schemeClr>
                </a:solidFill>
              </a:rPr>
              <a:t>BULK INSERT </a:t>
            </a:r>
            <a:r>
              <a:rPr lang="ru-BY" dirty="0" err="1">
                <a:solidFill>
                  <a:schemeClr val="tx1">
                    <a:lumMod val="85000"/>
                  </a:schemeClr>
                </a:solidFill>
              </a:rPr>
              <a:t>dbo.Staff</a:t>
            </a:r>
            <a:endParaRPr lang="ru-BY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ru-BY" dirty="0">
                <a:solidFill>
                  <a:schemeClr val="tx1">
                    <a:lumMod val="85000"/>
                  </a:schemeClr>
                </a:solidFill>
              </a:rPr>
              <a:t>FROM 'C:\01_TMS_BI\</a:t>
            </a:r>
            <a:r>
              <a:rPr lang="ru-BY" dirty="0" err="1">
                <a:solidFill>
                  <a:schemeClr val="tx1">
                    <a:lumMod val="85000"/>
                  </a:schemeClr>
                </a:solidFill>
              </a:rPr>
              <a:t>DB_clinic</a:t>
            </a:r>
            <a:r>
              <a:rPr lang="ru-BY" dirty="0">
                <a:solidFill>
                  <a:schemeClr val="tx1">
                    <a:lumMod val="85000"/>
                  </a:schemeClr>
                </a:solidFill>
              </a:rPr>
              <a:t>\Staff.txt'</a:t>
            </a:r>
          </a:p>
          <a:p>
            <a:r>
              <a:rPr lang="ru-BY" dirty="0">
                <a:solidFill>
                  <a:schemeClr val="tx1">
                    <a:lumMod val="85000"/>
                  </a:schemeClr>
                </a:solidFill>
              </a:rPr>
              <a:t>WITH (FIRSTROW = 1 , FIELDTERMINATOR = ';', ROWTERMINATOR = '0x0a')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6FB5990-AAE1-4BEC-BBB8-7DC9046E0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980" y="99090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77E681-D97A-47F2-ABB0-6F5882329DEB}"/>
              </a:ext>
            </a:extLst>
          </p:cNvPr>
          <p:cNvSpPr txBox="1">
            <a:spLocks/>
          </p:cNvSpPr>
          <p:nvPr/>
        </p:nvSpPr>
        <p:spPr>
          <a:xfrm>
            <a:off x="274798" y="223433"/>
            <a:ext cx="7126127" cy="1014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/>
              <a:t>Заполнение таблиц</a:t>
            </a:r>
            <a:endParaRPr lang="ru-BY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ABCF0-4817-4585-9F02-91AAD3747344}"/>
              </a:ext>
            </a:extLst>
          </p:cNvPr>
          <p:cNvSpPr txBox="1"/>
          <p:nvPr/>
        </p:nvSpPr>
        <p:spPr>
          <a:xfrm>
            <a:off x="274798" y="838140"/>
            <a:ext cx="492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Таблицы</a:t>
            </a:r>
            <a:endParaRPr lang="ru-B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C1C83-92CA-4B98-8358-CA0EA917FEDB}"/>
              </a:ext>
            </a:extLst>
          </p:cNvPr>
          <p:cNvSpPr txBox="1"/>
          <p:nvPr/>
        </p:nvSpPr>
        <p:spPr>
          <a:xfrm>
            <a:off x="274798" y="1361360"/>
            <a:ext cx="3135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dbo.Patients</a:t>
            </a:r>
            <a:br>
              <a:rPr lang="en-US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ru-RU" sz="1800" dirty="0">
                <a:solidFill>
                  <a:schemeClr val="tx1">
                    <a:lumMod val="85000"/>
                  </a:schemeClr>
                </a:solidFill>
              </a:rPr>
              <a:t>с использованием</a:t>
            </a:r>
            <a:br>
              <a:rPr lang="ru-RU" sz="18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ru-RU" sz="1800" dirty="0">
                <a:solidFill>
                  <a:schemeClr val="tx1">
                    <a:lumMod val="85000"/>
                  </a:schemeClr>
                </a:solidFill>
              </a:rPr>
              <a:t>MS SQL Server </a:t>
            </a:r>
            <a:r>
              <a:rPr lang="ru-RU" sz="1800" dirty="0" err="1">
                <a:solidFill>
                  <a:schemeClr val="tx1">
                    <a:lumMod val="85000"/>
                  </a:schemeClr>
                </a:solidFill>
              </a:rPr>
              <a:t>Integration</a:t>
            </a:r>
            <a:r>
              <a:rPr lang="ru-RU" sz="1800" dirty="0">
                <a:solidFill>
                  <a:schemeClr val="tx1">
                    <a:lumMod val="85000"/>
                  </a:schemeClr>
                </a:solidFill>
              </a:rPr>
              <a:t> Services (SSIS)</a:t>
            </a:r>
            <a:endParaRPr lang="ru-BY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4811D2D-6DEB-4A22-A3FB-EE3EDDA691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33" r="3919"/>
          <a:stretch/>
        </p:blipFill>
        <p:spPr>
          <a:xfrm>
            <a:off x="6194927" y="730841"/>
            <a:ext cx="5393321" cy="509611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0AF3FB2-3D8F-457A-BC46-80D52D26C830}"/>
              </a:ext>
            </a:extLst>
          </p:cNvPr>
          <p:cNvSpPr txBox="1"/>
          <p:nvPr/>
        </p:nvSpPr>
        <p:spPr>
          <a:xfrm>
            <a:off x="274798" y="3181350"/>
            <a:ext cx="610552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 err="1">
                <a:solidFill>
                  <a:schemeClr val="tx1">
                    <a:lumMod val="85000"/>
                  </a:schemeClr>
                </a:solidFill>
              </a:rPr>
              <a:t>Обновлние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ru-BY" sz="1600" dirty="0" err="1">
                <a:solidFill>
                  <a:schemeClr val="tx1">
                    <a:lumMod val="85000"/>
                  </a:schemeClr>
                </a:solidFill>
              </a:rPr>
              <a:t>dbo.Patient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</a:rPr>
              <a:t>.[</a:t>
            </a:r>
            <a:r>
              <a:rPr lang="ru-BY" sz="1600" dirty="0" err="1">
                <a:solidFill>
                  <a:schemeClr val="tx1">
                    <a:lumMod val="85000"/>
                  </a:schemeClr>
                </a:solidFill>
              </a:rPr>
              <a:t>passport_number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</a:rPr>
              <a:t>]</a:t>
            </a:r>
          </a:p>
          <a:p>
            <a:endParaRPr lang="en-US" sz="16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UPDATE </a:t>
            </a:r>
            <a:r>
              <a:rPr lang="ru-BY" sz="1600" dirty="0" err="1">
                <a:solidFill>
                  <a:schemeClr val="tx1">
                    <a:lumMod val="85000"/>
                  </a:schemeClr>
                </a:solidFill>
              </a:rPr>
              <a:t>dbo.Patient</a:t>
            </a:r>
            <a:endParaRPr lang="ru-BY" sz="16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SET </a:t>
            </a:r>
            <a:r>
              <a:rPr lang="ru-BY" sz="1600" dirty="0" err="1">
                <a:solidFill>
                  <a:schemeClr val="tx1">
                    <a:lumMod val="85000"/>
                  </a:schemeClr>
                </a:solidFill>
              </a:rPr>
              <a:t>passport_number</a:t>
            </a:r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 = SUBSTRING(CONVERT(</a:t>
            </a:r>
            <a:r>
              <a:rPr lang="ru-BY" sz="1600" dirty="0" err="1">
                <a:solidFill>
                  <a:schemeClr val="tx1">
                    <a:lumMod val="85000"/>
                  </a:schemeClr>
                </a:solidFill>
              </a:rPr>
              <a:t>varchar</a:t>
            </a:r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(36), NEWID()), 1, 10)</a:t>
            </a:r>
          </a:p>
        </p:txBody>
      </p:sp>
    </p:spTree>
    <p:extLst>
      <p:ext uri="{BB962C8B-B14F-4D97-AF65-F5344CB8AC3E}">
        <p14:creationId xmlns:p14="http://schemas.microsoft.com/office/powerpoint/2010/main" val="121150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77E681-D97A-47F2-ABB0-6F5882329DEB}"/>
              </a:ext>
            </a:extLst>
          </p:cNvPr>
          <p:cNvSpPr txBox="1">
            <a:spLocks/>
          </p:cNvSpPr>
          <p:nvPr/>
        </p:nvSpPr>
        <p:spPr>
          <a:xfrm>
            <a:off x="274798" y="223433"/>
            <a:ext cx="7126127" cy="1014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/>
              <a:t>Заполнение таблиц</a:t>
            </a:r>
            <a:endParaRPr lang="ru-BY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ABCF0-4817-4585-9F02-91AAD3747344}"/>
              </a:ext>
            </a:extLst>
          </p:cNvPr>
          <p:cNvSpPr txBox="1"/>
          <p:nvPr/>
        </p:nvSpPr>
        <p:spPr>
          <a:xfrm>
            <a:off x="274798" y="838140"/>
            <a:ext cx="492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Таблицы</a:t>
            </a:r>
            <a:endParaRPr lang="ru-B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C1C83-92CA-4B98-8358-CA0EA917FEDB}"/>
              </a:ext>
            </a:extLst>
          </p:cNvPr>
          <p:cNvSpPr txBox="1"/>
          <p:nvPr/>
        </p:nvSpPr>
        <p:spPr>
          <a:xfrm>
            <a:off x="274798" y="1361360"/>
            <a:ext cx="313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dbo.MedicalRecord</a:t>
            </a:r>
            <a:endParaRPr lang="ru-BY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A57CBF-B480-4CFA-8125-B65BDB8D1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222" y="730841"/>
            <a:ext cx="2743200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EDF995-694B-40BF-89F6-D2C86CF94370}"/>
              </a:ext>
            </a:extLst>
          </p:cNvPr>
          <p:cNvSpPr txBox="1"/>
          <p:nvPr/>
        </p:nvSpPr>
        <p:spPr>
          <a:xfrm>
            <a:off x="274798" y="1852957"/>
            <a:ext cx="10153650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DECLARE @cnt INT = 1</a:t>
            </a:r>
          </a:p>
          <a:p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DECLARE @id_patient INT</a:t>
            </a:r>
          </a:p>
          <a:p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DECLARE @id_staff INT</a:t>
            </a:r>
          </a:p>
          <a:p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DECLARE @id_symptoms INT</a:t>
            </a:r>
          </a:p>
          <a:p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DECLARE @id_diagnosis INT</a:t>
            </a:r>
          </a:p>
          <a:p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DECLARE @date_app DATE</a:t>
            </a:r>
          </a:p>
          <a:p>
            <a:endParaRPr lang="ru-BY" sz="16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WHILE @cnt &lt;=1000000</a:t>
            </a:r>
          </a:p>
          <a:p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	BEGIN</a:t>
            </a:r>
          </a:p>
          <a:p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		SET @id_patient = (SELECT FLOOR (1+RAND()*100000))</a:t>
            </a:r>
          </a:p>
          <a:p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		SET @id_staff = (SELECT FLOOR (1+RAND()*1000))</a:t>
            </a:r>
          </a:p>
          <a:p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		SET @id_symptoms = (SELECT FLOOR (1+RAND()*170))</a:t>
            </a:r>
          </a:p>
          <a:p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		SET @id_diagnosis = (SELECT FLOOR (1+RAND()*2830))</a:t>
            </a:r>
          </a:p>
          <a:p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		SET @date_app = (DATEADD(DAY, -FLOOR (1+RAND()*1874), GETDATE()))</a:t>
            </a:r>
          </a:p>
          <a:p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		INSERT INTO </a:t>
            </a:r>
            <a:r>
              <a:rPr lang="ru-BY" sz="1600" dirty="0" err="1">
                <a:solidFill>
                  <a:schemeClr val="tx1">
                    <a:lumMod val="85000"/>
                  </a:schemeClr>
                </a:solidFill>
              </a:rPr>
              <a:t>dbo.MedicalRecord</a:t>
            </a:r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 (</a:t>
            </a:r>
            <a:r>
              <a:rPr lang="ru-BY" sz="1600" dirty="0" err="1">
                <a:solidFill>
                  <a:schemeClr val="tx1">
                    <a:lumMod val="85000"/>
                  </a:schemeClr>
                </a:solidFill>
              </a:rPr>
              <a:t>id_patient</a:t>
            </a:r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ru-BY" sz="1600" dirty="0" err="1">
                <a:solidFill>
                  <a:schemeClr val="tx1">
                    <a:lumMod val="85000"/>
                  </a:schemeClr>
                </a:solidFill>
              </a:rPr>
              <a:t>id_staff</a:t>
            </a:r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ru-BY" sz="1600" dirty="0" err="1">
                <a:solidFill>
                  <a:schemeClr val="tx1">
                    <a:lumMod val="85000"/>
                  </a:schemeClr>
                </a:solidFill>
              </a:rPr>
              <a:t>id_symptoms</a:t>
            </a:r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ru-BY" sz="1600" dirty="0" err="1">
                <a:solidFill>
                  <a:schemeClr val="tx1">
                    <a:lumMod val="85000"/>
                  </a:schemeClr>
                </a:solidFill>
              </a:rPr>
              <a:t>id_diagnosis</a:t>
            </a:r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ru-BY" sz="1600" dirty="0" err="1">
                <a:solidFill>
                  <a:schemeClr val="tx1">
                    <a:lumMod val="85000"/>
                  </a:schemeClr>
                </a:solidFill>
              </a:rPr>
              <a:t>date_appointment</a:t>
            </a:r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  <a:p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		VALUES (@id_patient,@id_staff, @id_symptoms, @id_diagnosis, @date_app)</a:t>
            </a:r>
          </a:p>
          <a:p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		SET @cnt = @cnt+1</a:t>
            </a:r>
          </a:p>
          <a:p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	END;</a:t>
            </a:r>
          </a:p>
        </p:txBody>
      </p:sp>
    </p:spTree>
    <p:extLst>
      <p:ext uri="{BB962C8B-B14F-4D97-AF65-F5344CB8AC3E}">
        <p14:creationId xmlns:p14="http://schemas.microsoft.com/office/powerpoint/2010/main" val="2478657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77E681-D97A-47F2-ABB0-6F5882329DEB}"/>
              </a:ext>
            </a:extLst>
          </p:cNvPr>
          <p:cNvSpPr txBox="1">
            <a:spLocks/>
          </p:cNvSpPr>
          <p:nvPr/>
        </p:nvSpPr>
        <p:spPr>
          <a:xfrm>
            <a:off x="274798" y="223433"/>
            <a:ext cx="7126127" cy="11379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/>
              <a:t>Создание объектов</a:t>
            </a:r>
            <a:endParaRPr lang="ru-BY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ABCF0-4817-4585-9F02-91AAD3747344}"/>
              </a:ext>
            </a:extLst>
          </p:cNvPr>
          <p:cNvSpPr txBox="1"/>
          <p:nvPr/>
        </p:nvSpPr>
        <p:spPr>
          <a:xfrm>
            <a:off x="274798" y="838140"/>
            <a:ext cx="492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Представление (</a:t>
            </a:r>
            <a:r>
              <a:rPr lang="en-US" sz="2800" dirty="0"/>
              <a:t>View)</a:t>
            </a:r>
            <a:endParaRPr lang="ru-B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299E7A-6276-4DD0-B944-7A59B04563B5}"/>
              </a:ext>
            </a:extLst>
          </p:cNvPr>
          <p:cNvSpPr txBox="1"/>
          <p:nvPr/>
        </p:nvSpPr>
        <p:spPr>
          <a:xfrm>
            <a:off x="274798" y="1617809"/>
            <a:ext cx="1016331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CREATE VIEW v_top_50_point</a:t>
            </a:r>
          </a:p>
          <a:p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AS</a:t>
            </a:r>
          </a:p>
          <a:p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	SELECT TOP 50 WITH TIES </a:t>
            </a:r>
            <a:r>
              <a:rPr lang="ru-BY" sz="1600" dirty="0" err="1">
                <a:solidFill>
                  <a:schemeClr val="tx1">
                    <a:lumMod val="85000"/>
                  </a:schemeClr>
                </a:solidFill>
              </a:rPr>
              <a:t>full_name</a:t>
            </a:r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, SUM (</a:t>
            </a:r>
            <a:r>
              <a:rPr lang="ru-BY" sz="1600" dirty="0" err="1">
                <a:solidFill>
                  <a:schemeClr val="tx1">
                    <a:lumMod val="85000"/>
                  </a:schemeClr>
                </a:solidFill>
              </a:rPr>
              <a:t>point</a:t>
            </a:r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) AS </a:t>
            </a:r>
            <a:r>
              <a:rPr lang="ru-BY" sz="1600" dirty="0" err="1">
                <a:solidFill>
                  <a:schemeClr val="tx1">
                    <a:lumMod val="85000"/>
                  </a:schemeClr>
                </a:solidFill>
              </a:rPr>
              <a:t>total_point</a:t>
            </a:r>
            <a:endParaRPr lang="ru-BY" sz="16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	FROM </a:t>
            </a:r>
          </a:p>
          <a:p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	(</a:t>
            </a:r>
          </a:p>
          <a:p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		SELECT </a:t>
            </a:r>
            <a:r>
              <a:rPr lang="ru-BY" sz="1600" dirty="0" err="1">
                <a:solidFill>
                  <a:schemeClr val="tx1">
                    <a:lumMod val="85000"/>
                  </a:schemeClr>
                </a:solidFill>
              </a:rPr>
              <a:t>M.staff_id</a:t>
            </a:r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, CONCAT (</a:t>
            </a:r>
            <a:r>
              <a:rPr lang="ru-BY" sz="1600" dirty="0" err="1">
                <a:solidFill>
                  <a:schemeClr val="tx1">
                    <a:lumMod val="85000"/>
                  </a:schemeClr>
                </a:solidFill>
              </a:rPr>
              <a:t>S.first_name</a:t>
            </a:r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, ' ', </a:t>
            </a:r>
            <a:r>
              <a:rPr lang="ru-BY" sz="1600" dirty="0" err="1">
                <a:solidFill>
                  <a:schemeClr val="tx1">
                    <a:lumMod val="85000"/>
                  </a:schemeClr>
                </a:solidFill>
              </a:rPr>
              <a:t>S.last_name</a:t>
            </a:r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) AS </a:t>
            </a:r>
            <a:r>
              <a:rPr lang="ru-BY" sz="1600" dirty="0" err="1">
                <a:solidFill>
                  <a:schemeClr val="tx1">
                    <a:lumMod val="85000"/>
                  </a:schemeClr>
                </a:solidFill>
              </a:rPr>
              <a:t>full_name</a:t>
            </a:r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ru-BY" sz="1600" dirty="0" err="1">
                <a:solidFill>
                  <a:schemeClr val="tx1">
                    <a:lumMod val="85000"/>
                  </a:schemeClr>
                </a:solidFill>
              </a:rPr>
              <a:t>date_appointment</a:t>
            </a:r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,</a:t>
            </a:r>
          </a:p>
          <a:p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			CASE </a:t>
            </a:r>
          </a:p>
          <a:p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				WHEN COUNT (M.id) &gt;=10 THEN 3</a:t>
            </a:r>
          </a:p>
          <a:p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				WHEN COUNT (M.id) BETWEEN 5 AND 9 THEN 2</a:t>
            </a:r>
          </a:p>
          <a:p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				WHEN COUNT (M.id) &lt;5 THEN 1</a:t>
            </a:r>
          </a:p>
          <a:p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				ELSE 0</a:t>
            </a:r>
          </a:p>
          <a:p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			END AS </a:t>
            </a:r>
            <a:r>
              <a:rPr lang="ru-BY" sz="1600" dirty="0" err="1">
                <a:solidFill>
                  <a:schemeClr val="tx1">
                    <a:lumMod val="85000"/>
                  </a:schemeClr>
                </a:solidFill>
              </a:rPr>
              <a:t>point</a:t>
            </a:r>
            <a:endParaRPr lang="ru-BY" sz="16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		FROM </a:t>
            </a:r>
            <a:r>
              <a:rPr lang="ru-BY" sz="1600" dirty="0" err="1">
                <a:solidFill>
                  <a:schemeClr val="tx1">
                    <a:lumMod val="85000"/>
                  </a:schemeClr>
                </a:solidFill>
              </a:rPr>
              <a:t>dbo.MedicalRecord</a:t>
            </a:r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 M JOIN </a:t>
            </a:r>
            <a:r>
              <a:rPr lang="ru-BY" sz="1600" dirty="0" err="1">
                <a:solidFill>
                  <a:schemeClr val="tx1">
                    <a:lumMod val="85000"/>
                  </a:schemeClr>
                </a:solidFill>
              </a:rPr>
              <a:t>dbo.Staff</a:t>
            </a:r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 S ON </a:t>
            </a:r>
            <a:r>
              <a:rPr lang="ru-BY" sz="1600" dirty="0" err="1">
                <a:solidFill>
                  <a:schemeClr val="tx1">
                    <a:lumMod val="85000"/>
                  </a:schemeClr>
                </a:solidFill>
              </a:rPr>
              <a:t>M.staff_id</a:t>
            </a:r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 = S.id</a:t>
            </a:r>
          </a:p>
          <a:p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		GROUP BY </a:t>
            </a:r>
            <a:r>
              <a:rPr lang="ru-BY" sz="1600" dirty="0" err="1">
                <a:solidFill>
                  <a:schemeClr val="tx1">
                    <a:lumMod val="85000"/>
                  </a:schemeClr>
                </a:solidFill>
              </a:rPr>
              <a:t>M.staff_id</a:t>
            </a:r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, CONCAT (</a:t>
            </a:r>
            <a:r>
              <a:rPr lang="ru-BY" sz="1600" dirty="0" err="1">
                <a:solidFill>
                  <a:schemeClr val="tx1">
                    <a:lumMod val="85000"/>
                  </a:schemeClr>
                </a:solidFill>
              </a:rPr>
              <a:t>S.first_name</a:t>
            </a:r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, ' ', </a:t>
            </a:r>
            <a:r>
              <a:rPr lang="ru-BY" sz="1600" dirty="0" err="1">
                <a:solidFill>
                  <a:schemeClr val="tx1">
                    <a:lumMod val="85000"/>
                  </a:schemeClr>
                </a:solidFill>
              </a:rPr>
              <a:t>S.last_name</a:t>
            </a:r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), </a:t>
            </a:r>
            <a:r>
              <a:rPr lang="ru-BY" sz="1600" dirty="0" err="1">
                <a:solidFill>
                  <a:schemeClr val="tx1">
                    <a:lumMod val="85000"/>
                  </a:schemeClr>
                </a:solidFill>
              </a:rPr>
              <a:t>date_appointment</a:t>
            </a:r>
            <a:endParaRPr lang="ru-BY" sz="16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	) t</a:t>
            </a:r>
          </a:p>
          <a:p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	GROUP BY </a:t>
            </a:r>
            <a:r>
              <a:rPr lang="ru-BY" sz="1600" dirty="0" err="1">
                <a:solidFill>
                  <a:schemeClr val="tx1">
                    <a:lumMod val="85000"/>
                  </a:schemeClr>
                </a:solidFill>
              </a:rPr>
              <a:t>full_name</a:t>
            </a:r>
            <a:endParaRPr lang="ru-BY" sz="16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	ORDER BY </a:t>
            </a:r>
            <a:r>
              <a:rPr lang="ru-BY" sz="1600" dirty="0" err="1">
                <a:solidFill>
                  <a:schemeClr val="tx1">
                    <a:lumMod val="85000"/>
                  </a:schemeClr>
                </a:solidFill>
              </a:rPr>
              <a:t>total_point</a:t>
            </a:r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 DESC</a:t>
            </a:r>
          </a:p>
          <a:p>
            <a:endParaRPr lang="ru-BY" sz="16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ru-BY" sz="1600" dirty="0">
                <a:solidFill>
                  <a:schemeClr val="tx1">
                    <a:lumMod val="85000"/>
                  </a:schemeClr>
                </a:solidFill>
              </a:rPr>
              <a:t>SELECT * FROM v_top_50_point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C53B6D8-B969-4B6C-872F-41A555856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0" y="242795"/>
            <a:ext cx="2676524" cy="267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4084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217</TotalTime>
  <Words>1086</Words>
  <Application>Microsoft Office PowerPoint</Application>
  <PresentationFormat>Широкоэкранный</PresentationFormat>
  <Paragraphs>144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Trebuchet MS</vt:lpstr>
      <vt:lpstr>Wingdings</vt:lpstr>
      <vt:lpstr>Wingdings 3</vt:lpstr>
      <vt:lpstr>Аспект</vt:lpstr>
      <vt:lpstr>Презентация PowerPoint</vt:lpstr>
      <vt:lpstr>Содержание проекта</vt:lpstr>
      <vt:lpstr>Концептуальное проектирование</vt:lpstr>
      <vt:lpstr>Логическое проектирование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Самсонов</dc:creator>
  <cp:lastModifiedBy>Андрей Самсонов</cp:lastModifiedBy>
  <cp:revision>26</cp:revision>
  <dcterms:created xsi:type="dcterms:W3CDTF">2024-03-19T20:50:49Z</dcterms:created>
  <dcterms:modified xsi:type="dcterms:W3CDTF">2024-03-20T07:31:56Z</dcterms:modified>
</cp:coreProperties>
</file>