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62D7EE-3113-4DA2-8593-8875A6A0F2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A3E197A-975B-4032-BBA6-D166D5E64A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787935F1-90EC-471B-B731-0FEEA0364B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0B74C3-CB62-454B-9CD4-141B77288D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2ED2381-88FC-49FB-A3D1-8A119CDD5D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E264793-F170-447D-8FB3-48558C1B2C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F513AA1-EE9B-4DDA-9F97-FECE69343B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818F260-4765-4F3F-858C-60D619A4B3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A35A84C-9730-4481-BC42-DBD9D5C9A8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FE3409B-F65B-465A-9460-5DE153DFB9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422B80D8-D421-4504-A634-B68AB1D26C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6;p18" hidden="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Google Shape;8;p18" hidden="1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" name="Google Shape;14;p19"/>
          <p:cNvSpPr/>
          <p:nvPr/>
        </p:nvSpPr>
        <p:spPr>
          <a:xfrm>
            <a:off x="0" y="762120"/>
            <a:ext cx="9141120" cy="53337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" name="Google Shape;15;p19"/>
          <p:cNvSpPr/>
          <p:nvPr/>
        </p:nvSpPr>
        <p:spPr>
          <a:xfrm>
            <a:off x="9270360" y="762120"/>
            <a:ext cx="2925000" cy="533376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ru-RU" sz="59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41E841-FD0F-4461-BD02-5BDEAD0DB259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6;p18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5" name="Google Shape;8;p18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55960" y="1143000"/>
            <a:ext cx="2834280" cy="237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3740"/>
          </a:bodyPr>
          <a:p>
            <a:pPr indent="0"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867840" y="868680"/>
            <a:ext cx="7314840" cy="512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255960" y="3494160"/>
            <a:ext cx="2834280" cy="232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4994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 idx="28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 idx="29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 idx="30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695504-AB2C-43D8-A9A7-EBF9EE9274CC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6;p18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3" name="Google Shape;8;p18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55960" y="1143000"/>
            <a:ext cx="2834280" cy="237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3740"/>
          </a:bodyPr>
          <a:p>
            <a:pPr indent="0"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570480" y="767520"/>
            <a:ext cx="8114760" cy="5330520"/>
          </a:xfrm>
          <a:prstGeom prst="rect">
            <a:avLst/>
          </a:prstGeom>
          <a:solidFill>
            <a:srgbClr val="bfbfbf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255960" y="3493080"/>
            <a:ext cx="2834280" cy="232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4994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 idx="31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 idx="32"/>
          </p:nvPr>
        </p:nvSpPr>
        <p:spPr>
          <a:xfrm>
            <a:off x="349920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 idx="33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5D3D56-51DF-4422-8E4A-7C52A1FA4BFD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;p18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2" name="Google Shape;8;p18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 rot="5400000">
            <a:off x="4966920" y="-233280"/>
            <a:ext cx="5120280" cy="731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4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ftr" idx="5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sldNum" idx="6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4A7D03-6716-4E3B-8595-72AA1DA9085E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6;p18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9" name="Google Shape;8;p18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 rot="5400000">
            <a:off x="-685440" y="2057040"/>
            <a:ext cx="4952520" cy="281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 rot="5400000">
            <a:off x="4965480" y="-228600"/>
            <a:ext cx="5120280" cy="731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7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8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9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ED3978-DDF4-4BE9-891C-44541E566DBE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6;p18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6" name="Google Shape;8;p18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10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11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12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90D71E-F11B-40F0-A715-5463E1864601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6;p18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5" name="Google Shape;8;p18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ru-RU" sz="59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7314840" cy="914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18184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13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 idx="14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 idx="15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8D02DF-3BC8-4D5D-B465-36E5E836FD03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6;p18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2" name="Google Shape;8;p18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867840" y="868680"/>
            <a:ext cx="3474360" cy="512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65458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7818120" y="868680"/>
            <a:ext cx="3474360" cy="512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65458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16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 idx="17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 idx="18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D14BCD-A492-475F-8493-94B5945709E3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6;p18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3" name="Google Shape;8;p18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867840" y="1023480"/>
            <a:ext cx="3474360" cy="80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1249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867840" y="1931040"/>
            <a:ext cx="3474360" cy="40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6246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7818480" y="1023480"/>
            <a:ext cx="3474360" cy="81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1249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7818480" y="1931040"/>
            <a:ext cx="3474360" cy="40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6246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dt" idx="19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ftr" idx="20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8"/>
          <p:cNvSpPr>
            <a:spLocks noGrp="1"/>
          </p:cNvSpPr>
          <p:nvPr>
            <p:ph type="sldNum" idx="21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B7B88F-2A9F-437B-9D65-AA7C9158BDFD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;p18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3" name="Google Shape;8;p18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dt" idx="22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ftr" idx="23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sldNum" idx="24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CF4CA3-BE68-4CB8-A47B-776FF1BD7781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;p18" hidden="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0" name="Google Shape;8;p18" hidden="1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dt" idx="25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ftr" idx="26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sldNum" idx="27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923252-0B04-4DE1-AB2E-544A057FB267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1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36440" y="1802160"/>
            <a:ext cx="7287480" cy="175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000" spc="-1" strike="noStrike">
                <a:solidFill>
                  <a:srgbClr val="ffffff"/>
                </a:solidFill>
                <a:latin typeface="Corbel"/>
                <a:ea typeface="Corbel"/>
              </a:rPr>
              <a:t>Дипломный проект курса</a:t>
            </a:r>
            <a:br>
              <a:rPr sz="4000"/>
            </a:br>
            <a:r>
              <a:rPr b="1" lang="ru-RU" sz="4000" spc="-1" strike="noStrike">
                <a:solidFill>
                  <a:srgbClr val="ffffff"/>
                </a:solidFill>
                <a:latin typeface="Corbel"/>
                <a:ea typeface="Corbel"/>
              </a:rPr>
              <a:t>«Business Intelligence (BI)</a:t>
            </a:r>
            <a:br>
              <a:rPr sz="4000"/>
            </a:br>
            <a:r>
              <a:rPr b="1" lang="ru-RU" sz="4000" spc="-1" strike="noStrike">
                <a:solidFill>
                  <a:srgbClr val="ffffff"/>
                </a:solidFill>
                <a:latin typeface="Corbel"/>
                <a:ea typeface="Corbel"/>
              </a:rPr>
              <a:t>разработчик»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400000" y="5040000"/>
            <a:ext cx="3426480" cy="8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lt1"/>
                </a:solidFill>
                <a:latin typeface="Corbel"/>
                <a:ea typeface="Corbel"/>
              </a:rPr>
              <a:t>Автор: Евгений Пивоварчик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lt1"/>
                </a:solidFill>
                <a:latin typeface="Corbel"/>
                <a:ea typeface="Corbel"/>
              </a:rPr>
              <a:t>www.linkedin.com/in/евгений-пивоварчик-7a7259212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Google Shape;90;p1" descr=""/>
          <p:cNvPicPr/>
          <p:nvPr/>
        </p:nvPicPr>
        <p:blipFill>
          <a:blip r:embed="rId1"/>
          <a:srcRect l="7821" t="13857" r="9365" b="16515"/>
          <a:stretch/>
        </p:blipFill>
        <p:spPr>
          <a:xfrm>
            <a:off x="0" y="3758040"/>
            <a:ext cx="2834280" cy="2317320"/>
          </a:xfrm>
          <a:prstGeom prst="rect">
            <a:avLst/>
          </a:prstGeom>
          <a:ln w="0">
            <a:noFill/>
          </a:ln>
        </p:spPr>
      </p:pic>
      <p:sp>
        <p:nvSpPr>
          <p:cNvPr id="93" name="Google Shape;89;p 1"/>
          <p:cNvSpPr txBox="1"/>
          <p:nvPr/>
        </p:nvSpPr>
        <p:spPr>
          <a:xfrm>
            <a:off x="3053520" y="3785040"/>
            <a:ext cx="3426480" cy="354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chemeClr val="lt1"/>
                </a:solidFill>
                <a:latin typeface="Corbel"/>
                <a:ea typeface="Corbel"/>
              </a:rPr>
              <a:t>База данных спортивного зала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11600" y="1077120"/>
            <a:ext cx="3189960" cy="484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7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Создание объектов</a:t>
            </a:r>
            <a:br>
              <a:rPr sz="3200"/>
            </a:br>
            <a:br>
              <a:rPr sz="32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Представление (VIEW)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3567960" y="608400"/>
            <a:ext cx="4892040" cy="5691960"/>
          </a:xfrm>
          <a:prstGeom prst="rect">
            <a:avLst/>
          </a:prstGeom>
          <a:ln w="0">
            <a:noFill/>
          </a:ln>
        </p:spPr>
      </p:pic>
      <p:sp>
        <p:nvSpPr>
          <p:cNvPr id="115" name="Google Shape;146;p11"/>
          <p:cNvSpPr/>
          <p:nvPr/>
        </p:nvSpPr>
        <p:spPr>
          <a:xfrm>
            <a:off x="8136000" y="180000"/>
            <a:ext cx="3602880" cy="2246760"/>
          </a:xfrm>
          <a:prstGeom prst="rect">
            <a:avLst/>
          </a:prstGeom>
          <a:solidFill>
            <a:schemeClr val="lt1"/>
          </a:solidFill>
          <a:ln w="1077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7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orbel"/>
                <a:ea typeface="Corbel"/>
              </a:rPr>
              <a:t>Задание: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7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orbel"/>
                <a:ea typeface="Corbel"/>
              </a:rPr>
              <a:t>Создайте объект для нахождения общего рейтинга топ 50 тренеров за время существования зала, где рейтинг определяется общим количеством баллов за индивидуальные тренировки (свыше 9 тренировок в день – 3 балла, от 5 до 9 тренировок в день – 2 балла, до 4 тренировок в день – 1 балл).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Создание пакетов ETL</a:t>
            </a:r>
            <a:br>
              <a:rPr sz="3200"/>
            </a:br>
            <a:br>
              <a:rPr sz="3200"/>
            </a:br>
            <a:r>
              <a:rPr b="0" lang="ru-RU" sz="1600" spc="-1" strike="noStrike">
                <a:solidFill>
                  <a:srgbClr val="ffffff"/>
                </a:solidFill>
                <a:latin typeface="Corbel"/>
                <a:ea typeface="Corbel"/>
              </a:rPr>
              <a:t>с использованием</a:t>
            </a:r>
            <a:br>
              <a:rPr sz="1600"/>
            </a:br>
            <a:r>
              <a:rPr b="0" lang="ru-RU" sz="1600" spc="-1" strike="noStrike">
                <a:solidFill>
                  <a:srgbClr val="ffffff"/>
                </a:solidFill>
                <a:latin typeface="Corbel"/>
                <a:ea typeface="Corbel"/>
              </a:rPr>
              <a:t>MS SQL Server Integration Services (SSIS)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Google Shape;154;p12"/>
          <p:cNvSpPr/>
          <p:nvPr/>
        </p:nvSpPr>
        <p:spPr>
          <a:xfrm>
            <a:off x="5077800" y="518040"/>
            <a:ext cx="4880160" cy="877320"/>
          </a:xfrm>
          <a:prstGeom prst="rect">
            <a:avLst/>
          </a:prstGeom>
          <a:solidFill>
            <a:schemeClr val="lt1"/>
          </a:solidFill>
          <a:ln w="10775">
            <a:solidFill>
              <a:srgbClr val="40ba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7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orbel"/>
                <a:ea typeface="Corbel"/>
              </a:rPr>
              <a:t>Задание: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7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orbel"/>
                <a:ea typeface="Corbel"/>
              </a:rPr>
              <a:t>Создайте SSIS пакет с добавлением 10 новых результатов на основе эксель файла.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4341240" y="1877040"/>
            <a:ext cx="6278760" cy="370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Power BI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3456000" y="1080000"/>
            <a:ext cx="8335080" cy="46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Power BI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3456000" y="1080000"/>
            <a:ext cx="8343720" cy="46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Power BI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3456000" y="1080000"/>
            <a:ext cx="8344800" cy="46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Power BI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3456000" y="1080000"/>
            <a:ext cx="8344800" cy="46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Power BI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3456000" y="1080000"/>
            <a:ext cx="8344800" cy="46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Power BI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3456000" y="1059120"/>
            <a:ext cx="8344800" cy="46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Tableau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780000" y="540000"/>
            <a:ext cx="7742160" cy="578340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2880000" y="4900320"/>
            <a:ext cx="2963880" cy="175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Tableau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3960000" y="387000"/>
            <a:ext cx="7459920" cy="591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Содержание проекта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889440" y="762120"/>
            <a:ext cx="7314840" cy="531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182880" indent="-182880">
              <a:lnSpc>
                <a:spcPct val="90000"/>
              </a:lnSpc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Концептуальное проектирование базы данных (БД)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Логическое проектирование БД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Физическое проектирование БД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Заполнение таблиц тестовыми данными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Тестирование БД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Создание объектов БД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Создание пакетов ETL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Визуализация данных в Power BI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Визуализация данных в Tableau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Tableau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4052160" y="506160"/>
            <a:ext cx="7467840" cy="597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Очень юморная группа попалась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3848400" y="866880"/>
            <a:ext cx="4518360" cy="500616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8196120" y="2020320"/>
            <a:ext cx="2963880" cy="175968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3"/>
          <a:stretch/>
        </p:blipFill>
        <p:spPr>
          <a:xfrm>
            <a:off x="8280000" y="3960000"/>
            <a:ext cx="3352680" cy="204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83;p17" descr=""/>
          <p:cNvPicPr/>
          <p:nvPr/>
        </p:nvPicPr>
        <p:blipFill>
          <a:blip r:embed="rId1"/>
          <a:stretch/>
        </p:blipFill>
        <p:spPr>
          <a:xfrm>
            <a:off x="-25200" y="3544920"/>
            <a:ext cx="4917240" cy="2516400"/>
          </a:xfrm>
          <a:prstGeom prst="rect">
            <a:avLst/>
          </a:prstGeom>
          <a:ln w="0">
            <a:noFill/>
          </a:ln>
        </p:spPr>
      </p:pic>
      <p:sp>
        <p:nvSpPr>
          <p:cNvPr id="143" name="Google Shape;184;p17"/>
          <p:cNvSpPr/>
          <p:nvPr/>
        </p:nvSpPr>
        <p:spPr>
          <a:xfrm>
            <a:off x="1194120" y="2580120"/>
            <a:ext cx="6400440" cy="123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r">
              <a:lnSpc>
                <a:spcPct val="15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chemeClr val="lt1"/>
                </a:solidFill>
                <a:latin typeface="Corbel"/>
                <a:ea typeface="Corbel"/>
              </a:rPr>
              <a:t>Совершенство дается практикой.</a:t>
            </a:r>
            <a:br>
              <a:rPr sz="2000"/>
            </a:br>
            <a:r>
              <a:rPr b="0" lang="ru-RU" sz="1800" spc="-1" strike="noStrike">
                <a:solidFill>
                  <a:schemeClr val="lt1"/>
                </a:solidFill>
                <a:latin typeface="Corbel"/>
                <a:ea typeface="Corbel"/>
              </a:rPr>
              <a:t>Элизабет Страут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82880" y="1123920"/>
            <a:ext cx="3272760" cy="470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Концептуальное проектирование </a:t>
            </a:r>
            <a:br>
              <a:rPr sz="3200"/>
            </a:br>
            <a:br>
              <a:rPr sz="32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ER-диаграмма</a:t>
            </a:r>
            <a:br>
              <a:rPr sz="24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«Сущность-связь»</a:t>
            </a:r>
            <a:br>
              <a:rPr sz="3200"/>
            </a:br>
            <a:br>
              <a:rPr sz="3200"/>
            </a:br>
            <a:r>
              <a:rPr b="0" lang="ru-RU" sz="1600" spc="-1" strike="noStrike">
                <a:solidFill>
                  <a:schemeClr val="lt1"/>
                </a:solidFill>
                <a:latin typeface="Corbel"/>
                <a:ea typeface="Corbel"/>
              </a:rPr>
              <a:t>с использованием веб-приложения diagrams.net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4140000" y="651960"/>
            <a:ext cx="7424280" cy="564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52280" y="1123920"/>
            <a:ext cx="3098520" cy="46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Логическое проектирование</a:t>
            </a:r>
            <a:br>
              <a:rPr sz="3200"/>
            </a:br>
            <a:br>
              <a:rPr sz="3200"/>
            </a:br>
            <a:r>
              <a:rPr b="0" lang="ru-RU" sz="1600" spc="-1" strike="noStrike">
                <a:solidFill>
                  <a:schemeClr val="lt1"/>
                </a:solidFill>
                <a:latin typeface="Corbel"/>
                <a:ea typeface="Corbel"/>
              </a:rPr>
              <a:t>с использованием веб-приложения diagrams.net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3600000" y="540000"/>
            <a:ext cx="8126280" cy="57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2880" y="1123920"/>
            <a:ext cx="3336840" cy="46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Физическое проектирование</a:t>
            </a:r>
            <a:br>
              <a:rPr sz="3200"/>
            </a:br>
            <a:br>
              <a:rPr sz="3200"/>
            </a:br>
            <a:r>
              <a:rPr b="0" lang="ru-RU" sz="1600" spc="-1" strike="noStrike">
                <a:solidFill>
                  <a:schemeClr val="lt1"/>
                </a:solidFill>
                <a:latin typeface="Corbel"/>
                <a:ea typeface="Corbel"/>
              </a:rPr>
              <a:t>с использованием веб-приложения diagrams.net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728160" y="540000"/>
            <a:ext cx="7971840" cy="59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82880" y="1123920"/>
            <a:ext cx="3336840" cy="46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Физическое проектирование</a:t>
            </a:r>
            <a:br>
              <a:rPr sz="3200"/>
            </a:br>
            <a:br>
              <a:rPr sz="32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Создание таблиц</a:t>
            </a:r>
            <a:br>
              <a:rPr sz="3200"/>
            </a:br>
            <a:br>
              <a:rPr sz="3200"/>
            </a:br>
            <a:r>
              <a:rPr b="0" lang="ru-RU" sz="1600" spc="-1" strike="noStrike">
                <a:solidFill>
                  <a:srgbClr val="ffffff"/>
                </a:solidFill>
                <a:latin typeface="Corbel"/>
                <a:ea typeface="Corbel"/>
              </a:rPr>
              <a:t>с использованием</a:t>
            </a:r>
            <a:br>
              <a:rPr sz="1600"/>
            </a:br>
            <a:r>
              <a:rPr b="0" lang="ru-RU" sz="1600" spc="-1" strike="noStrike">
                <a:solidFill>
                  <a:srgbClr val="ffffff"/>
                </a:solidFill>
                <a:latin typeface="Corbel"/>
                <a:ea typeface="Corbel"/>
              </a:rPr>
              <a:t>MS SQL Server Management Studio (SSMS)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741480" y="540000"/>
            <a:ext cx="4358520" cy="581400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7200000" y="1980000"/>
            <a:ext cx="4600440" cy="1946520"/>
          </a:xfrm>
          <a:prstGeom prst="rect">
            <a:avLst/>
          </a:prstGeom>
          <a:ln w="0">
            <a:solidFill>
              <a:srgbClr val="999999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0" y="1123920"/>
            <a:ext cx="3372840" cy="476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Заполнение таблиц тестовыми данными</a:t>
            </a:r>
            <a:br>
              <a:rPr sz="3200"/>
            </a:br>
            <a:br>
              <a:rPr sz="32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Таблица </a:t>
            </a: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Employees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3600000" y="1055160"/>
            <a:ext cx="7992720" cy="470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0" y="1123920"/>
            <a:ext cx="3372840" cy="476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Заполнение таблиц тестовыми данными</a:t>
            </a:r>
            <a:br>
              <a:rPr sz="3200"/>
            </a:br>
            <a:br>
              <a:rPr sz="32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Таблица </a:t>
            </a: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VisitClients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3600000" y="720000"/>
            <a:ext cx="7970760" cy="553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0" y="1123920"/>
            <a:ext cx="3372840" cy="476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Заполнение таблиц тестовыми данными</a:t>
            </a:r>
            <a:br>
              <a:rPr sz="3200"/>
            </a:br>
            <a:br>
              <a:rPr sz="32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Таблица </a:t>
            </a: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VisitClients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4059360" y="1179360"/>
            <a:ext cx="5120640" cy="134064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4091040" y="3060000"/>
            <a:ext cx="4548960" cy="51768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8481960" y="3060000"/>
            <a:ext cx="2858040" cy="285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Application>LibreOffice/24.2.0.3$Windows_X86_64 LibreOffice_project/da48488a73ddd66ea24cf16bbc4f7b9c08e9bea1</Application>
  <AppVersion>15.0000</AppVersion>
  <Words>140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2020-11-21T09:45:37Z</dcterms:created>
  <dc:creator>Polina</dc:creator>
  <dc:description/>
  <dc:language>ru-RU</dc:language>
  <cp:lastModifiedBy/>
  <dcterms:modified xsi:type="dcterms:W3CDTF">2024-03-19T21:36:25Z</dcterms:modified>
  <cp:revision>14</cp:revision>
  <dc:subject/>
  <dc:title>Дипломный проект курса «Business Intelligence (BI) разработчик»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15</vt:i4>
  </property>
  <property fmtid="{D5CDD505-2E9C-101B-9397-08002B2CF9AE}" pid="3" name="PresentationFormat">
    <vt:lpwstr>Произвольный</vt:lpwstr>
  </property>
  <property fmtid="{D5CDD505-2E9C-101B-9397-08002B2CF9AE}" pid="4" name="Slides">
    <vt:i4>15</vt:i4>
  </property>
</Properties>
</file>