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X6QQmEy88jXqxXEpSdct1eIoi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4842f87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c4842f870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4842f87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c4842f870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2" name="Google Shape;22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6" name="Google Shape;46;p3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0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4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3" name="Google Shape;13;p3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 amt="45000"/>
          </a:blip>
          <a:srcRect b="25766" l="0" r="0" t="163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type="ctrTitle"/>
          </p:nvPr>
        </p:nvSpPr>
        <p:spPr>
          <a:xfrm>
            <a:off x="995680" y="311912"/>
            <a:ext cx="1094232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ru-RU" sz="5400"/>
              <a:t>Дипломный проект курса</a:t>
            </a:r>
            <a:br>
              <a:rPr lang="ru-RU" sz="5400"/>
            </a:br>
            <a:r>
              <a:rPr b="1" lang="ru-RU" sz="5400"/>
              <a:t>«Business Intelligence (BI) разработчик»</a:t>
            </a:r>
            <a:endParaRPr sz="5400"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ru-RU">
                <a:solidFill>
                  <a:srgbClr val="262626"/>
                </a:solidFill>
              </a:rPr>
              <a:t>ШУЛИЦКАЯ КСЕНИЯ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7754700" y="259125"/>
            <a:ext cx="4302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ru-RU" sz="2300">
                <a:solidFill>
                  <a:srgbClr val="FFFFFF"/>
                </a:solidFill>
              </a:rPr>
              <a:t>Создание пакетов ETL</a:t>
            </a:r>
            <a:br>
              <a:rPr lang="ru-RU" sz="2300"/>
            </a:br>
            <a:r>
              <a:rPr lang="ru-RU" sz="2300">
                <a:solidFill>
                  <a:srgbClr val="FFFFFF"/>
                </a:solidFill>
              </a:rPr>
              <a:t>с использованием</a:t>
            </a:r>
            <a:br>
              <a:rPr lang="ru-RU" sz="2300"/>
            </a:br>
            <a:r>
              <a:rPr lang="ru-RU" sz="2300">
                <a:solidFill>
                  <a:srgbClr val="FFFFFF"/>
                </a:solidFill>
              </a:rPr>
              <a:t>MS SQL Server Integration Services (SSIS)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br>
              <a:rPr lang="ru-RU" sz="2300"/>
            </a:b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Создайте SSIS пакет с добавлением 10 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новых результатов на основе Excel файла.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32034" l="0" r="44809" t="21308"/>
          <a:stretch/>
        </p:blipFill>
        <p:spPr>
          <a:xfrm>
            <a:off x="0" y="259130"/>
            <a:ext cx="7423123" cy="377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8500" y="149775"/>
            <a:ext cx="4275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Визуализация данных в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 Power BI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75" y="1074975"/>
            <a:ext cx="10320925" cy="58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4842f870c_0_21"/>
          <p:cNvSpPr txBox="1"/>
          <p:nvPr>
            <p:ph type="title"/>
          </p:nvPr>
        </p:nvSpPr>
        <p:spPr>
          <a:xfrm>
            <a:off x="88500" y="149775"/>
            <a:ext cx="4275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Визуализация данных в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 Power BI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249" name="Google Shape;249;g2c4842f870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75" y="1074975"/>
            <a:ext cx="10335625" cy="578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4842f870c_0_27"/>
          <p:cNvSpPr txBox="1"/>
          <p:nvPr>
            <p:ph type="title"/>
          </p:nvPr>
        </p:nvSpPr>
        <p:spPr>
          <a:xfrm>
            <a:off x="88500" y="149775"/>
            <a:ext cx="37668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3000">
                <a:solidFill>
                  <a:schemeClr val="lt1"/>
                </a:solidFill>
              </a:rPr>
              <a:t>Визуализация данных в Tableau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55" name="Google Shape;255;g2c4842f870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150" y="0"/>
            <a:ext cx="8088850" cy="652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633999" y="4349146"/>
            <a:ext cx="10919656" cy="1671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 God we trust. All others must bring data</a:t>
            </a:r>
            <a:br>
              <a:rPr b="0" i="0" lang="ru-RU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Edwards Deming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 amt="98000"/>
          </a:blip>
          <a:srcRect b="20364" l="0" r="-1" t="21988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17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1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строительство, люди, обувь, катание на коньках&#10;&#10;Автоматически созданное описание" id="109" name="Google Shape;109;p10"/>
          <p:cNvPicPr preferRelativeResize="0"/>
          <p:nvPr/>
        </p:nvPicPr>
        <p:blipFill rotWithShape="1">
          <a:blip r:embed="rId3">
            <a:alphaModFix/>
          </a:blip>
          <a:srcRect b="23347" l="0" r="1" t="6307"/>
          <a:stretch/>
        </p:blipFill>
        <p:spPr>
          <a:xfrm>
            <a:off x="20" y="10"/>
            <a:ext cx="1218629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/>
          <p:nvPr/>
        </p:nvSpPr>
        <p:spPr>
          <a:xfrm>
            <a:off x="707475" y="1238442"/>
            <a:ext cx="3635926" cy="4355751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1070963" y="2311794"/>
            <a:ext cx="3084844" cy="2645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ru-RU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Создание учебной БД аэропорта</a:t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4279393" y="1240045"/>
            <a:ext cx="64008" cy="4352544"/>
          </a:xfrm>
          <a:prstGeom prst="rect">
            <a:avLst/>
          </a:prstGeom>
          <a:solidFill>
            <a:srgbClr val="E19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4000">
                <a:solidFill>
                  <a:srgbClr val="FFFFFF"/>
                </a:solidFill>
              </a:rPr>
              <a:t>Содержание проекта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4741863" y="644839"/>
            <a:ext cx="6797675" cy="5639759"/>
            <a:chOff x="0" y="5076"/>
            <a:chExt cx="6797675" cy="5639759"/>
          </a:xfrm>
        </p:grpSpPr>
        <p:sp>
          <p:nvSpPr>
            <p:cNvPr id="122" name="Google Shape;122;p2"/>
            <p:cNvSpPr/>
            <p:nvPr/>
          </p:nvSpPr>
          <p:spPr>
            <a:xfrm>
              <a:off x="0" y="21171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39883" y="507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60058" y="2525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Концептуальное проектирование базы данных (БД)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0" y="84675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39883" y="64011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360058" y="66029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Логическое проектирование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148179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39883" y="127515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360058" y="129533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Физическое проектирование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0" y="211683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39883" y="191019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360058" y="193037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Заполнение таблиц тестовыми данными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0" y="275187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39883" y="254523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360058" y="256541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Тестирование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0" y="338691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39883" y="318027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360058" y="320045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Создание объектов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0" y="402195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39883" y="381531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360058" y="383549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Создание пакетов ETL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0" y="465699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39883" y="445035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360058" y="447053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Визуализация данных в Power BI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0" y="5292035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83" y="508539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360058" y="510557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Визуализация данных в Tableau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 txBox="1"/>
          <p:nvPr>
            <p:ph type="title"/>
          </p:nvPr>
        </p:nvSpPr>
        <p:spPr>
          <a:xfrm>
            <a:off x="8075718" y="449580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Концептуальное проектирование</a:t>
            </a:r>
            <a:r>
              <a:rPr lang="ru-RU" sz="4000">
                <a:solidFill>
                  <a:srgbClr val="FFFFFF"/>
                </a:solidFill>
              </a:rPr>
              <a:t> </a:t>
            </a:r>
            <a:br>
              <a:rPr lang="ru-RU" sz="4000"/>
            </a:br>
            <a:br>
              <a:rPr lang="ru-RU" sz="2400"/>
            </a:br>
            <a:r>
              <a:rPr lang="ru-RU" sz="2400">
                <a:solidFill>
                  <a:srgbClr val="FFFFFF"/>
                </a:solidFill>
              </a:rPr>
              <a:t>ER-диаграмма</a:t>
            </a:r>
            <a:br>
              <a:rPr lang="ru-RU" sz="2400"/>
            </a:br>
            <a:r>
              <a:rPr lang="ru-RU" sz="2400">
                <a:solidFill>
                  <a:srgbClr val="FFFFFF"/>
                </a:solidFill>
              </a:rPr>
              <a:t>«Сущность-связь»</a:t>
            </a:r>
            <a:br>
              <a:rPr lang="ru-RU" sz="2400"/>
            </a:br>
            <a:br>
              <a:rPr lang="ru-RU" sz="2400"/>
            </a:br>
            <a:r>
              <a:rPr lang="ru-RU" sz="2000">
                <a:solidFill>
                  <a:srgbClr val="FFFFFF"/>
                </a:solidFill>
              </a:rPr>
              <a:t>с использованием веб-приложения diagrams.net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858"/>
            <a:ext cx="7620925" cy="616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 txBox="1"/>
          <p:nvPr>
            <p:ph type="title"/>
          </p:nvPr>
        </p:nvSpPr>
        <p:spPr>
          <a:xfrm>
            <a:off x="8043968" y="513080"/>
            <a:ext cx="3659246" cy="2132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Логическое проектирование</a:t>
            </a:r>
            <a:br>
              <a:rPr lang="ru-RU" sz="3600"/>
            </a:br>
            <a:br>
              <a:rPr lang="ru-RU" sz="3400"/>
            </a:br>
            <a:r>
              <a:rPr lang="ru-RU" sz="2000">
                <a:solidFill>
                  <a:srgbClr val="FFFFFF"/>
                </a:solidFill>
              </a:rPr>
              <a:t>с использованием веб-приложения diagrams.net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05" y="0"/>
            <a:ext cx="57907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"/>
          <p:cNvSpPr txBox="1"/>
          <p:nvPr>
            <p:ph type="title"/>
          </p:nvPr>
        </p:nvSpPr>
        <p:spPr>
          <a:xfrm>
            <a:off x="8038042" y="792057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Физическое проектирование</a:t>
            </a:r>
            <a:br>
              <a:rPr lang="ru-RU" sz="3600"/>
            </a:br>
            <a:br>
              <a:rPr lang="ru-RU" sz="2400"/>
            </a:br>
            <a:r>
              <a:rPr lang="ru-RU" sz="2400">
                <a:solidFill>
                  <a:srgbClr val="FFFFFF"/>
                </a:solidFill>
              </a:rPr>
              <a:t>Создание таблиц</a:t>
            </a:r>
            <a:br>
              <a:rPr lang="ru-RU" sz="2400"/>
            </a:br>
            <a:br>
              <a:rPr lang="ru-RU" sz="2400"/>
            </a:br>
            <a:r>
              <a:rPr lang="ru-RU" sz="2000">
                <a:solidFill>
                  <a:srgbClr val="FFFFFF"/>
                </a:solidFill>
              </a:rPr>
              <a:t>с использованием</a:t>
            </a:r>
            <a:br>
              <a:rPr lang="ru-RU" sz="2000"/>
            </a:br>
            <a:r>
              <a:rPr lang="ru-RU" sz="2000">
                <a:solidFill>
                  <a:srgbClr val="FFFFFF"/>
                </a:solidFill>
              </a:rPr>
              <a:t>MS SQL Server Management Studio (SSMS)</a:t>
            </a:r>
            <a:br>
              <a:rPr lang="ru-RU" sz="2000">
                <a:solidFill>
                  <a:srgbClr val="FFFFFF"/>
                </a:solidFill>
              </a:rPr>
            </a:br>
            <a:br>
              <a:rPr lang="ru-RU" sz="2000">
                <a:solidFill>
                  <a:srgbClr val="FFFFFF"/>
                </a:solidFill>
              </a:rPr>
            </a:br>
            <a:br>
              <a:rPr lang="ru-RU" sz="2000">
                <a:solidFill>
                  <a:srgbClr val="FFFFFF"/>
                </a:solidFill>
              </a:rPr>
            </a:br>
            <a:endParaRPr sz="2000">
              <a:solidFill>
                <a:srgbClr val="FF0000"/>
              </a:solidFill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950"/>
            <a:ext cx="3179200" cy="661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525" y="383127"/>
            <a:ext cx="4441725" cy="520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 txBox="1"/>
          <p:nvPr>
            <p:ph type="title"/>
          </p:nvPr>
        </p:nvSpPr>
        <p:spPr>
          <a:xfrm>
            <a:off x="7938125" y="185000"/>
            <a:ext cx="40041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8888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Заполнение таблиц тестовыми данными </a:t>
            </a:r>
            <a:r>
              <a:rPr lang="ru-RU" sz="2500">
                <a:solidFill>
                  <a:srgbClr val="FFFFFF"/>
                </a:solidFill>
              </a:rPr>
              <a:t>ч1.</a:t>
            </a:r>
            <a:br>
              <a:rPr lang="ru-RU" sz="3600"/>
            </a:br>
            <a:br>
              <a:rPr lang="ru-RU" sz="3600"/>
            </a:br>
            <a:endParaRPr sz="1800">
              <a:solidFill>
                <a:srgbClr val="FFFFFF"/>
              </a:solidFill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7939193" y="2768600"/>
            <a:ext cx="381211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Данные сгенерированы данных с использованием веб-приложения Mockaroo.com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таблиц Passengers (), Flights () , Tickets ()-  генерация случайных комбинаций столбцов из 1000 строк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96000" cy="425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56550"/>
            <a:ext cx="7353451" cy="26014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078" y="4250328"/>
            <a:ext cx="4852376" cy="11668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53750" cy="67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/>
          <p:nvPr>
            <p:ph type="title"/>
          </p:nvPr>
        </p:nvSpPr>
        <p:spPr>
          <a:xfrm>
            <a:off x="7903800" y="254700"/>
            <a:ext cx="40041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8888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Заполнение таблиц тестовыми данными </a:t>
            </a:r>
            <a:r>
              <a:rPr lang="ru-RU" sz="2500">
                <a:solidFill>
                  <a:srgbClr val="FFFFFF"/>
                </a:solidFill>
              </a:rPr>
              <a:t>ч. 2</a:t>
            </a:r>
            <a:br>
              <a:rPr lang="ru-RU" sz="3600"/>
            </a:br>
            <a:br>
              <a:rPr lang="ru-RU" sz="3600"/>
            </a:b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7846451" y="119800"/>
            <a:ext cx="4043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Создание объектов</a:t>
            </a:r>
            <a:br>
              <a:rPr lang="ru-RU" sz="3600"/>
            </a:br>
            <a:br>
              <a:rPr lang="ru-RU" sz="2800">
                <a:solidFill>
                  <a:srgbClr val="FFFFFF"/>
                </a:solidFill>
              </a:rPr>
            </a:br>
            <a:r>
              <a:rPr lang="ru-RU" sz="2400">
                <a:solidFill>
                  <a:srgbClr val="FFFFFF"/>
                </a:solidFill>
              </a:rPr>
              <a:t>Представление (VIEW) 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t/>
            </a:r>
            <a:endParaRPr sz="3400"/>
          </a:p>
        </p:txBody>
      </p:sp>
      <p:sp>
        <p:nvSpPr>
          <p:cNvPr id="223" name="Google Shape;223;p30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8020931" y="2237240"/>
            <a:ext cx="36944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создайте объект для нахождения общего рейтинга топ 50 пассажиров за всю историю, где рейтинг определяется количеством баллов за полеты в </a:t>
            </a:r>
            <a:r>
              <a:rPr b="0" i="0" lang="ru-RU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месяц </a:t>
            </a: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 и более полетов – 3 балла, 5-10 – 2 балла, меньше 5 – 1 балл)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7252"/>
            <a:ext cx="7556900" cy="362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2020-11-21T09:45:37Z</dcterms:created>
  <dc:creator>Polina</dc:creator>
</cp:coreProperties>
</file>