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Non3TojN3BaeSTq8qrbYffobz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4842f87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4842f870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4842f87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c4842f870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4842f87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c4842f870c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6" name="Google Shape;46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0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 amt="45000"/>
          </a:blip>
          <a:srcRect b="25766" l="0" r="0" t="163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type="ctrTitle"/>
          </p:nvPr>
        </p:nvSpPr>
        <p:spPr>
          <a:xfrm>
            <a:off x="995680" y="311912"/>
            <a:ext cx="1094232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5400"/>
              <a:t>Дипломный проект курса</a:t>
            </a:r>
            <a:br>
              <a:rPr lang="ru-RU" sz="5400"/>
            </a:br>
            <a:r>
              <a:rPr b="1" lang="ru-RU" sz="5400"/>
              <a:t>«Business Intelligence (BI) разработчик»</a:t>
            </a:r>
            <a:endParaRPr sz="54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ru-RU">
                <a:solidFill>
                  <a:srgbClr val="262626"/>
                </a:solidFill>
              </a:rPr>
              <a:t>ШУЛИЦКАЯ КСЕНИЯ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7754700" y="656000"/>
            <a:ext cx="4302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ru-RU" sz="2900">
                <a:solidFill>
                  <a:srgbClr val="FFFFFF"/>
                </a:solidFill>
              </a:rPr>
              <a:t>Создание пакетов ETL</a:t>
            </a:r>
            <a:endParaRPr sz="29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ru-RU" sz="2100">
                <a:solidFill>
                  <a:srgbClr val="FFFFFF"/>
                </a:solidFill>
              </a:rPr>
              <a:t>с использованием</a:t>
            </a:r>
            <a:br>
              <a:rPr lang="ru-RU" sz="2100"/>
            </a:br>
            <a:r>
              <a:rPr lang="ru-RU" sz="2100">
                <a:solidFill>
                  <a:srgbClr val="FFFFFF"/>
                </a:solidFill>
              </a:rPr>
              <a:t>MS SQL Server Integration Services (SSIS)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br>
              <a:rPr lang="ru-RU" sz="2300"/>
            </a:b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Создайте SSIS пакет с добавлением 10 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новых </a:t>
            </a:r>
            <a:r>
              <a:rPr lang="ru-RU" sz="1900">
                <a:solidFill>
                  <a:srgbClr val="FFFFFF"/>
                </a:solidFill>
              </a:rPr>
              <a:t>строк (билеты) </a:t>
            </a: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на основе Excel файла с помощью операции </a:t>
            </a:r>
            <a:r>
              <a:rPr lang="ru-RU" sz="1900">
                <a:solidFill>
                  <a:srgbClr val="FFFFFF"/>
                </a:solidFill>
              </a:rPr>
              <a:t>“уточняющий запрос”</a:t>
            </a: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34056" l="0" r="64253" t="21308"/>
          <a:stretch/>
        </p:blipFill>
        <p:spPr>
          <a:xfrm>
            <a:off x="0" y="481375"/>
            <a:ext cx="7423123" cy="55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00" y="1004925"/>
            <a:ext cx="10421701" cy="585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4842f870c_0_21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49" name="Google Shape;249;g2c4842f870c_0_21"/>
          <p:cNvSpPr/>
          <p:nvPr/>
        </p:nvSpPr>
        <p:spPr>
          <a:xfrm>
            <a:off x="10435925" y="366625"/>
            <a:ext cx="1455300" cy="529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Переключение вида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c4842f870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550" y="1179800"/>
            <a:ext cx="10216448" cy="56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4842f870c_0_27"/>
          <p:cNvSpPr txBox="1"/>
          <p:nvPr>
            <p:ph type="title"/>
          </p:nvPr>
        </p:nvSpPr>
        <p:spPr>
          <a:xfrm>
            <a:off x="88500" y="149775"/>
            <a:ext cx="3766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>
                <a:solidFill>
                  <a:schemeClr val="lt1"/>
                </a:solidFill>
              </a:rPr>
              <a:t>Визуализация данных в Tableau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56" name="Google Shape;256;g2c4842f870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0"/>
            <a:ext cx="8148950" cy="64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c4842f870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36" y="3811925"/>
            <a:ext cx="3585725" cy="28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4842f870c_0_49"/>
          <p:cNvSpPr/>
          <p:nvPr/>
        </p:nvSpPr>
        <p:spPr>
          <a:xfrm>
            <a:off x="0" y="0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c4842f870c_0_49"/>
          <p:cNvSpPr/>
          <p:nvPr/>
        </p:nvSpPr>
        <p:spPr>
          <a:xfrm>
            <a:off x="633999" y="4349146"/>
            <a:ext cx="109197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God we trust. All others must bring data</a:t>
            </a:r>
            <a:br>
              <a:rPr b="0" i="0" lang="ru-RU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Edwards Deming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2c4842f870c_0_49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c4842f870c_0_4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c4842f870c_0_4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g2c4842f870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38" y="404350"/>
            <a:ext cx="7889575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строительство, люди, обувь, катание на коньках&#10;&#10;Автоматически созданное описание" id="109" name="Google Shape;109;p10"/>
          <p:cNvPicPr preferRelativeResize="0"/>
          <p:nvPr/>
        </p:nvPicPr>
        <p:blipFill rotWithShape="1">
          <a:blip r:embed="rId3">
            <a:alphaModFix/>
          </a:blip>
          <a:srcRect b="23347" l="0" r="1" t="6307"/>
          <a:stretch/>
        </p:blipFill>
        <p:spPr>
          <a:xfrm>
            <a:off x="20" y="10"/>
            <a:ext cx="1218629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/>
          <p:nvPr/>
        </p:nvSpPr>
        <p:spPr>
          <a:xfrm>
            <a:off x="707475" y="1238442"/>
            <a:ext cx="3636000" cy="4355700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1070963" y="2311794"/>
            <a:ext cx="30849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ru-RU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учебной БД аэропорта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E19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4000">
                <a:solidFill>
                  <a:srgbClr val="FFFFFF"/>
                </a:solidFill>
              </a:rPr>
              <a:t>Содержание проекта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4741863" y="644839"/>
            <a:ext cx="6797675" cy="5639759"/>
            <a:chOff x="0" y="5076"/>
            <a:chExt cx="6797675" cy="5639759"/>
          </a:xfrm>
        </p:grpSpPr>
        <p:sp>
          <p:nvSpPr>
            <p:cNvPr id="122" name="Google Shape;122;p2"/>
            <p:cNvSpPr/>
            <p:nvPr/>
          </p:nvSpPr>
          <p:spPr>
            <a:xfrm>
              <a:off x="0" y="2117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9883" y="50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0058" y="252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Концептуальное проектирование базы данных (БД)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8467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9883" y="6401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60058" y="6602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Логическое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4817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9883" y="12751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60058" y="12953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Физическое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11683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9883" y="19101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60058" y="19303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Заполнение таблиц тестовыми данными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0" y="275187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39883" y="254523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60058" y="256541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33869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39883" y="31802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60058" y="32004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объектов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40219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9883" y="38153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360058" y="38354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пакетов ETL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0" y="46569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9883" y="44503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60058" y="44705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Power BI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0" y="5292035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83" y="50853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60058" y="51055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Tableau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8075718" y="4495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Концептуальное проектирование</a:t>
            </a:r>
            <a:r>
              <a:rPr lang="ru-RU" sz="4000">
                <a:solidFill>
                  <a:srgbClr val="FFFFFF"/>
                </a:solidFill>
              </a:rPr>
              <a:t> </a:t>
            </a:r>
            <a:br>
              <a:rPr lang="ru-RU" sz="40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ER-диаграмма</a:t>
            </a: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«Сущность-связь»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47"/>
            <a:ext cx="7556900" cy="611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8043968" y="513080"/>
            <a:ext cx="3659246" cy="2132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Логическое проектирование</a:t>
            </a:r>
            <a:br>
              <a:rPr lang="ru-RU" sz="3600"/>
            </a:br>
            <a:br>
              <a:rPr lang="ru-RU" sz="3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05" y="0"/>
            <a:ext cx="57907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 txBox="1"/>
          <p:nvPr>
            <p:ph type="title"/>
          </p:nvPr>
        </p:nvSpPr>
        <p:spPr>
          <a:xfrm>
            <a:off x="8038042" y="792057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Физическое проектирование</a:t>
            </a:r>
            <a:br>
              <a:rPr lang="ru-RU" sz="36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Создание таблиц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</a:t>
            </a:r>
            <a:br>
              <a:rPr lang="ru-RU" sz="2000"/>
            </a:br>
            <a:r>
              <a:rPr lang="ru-RU" sz="2000">
                <a:solidFill>
                  <a:srgbClr val="FFFFFF"/>
                </a:solidFill>
              </a:rPr>
              <a:t>MS SQL Server Management Studio (SSMS)</a:t>
            </a: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endParaRPr sz="2000">
              <a:solidFill>
                <a:srgbClr val="FF0000"/>
              </a:solidFill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950"/>
            <a:ext cx="3179200" cy="66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525" y="383127"/>
            <a:ext cx="4441725" cy="520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type="title"/>
          </p:nvPr>
        </p:nvSpPr>
        <p:spPr>
          <a:xfrm>
            <a:off x="7938125" y="1850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ч1.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8034118" y="2263900"/>
            <a:ext cx="3812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Данные сгенерированы данных с использованием веб-приложения Mockaroo.com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таблиц Passengers , Flights , Tickets -  генерация случайных комбинаций столбцов из 1000 строк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42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56550"/>
            <a:ext cx="7353451" cy="2601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078" y="4250328"/>
            <a:ext cx="4852376" cy="11668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3750" cy="6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>
            <p:ph type="title"/>
          </p:nvPr>
        </p:nvSpPr>
        <p:spPr>
          <a:xfrm>
            <a:off x="7903800" y="2547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ч. 2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7846451" y="119800"/>
            <a:ext cx="4043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Создание объектов</a:t>
            </a:r>
            <a:br>
              <a:rPr lang="ru-RU" sz="3600"/>
            </a:br>
            <a:br>
              <a:rPr lang="ru-RU" sz="28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Представление (VIEW) 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t/>
            </a:r>
            <a:endParaRPr sz="3400"/>
          </a:p>
        </p:txBody>
      </p:sp>
      <p:sp>
        <p:nvSpPr>
          <p:cNvPr id="223" name="Google Shape;223;p30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8020931" y="2237240"/>
            <a:ext cx="36944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создайте объект для нахождения общего рейтинга топ 50 пассажиров за всю историю, где рейтинг определяется количеством баллов за полеты в </a:t>
            </a:r>
            <a:r>
              <a:rPr b="0" i="0" lang="ru-RU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месяц </a:t>
            </a: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и более полетов – 3 балла, 5-10 – 2 балла, меньше 5 – 1 балл)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" y="1247252"/>
            <a:ext cx="7556900" cy="362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</cp:coreProperties>
</file>