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74" r:id="rId13"/>
    <p:sldId id="268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95B71-3673-4410-924A-C0867776E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kern="0" dirty="0">
                <a:solidFill>
                  <a:schemeClr val="accent3"/>
                </a:solidFill>
                <a:latin typeface="Corbel"/>
                <a:ea typeface="+mn-ea"/>
                <a:cs typeface="+mn-cs"/>
              </a:rPr>
              <a:t>Дипломный проект курса</a:t>
            </a:r>
            <a:br>
              <a:rPr lang="ru-RU" sz="3200" kern="0" dirty="0">
                <a:solidFill>
                  <a:schemeClr val="accent3"/>
                </a:solidFill>
                <a:latin typeface="Corbel"/>
                <a:ea typeface="+mn-ea"/>
                <a:cs typeface="+mn-cs"/>
              </a:rPr>
            </a:br>
            <a:r>
              <a:rPr lang="ru-RU" sz="3200" kern="0" dirty="0">
                <a:solidFill>
                  <a:schemeClr val="accent3"/>
                </a:solidFill>
                <a:latin typeface="Corbel"/>
                <a:ea typeface="+mn-ea"/>
                <a:cs typeface="+mn-cs"/>
              </a:rPr>
              <a:t>«Business Intelligence (BI)</a:t>
            </a:r>
            <a:br>
              <a:rPr lang="ru-RU" sz="3200" kern="0" dirty="0">
                <a:solidFill>
                  <a:schemeClr val="accent3"/>
                </a:solidFill>
                <a:latin typeface="Corbel"/>
                <a:ea typeface="+mn-ea"/>
                <a:cs typeface="+mn-cs"/>
              </a:rPr>
            </a:br>
            <a:r>
              <a:rPr lang="ru-RU" sz="3200" kern="0" dirty="0">
                <a:solidFill>
                  <a:schemeClr val="accent3"/>
                </a:solidFill>
                <a:latin typeface="Corbel"/>
                <a:ea typeface="+mn-ea"/>
                <a:cs typeface="+mn-cs"/>
              </a:rPr>
              <a:t>разработчик»</a:t>
            </a:r>
          </a:p>
        </p:txBody>
      </p:sp>
    </p:spTree>
    <p:extLst>
      <p:ext uri="{BB962C8B-B14F-4D97-AF65-F5344CB8AC3E}">
        <p14:creationId xmlns:p14="http://schemas.microsoft.com/office/powerpoint/2010/main" val="262769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1E06F3-AA01-486B-AA3D-4E7940B97F01}"/>
              </a:ext>
            </a:extLst>
          </p:cNvPr>
          <p:cNvSpPr txBox="1"/>
          <p:nvPr/>
        </p:nvSpPr>
        <p:spPr>
          <a:xfrm>
            <a:off x="726141" y="1859340"/>
            <a:ext cx="30634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Визуализация данных в </a:t>
            </a:r>
            <a:b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</a:b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Power BI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A85C78-B0B1-4A5E-BA77-E7D23B51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0" y="1106567"/>
            <a:ext cx="8247530" cy="46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0C145-21EF-4097-A28E-A69E53B9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623" y="238230"/>
            <a:ext cx="7893377" cy="6381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62C5D-9D29-4B9C-846C-D56B40B202E7}"/>
              </a:ext>
            </a:extLst>
          </p:cNvPr>
          <p:cNvSpPr txBox="1"/>
          <p:nvPr/>
        </p:nvSpPr>
        <p:spPr>
          <a:xfrm>
            <a:off x="726141" y="1859340"/>
            <a:ext cx="28475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Визуализация данных в </a:t>
            </a:r>
            <a:b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</a:br>
            <a:r>
              <a:rPr lang="ru-RU" sz="3200" dirty="0" err="1">
                <a:solidFill>
                  <a:srgbClr val="897B61"/>
                </a:solidFill>
                <a:latin typeface="Franklin Gothic Book" panose="020B0503020102020204"/>
              </a:rPr>
              <a:t>Tableau</a:t>
            </a:r>
            <a:endParaRPr lang="ru-RU" sz="3200" dirty="0">
              <a:solidFill>
                <a:srgbClr val="897B61"/>
              </a:solidFill>
              <a:latin typeface="Franklin Gothic Book" panose="020B0503020102020204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7014FD-8F31-4452-B90A-AD5DBB75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" y="4288971"/>
            <a:ext cx="2569029" cy="25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519A58-E2E0-4673-80C3-3DD0753E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70" y="1722381"/>
            <a:ext cx="7780630" cy="3413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A1B70-735F-482C-8837-EAF8CC4AFFEE}"/>
              </a:ext>
            </a:extLst>
          </p:cNvPr>
          <p:cNvSpPr txBox="1"/>
          <p:nvPr/>
        </p:nvSpPr>
        <p:spPr>
          <a:xfrm>
            <a:off x="645458" y="2351782"/>
            <a:ext cx="37659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Создание пакетов ETL</a:t>
            </a:r>
            <a:r>
              <a:rPr lang="en-US" sz="3200" dirty="0">
                <a:solidFill>
                  <a:srgbClr val="897B61"/>
                </a:solidFill>
                <a:latin typeface="Franklin Gothic Book" panose="020B0503020102020204"/>
              </a:rPr>
              <a:t> </a:t>
            </a: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в </a:t>
            </a:r>
            <a:r>
              <a:rPr lang="en-US" sz="3200" dirty="0">
                <a:solidFill>
                  <a:srgbClr val="897B61"/>
                </a:solidFill>
                <a:latin typeface="Franklin Gothic Book" panose="020B0503020102020204"/>
              </a:rPr>
              <a:t>Domo</a:t>
            </a:r>
            <a:endParaRPr lang="ru-RU" sz="3200" dirty="0">
              <a:solidFill>
                <a:srgbClr val="897B61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718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EAF1D3-0C29-49DE-BDCB-5081F1B5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324" y="2362286"/>
            <a:ext cx="7111676" cy="24511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74C7B0-C92E-419E-B08E-C5EB1ADF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23" y="4813462"/>
            <a:ext cx="7111677" cy="20445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9A56CC-4606-48E9-90D6-C07D300C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23" y="0"/>
            <a:ext cx="7111676" cy="2353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DE6E5-96B1-4D22-ACB5-31633BDEB733}"/>
              </a:ext>
            </a:extLst>
          </p:cNvPr>
          <p:cNvSpPr txBox="1"/>
          <p:nvPr/>
        </p:nvSpPr>
        <p:spPr>
          <a:xfrm>
            <a:off x="726141" y="2018214"/>
            <a:ext cx="28788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Визуализация данных в </a:t>
            </a:r>
            <a:b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</a:br>
            <a:r>
              <a:rPr lang="en-US" sz="3200" dirty="0">
                <a:solidFill>
                  <a:srgbClr val="897B61"/>
                </a:solidFill>
                <a:latin typeface="Franklin Gothic Book" panose="020B0503020102020204"/>
              </a:rPr>
              <a:t>Domo</a:t>
            </a:r>
            <a:endParaRPr lang="ru-RU" sz="3200" dirty="0">
              <a:solidFill>
                <a:srgbClr val="897B61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61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5D1E40-AC47-461D-98DD-BEC96673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55" y="2348793"/>
            <a:ext cx="8097944" cy="21258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D98191-1D6E-4E97-9350-16663B6C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55" y="4474640"/>
            <a:ext cx="8097945" cy="238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1FC43-49EF-48BA-A92C-2A788CEE8D97}"/>
              </a:ext>
            </a:extLst>
          </p:cNvPr>
          <p:cNvSpPr txBox="1"/>
          <p:nvPr/>
        </p:nvSpPr>
        <p:spPr>
          <a:xfrm>
            <a:off x="784783" y="1879712"/>
            <a:ext cx="32216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Визуализация данных в </a:t>
            </a:r>
            <a:b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</a:br>
            <a:r>
              <a:rPr lang="en-US" sz="3200" dirty="0">
                <a:solidFill>
                  <a:srgbClr val="897B61"/>
                </a:solidFill>
                <a:latin typeface="Franklin Gothic Book" panose="020B0503020102020204"/>
              </a:rPr>
              <a:t>Domo App</a:t>
            </a:r>
            <a:endParaRPr lang="ru-RU" sz="3200" dirty="0">
              <a:solidFill>
                <a:srgbClr val="897B61"/>
              </a:solidFill>
              <a:latin typeface="Franklin Gothic Book" panose="020B0503020102020204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93C5F2-213F-462F-A05B-8DA88A7A7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053" y="32558"/>
            <a:ext cx="8097946" cy="23152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C5AE4E-F782-48C1-BF3D-E474E7AD4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20" y="32558"/>
            <a:ext cx="2315267" cy="23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3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B8912-05A0-42A8-ADAB-9FEB7BA92402}"/>
              </a:ext>
            </a:extLst>
          </p:cNvPr>
          <p:cNvSpPr txBox="1"/>
          <p:nvPr/>
        </p:nvSpPr>
        <p:spPr>
          <a:xfrm>
            <a:off x="4264120" y="2844225"/>
            <a:ext cx="3663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897B61"/>
                </a:solidFill>
                <a:latin typeface="Franklin Gothic Book" panose="020B0503020102020204"/>
              </a:rPr>
              <a:t>Конец презентации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3BD2E-D9FC-4CC8-8ED3-50BCC6C2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108199"/>
            <a:ext cx="4876800" cy="47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FAA8E5-12AB-4368-86B8-053862A15C7F}"/>
              </a:ext>
            </a:extLst>
          </p:cNvPr>
          <p:cNvSpPr txBox="1"/>
          <p:nvPr/>
        </p:nvSpPr>
        <p:spPr>
          <a:xfrm>
            <a:off x="699246" y="640544"/>
            <a:ext cx="7862047" cy="557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ru-RU" sz="2400" kern="0" dirty="0">
              <a:solidFill>
                <a:schemeClr val="accent3"/>
              </a:solidFill>
              <a:latin typeface="Corbel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3200" kern="0" dirty="0">
                <a:solidFill>
                  <a:schemeClr val="accent3"/>
                </a:solidFill>
                <a:latin typeface="Corbel"/>
              </a:rPr>
              <a:t>Содержание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Концептуальное проектирование базы данных (БД)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Логическое проектирование БД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Физическое проектирование БД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Заполнение таблиц данными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Создание пакетов ETL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Визуализация данных в Power BI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Визуализация данных в </a:t>
            </a:r>
            <a:r>
              <a:rPr lang="ru-RU" sz="2400" kern="0" dirty="0" err="1">
                <a:solidFill>
                  <a:schemeClr val="accent3"/>
                </a:solidFill>
                <a:latin typeface="Corbel"/>
              </a:rPr>
              <a:t>Tableau</a:t>
            </a:r>
            <a:endParaRPr lang="en-US" sz="2400" kern="0" dirty="0">
              <a:solidFill>
                <a:schemeClr val="accent3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SzPts val="2400"/>
              <a:buFontTx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Создание пакетов ETL</a:t>
            </a:r>
            <a:r>
              <a:rPr lang="en-US" sz="2400" kern="0" dirty="0">
                <a:solidFill>
                  <a:schemeClr val="accent3"/>
                </a:solidFill>
                <a:latin typeface="Corbel"/>
              </a:rPr>
              <a:t> </a:t>
            </a: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в </a:t>
            </a:r>
            <a:r>
              <a:rPr lang="en-US" sz="2400" kern="0" dirty="0">
                <a:solidFill>
                  <a:schemeClr val="accent3"/>
                </a:solidFill>
                <a:latin typeface="Corbel"/>
              </a:rPr>
              <a:t>Domo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SzPts val="2400"/>
              <a:buFontTx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Визуализация данных в </a:t>
            </a:r>
            <a:r>
              <a:rPr lang="en-US" sz="2400" kern="0" dirty="0">
                <a:solidFill>
                  <a:schemeClr val="accent3"/>
                </a:solidFill>
                <a:latin typeface="Corbel"/>
              </a:rPr>
              <a:t>Domo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SzPts val="2400"/>
              <a:buFontTx/>
              <a:buChar char="●"/>
            </a:pPr>
            <a:r>
              <a:rPr lang="ru-RU" sz="2400" kern="0" dirty="0">
                <a:solidFill>
                  <a:schemeClr val="accent3"/>
                </a:solidFill>
                <a:latin typeface="Corbel"/>
              </a:rPr>
              <a:t>Визуализация данных в </a:t>
            </a:r>
            <a:r>
              <a:rPr lang="en-US" sz="2400" kern="0" dirty="0">
                <a:solidFill>
                  <a:schemeClr val="accent3"/>
                </a:solidFill>
                <a:latin typeface="Corbel"/>
              </a:rPr>
              <a:t>Domo App</a:t>
            </a:r>
          </a:p>
        </p:txBody>
      </p:sp>
    </p:spTree>
    <p:extLst>
      <p:ext uri="{BB962C8B-B14F-4D97-AF65-F5344CB8AC3E}">
        <p14:creationId xmlns:p14="http://schemas.microsoft.com/office/powerpoint/2010/main" val="373965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938441-9924-4E5D-B30A-20F3BA6E35B9}"/>
              </a:ext>
            </a:extLst>
          </p:cNvPr>
          <p:cNvSpPr txBox="1"/>
          <p:nvPr/>
        </p:nvSpPr>
        <p:spPr>
          <a:xfrm>
            <a:off x="726141" y="1286942"/>
            <a:ext cx="372931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Концептуальное проектирование </a:t>
            </a:r>
            <a:b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b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ER-диаграмма</a:t>
            </a:r>
            <a:b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«Сущность-связь»</a:t>
            </a:r>
            <a:b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b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с использованием веб-приложения diagrams.net</a:t>
            </a:r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E8A2EF-E8B6-4F6D-836D-0801DCBE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9" y="0"/>
            <a:ext cx="5648266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588771-0E05-4C25-B0C4-B3935677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3935506"/>
            <a:ext cx="3468019" cy="34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7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03327E-8BF2-4CB5-8070-D3EF230A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54" y="809483"/>
            <a:ext cx="8107046" cy="4763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F2A83-E919-4DAA-8196-EC40931612CC}"/>
              </a:ext>
            </a:extLst>
          </p:cNvPr>
          <p:cNvSpPr txBox="1"/>
          <p:nvPr/>
        </p:nvSpPr>
        <p:spPr>
          <a:xfrm>
            <a:off x="735106" y="1724423"/>
            <a:ext cx="33498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Логическое проектирование</a:t>
            </a:r>
            <a:b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b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с использованием веб-приложения diagrams.net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0865E1-3D91-4A3D-BEE1-E023DE87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10" y="493059"/>
            <a:ext cx="7751590" cy="622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5A3DA-DB99-43BC-BADD-150958C1E513}"/>
              </a:ext>
            </a:extLst>
          </p:cNvPr>
          <p:cNvSpPr txBox="1"/>
          <p:nvPr/>
        </p:nvSpPr>
        <p:spPr>
          <a:xfrm>
            <a:off x="726141" y="1763849"/>
            <a:ext cx="331694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kern="0" dirty="0">
                <a:solidFill>
                  <a:schemeClr val="accent3"/>
                </a:solidFill>
                <a:latin typeface="Corbel"/>
                <a:sym typeface="Corbel"/>
              </a:rPr>
              <a:t>Физическое</a:t>
            </a: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 проектирование</a:t>
            </a:r>
            <a:b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b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</a:b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/>
                <a:sym typeface="Corbel"/>
              </a:rPr>
              <a:t>с использованием веб-приложения diagrams.net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2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55D605-F8F7-40BC-A4CB-20F1CF8C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41" y="-1"/>
            <a:ext cx="6149788" cy="6850154"/>
          </a:xfrm>
          <a:prstGeom prst="rect">
            <a:avLst/>
          </a:prstGeom>
          <a:solidFill>
            <a:srgbClr val="EFEDE3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BC89B-FBB4-4F51-B3B4-50F5ABCBB1E5}"/>
              </a:ext>
            </a:extLst>
          </p:cNvPr>
          <p:cNvSpPr txBox="1"/>
          <p:nvPr/>
        </p:nvSpPr>
        <p:spPr>
          <a:xfrm>
            <a:off x="5674660" y="65521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[…]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D70D1-71B6-4D51-B0A8-05BFFBFD034E}"/>
              </a:ext>
            </a:extLst>
          </p:cNvPr>
          <p:cNvSpPr txBox="1"/>
          <p:nvPr/>
        </p:nvSpPr>
        <p:spPr>
          <a:xfrm>
            <a:off x="735291" y="1350721"/>
            <a:ext cx="415805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</a:rPr>
              <a:t>Физическое проектирование</a:t>
            </a:r>
            <a:br>
              <a:rPr lang="ru-RU" sz="3600" dirty="0">
                <a:solidFill>
                  <a:schemeClr val="accent3"/>
                </a:solidFill>
              </a:rPr>
            </a:br>
            <a:br>
              <a:rPr lang="ru-RU" sz="3600" dirty="0">
                <a:solidFill>
                  <a:schemeClr val="accent3"/>
                </a:solidFill>
              </a:rPr>
            </a:br>
            <a:r>
              <a:rPr lang="ru-RU" sz="2800" dirty="0">
                <a:solidFill>
                  <a:schemeClr val="accent3"/>
                </a:solidFill>
              </a:rPr>
              <a:t>Создание таблиц</a:t>
            </a:r>
            <a:br>
              <a:rPr lang="ru-RU" sz="3600" dirty="0">
                <a:solidFill>
                  <a:schemeClr val="accent3"/>
                </a:solidFill>
              </a:rPr>
            </a:br>
            <a:br>
              <a:rPr lang="ru-RU" sz="3600" dirty="0">
                <a:solidFill>
                  <a:schemeClr val="accent3"/>
                </a:solidFill>
              </a:rPr>
            </a:br>
            <a:r>
              <a:rPr lang="ru-RU" sz="1800" dirty="0">
                <a:solidFill>
                  <a:schemeClr val="accent3"/>
                </a:solidFill>
              </a:rPr>
              <a:t>с использованием</a:t>
            </a:r>
            <a:br>
              <a:rPr lang="ru-RU" sz="1800" dirty="0">
                <a:solidFill>
                  <a:schemeClr val="accent3"/>
                </a:solidFill>
              </a:rPr>
            </a:br>
            <a:r>
              <a:rPr lang="ru-RU" sz="1800" dirty="0">
                <a:solidFill>
                  <a:schemeClr val="accent3"/>
                </a:solidFill>
              </a:rPr>
              <a:t>MS SQL Server Management Studio (SSMS)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2AE6A5-22D3-462E-89A2-5C291A4C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96" y="1028365"/>
            <a:ext cx="6477904" cy="480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8CD1E-5C78-4BCB-A77B-860FB9FCCCE1}"/>
              </a:ext>
            </a:extLst>
          </p:cNvPr>
          <p:cNvSpPr txBox="1"/>
          <p:nvPr/>
        </p:nvSpPr>
        <p:spPr>
          <a:xfrm>
            <a:off x="735106" y="2351782"/>
            <a:ext cx="3789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</a:rPr>
              <a:t>Заполнение таблиц данными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74F596-FF57-4149-92BC-A18D270A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61043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A48B25-8C8A-4012-AA59-9A52FC67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11" y="1004549"/>
            <a:ext cx="4391638" cy="4848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C604B2-3AF1-42A6-A395-C3374F3DF3C3}"/>
              </a:ext>
            </a:extLst>
          </p:cNvPr>
          <p:cNvSpPr txBox="1"/>
          <p:nvPr/>
        </p:nvSpPr>
        <p:spPr>
          <a:xfrm>
            <a:off x="735292" y="1476711"/>
            <a:ext cx="42232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</a:rPr>
              <a:t>Создание пакетов ETL</a:t>
            </a:r>
            <a:br>
              <a:rPr lang="ru-RU" sz="3200" dirty="0">
                <a:solidFill>
                  <a:schemeClr val="accent3"/>
                </a:solidFill>
              </a:rPr>
            </a:br>
            <a:br>
              <a:rPr lang="ru-RU" sz="3200" dirty="0">
                <a:solidFill>
                  <a:schemeClr val="accent3"/>
                </a:solidFill>
              </a:rPr>
            </a:br>
            <a:r>
              <a:rPr lang="ru-RU" sz="3200" dirty="0">
                <a:solidFill>
                  <a:schemeClr val="accent3"/>
                </a:solidFill>
              </a:rPr>
              <a:t>с использованием</a:t>
            </a:r>
            <a:br>
              <a:rPr lang="ru-RU" sz="3200" dirty="0">
                <a:solidFill>
                  <a:schemeClr val="accent3"/>
                </a:solidFill>
              </a:rPr>
            </a:br>
            <a:r>
              <a:rPr lang="ru-RU" sz="3200" dirty="0">
                <a:solidFill>
                  <a:schemeClr val="accent3"/>
                </a:solidFill>
              </a:rPr>
              <a:t>MS SQL Server </a:t>
            </a:r>
            <a:r>
              <a:rPr lang="ru-RU" sz="3200" dirty="0" err="1">
                <a:solidFill>
                  <a:schemeClr val="accent3"/>
                </a:solidFill>
              </a:rPr>
              <a:t>Integration</a:t>
            </a:r>
            <a:r>
              <a:rPr lang="ru-RU" sz="3200" dirty="0">
                <a:solidFill>
                  <a:schemeClr val="accent3"/>
                </a:solidFill>
              </a:rPr>
              <a:t> Services (SSIS)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E85655-1F95-4EF2-A253-E5BC4C89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8" y="4625789"/>
            <a:ext cx="3347663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4492D8-C5C1-4629-8FDB-6F9AA152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1" y="1082474"/>
            <a:ext cx="8247529" cy="469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9E280-D597-4742-9ECB-CDC27C1F8712}"/>
              </a:ext>
            </a:extLst>
          </p:cNvPr>
          <p:cNvSpPr txBox="1"/>
          <p:nvPr/>
        </p:nvSpPr>
        <p:spPr>
          <a:xfrm>
            <a:off x="726141" y="1859340"/>
            <a:ext cx="31105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897B6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Визуализация данных в </a:t>
            </a:r>
            <a:b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897B6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</a:b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897B61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20817998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300</TotalTime>
  <Words>167</Words>
  <Application>Microsoft Office PowerPoint</Application>
  <PresentationFormat>Широкоэкранный</PresentationFormat>
  <Paragraphs>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Corbel</vt:lpstr>
      <vt:lpstr>Franklin Gothic Book</vt:lpstr>
      <vt:lpstr>Уголки</vt:lpstr>
      <vt:lpstr>Дипломный проект курса «Business Intelligence (BI) разработчик»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Ёсу сорока</dc:creator>
  <cp:lastModifiedBy>Ёсу сорока</cp:lastModifiedBy>
  <cp:revision>19</cp:revision>
  <dcterms:created xsi:type="dcterms:W3CDTF">2025-04-17T10:01:24Z</dcterms:created>
  <dcterms:modified xsi:type="dcterms:W3CDTF">2025-04-17T16:37:19Z</dcterms:modified>
</cp:coreProperties>
</file>