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71" r:id="rId10"/>
    <p:sldId id="270" r:id="rId11"/>
    <p:sldId id="269" r:id="rId12"/>
    <p:sldId id="268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ветлана Берестевич" userId="eb57bb7031533f3d" providerId="LiveId" clId="{9433A4AD-67A4-444A-84D9-6E9BD08B262B}"/>
    <pc:docChg chg="custSel modSld">
      <pc:chgData name="Светлана Берестевич" userId="eb57bb7031533f3d" providerId="LiveId" clId="{9433A4AD-67A4-444A-84D9-6E9BD08B262B}" dt="2025-04-15T20:37:22.549" v="7" actId="14100"/>
      <pc:docMkLst>
        <pc:docMk/>
      </pc:docMkLst>
      <pc:sldChg chg="addSp delSp modSp mod">
        <pc:chgData name="Светлана Берестевич" userId="eb57bb7031533f3d" providerId="LiveId" clId="{9433A4AD-67A4-444A-84D9-6E9BD08B262B}" dt="2025-04-15T20:37:22.549" v="7" actId="14100"/>
        <pc:sldMkLst>
          <pc:docMk/>
          <pc:sldMk cId="934055672" sldId="265"/>
        </pc:sldMkLst>
        <pc:spChg chg="add del mod">
          <ac:chgData name="Светлана Берестевич" userId="eb57bb7031533f3d" providerId="LiveId" clId="{9433A4AD-67A4-444A-84D9-6E9BD08B262B}" dt="2025-04-15T20:37:07.195" v="1" actId="22"/>
          <ac:spMkLst>
            <pc:docMk/>
            <pc:sldMk cId="934055672" sldId="265"/>
            <ac:spMk id="4" creationId="{741FA3BC-AF36-FDBD-5CD6-84AF447C9D4A}"/>
          </ac:spMkLst>
        </pc:spChg>
        <pc:picChg chg="del">
          <ac:chgData name="Светлана Берестевич" userId="eb57bb7031533f3d" providerId="LiveId" clId="{9433A4AD-67A4-444A-84D9-6E9BD08B262B}" dt="2025-04-15T20:36:02.858" v="0" actId="478"/>
          <ac:picMkLst>
            <pc:docMk/>
            <pc:sldMk cId="934055672" sldId="265"/>
            <ac:picMk id="6" creationId="{53C9C4AD-0467-2E46-BC19-39314DD13936}"/>
          </ac:picMkLst>
        </pc:picChg>
        <pc:picChg chg="add mod ord">
          <ac:chgData name="Светлана Берестевич" userId="eb57bb7031533f3d" providerId="LiveId" clId="{9433A4AD-67A4-444A-84D9-6E9BD08B262B}" dt="2025-04-15T20:37:22.549" v="7" actId="14100"/>
          <ac:picMkLst>
            <pc:docMk/>
            <pc:sldMk cId="934055672" sldId="265"/>
            <ac:picMk id="7" creationId="{3485AC53-6CBE-7F9D-4EF9-06AC29BBCF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23129-F303-755F-1874-34296EB97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BDC30-9A11-1F5A-5632-2DAB36BB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212716" cy="2971801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Дипломный проект курса</a:t>
            </a:r>
            <a:br>
              <a:rPr lang="ru-RU" sz="4800" dirty="0"/>
            </a:br>
            <a:r>
              <a:rPr lang="ru-RU" sz="4800" b="1" dirty="0"/>
              <a:t>«Business Intelligence (BI)</a:t>
            </a:r>
            <a:br>
              <a:rPr lang="ru-RU" sz="4800" dirty="0"/>
            </a:br>
            <a:r>
              <a:rPr lang="ru-RU" sz="4800" b="1" dirty="0"/>
              <a:t>разработчик»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1A51A5-5B74-DF77-40EE-C418E1CA5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6596" y="3843867"/>
            <a:ext cx="4834647" cy="1947333"/>
          </a:xfrm>
        </p:spPr>
        <p:txBody>
          <a:bodyPr/>
          <a:lstStyle/>
          <a:p>
            <a:pPr algn="ctr"/>
            <a:r>
              <a:rPr lang="ru-RU" dirty="0"/>
              <a:t>Автор:</a:t>
            </a:r>
          </a:p>
          <a:p>
            <a:pPr algn="ctr"/>
            <a:r>
              <a:rPr lang="ru-RU" dirty="0"/>
              <a:t>Берестевич Светлана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9C0490-6F79-80DA-E5F7-3903A03F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86198"/>
            <a:ext cx="4912467" cy="29718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CC0693-3B43-8004-CAAA-9583467D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365" y="0"/>
            <a:ext cx="2038635" cy="14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0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914C3-1B5C-3BED-019D-8A4DEA095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46593-0BBF-32D2-CC31-E61165EC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5" y="428018"/>
            <a:ext cx="3381983" cy="602142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Визуализация данных в </a:t>
            </a:r>
            <a:br>
              <a:rPr lang="ru-RU" sz="2400" dirty="0"/>
            </a:br>
            <a:r>
              <a:rPr lang="ru-RU" sz="2400" dirty="0"/>
              <a:t>Power BI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91DBD8-3AD3-198C-D645-0C1CB337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28" y="1"/>
            <a:ext cx="8900807" cy="66537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C93B23-B129-6DDA-6648-D476BD35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1012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3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89EAF-0E0A-CA9E-021D-2895BE42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3DC50-172C-F4AB-3789-2C65DB50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5" y="428018"/>
            <a:ext cx="3381983" cy="602142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Визуализация данных в </a:t>
            </a:r>
            <a:br>
              <a:rPr lang="ru-RU" sz="2400" dirty="0"/>
            </a:br>
            <a:r>
              <a:rPr lang="ru-RU" sz="2400" dirty="0" err="1"/>
              <a:t>Tableau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32DC5F-726F-9D74-598C-C551366D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65" y="1"/>
            <a:ext cx="8852169" cy="67607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11A884-401E-35BB-5CF8-EF2DCE15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71217" cy="24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0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0930A-B143-9444-DB49-0F81E0714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4C54D-689E-39F0-C609-980F2B20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5" y="428018"/>
            <a:ext cx="3381983" cy="602142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Создание </a:t>
            </a:r>
            <a:br>
              <a:rPr lang="ru-RU" sz="2400" dirty="0"/>
            </a:br>
            <a:r>
              <a:rPr lang="en-US" sz="2400" dirty="0"/>
              <a:t>ETL</a:t>
            </a:r>
            <a:r>
              <a:rPr lang="ru-RU" sz="2400" dirty="0"/>
              <a:t> процессов </a:t>
            </a:r>
            <a:br>
              <a:rPr lang="ru-RU" sz="2400" dirty="0"/>
            </a:br>
            <a:r>
              <a:rPr lang="ru-RU" sz="2400" dirty="0"/>
              <a:t>в </a:t>
            </a:r>
            <a:r>
              <a:rPr lang="en-US" sz="2400" dirty="0"/>
              <a:t>Domo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7B3D-E888-EF5C-71C9-47E66620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21" y="2538919"/>
            <a:ext cx="6653719" cy="373542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EC5EBDF-95E2-7B25-FB9C-5D83E4CB55FB}"/>
              </a:ext>
            </a:extLst>
          </p:cNvPr>
          <p:cNvSpPr/>
          <p:nvPr/>
        </p:nvSpPr>
        <p:spPr>
          <a:xfrm>
            <a:off x="5107020" y="758757"/>
            <a:ext cx="665371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адание: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основе загруженных файлов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19797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F559-A871-D398-0A1A-AC504DD89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899B7-9D92-AC2B-F132-4336A5CC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4" y="330742"/>
            <a:ext cx="3031786" cy="602142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Визуализация данных в </a:t>
            </a:r>
            <a:br>
              <a:rPr lang="ru-RU" sz="2400" dirty="0"/>
            </a:br>
            <a:r>
              <a:rPr lang="en-US" sz="2400" dirty="0"/>
              <a:t>Domo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F16FE-9A2C-20B4-4F88-5B79B9B2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52" y="612842"/>
            <a:ext cx="8667344" cy="2071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0F8A33-9FF0-76D5-461A-38DAE667C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952" y="2684834"/>
            <a:ext cx="8667344" cy="25377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51FE8B-0A2E-DB11-14F6-B11D53517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952" y="5222616"/>
            <a:ext cx="8667344" cy="1635384"/>
          </a:xfrm>
          <a:prstGeom prst="rect">
            <a:avLst/>
          </a:prstGeom>
        </p:spPr>
      </p:pic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87437FB-25C3-8598-1556-F9F8FCA90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98449"/>
              </p:ext>
            </p:extLst>
          </p:nvPr>
        </p:nvGraphicFramePr>
        <p:xfrm>
          <a:off x="3394951" y="0"/>
          <a:ext cx="8531159" cy="664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1159">
                  <a:extLst>
                    <a:ext uri="{9D8B030D-6E8A-4147-A177-3AD203B41FA5}">
                      <a16:colId xmlns:a16="http://schemas.microsoft.com/office/drawing/2014/main" val="1029617579"/>
                    </a:ext>
                  </a:extLst>
                </a:gridCol>
              </a:tblGrid>
              <a:tr h="664075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Formula 1 Racing Data</a:t>
                      </a:r>
                      <a:endParaRPr lang="ru-R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94376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E7817B-A603-4667-0EE8-5C30BB5F7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394950" cy="210531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D83DF0A-E2F2-25D7-9EE0-04484ACC6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81305"/>
            <a:ext cx="3394950" cy="25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2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BB526C6-65D1-1BEC-4953-A3C481C5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177047"/>
            <a:ext cx="10959797" cy="1040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Спасибо за внимание.</a:t>
            </a:r>
            <a:br>
              <a:rPr lang="ru-RU" sz="40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22D955-3F13-4B54-272F-CA585BDC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" y="2354095"/>
            <a:ext cx="11731557" cy="44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C0BE6-6E71-4884-34A0-E76615D41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266F5-21F1-6BD1-40BE-1E263E962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375" y="2276272"/>
            <a:ext cx="4844374" cy="1741252"/>
          </a:xfrm>
        </p:spPr>
        <p:txBody>
          <a:bodyPr/>
          <a:lstStyle/>
          <a:p>
            <a:pPr algn="ctr"/>
            <a:r>
              <a:rPr lang="ru-RU" sz="4800" dirty="0"/>
              <a:t>Содержание проекта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5AA9B-C06A-748F-7C67-252AEE7F2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6749" y="252919"/>
            <a:ext cx="6877455" cy="6527260"/>
          </a:xfrm>
        </p:spPr>
        <p:txBody>
          <a:bodyPr/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Концептуальное проектирование базы данных (БД)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Логическое проектирование БД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Физическое проектирование БД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Заполнение таблиц тестовыми данными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Тестирование БД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Создание объектов БД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Создание пакетов ETL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Визуализация данных в Power BI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Визуализация данных в </a:t>
            </a:r>
            <a:r>
              <a:rPr lang="ru-RU" sz="2400" dirty="0" err="1">
                <a:solidFill>
                  <a:schemeClr val="bg1"/>
                </a:solidFill>
              </a:rPr>
              <a:t>Tableau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Визуализация данных в </a:t>
            </a:r>
            <a:r>
              <a:rPr lang="en-US" sz="2400" dirty="0">
                <a:solidFill>
                  <a:schemeClr val="bg1"/>
                </a:solidFill>
              </a:rPr>
              <a:t>Domo</a:t>
            </a:r>
            <a:endParaRPr lang="ru-RU" sz="2400" dirty="0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32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D5637-C7AE-DF42-F96C-EF46D0BE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437746"/>
            <a:ext cx="6977975" cy="588523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4F1CFA-6080-240E-B2F2-1425DC73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5" y="437746"/>
            <a:ext cx="4766554" cy="621597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Концептуальное проектирование </a:t>
            </a:r>
            <a:br>
              <a:rPr lang="ru-RU" sz="4000" dirty="0"/>
            </a:br>
            <a:br>
              <a:rPr lang="ru-RU" sz="4000" dirty="0"/>
            </a:br>
            <a:r>
              <a:rPr lang="ru-RU" sz="3200" dirty="0"/>
              <a:t>ER-диаграмма</a:t>
            </a:r>
            <a:br>
              <a:rPr lang="ru-RU" sz="3200" dirty="0"/>
            </a:br>
            <a:r>
              <a:rPr lang="ru-RU" sz="3200" dirty="0"/>
              <a:t>«Сущность-связь»</a:t>
            </a:r>
            <a:br>
              <a:rPr lang="ru-RU" sz="4000" dirty="0"/>
            </a:br>
            <a:br>
              <a:rPr lang="ru-RU" sz="4000" dirty="0"/>
            </a:br>
            <a:r>
              <a:rPr lang="ru-RU" sz="2000" dirty="0">
                <a:solidFill>
                  <a:schemeClr val="lt1"/>
                </a:solidFill>
              </a:rPr>
              <a:t>с использованием веб-приложения diagrams.net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5C1D76-2279-DA1F-FA77-D405B8709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37746"/>
            <a:ext cx="6977975" cy="588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5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7B012-6F0B-1621-6734-3C7AD7603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FE050-6280-BC67-AE9A-21F503A2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6" y="301558"/>
            <a:ext cx="3579779" cy="5914416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Логическое проектирование</a:t>
            </a:r>
            <a:br>
              <a:rPr lang="ru-RU" sz="6000" dirty="0"/>
            </a:br>
            <a:br>
              <a:rPr lang="ru-RU" sz="6000" dirty="0"/>
            </a:br>
            <a:r>
              <a:rPr lang="ru-RU" sz="1800" dirty="0">
                <a:solidFill>
                  <a:schemeClr val="lt1"/>
                </a:solidFill>
              </a:rPr>
              <a:t>с использованием веб-приложения diagrams.net</a:t>
            </a:r>
            <a:endParaRPr lang="ru-RU" sz="1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2B4459-3DAD-CC90-6038-C34F25908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213" y="529826"/>
            <a:ext cx="7499350" cy="5896773"/>
          </a:xfrm>
        </p:spPr>
      </p:pic>
    </p:spTree>
    <p:extLst>
      <p:ext uri="{BB962C8B-B14F-4D97-AF65-F5344CB8AC3E}">
        <p14:creationId xmlns:p14="http://schemas.microsoft.com/office/powerpoint/2010/main" val="232744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D06FD-7AF3-E331-DD6E-CF17E04E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1" y="428018"/>
            <a:ext cx="4017523" cy="602142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Физическое проектирование</a:t>
            </a:r>
            <a:br>
              <a:rPr lang="ru-RU" sz="2800" dirty="0"/>
            </a:br>
            <a:br>
              <a:rPr lang="ru-RU" sz="2800" dirty="0"/>
            </a:br>
            <a:r>
              <a:rPr lang="ru-RU" sz="2000" dirty="0"/>
              <a:t>Создание таблиц</a:t>
            </a:r>
            <a:br>
              <a:rPr lang="ru-RU" sz="2800" dirty="0"/>
            </a:br>
            <a:br>
              <a:rPr lang="ru-RU" sz="2800" dirty="0"/>
            </a:br>
            <a:r>
              <a:rPr lang="ru-RU" sz="1600" dirty="0"/>
              <a:t>с использованием</a:t>
            </a:r>
            <a:br>
              <a:rPr lang="ru-RU" sz="1600" dirty="0"/>
            </a:br>
            <a:r>
              <a:rPr lang="ru-RU" sz="1600" dirty="0"/>
              <a:t>MS SQL Server Management Studio (SSMS)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C748C544-5E36-FDC4-D007-3FDBDE28D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87" y="385337"/>
            <a:ext cx="7087589" cy="6087325"/>
          </a:xfrm>
        </p:spPr>
      </p:pic>
    </p:spTree>
    <p:extLst>
      <p:ext uri="{BB962C8B-B14F-4D97-AF65-F5344CB8AC3E}">
        <p14:creationId xmlns:p14="http://schemas.microsoft.com/office/powerpoint/2010/main" val="312387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513DB-1449-7AD7-11AA-6917C1AA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00B1A-846F-737C-0DDE-D8D518B6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1" y="428018"/>
            <a:ext cx="4017523" cy="602142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Физическое проектирование</a:t>
            </a:r>
            <a:br>
              <a:rPr lang="ru-RU" sz="2800" dirty="0"/>
            </a:br>
            <a:br>
              <a:rPr lang="ru-RU" sz="2800" dirty="0"/>
            </a:br>
            <a:r>
              <a:rPr lang="ru-RU" sz="2000" dirty="0"/>
              <a:t>Создание таблиц</a:t>
            </a:r>
            <a:br>
              <a:rPr lang="ru-RU" sz="2800" dirty="0"/>
            </a:br>
            <a:br>
              <a:rPr lang="ru-RU" sz="2800" dirty="0"/>
            </a:br>
            <a:r>
              <a:rPr lang="ru-RU" sz="1600" dirty="0"/>
              <a:t>с использованием</a:t>
            </a:r>
            <a:br>
              <a:rPr lang="ru-RU" sz="1600" dirty="0"/>
            </a:br>
            <a:r>
              <a:rPr lang="ru-RU" sz="1600" dirty="0"/>
              <a:t>MS SQL Server Management Studio (SSMS)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485AC53-6CBE-7F9D-4EF9-06AC29BBC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374" y="233464"/>
            <a:ext cx="7130375" cy="6391072"/>
          </a:xfrm>
        </p:spPr>
      </p:pic>
    </p:spTree>
    <p:extLst>
      <p:ext uri="{BB962C8B-B14F-4D97-AF65-F5344CB8AC3E}">
        <p14:creationId xmlns:p14="http://schemas.microsoft.com/office/powerpoint/2010/main" val="93405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7724A-DB25-7967-823A-F98E594EF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B2863-CADC-C8B6-07AB-CACF47D1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3" y="428018"/>
            <a:ext cx="3654357" cy="602142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Создание объектов</a:t>
            </a:r>
            <a:br>
              <a:rPr lang="ru-RU" sz="4000" dirty="0"/>
            </a:br>
            <a:br>
              <a:rPr lang="ru-RU" sz="4000" dirty="0"/>
            </a:br>
            <a:r>
              <a:rPr lang="ru-RU" sz="3200" dirty="0"/>
              <a:t>Представление (VIEW) </a:t>
            </a:r>
            <a:endParaRPr lang="ru-RU" sz="1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B8A84-C836-A381-CF87-BD3630FD5E3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348264" y="252919"/>
            <a:ext cx="7762662" cy="17412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794D799-255C-8168-89E2-51A19BBEE675}"/>
              </a:ext>
            </a:extLst>
          </p:cNvPr>
          <p:cNvSpPr/>
          <p:nvPr/>
        </p:nvSpPr>
        <p:spPr>
          <a:xfrm>
            <a:off x="4017523" y="145916"/>
            <a:ext cx="8005864" cy="15856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Создайте объект для нахождения общего рейтинга топ 50 продавцов за всю историю продаж, где рейтинг определяется количеством баллов за количество продаж 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день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(10 и более продаж – 3 балла, 5-10 – 2 балла, меньше 5 – 1 балл). 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1CD3ED5-5455-A11C-BBB7-ADC3E35E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29711"/>
              </p:ext>
            </p:extLst>
          </p:nvPr>
        </p:nvGraphicFramePr>
        <p:xfrm>
          <a:off x="4017523" y="1838527"/>
          <a:ext cx="8005863" cy="495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5863">
                  <a:extLst>
                    <a:ext uri="{9D8B030D-6E8A-4147-A177-3AD203B41FA5}">
                      <a16:colId xmlns:a16="http://schemas.microsoft.com/office/drawing/2014/main" val="2967711835"/>
                    </a:ext>
                  </a:extLst>
                </a:gridCol>
              </a:tblGrid>
              <a:tr h="495137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28124"/>
                  </a:ext>
                </a:extLst>
              </a:tr>
            </a:tbl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4569F8C-370F-1A00-77D5-DFDE4D8E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22" y="1838527"/>
            <a:ext cx="8005864" cy="49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42239-358C-36BB-CA16-438062076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EC271-60EB-A07B-D10A-84106DA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1" y="428018"/>
            <a:ext cx="4017523" cy="602142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Создание пакетов ETL</a:t>
            </a:r>
            <a:br>
              <a:rPr lang="ru-RU" sz="5400" dirty="0"/>
            </a:br>
            <a:br>
              <a:rPr lang="ru-RU" sz="5400" dirty="0"/>
            </a:br>
            <a:r>
              <a:rPr lang="ru-RU" sz="2000" dirty="0"/>
              <a:t>с использованием</a:t>
            </a:r>
            <a:br>
              <a:rPr lang="ru-RU" sz="2000" dirty="0"/>
            </a:br>
            <a:r>
              <a:rPr lang="ru-RU" sz="2000" dirty="0"/>
              <a:t>MS SQL Server </a:t>
            </a:r>
            <a:r>
              <a:rPr lang="ru-RU" sz="2000" dirty="0" err="1"/>
              <a:t>Integration</a:t>
            </a:r>
            <a:r>
              <a:rPr lang="ru-RU" sz="2000" dirty="0"/>
              <a:t> Services (SSIS)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B2FFD8D-554E-2191-246F-A608BA79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089" y="4182894"/>
            <a:ext cx="7179013" cy="2169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0D1B0B-FDBE-AAED-F71C-623CE714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64" y="2198451"/>
            <a:ext cx="7548663" cy="425098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07738EF-1B1A-E650-C816-DC2B5FBC39BA}"/>
              </a:ext>
            </a:extLst>
          </p:cNvPr>
          <p:cNvSpPr/>
          <p:nvPr/>
        </p:nvSpPr>
        <p:spPr>
          <a:xfrm>
            <a:off x="4348264" y="282102"/>
            <a:ext cx="7512996" cy="1575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Создайте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SSIS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пакет с добавлением данных (10 новых строк о людях) в новую таблицу из AdventureWorksDW2017.dbo.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DimEmployee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Используйте задачу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OLE DB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6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4ACE1-0371-7B5F-F513-7D9BFEA54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04528-A658-7825-1BA8-F801BCF6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5" y="428018"/>
            <a:ext cx="2710773" cy="602142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Визуализация данных в </a:t>
            </a:r>
            <a:br>
              <a:rPr lang="ru-RU" sz="2400" dirty="0"/>
            </a:br>
            <a:r>
              <a:rPr lang="ru-RU" sz="2400" dirty="0"/>
              <a:t>Power BI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FF775DA-9372-CB11-FA3B-3B1BA0B4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2" y="126460"/>
            <a:ext cx="8891082" cy="639107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94C069A-6E69-1ED0-74EC-6A933612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28"/>
            <a:ext cx="3015574" cy="210891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A7C33E9-1ACB-7190-3B14-2E180C998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95576"/>
            <a:ext cx="310312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3399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271</Words>
  <Application>Microsoft Office PowerPoint</Application>
  <PresentationFormat>Широкоэкранный</PresentationFormat>
  <Paragraphs>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Times New Roman</vt:lpstr>
      <vt:lpstr>Wingdings 3</vt:lpstr>
      <vt:lpstr>Сектор</vt:lpstr>
      <vt:lpstr>Дипломный проект курса «Business Intelligence (BI) разработчик»</vt:lpstr>
      <vt:lpstr>Содержание проекта</vt:lpstr>
      <vt:lpstr>Презентация PowerPoint</vt:lpstr>
      <vt:lpstr>Логическое проектирование  с использованием веб-приложения diagrams.net</vt:lpstr>
      <vt:lpstr>Физическое проектирование  Создание таблиц  с использованием MS SQL Server Management Studio (SSMS)</vt:lpstr>
      <vt:lpstr>Физическое проектирование  Создание таблиц  с использованием MS SQL Server Management Studio (SSMS)</vt:lpstr>
      <vt:lpstr>Создание объектов  Представление (VIEW) </vt:lpstr>
      <vt:lpstr>Создание пакетов ETL  с использованием MS SQL Server Integration Services (SSIS)</vt:lpstr>
      <vt:lpstr>Визуализация данных в  Power BI</vt:lpstr>
      <vt:lpstr>Визуализация данных в  Power BI</vt:lpstr>
      <vt:lpstr>Визуализация данных в  Tableau</vt:lpstr>
      <vt:lpstr>Создание  ETL процессов  в Domo</vt:lpstr>
      <vt:lpstr>Визуализация данных в  Domo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Светлана Берестевич</dc:creator>
  <cp:lastModifiedBy>Светлана Берестевич</cp:lastModifiedBy>
  <cp:revision>22</cp:revision>
  <dcterms:created xsi:type="dcterms:W3CDTF">2025-04-13T11:15:23Z</dcterms:created>
  <dcterms:modified xsi:type="dcterms:W3CDTF">2025-04-15T20:37:25Z</dcterms:modified>
</cp:coreProperties>
</file>