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69" r:id="rId4"/>
    <p:sldId id="264" r:id="rId5"/>
    <p:sldId id="270" r:id="rId6"/>
    <p:sldId id="271" r:id="rId7"/>
  </p:sldIdLst>
  <p:sldSz cx="10080625" cy="567055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175" userDrawn="1">
          <p15:clr>
            <a:srgbClr val="A4A3A4"/>
          </p15:clr>
        </p15:guide>
        <p15:guide id="3" orient="horz" pos="1786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qQ0oVytcECFSY2OndhA6eOOB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FF"/>
    <a:srgbClr val="00A65D"/>
    <a:srgbClr val="4DFFB3"/>
    <a:srgbClr val="87CEEB"/>
    <a:srgbClr val="288EED"/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56" y="88"/>
      </p:cViewPr>
      <p:guideLst>
        <p:guide pos="3175"/>
        <p:guide orient="horz" pos="17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29875b016_3_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3229875b016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5112612B-CC78-D470-2120-5613B2B2F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29875b016_3_7:notes">
            <a:extLst>
              <a:ext uri="{FF2B5EF4-FFF2-40B4-BE49-F238E27FC236}">
                <a16:creationId xmlns:a16="http://schemas.microsoft.com/office/drawing/2014/main" id="{E43DAA5F-07B3-08A0-462B-0FB95F75FE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3229875b016_3_7:notes">
            <a:extLst>
              <a:ext uri="{FF2B5EF4-FFF2-40B4-BE49-F238E27FC236}">
                <a16:creationId xmlns:a16="http://schemas.microsoft.com/office/drawing/2014/main" id="{67D58B03-92D8-00F5-D4A3-4738CD2E5D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00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A02B3FF5-5222-533B-7E23-D6868510F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29875b016_3_7:notes">
            <a:extLst>
              <a:ext uri="{FF2B5EF4-FFF2-40B4-BE49-F238E27FC236}">
                <a16:creationId xmlns:a16="http://schemas.microsoft.com/office/drawing/2014/main" id="{D50A4A56-F8EB-0814-EF1C-67B1EA0C9B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3229875b016_3_7:notes">
            <a:extLst>
              <a:ext uri="{FF2B5EF4-FFF2-40B4-BE49-F238E27FC236}">
                <a16:creationId xmlns:a16="http://schemas.microsoft.com/office/drawing/2014/main" id="{285E418D-21CA-291F-3D57-17F6493347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419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30c834820_5_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3230c834820_5_4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30c834820_5_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3230c834820_5_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30c834820_5_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3230c834820_5_1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3230c834820_5_1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30c834820_5_1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30c834820_5_16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30c834820_5_1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3230c834820_5_1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3230c834820_5_1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3230c834820_5_18"/>
          <p:cNvSpPr txBox="1">
            <a:spLocks noGrp="1"/>
          </p:cNvSpPr>
          <p:nvPr>
            <p:ph type="body" idx="3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30c834820_5_2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3230c834820_5_2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3230c834820_5_23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3230c834820_5_23"/>
          <p:cNvSpPr txBox="1">
            <a:spLocks noGrp="1"/>
          </p:cNvSpPr>
          <p:nvPr>
            <p:ph type="body" idx="3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30c834820_5_2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3230c834820_5_2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3230c834820_5_2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3230c834820_5_28"/>
          <p:cNvSpPr txBox="1">
            <a:spLocks noGrp="1"/>
          </p:cNvSpPr>
          <p:nvPr>
            <p:ph type="body" idx="3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30c834820_5_3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3230c834820_5_3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3230c834820_5_33"/>
          <p:cNvSpPr txBox="1">
            <a:spLocks noGrp="1"/>
          </p:cNvSpPr>
          <p:nvPr>
            <p:ph type="body" idx="2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30c834820_5_3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3230c834820_5_3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3230c834820_5_37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3230c834820_5_37"/>
          <p:cNvSpPr txBox="1">
            <a:spLocks noGrp="1"/>
          </p:cNvSpPr>
          <p:nvPr>
            <p:ph type="body" idx="3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3230c834820_5_37"/>
          <p:cNvSpPr txBox="1">
            <a:spLocks noGrp="1"/>
          </p:cNvSpPr>
          <p:nvPr>
            <p:ph type="body" idx="4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30c834820_5_4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3230c834820_5_4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3230c834820_5_43"/>
          <p:cNvSpPr txBox="1">
            <a:spLocks noGrp="1"/>
          </p:cNvSpPr>
          <p:nvPr>
            <p:ph type="body" idx="2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3230c834820_5_43"/>
          <p:cNvSpPr txBox="1">
            <a:spLocks noGrp="1"/>
          </p:cNvSpPr>
          <p:nvPr>
            <p:ph type="body" idx="3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3230c834820_5_43"/>
          <p:cNvSpPr txBox="1">
            <a:spLocks noGrp="1"/>
          </p:cNvSpPr>
          <p:nvPr>
            <p:ph type="body" idx="4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3230c834820_5_43"/>
          <p:cNvSpPr txBox="1">
            <a:spLocks noGrp="1"/>
          </p:cNvSpPr>
          <p:nvPr>
            <p:ph type="body" idx="5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3230c834820_5_43"/>
          <p:cNvSpPr txBox="1">
            <a:spLocks noGrp="1"/>
          </p:cNvSpPr>
          <p:nvPr>
            <p:ph type="body" idx="6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30c834820_5_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g3230c834820_5_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MSMultiLab/TMSMultiLab/wik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MSMultiLab/TMSMultiLab/tree/main/BioMetrics" TargetMode="External"/><Relationship Id="rId5" Type="http://schemas.openxmlformats.org/officeDocument/2006/relationships/hyperlink" Target="https://github.com/TMSMultiLab/TMSMultiLab/wiki/Head-measurement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/>
        </p:nvSpPr>
        <p:spPr>
          <a:xfrm>
            <a:off x="504000" y="447748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 dirty="0" err="1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TMSMultiLab</a:t>
            </a:r>
            <a:r>
              <a:rPr lang="en-GB" sz="4400" b="1" dirty="0">
                <a:solidFill>
                  <a:srgbClr val="008FFF"/>
                </a:solidFill>
              </a:rPr>
              <a:t> &amp;</a:t>
            </a:r>
            <a:r>
              <a:rPr lang="en-GB" sz="4400" b="1" i="0" u="none" strike="noStrike" cap="none" dirty="0">
                <a:solidFill>
                  <a:srgbClr val="008FFF"/>
                </a:solidFill>
                <a:sym typeface="Arial"/>
              </a:rPr>
              <a:t> TMS@40</a:t>
            </a:r>
            <a:endParaRPr dirty="0">
              <a:solidFill>
                <a:srgbClr val="008FFF"/>
              </a:solidFill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0440" y="1597408"/>
            <a:ext cx="2700000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504360" y="4294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solidFill>
                  <a:srgbClr val="008FFF"/>
                </a:solidFill>
              </a:rPr>
              <a:t>Lots of people, </a:t>
            </a:r>
            <a:r>
              <a:rPr lang="en-GB" sz="2200" b="1" i="1" u="none" strike="noStrike" cap="none" dirty="0">
                <a:solidFill>
                  <a:srgbClr val="008FFF"/>
                </a:solidFill>
                <a:sym typeface="Arial"/>
              </a:rPr>
              <a:t>et al...</a:t>
            </a:r>
            <a:endParaRPr sz="2200" b="1" i="0" u="none" strike="noStrike" cap="none" dirty="0">
              <a:solidFill>
                <a:srgbClr val="008FFF"/>
              </a:solidFill>
              <a:sym typeface="Arial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185672" y="5131080"/>
            <a:ext cx="5726160" cy="36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rgbClr val="008FFF"/>
                </a:solidFill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https://github.com/TMSMultiLab/TMSMultiLab/wiki</a:t>
            </a:r>
            <a:endParaRPr dirty="0">
              <a:solidFill>
                <a:srgbClr val="008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72196-AC5F-B57F-E0CE-C56AEF03052E}"/>
              </a:ext>
            </a:extLst>
          </p:cNvPr>
          <p:cNvSpPr txBox="1"/>
          <p:nvPr/>
        </p:nvSpPr>
        <p:spPr>
          <a:xfrm>
            <a:off x="8677569" y="78721"/>
            <a:ext cx="1329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FFF"/>
                </a:solidFill>
              </a:rPr>
              <a:t>Feb. ‘25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60" y="0"/>
            <a:ext cx="10078104" cy="5670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FF7A90-44B1-A1F7-3F48-20CEE002AB9B}"/>
              </a:ext>
            </a:extLst>
          </p:cNvPr>
          <p:cNvSpPr/>
          <p:nvPr/>
        </p:nvSpPr>
        <p:spPr>
          <a:xfrm>
            <a:off x="314561" y="214931"/>
            <a:ext cx="1751797" cy="866274"/>
          </a:xfrm>
          <a:prstGeom prst="rect">
            <a:avLst/>
          </a:prstGeom>
          <a:solidFill>
            <a:srgbClr val="00A65D"/>
          </a:solidFill>
          <a:ln>
            <a:solidFill>
              <a:srgbClr val="00A6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ACQUISITION</a:t>
            </a: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C95295-42A0-5390-090E-CF06D7A01B76}"/>
              </a:ext>
            </a:extLst>
          </p:cNvPr>
          <p:cNvSpPr/>
          <p:nvPr/>
        </p:nvSpPr>
        <p:spPr>
          <a:xfrm>
            <a:off x="6169555" y="3287032"/>
            <a:ext cx="1751797" cy="866274"/>
          </a:xfrm>
          <a:prstGeom prst="rect">
            <a:avLst/>
          </a:prstGeom>
          <a:solidFill>
            <a:srgbClr val="87CEEB"/>
          </a:solidFill>
          <a:ln>
            <a:solidFill>
              <a:srgbClr val="87CE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 err="1">
                <a:solidFill>
                  <a:schemeClr val="tx1"/>
                </a:solidFill>
              </a:rPr>
              <a:t>NIBSds</a:t>
            </a:r>
            <a:endParaRPr lang="en-GB" sz="1800" b="1" dirty="0">
              <a:solidFill>
                <a:schemeClr val="tx1"/>
              </a:solidFill>
            </a:endParaRPr>
          </a:p>
          <a:p>
            <a:pPr algn="ctr"/>
            <a:r>
              <a:rPr lang="en-GB" sz="1800" b="1" dirty="0">
                <a:solidFill>
                  <a:schemeClr val="tx1"/>
                </a:solidFill>
              </a:rPr>
              <a:t>(Big TMS)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53BC40C-D316-5239-D3A1-4F532FE98BD7}"/>
              </a:ext>
            </a:extLst>
          </p:cNvPr>
          <p:cNvGrpSpPr/>
          <p:nvPr/>
        </p:nvGrpSpPr>
        <p:grpSpPr>
          <a:xfrm>
            <a:off x="0" y="0"/>
            <a:ext cx="5399773" cy="4899259"/>
            <a:chOff x="0" y="0"/>
            <a:chExt cx="5399773" cy="4899259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9D74E63-EB61-5793-BF48-30B1BCD5E2EE}"/>
                </a:ext>
              </a:extLst>
            </p:cNvPr>
            <p:cNvCxnSpPr>
              <a:cxnSpLocks/>
            </p:cNvCxnSpPr>
            <p:nvPr/>
          </p:nvCxnSpPr>
          <p:spPr>
            <a:xfrm>
              <a:off x="5399773" y="0"/>
              <a:ext cx="0" cy="487164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E81F27-7DE8-F2ED-E470-7EDC89DD3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4871648"/>
              <a:ext cx="5399773" cy="276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C9F6DC-C2C8-EEBB-E84A-829757BE901E}"/>
              </a:ext>
            </a:extLst>
          </p:cNvPr>
          <p:cNvGrpSpPr/>
          <p:nvPr/>
        </p:nvGrpSpPr>
        <p:grpSpPr>
          <a:xfrm>
            <a:off x="6169554" y="4016603"/>
            <a:ext cx="1751797" cy="638815"/>
            <a:chOff x="6169554" y="4016603"/>
            <a:chExt cx="1751797" cy="6388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63B5D6-783B-6BA4-F4C3-897A3EF72FCC}"/>
                </a:ext>
              </a:extLst>
            </p:cNvPr>
            <p:cNvSpPr/>
            <p:nvPr/>
          </p:nvSpPr>
          <p:spPr>
            <a:xfrm>
              <a:off x="6169554" y="4408377"/>
              <a:ext cx="1751797" cy="247041"/>
            </a:xfrm>
            <a:prstGeom prst="rect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FD81BC-595B-97EA-B5CF-D4C087BFE62C}"/>
                </a:ext>
              </a:extLst>
            </p:cNvPr>
            <p:cNvSpPr txBox="1"/>
            <p:nvPr/>
          </p:nvSpPr>
          <p:spPr>
            <a:xfrm>
              <a:off x="6833937" y="4016603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+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5F292FB-A8C8-F326-96BE-4F65B732E6A5}"/>
              </a:ext>
            </a:extLst>
          </p:cNvPr>
          <p:cNvGrpSpPr/>
          <p:nvPr/>
        </p:nvGrpSpPr>
        <p:grpSpPr>
          <a:xfrm>
            <a:off x="8009583" y="2035497"/>
            <a:ext cx="1751797" cy="624283"/>
            <a:chOff x="8009583" y="2035497"/>
            <a:chExt cx="1751797" cy="62428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B613AF-BA2A-1124-226D-5C55A1854423}"/>
                </a:ext>
              </a:extLst>
            </p:cNvPr>
            <p:cNvSpPr/>
            <p:nvPr/>
          </p:nvSpPr>
          <p:spPr>
            <a:xfrm>
              <a:off x="8009583" y="2412739"/>
              <a:ext cx="1751797" cy="247041"/>
            </a:xfrm>
            <a:prstGeom prst="rect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85795D1-C4FD-82AA-AEAA-FC0F6FDDEF26}"/>
                </a:ext>
              </a:extLst>
            </p:cNvPr>
            <p:cNvSpPr txBox="1"/>
            <p:nvPr/>
          </p:nvSpPr>
          <p:spPr>
            <a:xfrm>
              <a:off x="8683594" y="2035497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+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7F35A57-A7AA-F6F3-F094-AC49A8BB0E0C}"/>
              </a:ext>
            </a:extLst>
          </p:cNvPr>
          <p:cNvGrpSpPr/>
          <p:nvPr/>
        </p:nvGrpSpPr>
        <p:grpSpPr>
          <a:xfrm>
            <a:off x="316031" y="1081205"/>
            <a:ext cx="1751797" cy="1102130"/>
            <a:chOff x="316031" y="1081205"/>
            <a:chExt cx="1751797" cy="110213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014232-12EB-A59F-FB77-006EB74B93CA}"/>
                </a:ext>
              </a:extLst>
            </p:cNvPr>
            <p:cNvSpPr/>
            <p:nvPr/>
          </p:nvSpPr>
          <p:spPr>
            <a:xfrm>
              <a:off x="316031" y="1317061"/>
              <a:ext cx="1751797" cy="866274"/>
            </a:xfrm>
            <a:prstGeom prst="rect">
              <a:avLst/>
            </a:prstGeom>
            <a:solidFill>
              <a:srgbClr val="00A65D"/>
            </a:solidFill>
            <a:ln>
              <a:solidFill>
                <a:srgbClr val="00A6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ACQUISITION</a:t>
              </a:r>
            </a:p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SOFTWARE</a:t>
              </a:r>
            </a:p>
          </p:txBody>
        </p: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82694AF9-1484-AFCE-F0C1-3B0AE82D86AC}"/>
                </a:ext>
              </a:extLst>
            </p:cNvPr>
            <p:cNvCxnSpPr>
              <a:stCxn id="35" idx="2"/>
              <a:endCxn id="36" idx="0"/>
            </p:cNvCxnSpPr>
            <p:nvPr/>
          </p:nvCxnSpPr>
          <p:spPr>
            <a:xfrm rot="16200000" flipH="1">
              <a:off x="1073267" y="1198398"/>
              <a:ext cx="235856" cy="1470"/>
            </a:xfrm>
            <a:prstGeom prst="bentConnector3">
              <a:avLst/>
            </a:prstGeom>
            <a:ln w="38100">
              <a:solidFill>
                <a:srgbClr val="00A6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72E04CF-087A-7211-F6AD-02B4DF8D2528}"/>
              </a:ext>
            </a:extLst>
          </p:cNvPr>
          <p:cNvGrpSpPr/>
          <p:nvPr/>
        </p:nvGrpSpPr>
        <p:grpSpPr>
          <a:xfrm>
            <a:off x="314429" y="2183335"/>
            <a:ext cx="1751797" cy="752372"/>
            <a:chOff x="314429" y="2183335"/>
            <a:chExt cx="1751797" cy="7523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2CAC33-9D0E-A264-2AA7-89B644C4B6A9}"/>
                </a:ext>
              </a:extLst>
            </p:cNvPr>
            <p:cNvSpPr/>
            <p:nvPr/>
          </p:nvSpPr>
          <p:spPr>
            <a:xfrm>
              <a:off x="314429" y="2412739"/>
              <a:ext cx="1751797" cy="522968"/>
            </a:xfrm>
            <a:prstGeom prst="rect">
              <a:avLst/>
            </a:prstGeom>
            <a:solidFill>
              <a:srgbClr val="00A65D"/>
            </a:solidFill>
            <a:ln>
              <a:solidFill>
                <a:srgbClr val="00A6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FILTERED</a:t>
              </a:r>
            </a:p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67F112DD-8971-2A0A-4B24-23F0833F97F2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 rot="5400000">
              <a:off x="1076427" y="2297236"/>
              <a:ext cx="229404" cy="1602"/>
            </a:xfrm>
            <a:prstGeom prst="bentConnector3">
              <a:avLst/>
            </a:prstGeom>
            <a:ln w="38100">
              <a:solidFill>
                <a:srgbClr val="00A6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A044523-CF0F-CBE7-5853-F2E6092081C6}"/>
              </a:ext>
            </a:extLst>
          </p:cNvPr>
          <p:cNvGrpSpPr/>
          <p:nvPr/>
        </p:nvGrpSpPr>
        <p:grpSpPr>
          <a:xfrm>
            <a:off x="640088" y="2935706"/>
            <a:ext cx="3980040" cy="651313"/>
            <a:chOff x="640088" y="2935706"/>
            <a:chExt cx="3980040" cy="65131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B1C606-D8F5-0F76-F3A9-9C3E28644EE8}"/>
                </a:ext>
              </a:extLst>
            </p:cNvPr>
            <p:cNvSpPr/>
            <p:nvPr/>
          </p:nvSpPr>
          <p:spPr>
            <a:xfrm>
              <a:off x="640088" y="3287032"/>
              <a:ext cx="3980040" cy="299987"/>
            </a:xfrm>
            <a:prstGeom prst="rect">
              <a:avLst/>
            </a:prstGeom>
            <a:solidFill>
              <a:srgbClr val="00A65D"/>
            </a:solidFill>
            <a:ln>
              <a:solidFill>
                <a:srgbClr val="00A6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SUMMARY DATA</a:t>
              </a:r>
            </a:p>
          </p:txBody>
        </p: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AB523967-3CB6-D8A2-3FA8-9BFE4E8B5FBD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rot="16200000" flipH="1">
              <a:off x="1734556" y="2391479"/>
              <a:ext cx="351325" cy="1439780"/>
            </a:xfrm>
            <a:prstGeom prst="bentConnector3">
              <a:avLst/>
            </a:prstGeom>
            <a:ln w="38100">
              <a:solidFill>
                <a:srgbClr val="00A6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9B52E01-41EA-838D-2717-45C392A8D9A9}"/>
              </a:ext>
            </a:extLst>
          </p:cNvPr>
          <p:cNvGrpSpPr/>
          <p:nvPr/>
        </p:nvGrpSpPr>
        <p:grpSpPr>
          <a:xfrm>
            <a:off x="639642" y="3587019"/>
            <a:ext cx="3980040" cy="556661"/>
            <a:chOff x="639642" y="3587019"/>
            <a:chExt cx="3980040" cy="55666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CD4197-BD5C-B1A9-0DC7-2CDB4A7C4B0D}"/>
                </a:ext>
              </a:extLst>
            </p:cNvPr>
            <p:cNvSpPr/>
            <p:nvPr/>
          </p:nvSpPr>
          <p:spPr>
            <a:xfrm>
              <a:off x="639642" y="3843693"/>
              <a:ext cx="3980040" cy="299987"/>
            </a:xfrm>
            <a:prstGeom prst="rect">
              <a:avLst/>
            </a:prstGeom>
            <a:solidFill>
              <a:srgbClr val="00A65D"/>
            </a:solidFill>
            <a:ln>
              <a:solidFill>
                <a:srgbClr val="00A6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SESSION/SUBJECT/CONDITION MEANS</a:t>
              </a:r>
            </a:p>
          </p:txBody>
        </p: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AACFDAE9-24E1-F0DC-7E39-32EDCB58EAF9}"/>
                </a:ext>
              </a:extLst>
            </p:cNvPr>
            <p:cNvCxnSpPr>
              <a:cxnSpLocks/>
              <a:stCxn id="38" idx="2"/>
              <a:endCxn id="42" idx="0"/>
            </p:cNvCxnSpPr>
            <p:nvPr/>
          </p:nvCxnSpPr>
          <p:spPr>
            <a:xfrm rot="5400000">
              <a:off x="2501548" y="3715133"/>
              <a:ext cx="256674" cy="446"/>
            </a:xfrm>
            <a:prstGeom prst="bentConnector3">
              <a:avLst/>
            </a:prstGeom>
            <a:ln w="38100">
              <a:solidFill>
                <a:srgbClr val="00A6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BD28E19-A41A-58A9-D5D3-2D1838081E17}"/>
              </a:ext>
            </a:extLst>
          </p:cNvPr>
          <p:cNvGrpSpPr/>
          <p:nvPr/>
        </p:nvGrpSpPr>
        <p:grpSpPr>
          <a:xfrm>
            <a:off x="638485" y="4143681"/>
            <a:ext cx="3980040" cy="511737"/>
            <a:chOff x="638485" y="4143681"/>
            <a:chExt cx="3980040" cy="51173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A5925A0-59E9-5FE7-5755-B3EA7718069C}"/>
                </a:ext>
              </a:extLst>
            </p:cNvPr>
            <p:cNvSpPr/>
            <p:nvPr/>
          </p:nvSpPr>
          <p:spPr>
            <a:xfrm>
              <a:off x="638485" y="4401614"/>
              <a:ext cx="3980040" cy="253804"/>
            </a:xfrm>
            <a:prstGeom prst="rect">
              <a:avLst/>
            </a:prstGeom>
            <a:solidFill>
              <a:srgbClr val="00A65D"/>
            </a:solidFill>
            <a:ln>
              <a:solidFill>
                <a:srgbClr val="00A6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SAMPLE MEANS</a:t>
              </a:r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C03B014E-1165-42E6-A011-8862FF86D56A}"/>
                </a:ext>
              </a:extLst>
            </p:cNvPr>
            <p:cNvCxnSpPr>
              <a:cxnSpLocks/>
              <a:stCxn id="42" idx="2"/>
              <a:endCxn id="39" idx="0"/>
            </p:cNvCxnSpPr>
            <p:nvPr/>
          </p:nvCxnSpPr>
          <p:spPr>
            <a:xfrm rot="5400000">
              <a:off x="2500117" y="4272069"/>
              <a:ext cx="257934" cy="1157"/>
            </a:xfrm>
            <a:prstGeom prst="bentConnector3">
              <a:avLst/>
            </a:prstGeom>
            <a:ln w="38100">
              <a:solidFill>
                <a:srgbClr val="00A6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91D534A-3509-78D3-1EC9-658007D24660}"/>
              </a:ext>
            </a:extLst>
          </p:cNvPr>
          <p:cNvGrpSpPr/>
          <p:nvPr/>
        </p:nvGrpSpPr>
        <p:grpSpPr>
          <a:xfrm>
            <a:off x="1355802" y="4655417"/>
            <a:ext cx="2549082" cy="797297"/>
            <a:chOff x="1355802" y="4655417"/>
            <a:chExt cx="2549082" cy="7972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B03D7F2-B432-C915-809F-B39BA186D3B1}"/>
                </a:ext>
              </a:extLst>
            </p:cNvPr>
            <p:cNvSpPr/>
            <p:nvPr/>
          </p:nvSpPr>
          <p:spPr>
            <a:xfrm>
              <a:off x="1355802" y="5120639"/>
              <a:ext cx="2549082" cy="332075"/>
            </a:xfrm>
            <a:prstGeom prst="rect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PUBLICATIONS</a:t>
              </a:r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94B73EEA-73A9-9BAA-44D4-B08CDE7482FD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 rot="16200000" flipH="1">
              <a:off x="2396814" y="4887109"/>
              <a:ext cx="465221" cy="1838"/>
            </a:xfrm>
            <a:prstGeom prst="bentConnector3">
              <a:avLst/>
            </a:prstGeom>
            <a:ln w="38100">
              <a:solidFill>
                <a:srgbClr val="87CE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3A1272-70CD-1B08-3471-9CCCEFE1231F}"/>
              </a:ext>
            </a:extLst>
          </p:cNvPr>
          <p:cNvGrpSpPr/>
          <p:nvPr/>
        </p:nvGrpSpPr>
        <p:grpSpPr>
          <a:xfrm>
            <a:off x="2630109" y="2180129"/>
            <a:ext cx="2408602" cy="1106903"/>
            <a:chOff x="2630109" y="2180129"/>
            <a:chExt cx="2408602" cy="110690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179220-33EA-0909-1EE6-D0105BB1C792}"/>
                </a:ext>
              </a:extLst>
            </p:cNvPr>
            <p:cNvSpPr/>
            <p:nvPr/>
          </p:nvSpPr>
          <p:spPr>
            <a:xfrm>
              <a:off x="3286914" y="2412739"/>
              <a:ext cx="1751797" cy="522968"/>
            </a:xfrm>
            <a:prstGeom prst="rect">
              <a:avLst/>
            </a:prstGeom>
            <a:solidFill>
              <a:srgbClr val="4DFFB3"/>
            </a:solidFill>
            <a:ln>
              <a:solidFill>
                <a:srgbClr val="4DFF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FILTERED</a:t>
              </a:r>
            </a:p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9CBC52FA-5B55-35C4-2BDD-4138B00B30F3}"/>
                </a:ext>
              </a:extLst>
            </p:cNvPr>
            <p:cNvCxnSpPr>
              <a:stCxn id="43" idx="2"/>
              <a:endCxn id="44" idx="0"/>
            </p:cNvCxnSpPr>
            <p:nvPr/>
          </p:nvCxnSpPr>
          <p:spPr>
            <a:xfrm rot="5400000">
              <a:off x="4047309" y="2295633"/>
              <a:ext cx="232610" cy="1602"/>
            </a:xfrm>
            <a:prstGeom prst="bentConnector3">
              <a:avLst/>
            </a:prstGeom>
            <a:ln w="38100">
              <a:solidFill>
                <a:srgbClr val="4DFFB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1E48FF4C-279A-F45B-C3F1-22B7993CD04B}"/>
                </a:ext>
              </a:extLst>
            </p:cNvPr>
            <p:cNvCxnSpPr>
              <a:cxnSpLocks/>
              <a:stCxn id="44" idx="2"/>
              <a:endCxn id="38" idx="0"/>
            </p:cNvCxnSpPr>
            <p:nvPr/>
          </p:nvCxnSpPr>
          <p:spPr>
            <a:xfrm rot="5400000">
              <a:off x="3220799" y="2345017"/>
              <a:ext cx="351325" cy="1532705"/>
            </a:xfrm>
            <a:prstGeom prst="bentConnector3">
              <a:avLst/>
            </a:prstGeom>
            <a:ln w="38100">
              <a:solidFill>
                <a:srgbClr val="4DFFB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1B9F1C3-0430-B32D-F957-D27A702256DC}"/>
              </a:ext>
            </a:extLst>
          </p:cNvPr>
          <p:cNvGrpSpPr/>
          <p:nvPr/>
        </p:nvGrpSpPr>
        <p:grpSpPr>
          <a:xfrm>
            <a:off x="2067828" y="1313855"/>
            <a:ext cx="2972485" cy="866274"/>
            <a:chOff x="2067828" y="1313855"/>
            <a:chExt cx="2972485" cy="86627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AA5E3C-5F64-63D2-BEF4-8FCD3B4B53F2}"/>
                </a:ext>
              </a:extLst>
            </p:cNvPr>
            <p:cNvSpPr/>
            <p:nvPr/>
          </p:nvSpPr>
          <p:spPr>
            <a:xfrm>
              <a:off x="3288516" y="1313855"/>
              <a:ext cx="1751797" cy="866274"/>
            </a:xfrm>
            <a:prstGeom prst="rect">
              <a:avLst/>
            </a:prstGeom>
            <a:solidFill>
              <a:srgbClr val="4DFFB3"/>
            </a:solidFill>
            <a:ln>
              <a:solidFill>
                <a:srgbClr val="4DFF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RAW</a:t>
              </a:r>
            </a:p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9EC07FB8-B603-4489-ECEA-A2B59625947B}"/>
                </a:ext>
              </a:extLst>
            </p:cNvPr>
            <p:cNvCxnSpPr>
              <a:stCxn id="36" idx="3"/>
              <a:endCxn id="43" idx="1"/>
            </p:cNvCxnSpPr>
            <p:nvPr/>
          </p:nvCxnSpPr>
          <p:spPr>
            <a:xfrm flipV="1">
              <a:off x="2067828" y="1746992"/>
              <a:ext cx="1220688" cy="3206"/>
            </a:xfrm>
            <a:prstGeom prst="bentConnector3">
              <a:avLst/>
            </a:prstGeom>
            <a:ln w="38100">
              <a:solidFill>
                <a:srgbClr val="4DFFB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11426DA-BFF9-7FEB-714A-01F809E4A60D}"/>
              </a:ext>
            </a:extLst>
          </p:cNvPr>
          <p:cNvSpPr txBox="1"/>
          <p:nvPr/>
        </p:nvSpPr>
        <p:spPr>
          <a:xfrm>
            <a:off x="4124312" y="86628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A65D"/>
                </a:solidFill>
              </a:rPr>
              <a:t>private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1A6FC9-FA16-8B79-F9DE-8290AD7D91FD}"/>
              </a:ext>
            </a:extLst>
          </p:cNvPr>
          <p:cNvSpPr txBox="1"/>
          <p:nvPr/>
        </p:nvSpPr>
        <p:spPr>
          <a:xfrm>
            <a:off x="5556871" y="75398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FFF"/>
                </a:solidFill>
              </a:rPr>
              <a:t>public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3A5D2BC-CCB2-887F-EF05-FC0DD03AA7EE}"/>
              </a:ext>
            </a:extLst>
          </p:cNvPr>
          <p:cNvGrpSpPr/>
          <p:nvPr/>
        </p:nvGrpSpPr>
        <p:grpSpPr>
          <a:xfrm>
            <a:off x="5040313" y="1317130"/>
            <a:ext cx="4721067" cy="866274"/>
            <a:chOff x="5040313" y="1317130"/>
            <a:chExt cx="4721067" cy="86627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10EEF2F-39FB-2EA2-9E46-40837E494D8D}"/>
                </a:ext>
              </a:extLst>
            </p:cNvPr>
            <p:cNvSpPr/>
            <p:nvPr/>
          </p:nvSpPr>
          <p:spPr>
            <a:xfrm>
              <a:off x="8009583" y="1317130"/>
              <a:ext cx="1751797" cy="866274"/>
            </a:xfrm>
            <a:prstGeom prst="rect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(NIBS)-BIDS</a:t>
              </a:r>
            </a:p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(</a:t>
              </a:r>
              <a:r>
                <a:rPr lang="en-GB" sz="1800" b="1" dirty="0" err="1">
                  <a:solidFill>
                    <a:schemeClr val="tx1"/>
                  </a:solidFill>
                </a:rPr>
                <a:t>eg</a:t>
              </a:r>
              <a:r>
                <a:rPr lang="en-GB" sz="1800" b="1" dirty="0">
                  <a:solidFill>
                    <a:schemeClr val="tx1"/>
                  </a:solidFill>
                </a:rPr>
                <a:t>, via OSF)</a:t>
              </a:r>
            </a:p>
          </p:txBody>
        </p: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A8735332-FE0E-17C9-4785-8301E684571F}"/>
                </a:ext>
              </a:extLst>
            </p:cNvPr>
            <p:cNvCxnSpPr>
              <a:stCxn id="43" idx="3"/>
              <a:endCxn id="45" idx="1"/>
            </p:cNvCxnSpPr>
            <p:nvPr/>
          </p:nvCxnSpPr>
          <p:spPr>
            <a:xfrm>
              <a:off x="5040313" y="1746992"/>
              <a:ext cx="2969270" cy="3275"/>
            </a:xfrm>
            <a:prstGeom prst="bentConnector3">
              <a:avLst/>
            </a:prstGeom>
            <a:ln w="38100">
              <a:solidFill>
                <a:srgbClr val="008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94BFC7FA-664C-DF85-D099-7DCEA6E4C51C}"/>
              </a:ext>
            </a:extLst>
          </p:cNvPr>
          <p:cNvSpPr/>
          <p:nvPr/>
        </p:nvSpPr>
        <p:spPr>
          <a:xfrm>
            <a:off x="4721591" y="3235001"/>
            <a:ext cx="1337871" cy="1493080"/>
          </a:xfrm>
          <a:prstGeom prst="rightBrace">
            <a:avLst/>
          </a:prstGeom>
          <a:ln w="38100">
            <a:solidFill>
              <a:srgbClr val="008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831797F-C149-55AC-06E8-291DC31BAB78}"/>
              </a:ext>
            </a:extLst>
          </p:cNvPr>
          <p:cNvGrpSpPr/>
          <p:nvPr/>
        </p:nvGrpSpPr>
        <p:grpSpPr>
          <a:xfrm>
            <a:off x="7045454" y="2659780"/>
            <a:ext cx="1840029" cy="2457653"/>
            <a:chOff x="7045454" y="2659780"/>
            <a:chExt cx="1840029" cy="2457653"/>
          </a:xfrm>
        </p:grpSpPr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897BC6B0-2BA6-4574-1F81-EFBAB0A36F2A}"/>
                </a:ext>
              </a:extLst>
            </p:cNvPr>
            <p:cNvCxnSpPr>
              <a:stCxn id="47" idx="2"/>
              <a:endCxn id="41" idx="0"/>
            </p:cNvCxnSpPr>
            <p:nvPr/>
          </p:nvCxnSpPr>
          <p:spPr>
            <a:xfrm rot="5400000">
              <a:off x="7457335" y="3689285"/>
              <a:ext cx="2457653" cy="398643"/>
            </a:xfrm>
            <a:prstGeom prst="bentConnector3">
              <a:avLst/>
            </a:prstGeom>
            <a:ln w="38100">
              <a:solidFill>
                <a:srgbClr val="008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BB4812C1-89A8-A362-B362-119860CE3765}"/>
                </a:ext>
              </a:extLst>
            </p:cNvPr>
            <p:cNvCxnSpPr>
              <a:cxnSpLocks/>
              <a:stCxn id="48" idx="2"/>
              <a:endCxn id="41" idx="0"/>
            </p:cNvCxnSpPr>
            <p:nvPr/>
          </p:nvCxnSpPr>
          <p:spPr>
            <a:xfrm rot="16200000" flipH="1">
              <a:off x="7535139" y="4165732"/>
              <a:ext cx="462015" cy="144138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8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507772E-C5B2-3516-6657-382F41C0D8AA}"/>
              </a:ext>
            </a:extLst>
          </p:cNvPr>
          <p:cNvGrpSpPr/>
          <p:nvPr/>
        </p:nvGrpSpPr>
        <p:grpSpPr>
          <a:xfrm>
            <a:off x="3904884" y="5117433"/>
            <a:ext cx="5856496" cy="332075"/>
            <a:chOff x="3904884" y="5117433"/>
            <a:chExt cx="5856496" cy="3320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81595E-6DDC-22E3-2E02-50CF201F73C5}"/>
                </a:ext>
              </a:extLst>
            </p:cNvPr>
            <p:cNvSpPr/>
            <p:nvPr/>
          </p:nvSpPr>
          <p:spPr>
            <a:xfrm>
              <a:off x="7212298" y="5117433"/>
              <a:ext cx="2549082" cy="332075"/>
            </a:xfrm>
            <a:prstGeom prst="rect">
              <a:avLst/>
            </a:prstGeom>
            <a:solidFill>
              <a:srgbClr val="87CEEB"/>
            </a:solidFill>
            <a:ln>
              <a:solidFill>
                <a:srgbClr val="87CE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</a:rPr>
                <a:t>META-ANALYSIS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716F2F4C-AE05-3F8A-F7E5-85A056204844}"/>
                </a:ext>
              </a:extLst>
            </p:cNvPr>
            <p:cNvCxnSpPr>
              <a:stCxn id="40" idx="3"/>
              <a:endCxn id="41" idx="1"/>
            </p:cNvCxnSpPr>
            <p:nvPr/>
          </p:nvCxnSpPr>
          <p:spPr>
            <a:xfrm flipV="1">
              <a:off x="3904884" y="5283471"/>
              <a:ext cx="3307414" cy="3206"/>
            </a:xfrm>
            <a:prstGeom prst="bentConnector3">
              <a:avLst/>
            </a:prstGeom>
            <a:ln w="38100">
              <a:solidFill>
                <a:srgbClr val="008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17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98" grpId="0"/>
      <p:bldP spid="99" grpId="0"/>
      <p:bldP spid="1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29875b016_3_7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TMSMultiLab</a:t>
            </a:r>
            <a:r>
              <a:rPr lang="en-GB" sz="4400" b="1">
                <a:solidFill>
                  <a:srgbClr val="008FFF"/>
                </a:solidFill>
              </a:rPr>
              <a:t> Pipeline*</a:t>
            </a:r>
            <a:endParaRPr/>
          </a:p>
        </p:txBody>
      </p:sp>
      <p:sp>
        <p:nvSpPr>
          <p:cNvPr id="347" name="Google Shape;347;g3229875b016_3_7"/>
          <p:cNvSpPr txBox="1"/>
          <p:nvPr/>
        </p:nvSpPr>
        <p:spPr>
          <a:xfrm>
            <a:off x="-47100" y="44697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1"/>
                </a:solidFill>
              </a:rPr>
              <a:t>physical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1"/>
                </a:solidFill>
              </a:rPr>
              <a:t>laboratory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48" name="Google Shape;348;g3229875b016_3_7"/>
          <p:cNvSpPr txBox="1"/>
          <p:nvPr/>
        </p:nvSpPr>
        <p:spPr>
          <a:xfrm>
            <a:off x="-47100" y="30219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741B47"/>
                </a:solidFill>
              </a:rPr>
              <a:t>local</a:t>
            </a:r>
            <a:endParaRPr sz="2200" dirty="0">
              <a:solidFill>
                <a:srgbClr val="741B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741B47"/>
                </a:solidFill>
              </a:rPr>
              <a:t>computers</a:t>
            </a:r>
            <a:endParaRPr sz="2200" dirty="0">
              <a:solidFill>
                <a:srgbClr val="741B47"/>
              </a:solidFill>
            </a:endParaRPr>
          </a:p>
        </p:txBody>
      </p:sp>
      <p:sp>
        <p:nvSpPr>
          <p:cNvPr id="349" name="Google Shape;349;g3229875b016_3_7"/>
          <p:cNvSpPr txBox="1"/>
          <p:nvPr/>
        </p:nvSpPr>
        <p:spPr>
          <a:xfrm>
            <a:off x="-47100" y="17265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00A65D"/>
                </a:solidFill>
              </a:rPr>
              <a:t>cloud</a:t>
            </a:r>
            <a:endParaRPr sz="2200" dirty="0">
              <a:solidFill>
                <a:srgbClr val="00A65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00A65D"/>
                </a:solidFill>
              </a:rPr>
              <a:t>computers</a:t>
            </a:r>
            <a:endParaRPr sz="2200" dirty="0">
              <a:solidFill>
                <a:srgbClr val="00A65D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6E294A-4C53-CD6A-9730-734B7B22FD45}"/>
              </a:ext>
            </a:extLst>
          </p:cNvPr>
          <p:cNvGrpSpPr/>
          <p:nvPr/>
        </p:nvGrpSpPr>
        <p:grpSpPr>
          <a:xfrm>
            <a:off x="2398225" y="1931425"/>
            <a:ext cx="810540" cy="1271625"/>
            <a:chOff x="2398225" y="1931425"/>
            <a:chExt cx="810540" cy="1271625"/>
          </a:xfrm>
        </p:grpSpPr>
        <p:sp>
          <p:nvSpPr>
            <p:cNvPr id="352" name="Google Shape;352;g3229875b016_3_7"/>
            <p:cNvSpPr txBox="1"/>
            <p:nvPr/>
          </p:nvSpPr>
          <p:spPr>
            <a:xfrm>
              <a:off x="2584165" y="1931425"/>
              <a:ext cx="624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A65D"/>
                  </a:solidFill>
                </a:rPr>
                <a:t>OSF</a:t>
              </a:r>
              <a:endParaRPr dirty="0">
                <a:solidFill>
                  <a:srgbClr val="00A65D"/>
                </a:solidFill>
              </a:endParaRPr>
            </a:p>
          </p:txBody>
        </p:sp>
        <p:cxnSp>
          <p:nvCxnSpPr>
            <p:cNvPr id="356" name="Google Shape;356;g3229875b016_3_7"/>
            <p:cNvCxnSpPr>
              <a:cxnSpLocks/>
              <a:stCxn id="345" idx="0"/>
              <a:endCxn id="352" idx="2"/>
            </p:cNvCxnSpPr>
            <p:nvPr/>
          </p:nvCxnSpPr>
          <p:spPr>
            <a:xfrm flipV="1">
              <a:off x="2398225" y="2362525"/>
              <a:ext cx="498240" cy="84052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7B73EE-C95F-26A8-C313-6820712C3BB8}"/>
              </a:ext>
            </a:extLst>
          </p:cNvPr>
          <p:cNvGrpSpPr/>
          <p:nvPr/>
        </p:nvGrpSpPr>
        <p:grpSpPr>
          <a:xfrm>
            <a:off x="2398225" y="1921800"/>
            <a:ext cx="1789687" cy="1281250"/>
            <a:chOff x="2398225" y="1921800"/>
            <a:chExt cx="1789687" cy="1281250"/>
          </a:xfrm>
        </p:grpSpPr>
        <p:sp>
          <p:nvSpPr>
            <p:cNvPr id="353" name="Google Shape;353;g3229875b016_3_7"/>
            <p:cNvSpPr txBox="1"/>
            <p:nvPr/>
          </p:nvSpPr>
          <p:spPr>
            <a:xfrm>
              <a:off x="3139712" y="1921800"/>
              <a:ext cx="1048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A65D"/>
                  </a:solidFill>
                </a:rPr>
                <a:t>Big TMS</a:t>
              </a:r>
              <a:endParaRPr dirty="0">
                <a:solidFill>
                  <a:srgbClr val="00A65D"/>
                </a:solidFill>
              </a:endParaRPr>
            </a:p>
          </p:txBody>
        </p:sp>
        <p:cxnSp>
          <p:nvCxnSpPr>
            <p:cNvPr id="357" name="Google Shape;357;g3229875b016_3_7"/>
            <p:cNvCxnSpPr>
              <a:stCxn id="345" idx="0"/>
              <a:endCxn id="353" idx="2"/>
            </p:cNvCxnSpPr>
            <p:nvPr/>
          </p:nvCxnSpPr>
          <p:spPr>
            <a:xfrm flipV="1">
              <a:off x="2398225" y="2352900"/>
              <a:ext cx="1265587" cy="85015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036DBA-7A53-1D70-69C9-EF9E43D2F646}"/>
              </a:ext>
            </a:extLst>
          </p:cNvPr>
          <p:cNvGrpSpPr/>
          <p:nvPr/>
        </p:nvGrpSpPr>
        <p:grpSpPr>
          <a:xfrm>
            <a:off x="4046401" y="1921800"/>
            <a:ext cx="984300" cy="1281250"/>
            <a:chOff x="4046401" y="1921800"/>
            <a:chExt cx="984300" cy="1281250"/>
          </a:xfrm>
        </p:grpSpPr>
        <p:sp>
          <p:nvSpPr>
            <p:cNvPr id="350" name="Google Shape;350;g3229875b016_3_7"/>
            <p:cNvSpPr txBox="1"/>
            <p:nvPr/>
          </p:nvSpPr>
          <p:spPr>
            <a:xfrm>
              <a:off x="4046401" y="1921800"/>
              <a:ext cx="98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8FFF"/>
                  </a:solidFill>
                </a:rPr>
                <a:t>GitHub</a:t>
              </a:r>
              <a:endParaRPr dirty="0">
                <a:solidFill>
                  <a:srgbClr val="008FFF"/>
                </a:solidFill>
              </a:endParaRPr>
            </a:p>
          </p:txBody>
        </p:sp>
        <p:cxnSp>
          <p:nvCxnSpPr>
            <p:cNvPr id="358" name="Google Shape;358;g3229875b016_3_7"/>
            <p:cNvCxnSpPr>
              <a:stCxn id="359" idx="0"/>
              <a:endCxn id="350" idx="2"/>
            </p:cNvCxnSpPr>
            <p:nvPr/>
          </p:nvCxnSpPr>
          <p:spPr>
            <a:xfrm flipH="1" flipV="1">
              <a:off x="4538551" y="2352900"/>
              <a:ext cx="6949" cy="850150"/>
            </a:xfrm>
            <a:prstGeom prst="straightConnector1">
              <a:avLst/>
            </a:prstGeom>
            <a:noFill/>
            <a:ln w="28575" cap="flat" cmpd="sng">
              <a:solidFill>
                <a:srgbClr val="008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01E1B2-A32C-9220-4455-A1779FCACA0E}"/>
              </a:ext>
            </a:extLst>
          </p:cNvPr>
          <p:cNvGrpSpPr/>
          <p:nvPr/>
        </p:nvGrpSpPr>
        <p:grpSpPr>
          <a:xfrm>
            <a:off x="5075504" y="1921800"/>
            <a:ext cx="984300" cy="1281250"/>
            <a:chOff x="5075504" y="1921800"/>
            <a:chExt cx="984300" cy="1281250"/>
          </a:xfrm>
        </p:grpSpPr>
        <p:sp>
          <p:nvSpPr>
            <p:cNvPr id="351" name="Google Shape;351;g3229875b016_3_7"/>
            <p:cNvSpPr txBox="1"/>
            <p:nvPr/>
          </p:nvSpPr>
          <p:spPr>
            <a:xfrm>
              <a:off x="5075504" y="1921800"/>
              <a:ext cx="98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 err="1">
                  <a:solidFill>
                    <a:srgbClr val="008FFF"/>
                  </a:solidFill>
                </a:rPr>
                <a:t>TMetaS</a:t>
              </a:r>
              <a:endParaRPr dirty="0">
                <a:solidFill>
                  <a:srgbClr val="008FFF"/>
                </a:solidFill>
              </a:endParaRPr>
            </a:p>
          </p:txBody>
        </p:sp>
        <p:cxnSp>
          <p:nvCxnSpPr>
            <p:cNvPr id="360" name="Google Shape;360;g3229875b016_3_7"/>
            <p:cNvCxnSpPr>
              <a:stCxn id="346" idx="0"/>
              <a:endCxn id="351" idx="2"/>
            </p:cNvCxnSpPr>
            <p:nvPr/>
          </p:nvCxnSpPr>
          <p:spPr>
            <a:xfrm flipH="1" flipV="1">
              <a:off x="5567654" y="2352900"/>
              <a:ext cx="6949" cy="850150"/>
            </a:xfrm>
            <a:prstGeom prst="straightConnector1">
              <a:avLst/>
            </a:prstGeom>
            <a:noFill/>
            <a:ln w="28575" cap="flat" cmpd="sng">
              <a:solidFill>
                <a:srgbClr val="008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62" name="Google Shape;362;g3229875b016_3_7"/>
          <p:cNvSpPr txBox="1"/>
          <p:nvPr/>
        </p:nvSpPr>
        <p:spPr>
          <a:xfrm>
            <a:off x="7569724" y="5287000"/>
            <a:ext cx="2458326" cy="38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008FFF"/>
                </a:solidFill>
              </a:rPr>
              <a:t>* one possible vision</a:t>
            </a:r>
            <a:endParaRPr sz="1200" b="1" dirty="0">
              <a:solidFill>
                <a:srgbClr val="008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BFE9FE-2E9C-8A7B-94E2-EDAAA9A70570}"/>
              </a:ext>
            </a:extLst>
          </p:cNvPr>
          <p:cNvGrpSpPr/>
          <p:nvPr/>
        </p:nvGrpSpPr>
        <p:grpSpPr>
          <a:xfrm>
            <a:off x="4153599" y="1276400"/>
            <a:ext cx="5239651" cy="709625"/>
            <a:chOff x="4153599" y="1276400"/>
            <a:chExt cx="5239651" cy="709625"/>
          </a:xfrm>
        </p:grpSpPr>
        <p:sp>
          <p:nvSpPr>
            <p:cNvPr id="361" name="Google Shape;361;g3229875b016_3_7"/>
            <p:cNvSpPr/>
            <p:nvPr/>
          </p:nvSpPr>
          <p:spPr>
            <a:xfrm rot="-5400000">
              <a:off x="4898232" y="991542"/>
              <a:ext cx="249850" cy="1739115"/>
            </a:xfrm>
            <a:prstGeom prst="rightBrace">
              <a:avLst>
                <a:gd name="adj1" fmla="val 50000"/>
                <a:gd name="adj2" fmla="val 50476"/>
              </a:avLst>
            </a:prstGeom>
            <a:noFill/>
            <a:ln w="28575" cap="flat" cmpd="sng">
              <a:solidFill>
                <a:srgbClr val="008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g3229875b016_3_7"/>
            <p:cNvSpPr txBox="1"/>
            <p:nvPr/>
          </p:nvSpPr>
          <p:spPr>
            <a:xfrm>
              <a:off x="4273150" y="1276400"/>
              <a:ext cx="5120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8FFF"/>
                  </a:solidFill>
                </a:rPr>
                <a:t>discussion, coding, consensus, writing</a:t>
              </a:r>
              <a:endParaRPr sz="1600" b="1" dirty="0">
                <a:solidFill>
                  <a:srgbClr val="008FFF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56E66E0-F364-01C2-F205-9163F5E6AE6E}"/>
              </a:ext>
            </a:extLst>
          </p:cNvPr>
          <p:cNvGrpSpPr/>
          <p:nvPr/>
        </p:nvGrpSpPr>
        <p:grpSpPr>
          <a:xfrm>
            <a:off x="2734650" y="4674975"/>
            <a:ext cx="5105750" cy="677100"/>
            <a:chOff x="2734650" y="4674975"/>
            <a:chExt cx="5105750" cy="677100"/>
          </a:xfrm>
        </p:grpSpPr>
        <p:sp>
          <p:nvSpPr>
            <p:cNvPr id="344" name="Google Shape;344;g3229875b016_3_7"/>
            <p:cNvSpPr txBox="1"/>
            <p:nvPr/>
          </p:nvSpPr>
          <p:spPr>
            <a:xfrm>
              <a:off x="2734650" y="4674975"/>
              <a:ext cx="2019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dk1"/>
                  </a:solidFill>
                </a:rPr>
                <a:t>RUN</a:t>
              </a:r>
              <a:endParaRPr sz="16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dk1"/>
                  </a:solidFill>
                </a:rPr>
                <a:t>EXPERIMENT</a:t>
              </a:r>
              <a:endParaRPr sz="1600" b="1" dirty="0"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g3229875b016_3_7"/>
            <p:cNvSpPr txBox="1"/>
            <p:nvPr/>
          </p:nvSpPr>
          <p:spPr>
            <a:xfrm>
              <a:off x="5820800" y="4674975"/>
              <a:ext cx="2019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dk1"/>
                  </a:solidFill>
                </a:rPr>
                <a:t>DESIGN</a:t>
              </a:r>
              <a:endParaRPr sz="16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dk1"/>
                  </a:solidFill>
                </a:rPr>
                <a:t>EXPERIMENT</a:t>
              </a:r>
              <a:endParaRPr sz="1600" b="1" dirty="0">
                <a:solidFill>
                  <a:schemeClr val="dk1"/>
                </a:solidFill>
              </a:endParaRPr>
            </a:p>
          </p:txBody>
        </p:sp>
        <p:cxnSp>
          <p:nvCxnSpPr>
            <p:cNvPr id="366" name="Google Shape;366;g3229875b016_3_7"/>
            <p:cNvCxnSpPr>
              <a:stCxn id="365" idx="1"/>
              <a:endCxn id="344" idx="3"/>
            </p:cNvCxnSpPr>
            <p:nvPr/>
          </p:nvCxnSpPr>
          <p:spPr>
            <a:xfrm flipH="1">
              <a:off x="4754250" y="5013525"/>
              <a:ext cx="106655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B128-37A6-2273-8E1E-7384DA219166}"/>
              </a:ext>
            </a:extLst>
          </p:cNvPr>
          <p:cNvGrpSpPr/>
          <p:nvPr/>
        </p:nvGrpSpPr>
        <p:grpSpPr>
          <a:xfrm>
            <a:off x="2022325" y="3203050"/>
            <a:ext cx="4255478" cy="1471925"/>
            <a:chOff x="2022325" y="3203050"/>
            <a:chExt cx="4255478" cy="14719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F9C9CE-7534-D412-6480-BC317BF2978E}"/>
                </a:ext>
              </a:extLst>
            </p:cNvPr>
            <p:cNvGrpSpPr/>
            <p:nvPr/>
          </p:nvGrpSpPr>
          <p:grpSpPr>
            <a:xfrm>
              <a:off x="2022325" y="3203050"/>
              <a:ext cx="4255478" cy="1471925"/>
              <a:chOff x="2022325" y="3203050"/>
              <a:chExt cx="4255478" cy="1471925"/>
            </a:xfrm>
          </p:grpSpPr>
          <p:sp>
            <p:nvSpPr>
              <p:cNvPr id="345" name="Google Shape;345;g3229875b016_3_7"/>
              <p:cNvSpPr txBox="1"/>
              <p:nvPr/>
            </p:nvSpPr>
            <p:spPr>
              <a:xfrm>
                <a:off x="2022325" y="3203050"/>
                <a:ext cx="7518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RAW</a:t>
                </a:r>
                <a:endParaRPr sz="1600" b="1" dirty="0">
                  <a:solidFill>
                    <a:srgbClr val="741B47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DATA</a:t>
                </a:r>
                <a:endParaRPr sz="1600" b="1" dirty="0">
                  <a:solidFill>
                    <a:srgbClr val="741B47"/>
                  </a:solidFill>
                </a:endParaRPr>
              </a:p>
            </p:txBody>
          </p:sp>
          <p:sp>
            <p:nvSpPr>
              <p:cNvPr id="346" name="Google Shape;346;g3229875b016_3_7"/>
              <p:cNvSpPr txBox="1"/>
              <p:nvPr/>
            </p:nvSpPr>
            <p:spPr>
              <a:xfrm>
                <a:off x="4871403" y="3203050"/>
                <a:ext cx="14064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META</a:t>
                </a:r>
                <a:endParaRPr sz="1600" b="1" dirty="0">
                  <a:solidFill>
                    <a:srgbClr val="741B47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DATA</a:t>
                </a:r>
                <a:endParaRPr sz="1600" b="1" dirty="0">
                  <a:solidFill>
                    <a:srgbClr val="741B47"/>
                  </a:solidFill>
                </a:endParaRPr>
              </a:p>
            </p:txBody>
          </p:sp>
          <p:cxnSp>
            <p:nvCxnSpPr>
              <p:cNvPr id="354" name="Google Shape;354;g3229875b016_3_7"/>
              <p:cNvCxnSpPr>
                <a:stCxn id="344" idx="0"/>
                <a:endCxn id="345" idx="2"/>
              </p:cNvCxnSpPr>
              <p:nvPr/>
            </p:nvCxnSpPr>
            <p:spPr>
              <a:xfrm rot="10800000">
                <a:off x="2398350" y="3880275"/>
                <a:ext cx="1346100" cy="79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55" name="Google Shape;355;g3229875b016_3_7"/>
              <p:cNvCxnSpPr>
                <a:stCxn id="344" idx="0"/>
                <a:endCxn id="346" idx="2"/>
              </p:cNvCxnSpPr>
              <p:nvPr/>
            </p:nvCxnSpPr>
            <p:spPr>
              <a:xfrm flipV="1">
                <a:off x="3744450" y="3880150"/>
                <a:ext cx="1830153" cy="79482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59" name="Google Shape;359;g3229875b016_3_7"/>
              <p:cNvSpPr txBox="1"/>
              <p:nvPr/>
            </p:nvSpPr>
            <p:spPr>
              <a:xfrm>
                <a:off x="3842300" y="3203050"/>
                <a:ext cx="14064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SUMMARY</a:t>
                </a:r>
                <a:endParaRPr sz="1600" b="1" dirty="0">
                  <a:solidFill>
                    <a:srgbClr val="741B47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DATA</a:t>
                </a:r>
                <a:endParaRPr sz="1600" b="1" dirty="0">
                  <a:solidFill>
                    <a:srgbClr val="741B47"/>
                  </a:solidFill>
                </a:endParaRPr>
              </a:p>
            </p:txBody>
          </p:sp>
        </p:grpSp>
        <p:cxnSp>
          <p:nvCxnSpPr>
            <p:cNvPr id="370" name="Google Shape;370;g3229875b016_3_7"/>
            <p:cNvCxnSpPr>
              <a:stCxn id="345" idx="3"/>
              <a:endCxn id="359" idx="1"/>
            </p:cNvCxnSpPr>
            <p:nvPr/>
          </p:nvCxnSpPr>
          <p:spPr>
            <a:xfrm>
              <a:off x="2774125" y="3541600"/>
              <a:ext cx="106817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5F7C4F-8FF8-9C3B-E51B-88B496F0B7C9}"/>
              </a:ext>
            </a:extLst>
          </p:cNvPr>
          <p:cNvGrpSpPr/>
          <p:nvPr/>
        </p:nvGrpSpPr>
        <p:grpSpPr>
          <a:xfrm>
            <a:off x="6650200" y="1707500"/>
            <a:ext cx="1655700" cy="2967475"/>
            <a:chOff x="6650200" y="1707500"/>
            <a:chExt cx="1655700" cy="2967475"/>
          </a:xfrm>
        </p:grpSpPr>
        <p:cxnSp>
          <p:nvCxnSpPr>
            <p:cNvPr id="364" name="Google Shape;364;g3229875b016_3_7"/>
            <p:cNvCxnSpPr>
              <a:stCxn id="363" idx="2"/>
              <a:endCxn id="365" idx="0"/>
            </p:cNvCxnSpPr>
            <p:nvPr/>
          </p:nvCxnSpPr>
          <p:spPr>
            <a:xfrm flipH="1">
              <a:off x="6830600" y="1707500"/>
              <a:ext cx="2600" cy="2967475"/>
            </a:xfrm>
            <a:prstGeom prst="straightConnector1">
              <a:avLst/>
            </a:prstGeom>
            <a:noFill/>
            <a:ln w="28575" cap="flat" cmpd="sng">
              <a:solidFill>
                <a:srgbClr val="008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3" name="Google Shape;373;g3229875b016_3_7"/>
            <p:cNvSpPr txBox="1"/>
            <p:nvPr/>
          </p:nvSpPr>
          <p:spPr>
            <a:xfrm>
              <a:off x="6650200" y="2695750"/>
              <a:ext cx="1655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 err="1">
                  <a:solidFill>
                    <a:srgbClr val="008FFF"/>
                  </a:solidFill>
                </a:rPr>
                <a:t>TMSMultiLab</a:t>
              </a:r>
              <a:endParaRPr b="1" dirty="0">
                <a:solidFill>
                  <a:srgbClr val="008FFF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008FFF"/>
                  </a:solidFill>
                </a:rPr>
                <a:t>repository</a:t>
              </a:r>
              <a:endParaRPr b="1" dirty="0">
                <a:solidFill>
                  <a:srgbClr val="008FFF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E85A13-05A3-E4AE-77C8-BC8833245005}"/>
              </a:ext>
            </a:extLst>
          </p:cNvPr>
          <p:cNvGrpSpPr/>
          <p:nvPr/>
        </p:nvGrpSpPr>
        <p:grpSpPr>
          <a:xfrm>
            <a:off x="4545500" y="3880150"/>
            <a:ext cx="1670075" cy="999125"/>
            <a:chOff x="4545500" y="3880150"/>
            <a:chExt cx="1670075" cy="999125"/>
          </a:xfrm>
        </p:grpSpPr>
        <p:cxnSp>
          <p:nvCxnSpPr>
            <p:cNvPr id="375" name="Google Shape;375;g3229875b016_3_7"/>
            <p:cNvCxnSpPr>
              <a:stCxn id="374" idx="0"/>
              <a:endCxn id="359" idx="2"/>
            </p:cNvCxnSpPr>
            <p:nvPr/>
          </p:nvCxnSpPr>
          <p:spPr>
            <a:xfrm flipH="1" flipV="1">
              <a:off x="4545500" y="3880150"/>
              <a:ext cx="842225" cy="361225"/>
            </a:xfrm>
            <a:prstGeom prst="straightConnector1">
              <a:avLst/>
            </a:prstGeom>
            <a:noFill/>
            <a:ln w="28575" cap="flat" cmpd="sng">
              <a:solidFill>
                <a:srgbClr val="008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6" name="Google Shape;376;g3229875b016_3_7"/>
            <p:cNvCxnSpPr>
              <a:stCxn id="374" idx="0"/>
              <a:endCxn id="346" idx="2"/>
            </p:cNvCxnSpPr>
            <p:nvPr/>
          </p:nvCxnSpPr>
          <p:spPr>
            <a:xfrm flipV="1">
              <a:off x="5387725" y="3880150"/>
              <a:ext cx="186878" cy="361225"/>
            </a:xfrm>
            <a:prstGeom prst="straightConnector1">
              <a:avLst/>
            </a:prstGeom>
            <a:noFill/>
            <a:ln w="28575" cap="flat" cmpd="sng">
              <a:solidFill>
                <a:srgbClr val="008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70A574E-ED03-877D-F6E4-D358FF389957}"/>
                </a:ext>
              </a:extLst>
            </p:cNvPr>
            <p:cNvGrpSpPr/>
            <p:nvPr/>
          </p:nvGrpSpPr>
          <p:grpSpPr>
            <a:xfrm>
              <a:off x="4559875" y="4241375"/>
              <a:ext cx="1655700" cy="637900"/>
              <a:chOff x="4559875" y="4241375"/>
              <a:chExt cx="1655700" cy="637900"/>
            </a:xfrm>
          </p:grpSpPr>
          <p:sp>
            <p:nvSpPr>
              <p:cNvPr id="374" name="Google Shape;374;g3229875b016_3_7"/>
              <p:cNvSpPr txBox="1"/>
              <p:nvPr/>
            </p:nvSpPr>
            <p:spPr>
              <a:xfrm>
                <a:off x="4559875" y="4241375"/>
                <a:ext cx="16557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 err="1">
                    <a:solidFill>
                      <a:srgbClr val="008FFF"/>
                    </a:solidFill>
                  </a:rPr>
                  <a:t>TMSMultiLab</a:t>
                </a:r>
                <a:endParaRPr b="1" dirty="0">
                  <a:solidFill>
                    <a:srgbClr val="008FFF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>
                    <a:solidFill>
                      <a:srgbClr val="008FFF"/>
                    </a:solidFill>
                  </a:rPr>
                  <a:t>repository</a:t>
                </a:r>
                <a:endParaRPr b="1" dirty="0">
                  <a:solidFill>
                    <a:srgbClr val="008FFF"/>
                  </a:solidFill>
                </a:endParaRPr>
              </a:p>
            </p:txBody>
          </p:sp>
          <p:cxnSp>
            <p:nvCxnSpPr>
              <p:cNvPr id="377" name="Google Shape;377;g3229875b016_3_7"/>
              <p:cNvCxnSpPr>
                <a:cxnSpLocks/>
              </p:cNvCxnSpPr>
              <p:nvPr/>
            </p:nvCxnSpPr>
            <p:spPr>
              <a:xfrm flipH="1">
                <a:off x="4768625" y="4879275"/>
                <a:ext cx="1052175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8F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B77A6A-4CB5-D65D-A992-F8D56975D0DD}"/>
              </a:ext>
            </a:extLst>
          </p:cNvPr>
          <p:cNvGrpSpPr/>
          <p:nvPr/>
        </p:nvGrpSpPr>
        <p:grpSpPr>
          <a:xfrm>
            <a:off x="1735533" y="1920194"/>
            <a:ext cx="972591" cy="1282856"/>
            <a:chOff x="1735533" y="1920194"/>
            <a:chExt cx="972591" cy="1282856"/>
          </a:xfrm>
        </p:grpSpPr>
        <p:sp>
          <p:nvSpPr>
            <p:cNvPr id="4" name="Google Shape;352;g3229875b016_3_7">
              <a:extLst>
                <a:ext uri="{FF2B5EF4-FFF2-40B4-BE49-F238E27FC236}">
                  <a16:creationId xmlns:a16="http://schemas.microsoft.com/office/drawing/2014/main" id="{6A298E15-2F10-DF3B-F04D-3A148771E0BF}"/>
                </a:ext>
              </a:extLst>
            </p:cNvPr>
            <p:cNvSpPr txBox="1"/>
            <p:nvPr/>
          </p:nvSpPr>
          <p:spPr>
            <a:xfrm>
              <a:off x="1735533" y="1920194"/>
              <a:ext cx="972591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A65D"/>
                  </a:solidFill>
                </a:rPr>
                <a:t>Journal</a:t>
              </a:r>
              <a:endParaRPr dirty="0">
                <a:solidFill>
                  <a:srgbClr val="00A65D"/>
                </a:solidFill>
              </a:endParaRPr>
            </a:p>
          </p:txBody>
        </p:sp>
        <p:cxnSp>
          <p:nvCxnSpPr>
            <p:cNvPr id="5" name="Google Shape;356;g3229875b016_3_7">
              <a:extLst>
                <a:ext uri="{FF2B5EF4-FFF2-40B4-BE49-F238E27FC236}">
                  <a16:creationId xmlns:a16="http://schemas.microsoft.com/office/drawing/2014/main" id="{119C73D3-76F8-5413-108E-54B14DE05DF7}"/>
                </a:ext>
              </a:extLst>
            </p:cNvPr>
            <p:cNvCxnSpPr>
              <a:cxnSpLocks/>
              <a:stCxn id="345" idx="0"/>
              <a:endCxn id="4" idx="2"/>
            </p:cNvCxnSpPr>
            <p:nvPr/>
          </p:nvCxnSpPr>
          <p:spPr>
            <a:xfrm flipH="1" flipV="1">
              <a:off x="2221829" y="2351051"/>
              <a:ext cx="176396" cy="85199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318F5CF0-AFA5-B0B5-4020-2BE920017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29875b016_3_7">
            <a:extLst>
              <a:ext uri="{FF2B5EF4-FFF2-40B4-BE49-F238E27FC236}">
                <a16:creationId xmlns:a16="http://schemas.microsoft.com/office/drawing/2014/main" id="{F935B6CB-8058-8774-3C92-9A3F2DF1E086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 dirty="0" err="1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HandLab</a:t>
            </a:r>
            <a:r>
              <a:rPr lang="en-GB" sz="4400" b="1" dirty="0">
                <a:solidFill>
                  <a:srgbClr val="008FFF"/>
                </a:solidFill>
              </a:rPr>
              <a:t> Pipeline</a:t>
            </a:r>
            <a:endParaRPr dirty="0"/>
          </a:p>
        </p:txBody>
      </p:sp>
      <p:sp>
        <p:nvSpPr>
          <p:cNvPr id="347" name="Google Shape;347;g3229875b016_3_7">
            <a:extLst>
              <a:ext uri="{FF2B5EF4-FFF2-40B4-BE49-F238E27FC236}">
                <a16:creationId xmlns:a16="http://schemas.microsoft.com/office/drawing/2014/main" id="{D2286E98-E07B-6F43-4B0E-274161F1CF05}"/>
              </a:ext>
            </a:extLst>
          </p:cNvPr>
          <p:cNvSpPr txBox="1"/>
          <p:nvPr/>
        </p:nvSpPr>
        <p:spPr>
          <a:xfrm>
            <a:off x="-47100" y="44697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1"/>
                </a:solidFill>
              </a:rPr>
              <a:t>physical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1"/>
                </a:solidFill>
              </a:rPr>
              <a:t>laboratory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48" name="Google Shape;348;g3229875b016_3_7">
            <a:extLst>
              <a:ext uri="{FF2B5EF4-FFF2-40B4-BE49-F238E27FC236}">
                <a16:creationId xmlns:a16="http://schemas.microsoft.com/office/drawing/2014/main" id="{1B3953C2-D3AC-DE6D-DCCB-1E475E092A59}"/>
              </a:ext>
            </a:extLst>
          </p:cNvPr>
          <p:cNvSpPr txBox="1"/>
          <p:nvPr/>
        </p:nvSpPr>
        <p:spPr>
          <a:xfrm>
            <a:off x="-47100" y="30219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741B47"/>
                </a:solidFill>
              </a:rPr>
              <a:t>local</a:t>
            </a:r>
            <a:endParaRPr sz="2200" dirty="0">
              <a:solidFill>
                <a:srgbClr val="741B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741B47"/>
                </a:solidFill>
              </a:rPr>
              <a:t>computers</a:t>
            </a:r>
            <a:endParaRPr sz="2200" dirty="0">
              <a:solidFill>
                <a:srgbClr val="741B47"/>
              </a:solidFill>
            </a:endParaRPr>
          </a:p>
        </p:txBody>
      </p:sp>
      <p:sp>
        <p:nvSpPr>
          <p:cNvPr id="349" name="Google Shape;349;g3229875b016_3_7">
            <a:extLst>
              <a:ext uri="{FF2B5EF4-FFF2-40B4-BE49-F238E27FC236}">
                <a16:creationId xmlns:a16="http://schemas.microsoft.com/office/drawing/2014/main" id="{90FEA4C2-7C18-CC17-CE0B-3C58F417506F}"/>
              </a:ext>
            </a:extLst>
          </p:cNvPr>
          <p:cNvSpPr txBox="1"/>
          <p:nvPr/>
        </p:nvSpPr>
        <p:spPr>
          <a:xfrm>
            <a:off x="-47100" y="17265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00A65D"/>
                </a:solidFill>
              </a:rPr>
              <a:t>cloud</a:t>
            </a:r>
            <a:endParaRPr sz="2200" dirty="0">
              <a:solidFill>
                <a:srgbClr val="00A65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00A65D"/>
                </a:solidFill>
              </a:rPr>
              <a:t>computers</a:t>
            </a:r>
            <a:endParaRPr sz="2200" dirty="0">
              <a:solidFill>
                <a:srgbClr val="00A65D"/>
              </a:solidFill>
            </a:endParaRPr>
          </a:p>
        </p:txBody>
      </p:sp>
      <p:sp>
        <p:nvSpPr>
          <p:cNvPr id="344" name="Google Shape;344;g3229875b016_3_7">
            <a:extLst>
              <a:ext uri="{FF2B5EF4-FFF2-40B4-BE49-F238E27FC236}">
                <a16:creationId xmlns:a16="http://schemas.microsoft.com/office/drawing/2014/main" id="{D36017AF-2857-0238-BAD2-802A108247E3}"/>
              </a:ext>
            </a:extLst>
          </p:cNvPr>
          <p:cNvSpPr txBox="1"/>
          <p:nvPr/>
        </p:nvSpPr>
        <p:spPr>
          <a:xfrm>
            <a:off x="2734650" y="4674975"/>
            <a:ext cx="2019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</a:rPr>
              <a:t>RUN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</a:rPr>
              <a:t>EXPERIMENT</a:t>
            </a:r>
            <a:endParaRPr sz="1600" b="1" dirty="0">
              <a:solidFill>
                <a:schemeClr val="dk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E9D228-4DCA-C685-0A8D-4C5C385FDAEC}"/>
              </a:ext>
            </a:extLst>
          </p:cNvPr>
          <p:cNvGrpSpPr/>
          <p:nvPr/>
        </p:nvGrpSpPr>
        <p:grpSpPr>
          <a:xfrm>
            <a:off x="2022325" y="3203050"/>
            <a:ext cx="4255478" cy="1471925"/>
            <a:chOff x="2022325" y="3203050"/>
            <a:chExt cx="4255478" cy="14719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1276D3-22B9-C884-F284-B0901FB074B7}"/>
                </a:ext>
              </a:extLst>
            </p:cNvPr>
            <p:cNvGrpSpPr/>
            <p:nvPr/>
          </p:nvGrpSpPr>
          <p:grpSpPr>
            <a:xfrm>
              <a:off x="2022325" y="3203050"/>
              <a:ext cx="4255478" cy="1471925"/>
              <a:chOff x="2022325" y="3203050"/>
              <a:chExt cx="4255478" cy="1471925"/>
            </a:xfrm>
          </p:grpSpPr>
          <p:sp>
            <p:nvSpPr>
              <p:cNvPr id="345" name="Google Shape;345;g3229875b016_3_7">
                <a:extLst>
                  <a:ext uri="{FF2B5EF4-FFF2-40B4-BE49-F238E27FC236}">
                    <a16:creationId xmlns:a16="http://schemas.microsoft.com/office/drawing/2014/main" id="{4E604749-064C-217A-1107-38513E2E3D8D}"/>
                  </a:ext>
                </a:extLst>
              </p:cNvPr>
              <p:cNvSpPr txBox="1"/>
              <p:nvPr/>
            </p:nvSpPr>
            <p:spPr>
              <a:xfrm>
                <a:off x="2022325" y="3203050"/>
                <a:ext cx="7518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RAW</a:t>
                </a:r>
                <a:endParaRPr sz="1600" b="1" dirty="0">
                  <a:solidFill>
                    <a:srgbClr val="741B47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DATA</a:t>
                </a:r>
                <a:endParaRPr sz="1600" b="1" dirty="0">
                  <a:solidFill>
                    <a:srgbClr val="741B47"/>
                  </a:solidFill>
                </a:endParaRPr>
              </a:p>
            </p:txBody>
          </p:sp>
          <p:sp>
            <p:nvSpPr>
              <p:cNvPr id="346" name="Google Shape;346;g3229875b016_3_7">
                <a:extLst>
                  <a:ext uri="{FF2B5EF4-FFF2-40B4-BE49-F238E27FC236}">
                    <a16:creationId xmlns:a16="http://schemas.microsoft.com/office/drawing/2014/main" id="{62A4EB9A-5C35-781F-287D-2642F2AC5971}"/>
                  </a:ext>
                </a:extLst>
              </p:cNvPr>
              <p:cNvSpPr txBox="1"/>
              <p:nvPr/>
            </p:nvSpPr>
            <p:spPr>
              <a:xfrm>
                <a:off x="4871403" y="3203050"/>
                <a:ext cx="14064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META</a:t>
                </a:r>
                <a:endParaRPr sz="1600" b="1" dirty="0">
                  <a:solidFill>
                    <a:srgbClr val="741B47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DATA</a:t>
                </a:r>
                <a:endParaRPr sz="1600" b="1" dirty="0">
                  <a:solidFill>
                    <a:srgbClr val="741B47"/>
                  </a:solidFill>
                </a:endParaRPr>
              </a:p>
            </p:txBody>
          </p:sp>
          <p:cxnSp>
            <p:nvCxnSpPr>
              <p:cNvPr id="354" name="Google Shape;354;g3229875b016_3_7">
                <a:extLst>
                  <a:ext uri="{FF2B5EF4-FFF2-40B4-BE49-F238E27FC236}">
                    <a16:creationId xmlns:a16="http://schemas.microsoft.com/office/drawing/2014/main" id="{351CDEBF-B1E1-9673-EB8A-8B14C9E410E1}"/>
                  </a:ext>
                </a:extLst>
              </p:cNvPr>
              <p:cNvCxnSpPr>
                <a:cxnSpLocks/>
                <a:stCxn id="344" idx="0"/>
                <a:endCxn id="345" idx="2"/>
              </p:cNvCxnSpPr>
              <p:nvPr/>
            </p:nvCxnSpPr>
            <p:spPr>
              <a:xfrm rot="10800000">
                <a:off x="2398350" y="3880275"/>
                <a:ext cx="1346100" cy="79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55" name="Google Shape;355;g3229875b016_3_7">
                <a:extLst>
                  <a:ext uri="{FF2B5EF4-FFF2-40B4-BE49-F238E27FC236}">
                    <a16:creationId xmlns:a16="http://schemas.microsoft.com/office/drawing/2014/main" id="{DE6BCE99-5901-77D3-6EF2-B23423365490}"/>
                  </a:ext>
                </a:extLst>
              </p:cNvPr>
              <p:cNvCxnSpPr>
                <a:cxnSpLocks/>
                <a:stCxn id="344" idx="0"/>
                <a:endCxn id="346" idx="2"/>
              </p:cNvCxnSpPr>
              <p:nvPr/>
            </p:nvCxnSpPr>
            <p:spPr>
              <a:xfrm flipV="1">
                <a:off x="3744450" y="3880150"/>
                <a:ext cx="1830153" cy="79482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59" name="Google Shape;359;g3229875b016_3_7">
                <a:extLst>
                  <a:ext uri="{FF2B5EF4-FFF2-40B4-BE49-F238E27FC236}">
                    <a16:creationId xmlns:a16="http://schemas.microsoft.com/office/drawing/2014/main" id="{880EFB79-D916-1628-8534-B73A3AF62E6E}"/>
                  </a:ext>
                </a:extLst>
              </p:cNvPr>
              <p:cNvSpPr txBox="1"/>
              <p:nvPr/>
            </p:nvSpPr>
            <p:spPr>
              <a:xfrm>
                <a:off x="3842300" y="3203050"/>
                <a:ext cx="14064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SUMMARY</a:t>
                </a:r>
                <a:endParaRPr sz="1600" b="1" dirty="0">
                  <a:solidFill>
                    <a:srgbClr val="741B47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DATA</a:t>
                </a:r>
                <a:endParaRPr sz="1600" b="1" dirty="0">
                  <a:solidFill>
                    <a:srgbClr val="741B47"/>
                  </a:solidFill>
                </a:endParaRPr>
              </a:p>
            </p:txBody>
          </p:sp>
        </p:grpSp>
        <p:cxnSp>
          <p:nvCxnSpPr>
            <p:cNvPr id="370" name="Google Shape;370;g3229875b016_3_7">
              <a:extLst>
                <a:ext uri="{FF2B5EF4-FFF2-40B4-BE49-F238E27FC236}">
                  <a16:creationId xmlns:a16="http://schemas.microsoft.com/office/drawing/2014/main" id="{8559C4A1-E117-3458-D210-DA70C0836EF8}"/>
                </a:ext>
              </a:extLst>
            </p:cNvPr>
            <p:cNvCxnSpPr>
              <a:stCxn id="345" idx="3"/>
              <a:endCxn id="359" idx="1"/>
            </p:cNvCxnSpPr>
            <p:nvPr/>
          </p:nvCxnSpPr>
          <p:spPr>
            <a:xfrm>
              <a:off x="2774125" y="3541600"/>
              <a:ext cx="106817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9CE944-5B15-68CB-52AE-40D162E4C005}"/>
              </a:ext>
            </a:extLst>
          </p:cNvPr>
          <p:cNvGrpSpPr/>
          <p:nvPr/>
        </p:nvGrpSpPr>
        <p:grpSpPr>
          <a:xfrm>
            <a:off x="4659526" y="4277562"/>
            <a:ext cx="3708645" cy="690819"/>
            <a:chOff x="4659526" y="4277562"/>
            <a:chExt cx="3708645" cy="6908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A8DB76-6006-41A7-4908-26B5AED68687}"/>
                </a:ext>
              </a:extLst>
            </p:cNvPr>
            <p:cNvSpPr txBox="1"/>
            <p:nvPr/>
          </p:nvSpPr>
          <p:spPr>
            <a:xfrm>
              <a:off x="5128181" y="4322050"/>
              <a:ext cx="3239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b="1" dirty="0">
                  <a:solidFill>
                    <a:srgbClr val="C00000"/>
                  </a:solidFill>
                </a:rPr>
                <a:t>collected using </a:t>
              </a:r>
              <a:r>
                <a:rPr lang="en-GB" sz="1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MySQL</a:t>
              </a:r>
            </a:p>
            <a:p>
              <a:r>
                <a:rPr lang="en-GB" sz="1800" b="1" dirty="0">
                  <a:solidFill>
                    <a:srgbClr val="C00000"/>
                  </a:solidFill>
                </a:rPr>
                <a:t>database, </a:t>
              </a:r>
              <a:r>
                <a:rPr lang="en-GB" sz="1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html</a:t>
              </a:r>
              <a:r>
                <a:rPr lang="en-GB" sz="1800" b="1" dirty="0">
                  <a:solidFill>
                    <a:srgbClr val="C00000"/>
                  </a:solidFill>
                </a:rPr>
                <a:t>, &amp; </a:t>
              </a:r>
              <a:r>
                <a:rPr lang="en-GB" sz="1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php</a:t>
              </a:r>
              <a:r>
                <a:rPr lang="en-GB" sz="1800" b="1" dirty="0">
                  <a:solidFill>
                    <a:srgbClr val="C00000"/>
                  </a:solidFill>
                </a:rPr>
                <a:t> 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0C6DF7-F351-55E8-8765-644CA82B4D27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4659526" y="4277562"/>
              <a:ext cx="468655" cy="3676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C3EEE97-C90F-A0BB-AA47-A6420660F2A1}"/>
              </a:ext>
            </a:extLst>
          </p:cNvPr>
          <p:cNvSpPr txBox="1"/>
          <p:nvPr/>
        </p:nvSpPr>
        <p:spPr>
          <a:xfrm>
            <a:off x="2786948" y="3122269"/>
            <a:ext cx="101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Matlab</a:t>
            </a:r>
            <a:endParaRPr lang="en-GB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699D77-51B1-CB4A-F36E-AA53BED8F292}"/>
              </a:ext>
            </a:extLst>
          </p:cNvPr>
          <p:cNvGrpSpPr/>
          <p:nvPr/>
        </p:nvGrpSpPr>
        <p:grpSpPr>
          <a:xfrm>
            <a:off x="5076254" y="1922400"/>
            <a:ext cx="984300" cy="1281250"/>
            <a:chOff x="4046401" y="1917780"/>
            <a:chExt cx="984300" cy="1281250"/>
          </a:xfrm>
        </p:grpSpPr>
        <p:sp>
          <p:nvSpPr>
            <p:cNvPr id="23" name="Google Shape;350;g3229875b016_3_7">
              <a:extLst>
                <a:ext uri="{FF2B5EF4-FFF2-40B4-BE49-F238E27FC236}">
                  <a16:creationId xmlns:a16="http://schemas.microsoft.com/office/drawing/2014/main" id="{4091D744-5D81-0072-D9DB-A7F7A3F2824D}"/>
                </a:ext>
              </a:extLst>
            </p:cNvPr>
            <p:cNvSpPr txBox="1"/>
            <p:nvPr/>
          </p:nvSpPr>
          <p:spPr>
            <a:xfrm>
              <a:off x="4046401" y="1917780"/>
              <a:ext cx="98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8FFF"/>
                  </a:solidFill>
                </a:rPr>
                <a:t>GitHub</a:t>
              </a:r>
              <a:endParaRPr dirty="0">
                <a:solidFill>
                  <a:srgbClr val="008FFF"/>
                </a:solidFill>
              </a:endParaRPr>
            </a:p>
          </p:txBody>
        </p:sp>
        <p:cxnSp>
          <p:nvCxnSpPr>
            <p:cNvPr id="24" name="Google Shape;358;g3229875b016_3_7">
              <a:extLst>
                <a:ext uri="{FF2B5EF4-FFF2-40B4-BE49-F238E27FC236}">
                  <a16:creationId xmlns:a16="http://schemas.microsoft.com/office/drawing/2014/main" id="{3894D47F-7C71-71F5-6933-C45D4B7B131D}"/>
                </a:ext>
              </a:extLst>
            </p:cNvPr>
            <p:cNvCxnSpPr>
              <a:endCxn id="23" idx="2"/>
            </p:cNvCxnSpPr>
            <p:nvPr/>
          </p:nvCxnSpPr>
          <p:spPr>
            <a:xfrm flipH="1" flipV="1">
              <a:off x="4538551" y="2348880"/>
              <a:ext cx="6949" cy="850150"/>
            </a:xfrm>
            <a:prstGeom prst="straightConnector1">
              <a:avLst/>
            </a:prstGeom>
            <a:noFill/>
            <a:ln w="28575" cap="flat" cmpd="sng">
              <a:solidFill>
                <a:srgbClr val="008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09A3F90-0AD9-47DA-2557-383D8AC5F68A}"/>
              </a:ext>
            </a:extLst>
          </p:cNvPr>
          <p:cNvSpPr txBox="1"/>
          <p:nvPr/>
        </p:nvSpPr>
        <p:spPr>
          <a:xfrm>
            <a:off x="5008038" y="258579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FAF76-EDA6-A02E-1CD0-D58EE50AFB26}"/>
              </a:ext>
            </a:extLst>
          </p:cNvPr>
          <p:cNvGrpSpPr/>
          <p:nvPr/>
        </p:nvGrpSpPr>
        <p:grpSpPr>
          <a:xfrm>
            <a:off x="5740398" y="3129132"/>
            <a:ext cx="3107182" cy="884066"/>
            <a:chOff x="5740398" y="3129132"/>
            <a:chExt cx="3107182" cy="8840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92CCA7-F639-FBB8-7A20-0774A13B4371}"/>
                </a:ext>
              </a:extLst>
            </p:cNvPr>
            <p:cNvSpPr txBox="1"/>
            <p:nvPr/>
          </p:nvSpPr>
          <p:spPr>
            <a:xfrm>
              <a:off x="6405886" y="3237767"/>
              <a:ext cx="2441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b="1" dirty="0">
                  <a:solidFill>
                    <a:srgbClr val="C00000"/>
                  </a:solidFill>
                </a:rPr>
                <a:t>daily or weekly </a:t>
              </a:r>
              <a:r>
                <a:rPr lang="en-GB" sz="1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cron</a:t>
              </a:r>
              <a:endParaRPr lang="en-GB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800" b="1" dirty="0">
                  <a:solidFill>
                    <a:srgbClr val="C00000"/>
                  </a:solidFill>
                </a:rPr>
                <a:t>commands in </a:t>
              </a:r>
              <a:r>
                <a:rPr lang="en-GB" sz="1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linux</a:t>
              </a:r>
              <a:endParaRPr lang="en-GB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Arrow: Circular 26">
              <a:extLst>
                <a:ext uri="{FF2B5EF4-FFF2-40B4-BE49-F238E27FC236}">
                  <a16:creationId xmlns:a16="http://schemas.microsoft.com/office/drawing/2014/main" id="{D5661799-1409-D56F-7121-5EF7D34DA86A}"/>
                </a:ext>
              </a:extLst>
            </p:cNvPr>
            <p:cNvSpPr/>
            <p:nvPr/>
          </p:nvSpPr>
          <p:spPr>
            <a:xfrm flipV="1">
              <a:off x="5740398" y="3129132"/>
              <a:ext cx="643173" cy="884066"/>
            </a:xfrm>
            <a:prstGeom prst="circularArrow">
              <a:avLst>
                <a:gd name="adj1" fmla="val 3503"/>
                <a:gd name="adj2" fmla="val 1142319"/>
                <a:gd name="adj3" fmla="val 6680639"/>
                <a:gd name="adj4" fmla="val 13772155"/>
                <a:gd name="adj5" fmla="val 125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A4BFAFB-03B9-7B92-C94E-21BEF244AD03}"/>
              </a:ext>
            </a:extLst>
          </p:cNvPr>
          <p:cNvGrpSpPr/>
          <p:nvPr/>
        </p:nvGrpSpPr>
        <p:grpSpPr>
          <a:xfrm>
            <a:off x="6060554" y="1675840"/>
            <a:ext cx="3274828" cy="923299"/>
            <a:chOff x="6060554" y="1675840"/>
            <a:chExt cx="3274828" cy="923299"/>
          </a:xfrm>
        </p:grpSpPr>
        <p:sp>
          <p:nvSpPr>
            <p:cNvPr id="28" name="Google Shape;346;g3229875b016_3_7">
              <a:extLst>
                <a:ext uri="{FF2B5EF4-FFF2-40B4-BE49-F238E27FC236}">
                  <a16:creationId xmlns:a16="http://schemas.microsoft.com/office/drawing/2014/main" id="{ECD1DF99-474E-5142-C9AC-E8286E74E76E}"/>
                </a:ext>
              </a:extLst>
            </p:cNvPr>
            <p:cNvSpPr txBox="1"/>
            <p:nvPr/>
          </p:nvSpPr>
          <p:spPr>
            <a:xfrm>
              <a:off x="7199735" y="1675840"/>
              <a:ext cx="2135647" cy="923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741B47"/>
                  </a:solidFill>
                </a:rPr>
                <a:t>LOCAL COPY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741B47"/>
                  </a:solidFill>
                </a:rPr>
                <a:t>OF </a:t>
              </a:r>
              <a:r>
                <a:rPr lang="en-GB" sz="1600" b="1" dirty="0" err="1">
                  <a:solidFill>
                    <a:srgbClr val="741B47"/>
                  </a:solidFill>
                </a:rPr>
                <a:t>TMSMultiLab</a:t>
              </a:r>
              <a:endParaRPr lang="en-GB" sz="1600" b="1" dirty="0">
                <a:solidFill>
                  <a:srgbClr val="741B47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741B47"/>
                  </a:solidFill>
                </a:rPr>
                <a:t>REPOSITORY</a:t>
              </a:r>
              <a:endParaRPr sz="1600" b="1" dirty="0">
                <a:solidFill>
                  <a:srgbClr val="741B47"/>
                </a:solidFill>
              </a:endParaRPr>
            </a:p>
          </p:txBody>
        </p:sp>
        <p:cxnSp>
          <p:nvCxnSpPr>
            <p:cNvPr id="31" name="Google Shape;358;g3229875b016_3_7">
              <a:extLst>
                <a:ext uri="{FF2B5EF4-FFF2-40B4-BE49-F238E27FC236}">
                  <a16:creationId xmlns:a16="http://schemas.microsoft.com/office/drawing/2014/main" id="{0FE47447-AB3C-C396-B9DB-66F0289ADEE7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6060554" y="2137490"/>
              <a:ext cx="1139181" cy="460"/>
            </a:xfrm>
            <a:prstGeom prst="straightConnector1">
              <a:avLst/>
            </a:prstGeom>
            <a:noFill/>
            <a:ln w="28575" cap="flat" cmpd="sng">
              <a:solidFill>
                <a:srgbClr val="008F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7BE90D-34C2-C56A-76DA-0C62EE2A2405}"/>
              </a:ext>
            </a:extLst>
          </p:cNvPr>
          <p:cNvGrpSpPr/>
          <p:nvPr/>
        </p:nvGrpSpPr>
        <p:grpSpPr>
          <a:xfrm>
            <a:off x="6183946" y="2144274"/>
            <a:ext cx="884066" cy="907962"/>
            <a:chOff x="6183946" y="2144274"/>
            <a:chExt cx="884066" cy="90796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6F3F0A-BF59-19D3-1711-E72BC3AA7C39}"/>
                </a:ext>
              </a:extLst>
            </p:cNvPr>
            <p:cNvSpPr txBox="1"/>
            <p:nvPr/>
          </p:nvSpPr>
          <p:spPr>
            <a:xfrm>
              <a:off x="6345178" y="214427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</a:t>
              </a:r>
            </a:p>
          </p:txBody>
        </p:sp>
        <p:sp>
          <p:nvSpPr>
            <p:cNvPr id="42" name="Arrow: Circular 41">
              <a:extLst>
                <a:ext uri="{FF2B5EF4-FFF2-40B4-BE49-F238E27FC236}">
                  <a16:creationId xmlns:a16="http://schemas.microsoft.com/office/drawing/2014/main" id="{71B4AEE1-828A-7747-824F-3F3A50A5275A}"/>
                </a:ext>
              </a:extLst>
            </p:cNvPr>
            <p:cNvSpPr/>
            <p:nvPr/>
          </p:nvSpPr>
          <p:spPr>
            <a:xfrm rot="5400000" flipV="1">
              <a:off x="6304392" y="2288617"/>
              <a:ext cx="643173" cy="884066"/>
            </a:xfrm>
            <a:prstGeom prst="circularArrow">
              <a:avLst>
                <a:gd name="adj1" fmla="val 3503"/>
                <a:gd name="adj2" fmla="val 1142319"/>
                <a:gd name="adj3" fmla="val 6680639"/>
                <a:gd name="adj4" fmla="val 13772155"/>
                <a:gd name="adj5" fmla="val 125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93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45C202D5-E950-A3D2-0A32-FD68B9A9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29875b016_3_7">
            <a:extLst>
              <a:ext uri="{FF2B5EF4-FFF2-40B4-BE49-F238E27FC236}">
                <a16:creationId xmlns:a16="http://schemas.microsoft.com/office/drawing/2014/main" id="{AD691962-754E-69E6-41A8-FE5A2257B7AC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Example: Head measurements</a:t>
            </a:r>
            <a:endParaRPr dirty="0"/>
          </a:p>
        </p:txBody>
      </p:sp>
      <p:sp>
        <p:nvSpPr>
          <p:cNvPr id="347" name="Google Shape;347;g3229875b016_3_7">
            <a:extLst>
              <a:ext uri="{FF2B5EF4-FFF2-40B4-BE49-F238E27FC236}">
                <a16:creationId xmlns:a16="http://schemas.microsoft.com/office/drawing/2014/main" id="{EA88A58A-D0D3-4407-F844-3DF1D11B9CDD}"/>
              </a:ext>
            </a:extLst>
          </p:cNvPr>
          <p:cNvSpPr txBox="1"/>
          <p:nvPr/>
        </p:nvSpPr>
        <p:spPr>
          <a:xfrm>
            <a:off x="-47100" y="44697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1"/>
                </a:solidFill>
              </a:rPr>
              <a:t>physical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1"/>
                </a:solidFill>
              </a:rPr>
              <a:t>laboratory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48" name="Google Shape;348;g3229875b016_3_7">
            <a:extLst>
              <a:ext uri="{FF2B5EF4-FFF2-40B4-BE49-F238E27FC236}">
                <a16:creationId xmlns:a16="http://schemas.microsoft.com/office/drawing/2014/main" id="{903BBEFA-3E9B-F17D-E63C-328BEACA3C7B}"/>
              </a:ext>
            </a:extLst>
          </p:cNvPr>
          <p:cNvSpPr txBox="1"/>
          <p:nvPr/>
        </p:nvSpPr>
        <p:spPr>
          <a:xfrm>
            <a:off x="-47100" y="30219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741B47"/>
                </a:solidFill>
              </a:rPr>
              <a:t>local</a:t>
            </a:r>
            <a:endParaRPr sz="2200" dirty="0">
              <a:solidFill>
                <a:srgbClr val="741B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741B47"/>
                </a:solidFill>
              </a:rPr>
              <a:t>computers</a:t>
            </a:r>
            <a:endParaRPr sz="2200" dirty="0">
              <a:solidFill>
                <a:srgbClr val="741B47"/>
              </a:solidFill>
            </a:endParaRPr>
          </a:p>
        </p:txBody>
      </p:sp>
      <p:sp>
        <p:nvSpPr>
          <p:cNvPr id="349" name="Google Shape;349;g3229875b016_3_7">
            <a:extLst>
              <a:ext uri="{FF2B5EF4-FFF2-40B4-BE49-F238E27FC236}">
                <a16:creationId xmlns:a16="http://schemas.microsoft.com/office/drawing/2014/main" id="{A298544B-BB28-7DA6-10C4-3C3EE309E77A}"/>
              </a:ext>
            </a:extLst>
          </p:cNvPr>
          <p:cNvSpPr txBox="1"/>
          <p:nvPr/>
        </p:nvSpPr>
        <p:spPr>
          <a:xfrm>
            <a:off x="-47100" y="17265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00A65D"/>
                </a:solidFill>
              </a:rPr>
              <a:t>cloud</a:t>
            </a:r>
            <a:endParaRPr sz="2200" dirty="0">
              <a:solidFill>
                <a:srgbClr val="00A65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00A65D"/>
                </a:solidFill>
              </a:rPr>
              <a:t>computers</a:t>
            </a:r>
            <a:endParaRPr sz="2200" dirty="0">
              <a:solidFill>
                <a:srgbClr val="00A65D"/>
              </a:solidFill>
            </a:endParaRPr>
          </a:p>
        </p:txBody>
      </p:sp>
      <p:sp>
        <p:nvSpPr>
          <p:cNvPr id="344" name="Google Shape;344;g3229875b016_3_7">
            <a:extLst>
              <a:ext uri="{FF2B5EF4-FFF2-40B4-BE49-F238E27FC236}">
                <a16:creationId xmlns:a16="http://schemas.microsoft.com/office/drawing/2014/main" id="{3A2CC387-9E19-ECB0-B444-97B8EB33A349}"/>
              </a:ext>
            </a:extLst>
          </p:cNvPr>
          <p:cNvSpPr txBox="1"/>
          <p:nvPr/>
        </p:nvSpPr>
        <p:spPr>
          <a:xfrm>
            <a:off x="2734650" y="4674975"/>
            <a:ext cx="20196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</a:rPr>
              <a:t>MEASURE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</a:rPr>
              <a:t>PEOPLE’S HEADS</a:t>
            </a:r>
            <a:endParaRPr sz="1600" b="1" dirty="0">
              <a:solidFill>
                <a:schemeClr val="dk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3FE1FC-DE23-A331-1D8B-50F4EA6A8E7E}"/>
              </a:ext>
            </a:extLst>
          </p:cNvPr>
          <p:cNvGrpSpPr/>
          <p:nvPr/>
        </p:nvGrpSpPr>
        <p:grpSpPr>
          <a:xfrm>
            <a:off x="3744450" y="3203050"/>
            <a:ext cx="2533353" cy="1471925"/>
            <a:chOff x="3744450" y="3203050"/>
            <a:chExt cx="2533353" cy="1471925"/>
          </a:xfrm>
        </p:grpSpPr>
        <p:sp>
          <p:nvSpPr>
            <p:cNvPr id="346" name="Google Shape;346;g3229875b016_3_7">
              <a:extLst>
                <a:ext uri="{FF2B5EF4-FFF2-40B4-BE49-F238E27FC236}">
                  <a16:creationId xmlns:a16="http://schemas.microsoft.com/office/drawing/2014/main" id="{4002ADBD-AA69-E1C4-AF7E-F7B36067AA6B}"/>
                </a:ext>
              </a:extLst>
            </p:cNvPr>
            <p:cNvSpPr txBox="1"/>
            <p:nvPr/>
          </p:nvSpPr>
          <p:spPr>
            <a:xfrm>
              <a:off x="4871403" y="3203050"/>
              <a:ext cx="14064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741B47"/>
                  </a:solidFill>
                </a:rPr>
                <a:t>META</a:t>
              </a:r>
              <a:endParaRPr sz="1600" b="1" dirty="0">
                <a:solidFill>
                  <a:srgbClr val="741B47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741B47"/>
                  </a:solidFill>
                </a:rPr>
                <a:t>DATA</a:t>
              </a:r>
              <a:endParaRPr sz="1600" b="1" dirty="0">
                <a:solidFill>
                  <a:srgbClr val="741B47"/>
                </a:solidFill>
              </a:endParaRPr>
            </a:p>
          </p:txBody>
        </p:sp>
        <p:cxnSp>
          <p:nvCxnSpPr>
            <p:cNvPr id="355" name="Google Shape;355;g3229875b016_3_7">
              <a:extLst>
                <a:ext uri="{FF2B5EF4-FFF2-40B4-BE49-F238E27FC236}">
                  <a16:creationId xmlns:a16="http://schemas.microsoft.com/office/drawing/2014/main" id="{8D72EDFE-03B3-2F7C-AA59-2D69B431E7A9}"/>
                </a:ext>
              </a:extLst>
            </p:cNvPr>
            <p:cNvCxnSpPr>
              <a:cxnSpLocks/>
              <a:stCxn id="344" idx="0"/>
              <a:endCxn id="346" idx="2"/>
            </p:cNvCxnSpPr>
            <p:nvPr/>
          </p:nvCxnSpPr>
          <p:spPr>
            <a:xfrm flipV="1">
              <a:off x="3744450" y="3880150"/>
              <a:ext cx="1830153" cy="79482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D18251-130C-B5B0-DBE6-B5664814546D}"/>
              </a:ext>
            </a:extLst>
          </p:cNvPr>
          <p:cNvGrpSpPr/>
          <p:nvPr/>
        </p:nvGrpSpPr>
        <p:grpSpPr>
          <a:xfrm>
            <a:off x="4659526" y="4277562"/>
            <a:ext cx="3708645" cy="690819"/>
            <a:chOff x="4659526" y="4277562"/>
            <a:chExt cx="3708645" cy="6908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F57DF8-A576-7030-9C53-9387673EA959}"/>
                </a:ext>
              </a:extLst>
            </p:cNvPr>
            <p:cNvSpPr txBox="1"/>
            <p:nvPr/>
          </p:nvSpPr>
          <p:spPr>
            <a:xfrm>
              <a:off x="5128181" y="4322050"/>
              <a:ext cx="3239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b="1" dirty="0">
                  <a:solidFill>
                    <a:srgbClr val="C00000"/>
                  </a:solidFill>
                </a:rPr>
                <a:t>collected using </a:t>
              </a:r>
              <a:r>
                <a:rPr lang="en-GB" sz="1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MySQL</a:t>
              </a:r>
            </a:p>
            <a:p>
              <a:r>
                <a:rPr lang="en-GB" sz="1800" b="1" dirty="0">
                  <a:solidFill>
                    <a:srgbClr val="C00000"/>
                  </a:solidFill>
                </a:rPr>
                <a:t>database, </a:t>
              </a:r>
              <a:r>
                <a:rPr lang="en-GB" sz="1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html</a:t>
              </a:r>
              <a:r>
                <a:rPr lang="en-GB" sz="1800" b="1" dirty="0">
                  <a:solidFill>
                    <a:srgbClr val="C00000"/>
                  </a:solidFill>
                </a:rPr>
                <a:t>, &amp; </a:t>
              </a:r>
              <a:r>
                <a:rPr lang="en-GB" sz="1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php</a:t>
              </a:r>
              <a:r>
                <a:rPr lang="en-GB" sz="1800" b="1" dirty="0">
                  <a:solidFill>
                    <a:srgbClr val="C00000"/>
                  </a:solidFill>
                </a:rPr>
                <a:t> code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4D4B4C6-0CD8-1D4F-681D-540F7772A78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4659526" y="4277562"/>
              <a:ext cx="468655" cy="36765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C8E9DA-C40E-CC1B-7D86-F474D94D65C9}"/>
              </a:ext>
            </a:extLst>
          </p:cNvPr>
          <p:cNvGrpSpPr/>
          <p:nvPr/>
        </p:nvGrpSpPr>
        <p:grpSpPr>
          <a:xfrm>
            <a:off x="5076254" y="1922400"/>
            <a:ext cx="984300" cy="1281250"/>
            <a:chOff x="5076254" y="1922400"/>
            <a:chExt cx="984300" cy="1281250"/>
          </a:xfrm>
        </p:grpSpPr>
        <p:sp>
          <p:nvSpPr>
            <p:cNvPr id="23" name="Google Shape;350;g3229875b016_3_7">
              <a:extLst>
                <a:ext uri="{FF2B5EF4-FFF2-40B4-BE49-F238E27FC236}">
                  <a16:creationId xmlns:a16="http://schemas.microsoft.com/office/drawing/2014/main" id="{CB35220A-6BA3-9288-3D2E-65B7394814D1}"/>
                </a:ext>
              </a:extLst>
            </p:cNvPr>
            <p:cNvSpPr txBox="1"/>
            <p:nvPr/>
          </p:nvSpPr>
          <p:spPr>
            <a:xfrm>
              <a:off x="5076254" y="1922400"/>
              <a:ext cx="98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8FFF"/>
                  </a:solidFill>
                </a:rPr>
                <a:t>GitHub</a:t>
              </a:r>
              <a:endParaRPr dirty="0">
                <a:solidFill>
                  <a:srgbClr val="008FFF"/>
                </a:solidFill>
              </a:endParaRPr>
            </a:p>
          </p:txBody>
        </p:sp>
        <p:cxnSp>
          <p:nvCxnSpPr>
            <p:cNvPr id="24" name="Google Shape;358;g3229875b016_3_7">
              <a:extLst>
                <a:ext uri="{FF2B5EF4-FFF2-40B4-BE49-F238E27FC236}">
                  <a16:creationId xmlns:a16="http://schemas.microsoft.com/office/drawing/2014/main" id="{A80A09D5-5A21-289A-8BCB-F5FB1F741C53}"/>
                </a:ext>
              </a:extLst>
            </p:cNvPr>
            <p:cNvCxnSpPr>
              <a:endCxn id="23" idx="2"/>
            </p:cNvCxnSpPr>
            <p:nvPr/>
          </p:nvCxnSpPr>
          <p:spPr>
            <a:xfrm flipH="1" flipV="1">
              <a:off x="5568404" y="2353500"/>
              <a:ext cx="6949" cy="850150"/>
            </a:xfrm>
            <a:prstGeom prst="straightConnector1">
              <a:avLst/>
            </a:prstGeom>
            <a:noFill/>
            <a:ln w="28575" cap="flat" cmpd="sng">
              <a:solidFill>
                <a:srgbClr val="008FFF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2ADBA4C-AA60-CF1D-C13A-96AFD95F08AC}"/>
              </a:ext>
            </a:extLst>
          </p:cNvPr>
          <p:cNvSpPr txBox="1"/>
          <p:nvPr/>
        </p:nvSpPr>
        <p:spPr>
          <a:xfrm>
            <a:off x="5008038" y="258579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21A7FF-6FF5-3806-7CE8-8D4CFA4E51BE}"/>
              </a:ext>
            </a:extLst>
          </p:cNvPr>
          <p:cNvGrpSpPr/>
          <p:nvPr/>
        </p:nvGrpSpPr>
        <p:grpSpPr>
          <a:xfrm>
            <a:off x="5740398" y="3099224"/>
            <a:ext cx="3193744" cy="923330"/>
            <a:chOff x="5740398" y="3099224"/>
            <a:chExt cx="3193744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5B5FA1-232A-6BA1-DD89-AC6040B81648}"/>
                </a:ext>
              </a:extLst>
            </p:cNvPr>
            <p:cNvSpPr txBox="1"/>
            <p:nvPr/>
          </p:nvSpPr>
          <p:spPr>
            <a:xfrm>
              <a:off x="6405886" y="3099224"/>
              <a:ext cx="25282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b="1" dirty="0">
                  <a:solidFill>
                    <a:srgbClr val="C00000"/>
                  </a:solidFill>
                </a:rPr>
                <a:t>daily or weekly </a:t>
              </a:r>
              <a:r>
                <a:rPr lang="en-GB" sz="1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cron</a:t>
              </a:r>
              <a:endParaRPr lang="en-GB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800" b="1" dirty="0">
                  <a:solidFill>
                    <a:srgbClr val="C00000"/>
                  </a:solidFill>
                </a:rPr>
                <a:t>commands in </a:t>
              </a:r>
              <a:r>
                <a:rPr lang="en-GB" sz="1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linux</a:t>
              </a:r>
              <a:endParaRPr lang="en-GB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800" b="1" dirty="0">
                  <a:solidFill>
                    <a:srgbClr val="C00000"/>
                  </a:solidFill>
                  <a:latin typeface="+mn-lt"/>
                  <a:cs typeface="Courier New" panose="02070309020205020404" pitchFamily="49" charset="0"/>
                </a:rPr>
                <a:t>run</a:t>
              </a:r>
              <a:r>
                <a:rPr lang="en-GB" sz="1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8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Matlab</a:t>
              </a:r>
              <a:r>
                <a:rPr lang="en-GB" sz="18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800" b="1" dirty="0">
                  <a:solidFill>
                    <a:srgbClr val="C00000"/>
                  </a:solidFill>
                  <a:latin typeface="+mj-lt"/>
                  <a:cs typeface="Courier New" panose="02070309020205020404" pitchFamily="49" charset="0"/>
                </a:rPr>
                <a:t>script</a:t>
              </a:r>
            </a:p>
          </p:txBody>
        </p:sp>
        <p:sp>
          <p:nvSpPr>
            <p:cNvPr id="27" name="Arrow: Circular 26">
              <a:extLst>
                <a:ext uri="{FF2B5EF4-FFF2-40B4-BE49-F238E27FC236}">
                  <a16:creationId xmlns:a16="http://schemas.microsoft.com/office/drawing/2014/main" id="{B0D8B6B7-1B8B-C80C-14CD-76C399B63E1B}"/>
                </a:ext>
              </a:extLst>
            </p:cNvPr>
            <p:cNvSpPr/>
            <p:nvPr/>
          </p:nvSpPr>
          <p:spPr>
            <a:xfrm flipV="1">
              <a:off x="5740398" y="3129132"/>
              <a:ext cx="643173" cy="884066"/>
            </a:xfrm>
            <a:prstGeom prst="circularArrow">
              <a:avLst>
                <a:gd name="adj1" fmla="val 3503"/>
                <a:gd name="adj2" fmla="val 1142319"/>
                <a:gd name="adj3" fmla="val 6680639"/>
                <a:gd name="adj4" fmla="val 13772155"/>
                <a:gd name="adj5" fmla="val 125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5" name="Picture 4" descr="A group of blue bars&#10;&#10;AI-generated content may be incorrect.">
            <a:extLst>
              <a:ext uri="{FF2B5EF4-FFF2-40B4-BE49-F238E27FC236}">
                <a16:creationId xmlns:a16="http://schemas.microsoft.com/office/drawing/2014/main" id="{73CE6774-0364-ABB4-CC75-5A118B0C0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349" y="1260000"/>
            <a:ext cx="1800000" cy="1800000"/>
          </a:xfrm>
          <a:prstGeom prst="rect">
            <a:avLst/>
          </a:prstGeom>
        </p:spPr>
      </p:pic>
      <p:pic>
        <p:nvPicPr>
          <p:cNvPr id="8" name="Picture 7" descr="A collage of graphs and diagrams&#10;&#10;AI-generated content may be incorrect.">
            <a:extLst>
              <a:ext uri="{FF2B5EF4-FFF2-40B4-BE49-F238E27FC236}">
                <a16:creationId xmlns:a16="http://schemas.microsoft.com/office/drawing/2014/main" id="{E0E7D8F2-C598-069F-73B0-8DE7CF9C0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443" y="1260000"/>
            <a:ext cx="1800000" cy="18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CB281A-CA80-D3CD-91FD-1BFD8EBA2C6B}"/>
              </a:ext>
            </a:extLst>
          </p:cNvPr>
          <p:cNvSpPr txBox="1"/>
          <p:nvPr/>
        </p:nvSpPr>
        <p:spPr>
          <a:xfrm>
            <a:off x="2849458" y="2545404"/>
            <a:ext cx="1475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008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on wiki</a:t>
            </a:r>
            <a:r>
              <a:rPr lang="en-GB" sz="1600" b="1" dirty="0"/>
              <a:t>,</a:t>
            </a:r>
          </a:p>
          <a:p>
            <a:pPr algn="ctr"/>
            <a:r>
              <a:rPr lang="en-GB" sz="1600" b="1" dirty="0">
                <a:solidFill>
                  <a:srgbClr val="008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in repo</a:t>
            </a:r>
            <a:endParaRPr lang="en-GB" sz="1600" b="1" dirty="0">
              <a:solidFill>
                <a:srgbClr val="008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9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198</Words>
  <Application>Microsoft Office PowerPoint</Application>
  <PresentationFormat>Custom</PresentationFormat>
  <Paragraphs>105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 New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Nicholas Holmes (Sport, Exercise and Rehabilitation Sciences)</cp:lastModifiedBy>
  <cp:revision>50</cp:revision>
  <dcterms:created xsi:type="dcterms:W3CDTF">2024-11-28T12:07:20Z</dcterms:created>
  <dcterms:modified xsi:type="dcterms:W3CDTF">2025-02-28T07:38:40Z</dcterms:modified>
</cp:coreProperties>
</file>