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5" r:id="rId4"/>
    <p:sldId id="274" r:id="rId5"/>
    <p:sldId id="270" r:id="rId6"/>
    <p:sldId id="271" r:id="rId7"/>
    <p:sldId id="267" r:id="rId8"/>
    <p:sldId id="269" r:id="rId9"/>
    <p:sldId id="277" r:id="rId10"/>
    <p:sldId id="282" r:id="rId11"/>
    <p:sldId id="278" r:id="rId12"/>
    <p:sldId id="280" r:id="rId13"/>
    <p:sldId id="279" r:id="rId14"/>
    <p:sldId id="281" r:id="rId15"/>
  </p:sldIdLst>
  <p:sldSz cx="10080625" cy="567055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175" userDrawn="1">
          <p15:clr>
            <a:srgbClr val="A4A3A4"/>
          </p15:clr>
        </p15:guide>
        <p15:guide id="3" orient="horz" pos="178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F"/>
    <a:srgbClr val="00A65D"/>
    <a:srgbClr val="FF3300"/>
    <a:srgbClr val="4DFFB3"/>
    <a:srgbClr val="87CEEB"/>
    <a:srgbClr val="288EED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50" y="66"/>
      </p:cViewPr>
      <p:guideLst>
        <p:guide pos="3175"/>
        <p:guide orient="horz" pos="1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5T05:25:36.9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0 625,'12'-227,"-6"181,2 0,27-84,-28 115,0-1,2 1,-1 0,2 1,11-14,14-21,-34 47,0 0,0 1,0-1,0 1,1-1,-1 1,0-1,1 1,-1 0,1 0,-1 0,1 0,-1 0,1 0,0 0,-1 0,4 0,-3 1,-1-1,1 2,-1-1,1 0,-1 0,1 0,-1 1,1-1,-1 1,1-1,-1 1,0-1,1 1,-1 0,0 0,0 0,2 1,3 4,0 0,-1 1,0-1,0 1,-1 0,7 14,63 161,-33-75,-21-57,-2 1,-2 1,13 74,-26-104,4 24,18 66,-9-65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github.com/TMSMultiLab/TMSMultiLab/wiki" TargetMode="External"/><Relationship Id="rId7" Type="http://schemas.openxmlformats.org/officeDocument/2006/relationships/hyperlink" Target="https://neuromodplu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eps.ac.uk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SMultiLab/TMSMultiLab/wiki/Meet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SMultiLab/TMSMultiLab/wiki/Conferen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ms-ra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-1" y="447748"/>
            <a:ext cx="10080625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 dirty="0">
                <a:solidFill>
                  <a:srgbClr val="008FFF"/>
                </a:solidFill>
                <a:sym typeface="Arial"/>
              </a:rPr>
              <a:t>TMS@40</a:t>
            </a:r>
            <a:r>
              <a:rPr lang="en-GB" sz="4000" b="1" dirty="0">
                <a:solidFill>
                  <a:srgbClr val="008FFF"/>
                </a:solidFill>
              </a:rPr>
              <a:t>, an</a:t>
            </a:r>
            <a:r>
              <a:rPr lang="en-GB" sz="4000" b="1" i="0" u="none" strike="noStrike" cap="none" dirty="0">
                <a:solidFill>
                  <a:srgbClr val="008FFF"/>
                </a:solidFill>
                <a:sym typeface="Arial"/>
              </a:rPr>
              <a:t> EPS Research Workshop</a:t>
            </a:r>
            <a:endParaRPr sz="1200" dirty="0">
              <a:solidFill>
                <a:srgbClr val="008FFF"/>
              </a:solidFill>
            </a:endParaRPr>
          </a:p>
        </p:txBody>
      </p:sp>
      <p:pic>
        <p:nvPicPr>
          <p:cNvPr id="115" name="Google Shape;115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0106" y="1486571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72196-AC5F-B57F-E0CE-C56AEF03052E}"/>
              </a:ext>
            </a:extLst>
          </p:cNvPr>
          <p:cNvSpPr txBox="1"/>
          <p:nvPr/>
        </p:nvSpPr>
        <p:spPr>
          <a:xfrm>
            <a:off x="8677569" y="78721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Apr. ‘25</a:t>
            </a:r>
          </a:p>
        </p:txBody>
      </p:sp>
      <p:pic>
        <p:nvPicPr>
          <p:cNvPr id="3" name="Picture 2" descr="A black and white logo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D4D0505E-851E-A700-A1C0-5D2DEBFB0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286" y="1533239"/>
            <a:ext cx="2700000" cy="2631881"/>
          </a:xfrm>
          <a:prstGeom prst="rect">
            <a:avLst/>
          </a:prstGeom>
        </p:spPr>
      </p:pic>
      <p:pic>
        <p:nvPicPr>
          <p:cNvPr id="6" name="Picture 5" descr="A blue and white logo&#10;&#10;AI-generated content may be incorrect.">
            <a:hlinkClick r:id="rId7"/>
            <a:extLst>
              <a:ext uri="{FF2B5EF4-FFF2-40B4-BE49-F238E27FC236}">
                <a16:creationId xmlns:a16="http://schemas.microsoft.com/office/drawing/2014/main" id="{E0E2D8DF-156C-9D46-0C08-455B9F8D4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4820" y="3647923"/>
            <a:ext cx="1350000" cy="1350000"/>
          </a:xfrm>
          <a:prstGeom prst="rect">
            <a:avLst/>
          </a:prstGeom>
        </p:spPr>
      </p:pic>
      <p:sp>
        <p:nvSpPr>
          <p:cNvPr id="7" name="Google Shape;150;p4">
            <a:extLst>
              <a:ext uri="{FF2B5EF4-FFF2-40B4-BE49-F238E27FC236}">
                <a16:creationId xmlns:a16="http://schemas.microsoft.com/office/drawing/2014/main" id="{7F5550E2-DF06-608F-D7B8-E0E7E64D1F6E}"/>
              </a:ext>
            </a:extLst>
          </p:cNvPr>
          <p:cNvSpPr txBox="1"/>
          <p:nvPr/>
        </p:nvSpPr>
        <p:spPr>
          <a:xfrm>
            <a:off x="237062" y="4565017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with additional support from </a:t>
            </a:r>
            <a:r>
              <a:rPr lang="en-GB" sz="2400" b="1" strike="noStrik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NeuroMod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A97F-DF9C-B4EC-482C-5E8271085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7AF825FC-2622-61ED-EF91-7FACDA415F2F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Future projects @TMSMultiLab</a:t>
            </a:r>
            <a:endParaRPr dirty="0"/>
          </a:p>
        </p:txBody>
      </p:sp>
      <p:sp>
        <p:nvSpPr>
          <p:cNvPr id="18" name="Google Shape;150;p4">
            <a:extLst>
              <a:ext uri="{FF2B5EF4-FFF2-40B4-BE49-F238E27FC236}">
                <a16:creationId xmlns:a16="http://schemas.microsoft.com/office/drawing/2014/main" id="{6FD08F4C-EE51-FAD0-09A1-8F4D24018219}"/>
              </a:ext>
            </a:extLst>
          </p:cNvPr>
          <p:cNvSpPr txBox="1"/>
          <p:nvPr/>
        </p:nvSpPr>
        <p:spPr>
          <a:xfrm>
            <a:off x="269505" y="1033646"/>
            <a:ext cx="9696531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2400" b="1" dirty="0">
                <a:solidFill>
                  <a:srgbClr val="008FFF"/>
                </a:solidFill>
              </a:rPr>
              <a:t>[INSERT YOUR MULTI-LAB PROJECT HERE]</a:t>
            </a:r>
            <a:endParaRPr lang="en-GB" sz="2400" strike="noStrike" dirty="0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F35AC-63BA-6648-498E-F14581EFF24F}"/>
              </a:ext>
            </a:extLst>
          </p:cNvPr>
          <p:cNvSpPr txBox="1"/>
          <p:nvPr/>
        </p:nvSpPr>
        <p:spPr>
          <a:xfrm>
            <a:off x="1391953" y="186955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→ …</a:t>
            </a:r>
          </a:p>
        </p:txBody>
      </p:sp>
    </p:spTree>
    <p:extLst>
      <p:ext uri="{BB962C8B-B14F-4D97-AF65-F5344CB8AC3E}">
        <p14:creationId xmlns:p14="http://schemas.microsoft.com/office/powerpoint/2010/main" val="205209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63977-01A2-933D-EF5E-5EADC5E9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CD361409-BDD2-D4DE-5932-C9B011F243AA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Monthly meetings</a:t>
            </a:r>
            <a:endParaRPr dirty="0"/>
          </a:p>
        </p:txBody>
      </p:sp>
      <p:sp>
        <p:nvSpPr>
          <p:cNvPr id="18" name="Google Shape;150;p4">
            <a:extLst>
              <a:ext uri="{FF2B5EF4-FFF2-40B4-BE49-F238E27FC236}">
                <a16:creationId xmlns:a16="http://schemas.microsoft.com/office/drawing/2014/main" id="{01A68DC9-D399-78E0-3952-25EC01CDE3DE}"/>
              </a:ext>
            </a:extLst>
          </p:cNvPr>
          <p:cNvSpPr txBox="1"/>
          <p:nvPr/>
        </p:nvSpPr>
        <p:spPr>
          <a:xfrm>
            <a:off x="1008409" y="2539165"/>
            <a:ext cx="9696531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strike="noStrike" dirty="0">
                <a:solidFill>
                  <a:srgbClr val="008FFF"/>
                </a:solidFill>
                <a:sym typeface="Arial"/>
              </a:rPr>
              <a:t>Last Friday of every month, 14:00 UK TIME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008FFF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strike="noStrike" dirty="0">
                <a:solidFill>
                  <a:srgbClr val="008FFF"/>
                </a:solidFill>
                <a:sym typeface="Arial"/>
              </a:rPr>
              <a:t>Zoom links sent via GitHub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008FFF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Topics are on the </a:t>
            </a:r>
            <a:r>
              <a:rPr lang="en-GB" sz="3200" b="1" dirty="0">
                <a:solidFill>
                  <a:srgbClr val="008FFF"/>
                </a:solidFill>
                <a:hlinkClick r:id="rId2"/>
              </a:rPr>
              <a:t>Meetings</a:t>
            </a:r>
            <a:r>
              <a:rPr lang="en-GB" sz="3200" b="1" dirty="0">
                <a:solidFill>
                  <a:srgbClr val="008FFF"/>
                </a:solidFill>
              </a:rPr>
              <a:t> page</a:t>
            </a:r>
            <a:endParaRPr lang="en-GB" sz="3200" b="1" strike="noStrike" dirty="0">
              <a:solidFill>
                <a:srgbClr val="008FFF"/>
              </a:solidFill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3200" b="1" dirty="0">
              <a:solidFill>
                <a:srgbClr val="008FFF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strike="noStrike" dirty="0">
                <a:solidFill>
                  <a:srgbClr val="008FFF"/>
                </a:solidFill>
                <a:sym typeface="Arial"/>
              </a:rPr>
              <a:t>All welcome! </a:t>
            </a:r>
            <a:r>
              <a:rPr lang="en-GB" sz="1600" b="1" strike="noStrike" dirty="0">
                <a:solidFill>
                  <a:srgbClr val="008FFF"/>
                </a:solidFill>
                <a:sym typeface="Arial"/>
              </a:rPr>
              <a:t>(especially if you lead the meeting)</a:t>
            </a:r>
            <a:endParaRPr lang="en-GB" sz="3200" strike="noStrike" dirty="0">
              <a:solidFill>
                <a:srgbClr val="008FFF"/>
              </a:solidFill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2BA38-BF0B-72F0-BBBE-4889CB16A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3FC94E09-86B6-E426-ADE6-3007E42EFE50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Other meetings</a:t>
            </a:r>
            <a:endParaRPr dirty="0"/>
          </a:p>
        </p:txBody>
      </p:sp>
      <p:sp>
        <p:nvSpPr>
          <p:cNvPr id="18" name="Google Shape;150;p4">
            <a:extLst>
              <a:ext uri="{FF2B5EF4-FFF2-40B4-BE49-F238E27FC236}">
                <a16:creationId xmlns:a16="http://schemas.microsoft.com/office/drawing/2014/main" id="{6847F794-2515-5106-C1BC-235C17742317}"/>
              </a:ext>
            </a:extLst>
          </p:cNvPr>
          <p:cNvSpPr txBox="1"/>
          <p:nvPr/>
        </p:nvSpPr>
        <p:spPr>
          <a:xfrm>
            <a:off x="2020382" y="2474510"/>
            <a:ext cx="6038936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strike="noStrike" dirty="0">
                <a:solidFill>
                  <a:srgbClr val="008FFF"/>
                </a:solidFill>
                <a:sym typeface="Arial"/>
                <a:hlinkClick r:id="rId2"/>
              </a:rPr>
              <a:t>Conferences page on the </a:t>
            </a:r>
            <a:r>
              <a:rPr lang="en-GB" sz="3200" b="1" dirty="0">
                <a:solidFill>
                  <a:srgbClr val="008FFF"/>
                </a:solidFill>
                <a:hlinkClick r:id="rId2"/>
              </a:rPr>
              <a:t>wiki</a:t>
            </a:r>
            <a:endParaRPr lang="en-GB" sz="11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2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33A0-D17B-F9E2-D6C2-F6F17C40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693DA2EA-7887-3E81-98C2-812AC691DC09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and finally…</a:t>
            </a:r>
            <a:endParaRPr dirty="0"/>
          </a:p>
        </p:txBody>
      </p:sp>
      <p:sp>
        <p:nvSpPr>
          <p:cNvPr id="18" name="Google Shape;150;p4">
            <a:extLst>
              <a:ext uri="{FF2B5EF4-FFF2-40B4-BE49-F238E27FC236}">
                <a16:creationId xmlns:a16="http://schemas.microsoft.com/office/drawing/2014/main" id="{3404A9E2-6F5A-8DBD-7CCC-69125F77BCD1}"/>
              </a:ext>
            </a:extLst>
          </p:cNvPr>
          <p:cNvSpPr txBox="1"/>
          <p:nvPr/>
        </p:nvSpPr>
        <p:spPr>
          <a:xfrm>
            <a:off x="230806" y="602451"/>
            <a:ext cx="10102935" cy="360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Science is a social endeavour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008FFF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Just publishing your amazing paper is not enough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008FFF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Science develops fast when communities change course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b="1" dirty="0">
              <a:solidFill>
                <a:srgbClr val="008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B462F-DC72-CC37-983C-C7E1F737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4" y="3488931"/>
            <a:ext cx="1375799" cy="1954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A8D30-0CEA-A941-482A-4AEEC807482A}"/>
              </a:ext>
            </a:extLst>
          </p:cNvPr>
          <p:cNvSpPr txBox="1"/>
          <p:nvPr/>
        </p:nvSpPr>
        <p:spPr>
          <a:xfrm>
            <a:off x="1875741" y="3433515"/>
            <a:ext cx="3754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←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Thomas S Kuhn (1962)</a:t>
            </a:r>
          </a:p>
          <a:p>
            <a:pPr algn="ctr"/>
            <a:endParaRPr lang="en-GB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  <a:p>
            <a:pPr algn="ctr"/>
            <a:r>
              <a:rPr lang="en-GB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‘periods of crisis’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D0C828-98F1-6540-14E5-F2A5FF6B59F2}"/>
              </a:ext>
            </a:extLst>
          </p:cNvPr>
          <p:cNvGrpSpPr/>
          <p:nvPr/>
        </p:nvGrpSpPr>
        <p:grpSpPr>
          <a:xfrm>
            <a:off x="3526493" y="3498556"/>
            <a:ext cx="5849698" cy="1996363"/>
            <a:chOff x="3526493" y="3498556"/>
            <a:chExt cx="5849698" cy="19963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0D6EA6-F9B4-C4A2-0EEA-E9A45827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908" y="3498556"/>
              <a:ext cx="3543283" cy="19963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B49D0-C74A-5762-3E83-BC56A7FDBB42}"/>
                </a:ext>
              </a:extLst>
            </p:cNvPr>
            <p:cNvSpPr txBox="1"/>
            <p:nvPr/>
          </p:nvSpPr>
          <p:spPr>
            <a:xfrm>
              <a:off x="3526493" y="5031229"/>
              <a:ext cx="51687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Kuhn the pug </a:t>
              </a:r>
              <a:r>
                <a:rPr lang="en-GB" sz="2400" dirty="0">
                  <a:solidFill>
                    <a:srgbClr val="C00000"/>
                  </a:solidFill>
                </a:rPr>
                <a:t>→ 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4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229EA-8FE9-F6FA-4449-9BF38E1D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2BFB0842-3D33-CD95-B967-D6FCE7614A4B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THE END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4487FA1B-B6C8-6B68-301D-091FD7DDF2C2}"/>
              </a:ext>
            </a:extLst>
          </p:cNvPr>
          <p:cNvSpPr txBox="1"/>
          <p:nvPr/>
        </p:nvSpPr>
        <p:spPr>
          <a:xfrm>
            <a:off x="531200" y="1591680"/>
            <a:ext cx="9071640" cy="310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of the beginning…</a:t>
            </a:r>
            <a:endParaRPr lang="en-GB" sz="7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3B893-6EA5-3C2A-922F-3C2515DB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A74C7870-4CCD-F488-9060-D9A261922C9B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THE END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39E11523-227C-F395-9ABC-CE82535B4704}"/>
              </a:ext>
            </a:extLst>
          </p:cNvPr>
          <p:cNvSpPr txBox="1"/>
          <p:nvPr/>
        </p:nvSpPr>
        <p:spPr>
          <a:xfrm>
            <a:off x="531200" y="1591680"/>
            <a:ext cx="9071640" cy="310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of the beginning…</a:t>
            </a:r>
            <a:endParaRPr lang="en-GB" sz="7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7A87B-9585-C851-8C29-F9D3F454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4F4963E7-6E41-0B34-0D4D-674D7566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6" y="2767553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ED28DBFB-76BE-4909-1EAF-572C38136FBA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err="1">
                <a:solidFill>
                  <a:srgbClr val="008FFF"/>
                </a:solidFill>
              </a:rPr>
              <a:t>KeyNote</a:t>
            </a:r>
            <a:r>
              <a:rPr lang="en-GB" sz="4400" b="1" dirty="0">
                <a:solidFill>
                  <a:srgbClr val="008FFF"/>
                </a:solidFill>
              </a:rPr>
              <a:t> Speakers &amp; Responders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9ED15C25-C047-5A1E-3F56-02607430D79B}"/>
              </a:ext>
            </a:extLst>
          </p:cNvPr>
          <p:cNvSpPr txBox="1"/>
          <p:nvPr/>
        </p:nvSpPr>
        <p:spPr>
          <a:xfrm>
            <a:off x="401461" y="1301460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Tony Barker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73588FE4-5775-9897-8604-4C8B8EF578AA}"/>
              </a:ext>
            </a:extLst>
          </p:cNvPr>
          <p:cNvSpPr txBox="1"/>
          <p:nvPr/>
        </p:nvSpPr>
        <p:spPr>
          <a:xfrm>
            <a:off x="401460" y="246909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Marta Bortoletto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180178DB-9776-9001-13A9-4CE815B200FD}"/>
              </a:ext>
            </a:extLst>
          </p:cNvPr>
          <p:cNvSpPr txBox="1"/>
          <p:nvPr/>
        </p:nvSpPr>
        <p:spPr>
          <a:xfrm>
            <a:off x="401461" y="363673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Gesa Hartwigsen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F3860315-16E2-6065-A90E-0A02CCD1BD25}"/>
              </a:ext>
            </a:extLst>
          </p:cNvPr>
          <p:cNvSpPr txBox="1"/>
          <p:nvPr/>
        </p:nvSpPr>
        <p:spPr>
          <a:xfrm>
            <a:off x="6498474" y="1306080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Anna-Lisa Schuler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45D58946-31F1-41F2-37D4-3BEC178FE284}"/>
              </a:ext>
            </a:extLst>
          </p:cNvPr>
          <p:cNvSpPr txBox="1"/>
          <p:nvPr/>
        </p:nvSpPr>
        <p:spPr>
          <a:xfrm>
            <a:off x="6498474" y="246909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Isabel Farr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003AD620-24A7-AC86-9995-F20008FBA917}"/>
              </a:ext>
            </a:extLst>
          </p:cNvPr>
          <p:cNvSpPr txBox="1"/>
          <p:nvPr/>
        </p:nvSpPr>
        <p:spPr>
          <a:xfrm>
            <a:off x="6498474" y="364033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Louisa Gwynne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25" name="Google Shape;150;p4">
            <a:extLst>
              <a:ext uri="{FF2B5EF4-FFF2-40B4-BE49-F238E27FC236}">
                <a16:creationId xmlns:a16="http://schemas.microsoft.com/office/drawing/2014/main" id="{3C6AA2B4-1B7C-EEB9-2C98-745A54CDB904}"/>
              </a:ext>
            </a:extLst>
          </p:cNvPr>
          <p:cNvSpPr txBox="1"/>
          <p:nvPr/>
        </p:nvSpPr>
        <p:spPr>
          <a:xfrm>
            <a:off x="1" y="4758801"/>
            <a:ext cx="3770327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Charlotte Pennington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6" name="Google Shape;150;p4">
            <a:extLst>
              <a:ext uri="{FF2B5EF4-FFF2-40B4-BE49-F238E27FC236}">
                <a16:creationId xmlns:a16="http://schemas.microsoft.com/office/drawing/2014/main" id="{FF7D16F2-5AA2-FD7F-2A8B-D9499A05A412}"/>
              </a:ext>
            </a:extLst>
          </p:cNvPr>
          <p:cNvSpPr txBox="1"/>
          <p:nvPr/>
        </p:nvSpPr>
        <p:spPr>
          <a:xfrm>
            <a:off x="6493860" y="4744082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Roisin McMackin</a:t>
            </a:r>
            <a:endParaRPr lang="en-GB" sz="1050" b="1" dirty="0">
              <a:solidFill>
                <a:srgbClr val="008FFF"/>
              </a:solidFill>
            </a:endParaRPr>
          </a:p>
        </p:txBody>
      </p:sp>
      <p:pic>
        <p:nvPicPr>
          <p:cNvPr id="15" name="Picture 14" descr="A person with glasses and a beard&#10;&#10;AI-generated content may be incorrect.">
            <a:extLst>
              <a:ext uri="{FF2B5EF4-FFF2-40B4-BE49-F238E27FC236}">
                <a16:creationId xmlns:a16="http://schemas.microsoft.com/office/drawing/2014/main" id="{E62D84FB-2417-1B53-F766-14F7D4D8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66" y="1117414"/>
            <a:ext cx="936000" cy="936000"/>
          </a:xfrm>
          <a:prstGeom prst="rect">
            <a:avLst/>
          </a:prstGeom>
        </p:spPr>
      </p:pic>
      <p:pic>
        <p:nvPicPr>
          <p:cNvPr id="19" name="Picture 18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460D982D-25D7-892D-0547-7251669C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797" y="2299664"/>
            <a:ext cx="936000" cy="936000"/>
          </a:xfrm>
          <a:prstGeom prst="rect">
            <a:avLst/>
          </a:prstGeom>
        </p:spPr>
      </p:pic>
      <p:pic>
        <p:nvPicPr>
          <p:cNvPr id="23" name="Picture 22" descr="A person with blue eyes&#10;&#10;AI-generated content may be incorrect.">
            <a:extLst>
              <a:ext uri="{FF2B5EF4-FFF2-40B4-BE49-F238E27FC236}">
                <a16:creationId xmlns:a16="http://schemas.microsoft.com/office/drawing/2014/main" id="{D090DE5E-608F-C609-2EC6-316CBAC60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798" y="3463450"/>
            <a:ext cx="936000" cy="936000"/>
          </a:xfrm>
          <a:prstGeom prst="rect">
            <a:avLst/>
          </a:prstGeom>
        </p:spPr>
      </p:pic>
      <p:pic>
        <p:nvPicPr>
          <p:cNvPr id="27" name="Picture 2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B66D94E-2E00-2747-209F-F8BD46AA4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396" y="4611130"/>
            <a:ext cx="936000" cy="936000"/>
          </a:xfrm>
          <a:prstGeom prst="rect">
            <a:avLst/>
          </a:prstGeom>
        </p:spPr>
      </p:pic>
      <p:pic>
        <p:nvPicPr>
          <p:cNvPr id="29" name="Picture 28" descr="A person smiling at camera&#10;&#10;AI-generated content may be incorrect.">
            <a:extLst>
              <a:ext uri="{FF2B5EF4-FFF2-40B4-BE49-F238E27FC236}">
                <a16:creationId xmlns:a16="http://schemas.microsoft.com/office/drawing/2014/main" id="{85C2BB38-6B8F-C700-3E0D-E2CD4A747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988" y="4608659"/>
            <a:ext cx="936000" cy="936000"/>
          </a:xfrm>
          <a:prstGeom prst="rect">
            <a:avLst/>
          </a:prstGeom>
        </p:spPr>
      </p:pic>
      <p:pic>
        <p:nvPicPr>
          <p:cNvPr id="12" name="Picture 11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12B6BB65-8B87-9C3B-A045-9E076464F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60" y="1122639"/>
            <a:ext cx="930775" cy="930775"/>
          </a:xfrm>
          <a:prstGeom prst="rect">
            <a:avLst/>
          </a:prstGeom>
        </p:spPr>
      </p:pic>
      <p:pic>
        <p:nvPicPr>
          <p:cNvPr id="14" name="Picture 13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8FFC79D-F8F2-FC1F-6D49-F195DF1C8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087" y="3463450"/>
            <a:ext cx="939519" cy="936000"/>
          </a:xfrm>
          <a:prstGeom prst="rect">
            <a:avLst/>
          </a:prstGeom>
        </p:spPr>
      </p:pic>
      <p:pic>
        <p:nvPicPr>
          <p:cNvPr id="17" name="Picture 16" descr="A person wearing glasses and a purple shirt&#10;&#10;AI-generated content may be incorrect.">
            <a:extLst>
              <a:ext uri="{FF2B5EF4-FFF2-40B4-BE49-F238E27FC236}">
                <a16:creationId xmlns:a16="http://schemas.microsoft.com/office/drawing/2014/main" id="{3A32B6D9-DF51-B9E0-EB90-1DD5CDCF7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8846" y="2299664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B7F0C-E986-CF42-6209-7188C8331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3437B25B-7153-EB76-7CB5-073D1753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6" y="2767553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7FA20A87-4E9C-96A8-85F4-C47E9DE7F927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were we?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1AAAE435-F452-8009-CCD5-98C103B75116}"/>
              </a:ext>
            </a:extLst>
          </p:cNvPr>
          <p:cNvSpPr txBox="1"/>
          <p:nvPr/>
        </p:nvSpPr>
        <p:spPr>
          <a:xfrm>
            <a:off x="401461" y="1301460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Xiaoxia Yuan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7F9716FE-B7D4-77BB-52E0-30CB0DE39A51}"/>
              </a:ext>
            </a:extLst>
          </p:cNvPr>
          <p:cNvSpPr txBox="1"/>
          <p:nvPr/>
        </p:nvSpPr>
        <p:spPr>
          <a:xfrm>
            <a:off x="401460" y="246909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Elsa Greed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525B20BB-5569-4E58-6C8D-56076CD837F9}"/>
              </a:ext>
            </a:extLst>
          </p:cNvPr>
          <p:cNvSpPr txBox="1"/>
          <p:nvPr/>
        </p:nvSpPr>
        <p:spPr>
          <a:xfrm>
            <a:off x="401461" y="363673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Eddie Wiggins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DCF84DB0-C5EA-17D2-7B92-60F9392BC104}"/>
              </a:ext>
            </a:extLst>
          </p:cNvPr>
          <p:cNvSpPr txBox="1"/>
          <p:nvPr/>
        </p:nvSpPr>
        <p:spPr>
          <a:xfrm>
            <a:off x="6498474" y="1306080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Shanelle Chan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97557BCB-F103-1070-011A-0DCA6DC86194}"/>
              </a:ext>
            </a:extLst>
          </p:cNvPr>
          <p:cNvSpPr txBox="1"/>
          <p:nvPr/>
        </p:nvSpPr>
        <p:spPr>
          <a:xfrm>
            <a:off x="6498474" y="246909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Aliya Warden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72E814C3-4D04-0A9B-4E16-334238FEE207}"/>
              </a:ext>
            </a:extLst>
          </p:cNvPr>
          <p:cNvSpPr txBox="1"/>
          <p:nvPr/>
        </p:nvSpPr>
        <p:spPr>
          <a:xfrm>
            <a:off x="6498474" y="364033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George Arthur</a:t>
            </a:r>
            <a:endParaRPr lang="en-GB" sz="1200" b="1" dirty="0">
              <a:solidFill>
                <a:srgbClr val="008FFF"/>
              </a:solidFill>
            </a:endParaRPr>
          </a:p>
        </p:txBody>
      </p:sp>
      <p:pic>
        <p:nvPicPr>
          <p:cNvPr id="11" name="Picture 10" descr="A person smiling with his arm around his shoulder&#10;&#10;AI-generated content may be incorrect.">
            <a:extLst>
              <a:ext uri="{FF2B5EF4-FFF2-40B4-BE49-F238E27FC236}">
                <a16:creationId xmlns:a16="http://schemas.microsoft.com/office/drawing/2014/main" id="{7DA1D451-FE05-4751-9E7C-1EAB463E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60" y="3456000"/>
            <a:ext cx="1008000" cy="1008000"/>
          </a:xfrm>
          <a:prstGeom prst="rect">
            <a:avLst/>
          </a:prstGeom>
        </p:spPr>
      </p:pic>
      <p:pic>
        <p:nvPicPr>
          <p:cNvPr id="13" name="Picture 1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080FD7C7-1413-CDC4-CB9E-3DA7F3AB4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695" y="3472580"/>
            <a:ext cx="1008000" cy="1008000"/>
          </a:xfrm>
          <a:prstGeom prst="rect">
            <a:avLst/>
          </a:prstGeom>
        </p:spPr>
      </p:pic>
      <p:pic>
        <p:nvPicPr>
          <p:cNvPr id="17" name="Picture 16" descr="A person standing in front of a building&#10;&#10;AI-generated content may be incorrect.">
            <a:extLst>
              <a:ext uri="{FF2B5EF4-FFF2-40B4-BE49-F238E27FC236}">
                <a16:creationId xmlns:a16="http://schemas.microsoft.com/office/drawing/2014/main" id="{71CFD47E-2E34-0CED-3B52-481DE9F64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57" y="2290331"/>
            <a:ext cx="1008000" cy="1008000"/>
          </a:xfrm>
          <a:prstGeom prst="rect">
            <a:avLst/>
          </a:prstGeom>
        </p:spPr>
      </p:pic>
      <p:pic>
        <p:nvPicPr>
          <p:cNvPr id="21" name="Picture 20" descr="A person with long hair&#10;&#10;AI-generated content may be incorrect.">
            <a:extLst>
              <a:ext uri="{FF2B5EF4-FFF2-40B4-BE49-F238E27FC236}">
                <a16:creationId xmlns:a16="http://schemas.microsoft.com/office/drawing/2014/main" id="{3FBC8701-7992-6BEC-3DBF-2ACADF5E2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22" y="1117311"/>
            <a:ext cx="1008000" cy="1008000"/>
          </a:xfrm>
          <a:prstGeom prst="rect">
            <a:avLst/>
          </a:prstGeom>
        </p:spPr>
      </p:pic>
      <p:pic>
        <p:nvPicPr>
          <p:cNvPr id="23" name="Picture 2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E522F24F-4CBD-C11B-1449-C6AC805CE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800" y="2299665"/>
            <a:ext cx="1008000" cy="1008000"/>
          </a:xfrm>
          <a:prstGeom prst="rect">
            <a:avLst/>
          </a:prstGeom>
        </p:spPr>
      </p:pic>
      <p:pic>
        <p:nvPicPr>
          <p:cNvPr id="12" name="Picture 11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5CC4233B-7E35-C26C-F1F1-809386289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8396" y="1117702"/>
            <a:ext cx="1005300" cy="1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8A27-B958-905E-1EC5-5BFA9EA3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92B67558-E8F3-17AB-104B-85411157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6" y="2767553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F8930B91-39D8-AA6B-6833-C25E530F9BB2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were we?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83A6EB81-2CE9-0743-222A-069AED581EB3}"/>
              </a:ext>
            </a:extLst>
          </p:cNvPr>
          <p:cNvSpPr txBox="1"/>
          <p:nvPr/>
        </p:nvSpPr>
        <p:spPr>
          <a:xfrm>
            <a:off x="401461" y="1301460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Nick Holmes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1559A1EB-B06D-700F-3A1F-496A6A737FD1}"/>
              </a:ext>
            </a:extLst>
          </p:cNvPr>
          <p:cNvSpPr txBox="1"/>
          <p:nvPr/>
        </p:nvSpPr>
        <p:spPr>
          <a:xfrm>
            <a:off x="401460" y="246909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Kat Dyke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4A921DC4-E6B5-B5CE-911C-2542C5BD4736}"/>
              </a:ext>
            </a:extLst>
          </p:cNvPr>
          <p:cNvSpPr txBox="1"/>
          <p:nvPr/>
        </p:nvSpPr>
        <p:spPr>
          <a:xfrm>
            <a:off x="401461" y="363673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Luigi </a:t>
            </a:r>
            <a:r>
              <a:rPr lang="en-GB" sz="3600" b="1" strike="noStrike" dirty="0" err="1">
                <a:solidFill>
                  <a:srgbClr val="008FFF"/>
                </a:solidFill>
                <a:sym typeface="Arial"/>
              </a:rPr>
              <a:t>Tamè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1B739A02-7E97-7766-C3F7-8FFD0C808401}"/>
              </a:ext>
            </a:extLst>
          </p:cNvPr>
          <p:cNvSpPr txBox="1"/>
          <p:nvPr/>
        </p:nvSpPr>
        <p:spPr>
          <a:xfrm>
            <a:off x="6498474" y="1306080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Ken </a:t>
            </a:r>
            <a:r>
              <a:rPr lang="en-GB" sz="3600" b="1" strike="noStrike" dirty="0" err="1">
                <a:solidFill>
                  <a:srgbClr val="008FFF"/>
                </a:solidFill>
                <a:sym typeface="Arial"/>
              </a:rPr>
              <a:t>Valyear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DD722F39-88CD-08C0-7BB3-0923A440A325}"/>
              </a:ext>
            </a:extLst>
          </p:cNvPr>
          <p:cNvSpPr txBox="1"/>
          <p:nvPr/>
        </p:nvSpPr>
        <p:spPr>
          <a:xfrm>
            <a:off x="6498474" y="246909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Helen Nuttall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D86B80BB-49BB-8991-B8F9-537A75046591}"/>
              </a:ext>
            </a:extLst>
          </p:cNvPr>
          <p:cNvSpPr txBox="1"/>
          <p:nvPr/>
        </p:nvSpPr>
        <p:spPr>
          <a:xfrm>
            <a:off x="6498474" y="364033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Mimma </a:t>
            </a:r>
            <a:r>
              <a:rPr lang="en-GB" sz="3600" b="1" strike="noStrike" dirty="0" err="1">
                <a:solidFill>
                  <a:srgbClr val="008FFF"/>
                </a:solidFill>
                <a:sym typeface="Arial"/>
              </a:rPr>
              <a:t>Veniero</a:t>
            </a:r>
            <a:endParaRPr lang="en-GB" sz="1200" b="1" dirty="0">
              <a:solidFill>
                <a:srgbClr val="008FFF"/>
              </a:solidFill>
            </a:endParaRPr>
          </a:p>
        </p:txBody>
      </p:sp>
      <p:pic>
        <p:nvPicPr>
          <p:cNvPr id="12" name="Picture 11" descr="A person with curly hair wearing glasses&#10;&#10;AI-generated content may be incorrect.">
            <a:extLst>
              <a:ext uri="{FF2B5EF4-FFF2-40B4-BE49-F238E27FC236}">
                <a16:creationId xmlns:a16="http://schemas.microsoft.com/office/drawing/2014/main" id="{CE73ED6D-3A72-5FA5-7A8A-E8670DA3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14" y="1121460"/>
            <a:ext cx="1008000" cy="1008000"/>
          </a:xfrm>
          <a:prstGeom prst="rect">
            <a:avLst/>
          </a:prstGeom>
        </p:spPr>
      </p:pic>
      <p:pic>
        <p:nvPicPr>
          <p:cNvPr id="14" name="Picture 13" descr="A person smiling at camera&#10;&#10;AI-generated content may be incorrect.">
            <a:extLst>
              <a:ext uri="{FF2B5EF4-FFF2-40B4-BE49-F238E27FC236}">
                <a16:creationId xmlns:a16="http://schemas.microsoft.com/office/drawing/2014/main" id="{6B167562-255D-562F-11DB-25B86E747FA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57014" y="2289098"/>
            <a:ext cx="1080000" cy="1008000"/>
          </a:xfrm>
          <a:prstGeom prst="rect">
            <a:avLst/>
          </a:prstGeom>
        </p:spPr>
      </p:pic>
      <p:pic>
        <p:nvPicPr>
          <p:cNvPr id="16" name="Picture 15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056D5F94-761F-BEB2-50F6-974AEC1E7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014" y="3456738"/>
            <a:ext cx="1008000" cy="1008000"/>
          </a:xfrm>
          <a:prstGeom prst="rect">
            <a:avLst/>
          </a:prstGeom>
        </p:spPr>
      </p:pic>
      <p:pic>
        <p:nvPicPr>
          <p:cNvPr id="18" name="Picture 17" descr="A person taking a selfie&#10;&#10;AI-generated content may be incorrect.">
            <a:extLst>
              <a:ext uri="{FF2B5EF4-FFF2-40B4-BE49-F238E27FC236}">
                <a16:creationId xmlns:a16="http://schemas.microsoft.com/office/drawing/2014/main" id="{8E6AED1E-E051-22DD-169D-79E77B971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460" y="2289098"/>
            <a:ext cx="1008000" cy="1008000"/>
          </a:xfrm>
          <a:prstGeom prst="rect">
            <a:avLst/>
          </a:prstGeom>
        </p:spPr>
      </p:pic>
      <p:pic>
        <p:nvPicPr>
          <p:cNvPr id="20" name="Picture 19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993AC235-A9CD-57E4-740D-EDA408AD8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460" y="1121460"/>
            <a:ext cx="1008000" cy="1008000"/>
          </a:xfrm>
          <a:prstGeom prst="rect">
            <a:avLst/>
          </a:prstGeom>
        </p:spPr>
      </p:pic>
      <p:pic>
        <p:nvPicPr>
          <p:cNvPr id="22" name="Picture 21" descr="A person with glasses smiling&#10;&#10;AI-generated content may be incorrect.">
            <a:extLst>
              <a:ext uri="{FF2B5EF4-FFF2-40B4-BE49-F238E27FC236}">
                <a16:creationId xmlns:a16="http://schemas.microsoft.com/office/drawing/2014/main" id="{0F637845-4171-2E92-6D65-D1DCAE9C3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60" y="3456738"/>
            <a:ext cx="1008000" cy="1008000"/>
          </a:xfrm>
          <a:prstGeom prst="rect">
            <a:avLst/>
          </a:prstGeom>
        </p:spPr>
      </p:pic>
      <p:pic>
        <p:nvPicPr>
          <p:cNvPr id="24" name="Picture 23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8BDCE48D-6D9B-DBC9-D7F4-34C2A31116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6944" y="4587855"/>
            <a:ext cx="1008000" cy="1008000"/>
          </a:xfrm>
          <a:prstGeom prst="rect">
            <a:avLst/>
          </a:prstGeom>
        </p:spPr>
      </p:pic>
      <p:sp>
        <p:nvSpPr>
          <p:cNvPr id="25" name="Google Shape;150;p4">
            <a:extLst>
              <a:ext uri="{FF2B5EF4-FFF2-40B4-BE49-F238E27FC236}">
                <a16:creationId xmlns:a16="http://schemas.microsoft.com/office/drawing/2014/main" id="{EBF9ED64-E5EA-0527-912A-ECF65AC67595}"/>
              </a:ext>
            </a:extLst>
          </p:cNvPr>
          <p:cNvSpPr txBox="1"/>
          <p:nvPr/>
        </p:nvSpPr>
        <p:spPr>
          <a:xfrm>
            <a:off x="711200" y="4777273"/>
            <a:ext cx="8645236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        Craig         McAllister</a:t>
            </a:r>
            <a:endParaRPr lang="en-GB" sz="1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8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61979-E18F-34AE-797A-969FB123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001D65D4-184E-54EB-5024-6250D62C6DDD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were YOU?</a:t>
            </a:r>
            <a:endParaRPr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4FC7545-5002-DAE7-448F-E50F41770308}"/>
              </a:ext>
            </a:extLst>
          </p:cNvPr>
          <p:cNvSpPr>
            <a:spLocks/>
          </p:cNvSpPr>
          <p:nvPr/>
        </p:nvSpPr>
        <p:spPr bwMode="auto">
          <a:xfrm>
            <a:off x="5044925" y="2849418"/>
            <a:ext cx="1806575" cy="234950"/>
          </a:xfrm>
          <a:custGeom>
            <a:avLst/>
            <a:gdLst>
              <a:gd name="T0" fmla="*/ 5015 w 5015"/>
              <a:gd name="T1" fmla="*/ 653 h 653"/>
              <a:gd name="T2" fmla="*/ 4972 w 5015"/>
              <a:gd name="T3" fmla="*/ 0 h 653"/>
              <a:gd name="T4" fmla="*/ 0 w 5015"/>
              <a:gd name="T5" fmla="*/ 653 h 653"/>
              <a:gd name="T6" fmla="*/ 0 w 5015"/>
              <a:gd name="T7" fmla="*/ 653 h 653"/>
              <a:gd name="T8" fmla="*/ 5015 w 5015"/>
              <a:gd name="T9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5" h="653">
                <a:moveTo>
                  <a:pt x="5015" y="653"/>
                </a:moveTo>
                <a:cubicBezTo>
                  <a:pt x="5015" y="435"/>
                  <a:pt x="5000" y="217"/>
                  <a:pt x="4972" y="0"/>
                </a:cubicBezTo>
                <a:lnTo>
                  <a:pt x="0" y="653"/>
                </a:lnTo>
                <a:lnTo>
                  <a:pt x="0" y="653"/>
                </a:lnTo>
                <a:lnTo>
                  <a:pt x="5015" y="653"/>
                </a:lnTo>
                <a:close/>
              </a:path>
            </a:pathLst>
          </a:custGeom>
          <a:solidFill>
            <a:srgbClr val="0045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D314A855-E2FB-B2A9-32A4-DBBE6B3C61AD}"/>
              </a:ext>
            </a:extLst>
          </p:cNvPr>
          <p:cNvSpPr>
            <a:spLocks/>
          </p:cNvSpPr>
          <p:nvPr/>
        </p:nvSpPr>
        <p:spPr bwMode="auto">
          <a:xfrm>
            <a:off x="5044925" y="2392218"/>
            <a:ext cx="1792288" cy="692150"/>
          </a:xfrm>
          <a:custGeom>
            <a:avLst/>
            <a:gdLst>
              <a:gd name="T0" fmla="*/ 4972 w 4972"/>
              <a:gd name="T1" fmla="*/ 1265 h 1918"/>
              <a:gd name="T2" fmla="*/ 4633 w 4972"/>
              <a:gd name="T3" fmla="*/ 0 h 1918"/>
              <a:gd name="T4" fmla="*/ 0 w 4972"/>
              <a:gd name="T5" fmla="*/ 1918 h 1918"/>
              <a:gd name="T6" fmla="*/ 0 w 4972"/>
              <a:gd name="T7" fmla="*/ 1918 h 1918"/>
              <a:gd name="T8" fmla="*/ 4972 w 4972"/>
              <a:gd name="T9" fmla="*/ 1265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2" h="1918">
                <a:moveTo>
                  <a:pt x="4972" y="1265"/>
                </a:moveTo>
                <a:cubicBezTo>
                  <a:pt x="4914" y="830"/>
                  <a:pt x="4800" y="405"/>
                  <a:pt x="4633" y="0"/>
                </a:cubicBezTo>
                <a:lnTo>
                  <a:pt x="0" y="1918"/>
                </a:lnTo>
                <a:lnTo>
                  <a:pt x="0" y="1918"/>
                </a:lnTo>
                <a:lnTo>
                  <a:pt x="4972" y="1265"/>
                </a:lnTo>
                <a:close/>
              </a:path>
            </a:pathLst>
          </a:custGeom>
          <a:solidFill>
            <a:srgbClr val="FF42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B6E4B6F-BC9A-47E0-62E7-BBC056491C82}"/>
              </a:ext>
            </a:extLst>
          </p:cNvPr>
          <p:cNvSpPr>
            <a:spLocks/>
          </p:cNvSpPr>
          <p:nvPr/>
        </p:nvSpPr>
        <p:spPr bwMode="auto">
          <a:xfrm>
            <a:off x="3300262" y="1274618"/>
            <a:ext cx="3414713" cy="1809750"/>
          </a:xfrm>
          <a:custGeom>
            <a:avLst/>
            <a:gdLst>
              <a:gd name="T0" fmla="*/ 9479 w 9479"/>
              <a:gd name="T1" fmla="*/ 3097 h 5015"/>
              <a:gd name="T2" fmla="*/ 8903 w 9479"/>
              <a:gd name="T3" fmla="*/ 2068 h 5015"/>
              <a:gd name="T4" fmla="*/ 7794 w 9479"/>
              <a:gd name="T5" fmla="*/ 958 h 5015"/>
              <a:gd name="T6" fmla="*/ 6396 w 9479"/>
              <a:gd name="T7" fmla="*/ 246 h 5015"/>
              <a:gd name="T8" fmla="*/ 4846 w 9479"/>
              <a:gd name="T9" fmla="*/ 0 h 5015"/>
              <a:gd name="T10" fmla="*/ 3295 w 9479"/>
              <a:gd name="T11" fmla="*/ 246 h 5015"/>
              <a:gd name="T12" fmla="*/ 1897 w 9479"/>
              <a:gd name="T13" fmla="*/ 958 h 5015"/>
              <a:gd name="T14" fmla="*/ 787 w 9479"/>
              <a:gd name="T15" fmla="*/ 2068 h 5015"/>
              <a:gd name="T16" fmla="*/ 75 w 9479"/>
              <a:gd name="T17" fmla="*/ 3466 h 5015"/>
              <a:gd name="T18" fmla="*/ 0 w 9479"/>
              <a:gd name="T19" fmla="*/ 3718 h 5015"/>
              <a:gd name="T20" fmla="*/ 4846 w 9479"/>
              <a:gd name="T21" fmla="*/ 5015 h 5015"/>
              <a:gd name="T22" fmla="*/ 4846 w 9479"/>
              <a:gd name="T23" fmla="*/ 5015 h 5015"/>
              <a:gd name="T24" fmla="*/ 4846 w 9479"/>
              <a:gd name="T25" fmla="*/ 5015 h 5015"/>
              <a:gd name="T26" fmla="*/ 4846 w 9479"/>
              <a:gd name="T27" fmla="*/ 5015 h 5015"/>
              <a:gd name="T28" fmla="*/ 4846 w 9479"/>
              <a:gd name="T29" fmla="*/ 5015 h 5015"/>
              <a:gd name="T30" fmla="*/ 4846 w 9479"/>
              <a:gd name="T31" fmla="*/ 5015 h 5015"/>
              <a:gd name="T32" fmla="*/ 4846 w 9479"/>
              <a:gd name="T33" fmla="*/ 5015 h 5015"/>
              <a:gd name="T34" fmla="*/ 4846 w 9479"/>
              <a:gd name="T35" fmla="*/ 5015 h 5015"/>
              <a:gd name="T36" fmla="*/ 4846 w 9479"/>
              <a:gd name="T37" fmla="*/ 5015 h 5015"/>
              <a:gd name="T38" fmla="*/ 4846 w 9479"/>
              <a:gd name="T39" fmla="*/ 5015 h 5015"/>
              <a:gd name="T40" fmla="*/ 9479 w 9479"/>
              <a:gd name="T41" fmla="*/ 3097 h 5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479" h="5015">
                <a:moveTo>
                  <a:pt x="9479" y="3097"/>
                </a:moveTo>
                <a:cubicBezTo>
                  <a:pt x="9328" y="2733"/>
                  <a:pt x="9134" y="2387"/>
                  <a:pt x="8903" y="2068"/>
                </a:cubicBezTo>
                <a:cubicBezTo>
                  <a:pt x="8593" y="1642"/>
                  <a:pt x="8219" y="1268"/>
                  <a:pt x="7794" y="958"/>
                </a:cubicBezTo>
                <a:cubicBezTo>
                  <a:pt x="7368" y="649"/>
                  <a:pt x="6896" y="409"/>
                  <a:pt x="6396" y="246"/>
                </a:cubicBezTo>
                <a:cubicBezTo>
                  <a:pt x="5895" y="83"/>
                  <a:pt x="5372" y="0"/>
                  <a:pt x="4846" y="0"/>
                </a:cubicBezTo>
                <a:cubicBezTo>
                  <a:pt x="4319" y="0"/>
                  <a:pt x="3796" y="83"/>
                  <a:pt x="3295" y="246"/>
                </a:cubicBezTo>
                <a:cubicBezTo>
                  <a:pt x="2795" y="409"/>
                  <a:pt x="2323" y="649"/>
                  <a:pt x="1897" y="958"/>
                </a:cubicBezTo>
                <a:cubicBezTo>
                  <a:pt x="1471" y="1268"/>
                  <a:pt x="1097" y="1642"/>
                  <a:pt x="787" y="2068"/>
                </a:cubicBezTo>
                <a:cubicBezTo>
                  <a:pt x="478" y="2494"/>
                  <a:pt x="238" y="2966"/>
                  <a:pt x="75" y="3466"/>
                </a:cubicBezTo>
                <a:cubicBezTo>
                  <a:pt x="48" y="3550"/>
                  <a:pt x="23" y="3634"/>
                  <a:pt x="0" y="3718"/>
                </a:cubicBez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9479" y="3097"/>
                </a:lnTo>
                <a:close/>
              </a:path>
            </a:pathLst>
          </a:custGeom>
          <a:solidFill>
            <a:srgbClr val="FFD3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C0B80947-0901-FC3F-A32E-D7728B028AA8}"/>
              </a:ext>
            </a:extLst>
          </p:cNvPr>
          <p:cNvSpPr>
            <a:spLocks/>
          </p:cNvSpPr>
          <p:nvPr/>
        </p:nvSpPr>
        <p:spPr bwMode="auto">
          <a:xfrm>
            <a:off x="3238350" y="2616055"/>
            <a:ext cx="2274888" cy="2279650"/>
          </a:xfrm>
          <a:custGeom>
            <a:avLst/>
            <a:gdLst>
              <a:gd name="T0" fmla="*/ 170 w 6314"/>
              <a:gd name="T1" fmla="*/ 0 h 6314"/>
              <a:gd name="T2" fmla="*/ 0 w 6314"/>
              <a:gd name="T3" fmla="*/ 1297 h 6314"/>
              <a:gd name="T4" fmla="*/ 245 w 6314"/>
              <a:gd name="T5" fmla="*/ 2848 h 6314"/>
              <a:gd name="T6" fmla="*/ 957 w 6314"/>
              <a:gd name="T7" fmla="*/ 4246 h 6314"/>
              <a:gd name="T8" fmla="*/ 2067 w 6314"/>
              <a:gd name="T9" fmla="*/ 5356 h 6314"/>
              <a:gd name="T10" fmla="*/ 3465 w 6314"/>
              <a:gd name="T11" fmla="*/ 6068 h 6314"/>
              <a:gd name="T12" fmla="*/ 5016 w 6314"/>
              <a:gd name="T13" fmla="*/ 6314 h 6314"/>
              <a:gd name="T14" fmla="*/ 6314 w 6314"/>
              <a:gd name="T15" fmla="*/ 6143 h 6314"/>
              <a:gd name="T16" fmla="*/ 5016 w 6314"/>
              <a:gd name="T17" fmla="*/ 1297 h 6314"/>
              <a:gd name="T18" fmla="*/ 5016 w 6314"/>
              <a:gd name="T19" fmla="*/ 1297 h 6314"/>
              <a:gd name="T20" fmla="*/ 5016 w 6314"/>
              <a:gd name="T21" fmla="*/ 1297 h 6314"/>
              <a:gd name="T22" fmla="*/ 5016 w 6314"/>
              <a:gd name="T23" fmla="*/ 1297 h 6314"/>
              <a:gd name="T24" fmla="*/ 5016 w 6314"/>
              <a:gd name="T25" fmla="*/ 1297 h 6314"/>
              <a:gd name="T26" fmla="*/ 5016 w 6314"/>
              <a:gd name="T27" fmla="*/ 1297 h 6314"/>
              <a:gd name="T28" fmla="*/ 5016 w 6314"/>
              <a:gd name="T29" fmla="*/ 1297 h 6314"/>
              <a:gd name="T30" fmla="*/ 5016 w 6314"/>
              <a:gd name="T31" fmla="*/ 1297 h 6314"/>
              <a:gd name="T32" fmla="*/ 170 w 6314"/>
              <a:gd name="T33" fmla="*/ 0 h 6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14" h="6314">
                <a:moveTo>
                  <a:pt x="170" y="0"/>
                </a:moveTo>
                <a:cubicBezTo>
                  <a:pt x="57" y="424"/>
                  <a:pt x="0" y="860"/>
                  <a:pt x="0" y="1297"/>
                </a:cubicBezTo>
                <a:cubicBezTo>
                  <a:pt x="0" y="1824"/>
                  <a:pt x="82" y="2347"/>
                  <a:pt x="245" y="2848"/>
                </a:cubicBezTo>
                <a:cubicBezTo>
                  <a:pt x="408" y="3348"/>
                  <a:pt x="648" y="3820"/>
                  <a:pt x="957" y="4246"/>
                </a:cubicBezTo>
                <a:cubicBezTo>
                  <a:pt x="1267" y="4672"/>
                  <a:pt x="1641" y="5046"/>
                  <a:pt x="2067" y="5356"/>
                </a:cubicBezTo>
                <a:cubicBezTo>
                  <a:pt x="2493" y="5665"/>
                  <a:pt x="2965" y="5905"/>
                  <a:pt x="3465" y="6068"/>
                </a:cubicBezTo>
                <a:cubicBezTo>
                  <a:pt x="3966" y="6231"/>
                  <a:pt x="4489" y="6314"/>
                  <a:pt x="5016" y="6314"/>
                </a:cubicBezTo>
                <a:cubicBezTo>
                  <a:pt x="5454" y="6314"/>
                  <a:pt x="5890" y="6256"/>
                  <a:pt x="6314" y="6143"/>
                </a:cubicBez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170" y="0"/>
                </a:lnTo>
                <a:close/>
              </a:path>
            </a:pathLst>
          </a:custGeom>
          <a:solidFill>
            <a:srgbClr val="579D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56985E15-BE2E-9566-A967-A01B7384C3C2}"/>
              </a:ext>
            </a:extLst>
          </p:cNvPr>
          <p:cNvSpPr>
            <a:spLocks/>
          </p:cNvSpPr>
          <p:nvPr/>
        </p:nvSpPr>
        <p:spPr bwMode="auto">
          <a:xfrm>
            <a:off x="5044925" y="3084368"/>
            <a:ext cx="1792288" cy="1749425"/>
          </a:xfrm>
          <a:custGeom>
            <a:avLst/>
            <a:gdLst>
              <a:gd name="T0" fmla="*/ 1298 w 4972"/>
              <a:gd name="T1" fmla="*/ 4846 h 4846"/>
              <a:gd name="T2" fmla="*/ 1550 w 4972"/>
              <a:gd name="T3" fmla="*/ 4771 h 4846"/>
              <a:gd name="T4" fmla="*/ 2948 w 4972"/>
              <a:gd name="T5" fmla="*/ 4059 h 4846"/>
              <a:gd name="T6" fmla="*/ 4057 w 4972"/>
              <a:gd name="T7" fmla="*/ 2949 h 4846"/>
              <a:gd name="T8" fmla="*/ 4769 w 4972"/>
              <a:gd name="T9" fmla="*/ 1551 h 4846"/>
              <a:gd name="T10" fmla="*/ 4972 w 4972"/>
              <a:gd name="T11" fmla="*/ 655 h 4846"/>
              <a:gd name="T12" fmla="*/ 0 w 4972"/>
              <a:gd name="T13" fmla="*/ 0 h 4846"/>
              <a:gd name="T14" fmla="*/ 0 w 4972"/>
              <a:gd name="T15" fmla="*/ 0 h 4846"/>
              <a:gd name="T16" fmla="*/ 0 w 4972"/>
              <a:gd name="T17" fmla="*/ 0 h 4846"/>
              <a:gd name="T18" fmla="*/ 0 w 4972"/>
              <a:gd name="T19" fmla="*/ 0 h 4846"/>
              <a:gd name="T20" fmla="*/ 0 w 4972"/>
              <a:gd name="T21" fmla="*/ 0 h 4846"/>
              <a:gd name="T22" fmla="*/ 0 w 4972"/>
              <a:gd name="T23" fmla="*/ 0 h 4846"/>
              <a:gd name="T24" fmla="*/ 1298 w 4972"/>
              <a:gd name="T25" fmla="*/ 4846 h 4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72" h="4846">
                <a:moveTo>
                  <a:pt x="1298" y="4846"/>
                </a:moveTo>
                <a:cubicBezTo>
                  <a:pt x="1382" y="4823"/>
                  <a:pt x="1466" y="4798"/>
                  <a:pt x="1550" y="4771"/>
                </a:cubicBezTo>
                <a:cubicBezTo>
                  <a:pt x="2050" y="4608"/>
                  <a:pt x="2522" y="4368"/>
                  <a:pt x="2948" y="4059"/>
                </a:cubicBezTo>
                <a:cubicBezTo>
                  <a:pt x="3373" y="3749"/>
                  <a:pt x="3747" y="3375"/>
                  <a:pt x="4057" y="2949"/>
                </a:cubicBezTo>
                <a:cubicBezTo>
                  <a:pt x="4366" y="2523"/>
                  <a:pt x="4606" y="2051"/>
                  <a:pt x="4769" y="1551"/>
                </a:cubicBezTo>
                <a:cubicBezTo>
                  <a:pt x="4864" y="1259"/>
                  <a:pt x="4932" y="959"/>
                  <a:pt x="4972" y="655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298" y="4846"/>
                </a:lnTo>
                <a:close/>
              </a:path>
            </a:pathLst>
          </a:custGeom>
          <a:solidFill>
            <a:srgbClr val="7E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D6361A9-F7A7-331A-9FE7-B8260164B278}"/>
              </a:ext>
            </a:extLst>
          </p:cNvPr>
          <p:cNvSpPr>
            <a:spLocks/>
          </p:cNvSpPr>
          <p:nvPr/>
        </p:nvSpPr>
        <p:spPr bwMode="auto">
          <a:xfrm>
            <a:off x="5044925" y="3084368"/>
            <a:ext cx="1806575" cy="236538"/>
          </a:xfrm>
          <a:custGeom>
            <a:avLst/>
            <a:gdLst>
              <a:gd name="T0" fmla="*/ 4972 w 5015"/>
              <a:gd name="T1" fmla="*/ 655 h 655"/>
              <a:gd name="T2" fmla="*/ 5015 w 5015"/>
              <a:gd name="T3" fmla="*/ 0 h 655"/>
              <a:gd name="T4" fmla="*/ 0 w 5015"/>
              <a:gd name="T5" fmla="*/ 0 h 655"/>
              <a:gd name="T6" fmla="*/ 0 w 5015"/>
              <a:gd name="T7" fmla="*/ 0 h 655"/>
              <a:gd name="T8" fmla="*/ 4972 w 5015"/>
              <a:gd name="T9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5" h="655">
                <a:moveTo>
                  <a:pt x="4972" y="655"/>
                </a:moveTo>
                <a:cubicBezTo>
                  <a:pt x="5000" y="438"/>
                  <a:pt x="5015" y="219"/>
                  <a:pt x="5015" y="0"/>
                </a:cubicBezTo>
                <a:lnTo>
                  <a:pt x="0" y="0"/>
                </a:lnTo>
                <a:lnTo>
                  <a:pt x="0" y="0"/>
                </a:lnTo>
                <a:lnTo>
                  <a:pt x="4972" y="655"/>
                </a:lnTo>
                <a:close/>
              </a:path>
            </a:pathLst>
          </a:custGeom>
          <a:solidFill>
            <a:srgbClr val="83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1870494D-561E-0BE1-2987-273672EB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224" y="2729350"/>
            <a:ext cx="21897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Undergraduate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016FC6E2-9A30-D785-D8B0-C9CDE04B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841" y="2289753"/>
            <a:ext cx="2808461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Arial" panose="020B0604020202020204" pitchFamily="34" charset="0"/>
              </a:rPr>
              <a:t>Research assistant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233173C2-4DA5-F3FE-724D-032C322A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801" y="1731529"/>
            <a:ext cx="1110882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E8733E7-A2A3-9C67-FF56-111D2A97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4" y="3066547"/>
            <a:ext cx="1577355" cy="11079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doctoral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researcher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E77FD81B-89D5-C11E-64E4-38712743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45" y="3242008"/>
            <a:ext cx="1420261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Assistant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rofessor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8518267-9732-07B3-20C2-3B89DA1C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570" y="3112699"/>
            <a:ext cx="296074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Associate professor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AD46D6-508C-CD0D-5EC6-57E54210B64B}"/>
              </a:ext>
            </a:extLst>
          </p:cNvPr>
          <p:cNvSpPr txBox="1"/>
          <p:nvPr/>
        </p:nvSpPr>
        <p:spPr>
          <a:xfrm>
            <a:off x="526471" y="5166952"/>
            <a:ext cx="904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N=50; 43 from UK, 4 from EU, 3 from Americas (remote); 29 institutions</a:t>
            </a:r>
          </a:p>
        </p:txBody>
      </p:sp>
    </p:spTree>
    <p:extLst>
      <p:ext uri="{BB962C8B-B14F-4D97-AF65-F5344CB8AC3E}">
        <p14:creationId xmlns:p14="http://schemas.microsoft.com/office/powerpoint/2010/main" val="9075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8323E-C844-7C29-1FDC-0FA5407C4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E816575C-9EE1-8364-9F0E-DCFB1F5F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998455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AB130A76-3609-898B-8499-96F92DAA1FC7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Why were we here?</a:t>
            </a:r>
            <a:endParaRPr dirty="0"/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A470EE13-A698-581E-6187-02D03D3AB034}"/>
              </a:ext>
            </a:extLst>
          </p:cNvPr>
          <p:cNvSpPr txBox="1"/>
          <p:nvPr/>
        </p:nvSpPr>
        <p:spPr>
          <a:xfrm>
            <a:off x="514266" y="1038275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Celebrate 40 years of TMS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75308970-2F16-AC94-4AA7-4365545EFD56}"/>
              </a:ext>
            </a:extLst>
          </p:cNvPr>
          <p:cNvSpPr txBox="1"/>
          <p:nvPr/>
        </p:nvSpPr>
        <p:spPr>
          <a:xfrm>
            <a:off x="237064" y="2142012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2. Forge a new consensus on TMS methods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4CFBF97A-828B-46E7-06B8-AE42C2E41677}"/>
              </a:ext>
            </a:extLst>
          </p:cNvPr>
          <p:cNvSpPr txBox="1"/>
          <p:nvPr/>
        </p:nvSpPr>
        <p:spPr>
          <a:xfrm>
            <a:off x="237062" y="3696800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Write a paper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5CE0-1456-7041-FC2C-FF708471F4B1}"/>
              </a:ext>
            </a:extLst>
          </p:cNvPr>
          <p:cNvSpPr txBox="1"/>
          <p:nvPr/>
        </p:nvSpPr>
        <p:spPr>
          <a:xfrm>
            <a:off x="8328892" y="1060005"/>
            <a:ext cx="7596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600" b="1" dirty="0">
                <a:solidFill>
                  <a:srgbClr val="00A65D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9DCA6-85A0-FD11-B450-EA35C1FFF1A5}"/>
              </a:ext>
            </a:extLst>
          </p:cNvPr>
          <p:cNvSpPr txBox="1"/>
          <p:nvPr/>
        </p:nvSpPr>
        <p:spPr>
          <a:xfrm>
            <a:off x="1921164" y="3638763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started to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96E76B-AB6D-0BBB-4CCE-F90F086DE559}"/>
                  </a:ext>
                </a:extLst>
              </p14:cNvPr>
              <p14:cNvContentPartPr/>
              <p14:nvPr/>
            </p14:nvContentPartPr>
            <p14:xfrm>
              <a:off x="3703564" y="4447956"/>
              <a:ext cx="181800" cy="311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96E76B-AB6D-0BBB-4CCE-F90F086DE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5564" y="4411956"/>
                <a:ext cx="217440" cy="383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5B15B3A-4B5E-83B8-31D0-542C3AA9940E}"/>
              </a:ext>
            </a:extLst>
          </p:cNvPr>
          <p:cNvSpPr txBox="1"/>
          <p:nvPr/>
        </p:nvSpPr>
        <p:spPr>
          <a:xfrm>
            <a:off x="3440546" y="2289793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community </a:t>
            </a:r>
          </a:p>
        </p:txBody>
      </p:sp>
    </p:spTree>
    <p:extLst>
      <p:ext uri="{BB962C8B-B14F-4D97-AF65-F5344CB8AC3E}">
        <p14:creationId xmlns:p14="http://schemas.microsoft.com/office/powerpoint/2010/main" val="20034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6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95D0-8DE2-6230-D1C0-9BCC2DD26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18EBC156-6A3C-C055-13F5-5E308D34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3007694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DA61B35F-FD57-88EC-0777-10F3F5E0615D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A TMS timeline</a:t>
            </a:r>
            <a:endParaRPr dirty="0"/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0AF99BFE-D9F1-6AEE-DAD2-47B40BA3EE5D}"/>
              </a:ext>
            </a:extLst>
          </p:cNvPr>
          <p:cNvSpPr txBox="1"/>
          <p:nvPr/>
        </p:nvSpPr>
        <p:spPr>
          <a:xfrm>
            <a:off x="190881" y="2614732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1985</a:t>
            </a:r>
          </a:p>
        </p:txBody>
      </p:sp>
      <p:sp>
        <p:nvSpPr>
          <p:cNvPr id="6" name="Google Shape;150;p4">
            <a:extLst>
              <a:ext uri="{FF2B5EF4-FFF2-40B4-BE49-F238E27FC236}">
                <a16:creationId xmlns:a16="http://schemas.microsoft.com/office/drawing/2014/main" id="{76AB04B9-F3E0-558B-7297-21E0022DAFB6}"/>
              </a:ext>
            </a:extLst>
          </p:cNvPr>
          <p:cNvSpPr txBox="1"/>
          <p:nvPr/>
        </p:nvSpPr>
        <p:spPr>
          <a:xfrm>
            <a:off x="8826902" y="2614735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D544E-9781-8435-FCA8-00C8998DF3F1}"/>
              </a:ext>
            </a:extLst>
          </p:cNvPr>
          <p:cNvSpPr txBox="1"/>
          <p:nvPr/>
        </p:nvSpPr>
        <p:spPr>
          <a:xfrm>
            <a:off x="72440" y="186680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TMS</a:t>
            </a:r>
          </a:p>
          <a:p>
            <a:pPr algn="ctr"/>
            <a:r>
              <a:rPr lang="en-GB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invented</a:t>
            </a: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9B858532-5E9B-E35A-0785-1FB87FE79E16}"/>
              </a:ext>
            </a:extLst>
          </p:cNvPr>
          <p:cNvSpPr txBox="1"/>
          <p:nvPr/>
        </p:nvSpPr>
        <p:spPr>
          <a:xfrm>
            <a:off x="4518117" y="2619351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2005</a:t>
            </a: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67C2302F-9AA7-3B0E-21AE-D6FE204097F3}"/>
              </a:ext>
            </a:extLst>
          </p:cNvPr>
          <p:cNvSpPr txBox="1"/>
          <p:nvPr/>
        </p:nvSpPr>
        <p:spPr>
          <a:xfrm>
            <a:off x="2356808" y="2619350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1995</a:t>
            </a:r>
          </a:p>
        </p:txBody>
      </p:sp>
      <p:sp>
        <p:nvSpPr>
          <p:cNvPr id="12" name="Google Shape;150;p4">
            <a:extLst>
              <a:ext uri="{FF2B5EF4-FFF2-40B4-BE49-F238E27FC236}">
                <a16:creationId xmlns:a16="http://schemas.microsoft.com/office/drawing/2014/main" id="{B4DAC208-BE89-673B-9D3B-CF053FC65DA8}"/>
              </a:ext>
            </a:extLst>
          </p:cNvPr>
          <p:cNvSpPr txBox="1"/>
          <p:nvPr/>
        </p:nvSpPr>
        <p:spPr>
          <a:xfrm>
            <a:off x="6674810" y="2614734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2015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53EA5-BEEF-F6C9-25BA-96FDB2BEE0D9}"/>
              </a:ext>
            </a:extLst>
          </p:cNvPr>
          <p:cNvSpPr txBox="1"/>
          <p:nvPr/>
        </p:nvSpPr>
        <p:spPr>
          <a:xfrm>
            <a:off x="4679964" y="2070004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theta-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burst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42EBA-FFF5-05A2-F909-9AD58AC9A879}"/>
              </a:ext>
            </a:extLst>
          </p:cNvPr>
          <p:cNvSpPr txBox="1"/>
          <p:nvPr/>
        </p:nvSpPr>
        <p:spPr>
          <a:xfrm>
            <a:off x="1227444" y="1640526"/>
            <a:ext cx="116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first</a:t>
            </a:r>
          </a:p>
          <a:p>
            <a:pPr algn="ctr"/>
            <a:r>
              <a:rPr lang="en-GB" sz="1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‘cognitive’</a:t>
            </a:r>
          </a:p>
          <a:p>
            <a:pPr algn="ctr"/>
            <a:r>
              <a:rPr lang="en-GB" sz="1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paper</a:t>
            </a:r>
          </a:p>
        </p:txBody>
      </p:sp>
      <p:sp>
        <p:nvSpPr>
          <p:cNvPr id="15" name="Google Shape;150;p4">
            <a:extLst>
              <a:ext uri="{FF2B5EF4-FFF2-40B4-BE49-F238E27FC236}">
                <a16:creationId xmlns:a16="http://schemas.microsoft.com/office/drawing/2014/main" id="{145B3D1C-43B8-6055-717B-9EC7EAC5616F}"/>
              </a:ext>
            </a:extLst>
          </p:cNvPr>
          <p:cNvSpPr txBox="1"/>
          <p:nvPr/>
        </p:nvSpPr>
        <p:spPr>
          <a:xfrm>
            <a:off x="1266918" y="2600879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8FFF"/>
                </a:solidFill>
              </a:rPr>
              <a:t>1990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23EF9-F452-732F-E6D8-FCC3DE96775F}"/>
              </a:ext>
            </a:extLst>
          </p:cNvPr>
          <p:cNvSpPr txBox="1"/>
          <p:nvPr/>
        </p:nvSpPr>
        <p:spPr>
          <a:xfrm>
            <a:off x="3715341" y="2286949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SAI</a:t>
            </a:r>
          </a:p>
        </p:txBody>
      </p:sp>
      <p:sp>
        <p:nvSpPr>
          <p:cNvPr id="17" name="Google Shape;150;p4">
            <a:extLst>
              <a:ext uri="{FF2B5EF4-FFF2-40B4-BE49-F238E27FC236}">
                <a16:creationId xmlns:a16="http://schemas.microsoft.com/office/drawing/2014/main" id="{E16C7DA2-2136-2CC1-0662-A5CEB0D78C62}"/>
              </a:ext>
            </a:extLst>
          </p:cNvPr>
          <p:cNvSpPr txBox="1"/>
          <p:nvPr/>
        </p:nvSpPr>
        <p:spPr>
          <a:xfrm>
            <a:off x="3451321" y="2605498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8FFF"/>
                </a:solidFill>
              </a:rPr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63FFD-940E-E750-9C4B-4266AFDC28BA}"/>
              </a:ext>
            </a:extLst>
          </p:cNvPr>
          <p:cNvSpPr txBox="1"/>
          <p:nvPr/>
        </p:nvSpPr>
        <p:spPr>
          <a:xfrm>
            <a:off x="8929043" y="1752193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TMS</a:t>
            </a:r>
          </a:p>
          <a:p>
            <a:pPr algn="ctr"/>
            <a:r>
              <a:rPr lang="en-GB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@40</a:t>
            </a:r>
          </a:p>
        </p:txBody>
      </p:sp>
      <p:sp>
        <p:nvSpPr>
          <p:cNvPr id="22" name="Google Shape;150;p4">
            <a:extLst>
              <a:ext uri="{FF2B5EF4-FFF2-40B4-BE49-F238E27FC236}">
                <a16:creationId xmlns:a16="http://schemas.microsoft.com/office/drawing/2014/main" id="{293AA851-1FCA-4DEF-7E1D-9A834D2435EF}"/>
              </a:ext>
            </a:extLst>
          </p:cNvPr>
          <p:cNvSpPr txBox="1"/>
          <p:nvPr/>
        </p:nvSpPr>
        <p:spPr>
          <a:xfrm>
            <a:off x="5598779" y="2600881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8FFF"/>
                </a:solidFill>
              </a:rPr>
              <a:t>2010</a:t>
            </a:r>
          </a:p>
        </p:txBody>
      </p:sp>
      <p:sp>
        <p:nvSpPr>
          <p:cNvPr id="23" name="Google Shape;150;p4">
            <a:extLst>
              <a:ext uri="{FF2B5EF4-FFF2-40B4-BE49-F238E27FC236}">
                <a16:creationId xmlns:a16="http://schemas.microsoft.com/office/drawing/2014/main" id="{F4F0483A-8AD1-7714-AB16-705884986DC3}"/>
              </a:ext>
            </a:extLst>
          </p:cNvPr>
          <p:cNvSpPr txBox="1"/>
          <p:nvPr/>
        </p:nvSpPr>
        <p:spPr>
          <a:xfrm>
            <a:off x="7764707" y="2614736"/>
            <a:ext cx="1065265" cy="45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8FFF"/>
                </a:solidFill>
              </a:rPr>
              <a:t>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D098A-BCB0-DD52-EBC5-D3232EAB2C86}"/>
              </a:ext>
            </a:extLst>
          </p:cNvPr>
          <p:cNvSpPr txBox="1"/>
          <p:nvPr/>
        </p:nvSpPr>
        <p:spPr>
          <a:xfrm>
            <a:off x="6865169" y="201920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sim-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NIBS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C5D982-4B80-762B-E110-E43B60A4E26C}"/>
              </a:ext>
            </a:extLst>
          </p:cNvPr>
          <p:cNvSpPr txBox="1"/>
          <p:nvPr/>
        </p:nvSpPr>
        <p:spPr>
          <a:xfrm>
            <a:off x="7931966" y="1839102"/>
            <a:ext cx="67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Big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NIBS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6C84B-D5BA-120E-FBF1-63429DB78053}"/>
              </a:ext>
            </a:extLst>
          </p:cNvPr>
          <p:cNvSpPr txBox="1"/>
          <p:nvPr/>
        </p:nvSpPr>
        <p:spPr>
          <a:xfrm>
            <a:off x="2088753" y="2291566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IHI, SICI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DB18A2-9461-0B80-DAF8-A533F0BAD60C}"/>
              </a:ext>
            </a:extLst>
          </p:cNvPr>
          <p:cNvSpPr txBox="1"/>
          <p:nvPr/>
        </p:nvSpPr>
        <p:spPr>
          <a:xfrm>
            <a:off x="5576279" y="2282333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safety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9EEAC2-1E22-73D6-3635-724C76C3624F}"/>
              </a:ext>
            </a:extLst>
          </p:cNvPr>
          <p:cNvSpPr txBox="1"/>
          <p:nvPr/>
        </p:nvSpPr>
        <p:spPr>
          <a:xfrm>
            <a:off x="5210650" y="3153387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Brain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Stimulation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22E88B-8D9D-5909-124F-E5CDE3B965D7}"/>
              </a:ext>
            </a:extLst>
          </p:cNvPr>
          <p:cNvSpPr txBox="1"/>
          <p:nvPr/>
        </p:nvSpPr>
        <p:spPr>
          <a:xfrm>
            <a:off x="8485672" y="3161407"/>
            <a:ext cx="1319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Transcranial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Magnetic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Stimulation</a:t>
            </a:r>
          </a:p>
        </p:txBody>
      </p:sp>
    </p:spTree>
    <p:extLst>
      <p:ext uri="{BB962C8B-B14F-4D97-AF65-F5344CB8AC3E}">
        <p14:creationId xmlns:p14="http://schemas.microsoft.com/office/powerpoint/2010/main" val="77742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E4C41-CA06-14F8-A385-D4B575E44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1831E7A1-6DF7-25A9-272C-BCA8AB83B60F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Ongoing projects @TMSMultiLab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DE1E469B-A950-1B9A-16A7-64D081E5C05C}"/>
              </a:ext>
            </a:extLst>
          </p:cNvPr>
          <p:cNvSpPr txBox="1"/>
          <p:nvPr/>
        </p:nvSpPr>
        <p:spPr>
          <a:xfrm>
            <a:off x="251260" y="2008090"/>
            <a:ext cx="9301018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2</a:t>
            </a:r>
            <a:r>
              <a:rPr lang="en-GB" sz="2400" b="1" strike="noStrike" dirty="0">
                <a:solidFill>
                  <a:srgbClr val="008FFF"/>
                </a:solidFill>
                <a:sym typeface="Arial"/>
              </a:rPr>
              <a:t>. TMS Reporting Assessment Tool (</a:t>
            </a:r>
            <a:r>
              <a:rPr lang="en-GB" sz="2400" b="1" strike="noStrike" dirty="0">
                <a:solidFill>
                  <a:srgbClr val="008FFF"/>
                </a:solidFill>
                <a:sym typeface="Arial"/>
                <a:hlinkClick r:id="rId2"/>
              </a:rPr>
              <a:t>TMS-RAT </a:t>
            </a:r>
            <a:r>
              <a:rPr lang="en-GB" sz="2400" b="1" dirty="0">
                <a:hlinkClick r:id="rId2"/>
              </a:rPr>
              <a:t>🐀</a:t>
            </a:r>
            <a:r>
              <a:rPr lang="en-GB" sz="2400" b="1" strike="noStrike" dirty="0">
                <a:solidFill>
                  <a:srgbClr val="008FFF"/>
                </a:solidFill>
                <a:sym typeface="Arial"/>
              </a:rPr>
              <a:t>); </a:t>
            </a:r>
            <a:r>
              <a:rPr lang="en-GB" sz="2400" i="1" dirty="0">
                <a:solidFill>
                  <a:srgbClr val="008FFF"/>
                </a:solidFill>
              </a:rPr>
              <a:t>Székely et al</a:t>
            </a:r>
            <a:endParaRPr lang="en-GB" sz="2400" b="1" i="1" strike="noStrike" dirty="0">
              <a:solidFill>
                <a:srgbClr val="008FFF"/>
              </a:solidFill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65074227-D87C-F397-6C94-3C78548B55FF}"/>
              </a:ext>
            </a:extLst>
          </p:cNvPr>
          <p:cNvSpPr txBox="1"/>
          <p:nvPr/>
        </p:nvSpPr>
        <p:spPr>
          <a:xfrm>
            <a:off x="299089" y="3102598"/>
            <a:ext cx="9696531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3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. Three-site, N=120 study of short-afferent </a:t>
            </a:r>
            <a:r>
              <a:rPr lang="en-GB" sz="2400" b="1" dirty="0">
                <a:solidFill>
                  <a:srgbClr val="008FFF"/>
                </a:solidFill>
              </a:rPr>
              <a:t>i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nhibition; </a:t>
            </a:r>
            <a:r>
              <a:rPr lang="en-GB" sz="2400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Dyke et 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05F40BB0-4700-4E3B-6B83-94E70628F145}"/>
              </a:ext>
            </a:extLst>
          </p:cNvPr>
          <p:cNvSpPr txBox="1"/>
          <p:nvPr/>
        </p:nvSpPr>
        <p:spPr>
          <a:xfrm>
            <a:off x="303708" y="4160160"/>
            <a:ext cx="9696531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8FFF"/>
                </a:solidFill>
              </a:rPr>
              <a:t>4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2400" b="1" dirty="0">
                <a:solidFill>
                  <a:srgbClr val="008FFF"/>
                </a:solidFill>
              </a:rPr>
              <a:t>Meta-analysis of theta-burst TMS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GB" sz="2400" dirty="0">
                <a:solidFill>
                  <a:srgbClr val="008FFF"/>
                </a:solidFill>
              </a:rPr>
              <a:t>Holmes </a:t>
            </a:r>
            <a:r>
              <a:rPr lang="en-GB" sz="2400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et al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  <p:sp>
        <p:nvSpPr>
          <p:cNvPr id="18" name="Google Shape;150;p4">
            <a:extLst>
              <a:ext uri="{FF2B5EF4-FFF2-40B4-BE49-F238E27FC236}">
                <a16:creationId xmlns:a16="http://schemas.microsoft.com/office/drawing/2014/main" id="{7E447CCD-314D-29A3-FBF7-C48AB4D9357B}"/>
              </a:ext>
            </a:extLst>
          </p:cNvPr>
          <p:cNvSpPr txBox="1"/>
          <p:nvPr/>
        </p:nvSpPr>
        <p:spPr>
          <a:xfrm>
            <a:off x="269505" y="1033646"/>
            <a:ext cx="9696531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2400" b="1" dirty="0">
                <a:solidFill>
                  <a:srgbClr val="008FFF"/>
                </a:solidFill>
              </a:rPr>
              <a:t>Experimental psychology of TMS consensus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GB" sz="2400" i="1" dirty="0">
                <a:solidFill>
                  <a:srgbClr val="008FFF"/>
                </a:solidFill>
              </a:rPr>
              <a:t>Everyone</a:t>
            </a:r>
            <a:r>
              <a:rPr lang="en-GB" sz="2400" dirty="0">
                <a:solidFill>
                  <a:srgbClr val="008FFF"/>
                </a:solidFill>
              </a:rPr>
              <a:t>!</a:t>
            </a:r>
            <a:endParaRPr lang="en-GB" sz="2400" strike="noStrike" dirty="0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56E7A-A8EC-538D-1EF1-5D5AA5929710}"/>
              </a:ext>
            </a:extLst>
          </p:cNvPr>
          <p:cNvSpPr txBox="1"/>
          <p:nvPr/>
        </p:nvSpPr>
        <p:spPr>
          <a:xfrm>
            <a:off x="1378098" y="2890166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→ July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49CC8-8CED-47D6-19E8-E63351FB987F}"/>
              </a:ext>
            </a:extLst>
          </p:cNvPr>
          <p:cNvSpPr txBox="1"/>
          <p:nvPr/>
        </p:nvSpPr>
        <p:spPr>
          <a:xfrm>
            <a:off x="1382718" y="4049327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→ October 2025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C1397E-7B6D-354E-AE2B-D5DB40312AE7}"/>
              </a:ext>
            </a:extLst>
          </p:cNvPr>
          <p:cNvSpPr txBox="1"/>
          <p:nvPr/>
        </p:nvSpPr>
        <p:spPr>
          <a:xfrm>
            <a:off x="1387337" y="5069943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→ January 2026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0952DE-0517-0C28-3EA8-EE533F122BD2}"/>
              </a:ext>
            </a:extLst>
          </p:cNvPr>
          <p:cNvSpPr txBox="1"/>
          <p:nvPr/>
        </p:nvSpPr>
        <p:spPr>
          <a:xfrm>
            <a:off x="1391953" y="1869550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→ June 2025…</a:t>
            </a:r>
          </a:p>
        </p:txBody>
      </p:sp>
    </p:spTree>
    <p:extLst>
      <p:ext uri="{BB962C8B-B14F-4D97-AF65-F5344CB8AC3E}">
        <p14:creationId xmlns:p14="http://schemas.microsoft.com/office/powerpoint/2010/main" val="33936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8" grpId="0"/>
      <p:bldP spid="19" grpId="0"/>
      <p:bldP spid="20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349</Words>
  <Application>Microsoft Office PowerPoint</Application>
  <PresentationFormat>Custom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Bradley Hand ITC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Nicholas Holmes (Sport, Exercise and Rehabilitation Sciences)</dc:creator>
  <cp:lastModifiedBy>Nicholas Holmes (Sport, Exercise and Rehabilitation Sciences)</cp:lastModifiedBy>
  <cp:revision>119</cp:revision>
  <dcterms:created xsi:type="dcterms:W3CDTF">2024-11-28T12:07:20Z</dcterms:created>
  <dcterms:modified xsi:type="dcterms:W3CDTF">2025-04-25T13:30:46Z</dcterms:modified>
</cp:coreProperties>
</file>