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7" r:id="rId4"/>
    <p:sldId id="258" r:id="rId5"/>
    <p:sldId id="259" r:id="rId6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F"/>
    <a:srgbClr val="00A65D"/>
    <a:srgbClr val="288EED"/>
    <a:srgbClr val="87CEEB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8" y="4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9b177041_0_1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269b1770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504000" y="4477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 dirty="0">
                <a:solidFill>
                  <a:srgbClr val="008FFF"/>
                </a:solidFill>
              </a:rPr>
              <a:t> &amp;</a:t>
            </a:r>
            <a:r>
              <a:rPr lang="en-GB" sz="4400" b="1" i="0" u="none" strike="noStrike" cap="none" dirty="0">
                <a:solidFill>
                  <a:srgbClr val="008FFF"/>
                </a:solidFill>
                <a:sym typeface="Arial"/>
              </a:rPr>
              <a:t> student projects</a:t>
            </a:r>
            <a:endParaRPr dirty="0">
              <a:solidFill>
                <a:srgbClr val="008FFF"/>
              </a:solidFill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440" y="1597408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5B341-14DA-C8FC-68BB-C809AAD7C039}"/>
              </a:ext>
            </a:extLst>
          </p:cNvPr>
          <p:cNvSpPr txBox="1"/>
          <p:nvPr/>
        </p:nvSpPr>
        <p:spPr>
          <a:xfrm>
            <a:off x="83130" y="7869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#8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Aug. ‘25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9b177041_0_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Why do TMS with students*?</a:t>
            </a:r>
            <a:endParaRPr dirty="0"/>
          </a:p>
        </p:txBody>
      </p:sp>
      <p:sp>
        <p:nvSpPr>
          <p:cNvPr id="123" name="Google Shape;123;g3269b177041_0_16"/>
          <p:cNvSpPr txBox="1"/>
          <p:nvPr/>
        </p:nvSpPr>
        <p:spPr>
          <a:xfrm>
            <a:off x="504350" y="1890443"/>
            <a:ext cx="9071700" cy="46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800" b="1" dirty="0">
                <a:solidFill>
                  <a:srgbClr val="008FFF"/>
                </a:solidFill>
              </a:rPr>
              <a:t>Academics have to (!)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69E7-742A-AB2E-6BDB-BC15B98206C6}"/>
              </a:ext>
            </a:extLst>
          </p:cNvPr>
          <p:cNvSpPr txBox="1"/>
          <p:nvPr/>
        </p:nvSpPr>
        <p:spPr>
          <a:xfrm>
            <a:off x="988292" y="5227782"/>
            <a:ext cx="8124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8FFF"/>
                </a:solidFill>
              </a:rPr>
              <a:t>* For this meeting, I refer only to pre-PhD students (UG, PG, Placement, Visiting, Summer, etc)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95065-7055-D909-7643-6A522E95C385}"/>
              </a:ext>
            </a:extLst>
          </p:cNvPr>
          <p:cNvSpPr txBox="1"/>
          <p:nvPr/>
        </p:nvSpPr>
        <p:spPr>
          <a:xfrm>
            <a:off x="720435" y="3032654"/>
            <a:ext cx="8635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0" lvl="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</a:pPr>
            <a:r>
              <a:rPr lang="en-GB" sz="2800" b="1" dirty="0">
                <a:solidFill>
                  <a:srgbClr val="008FFF"/>
                </a:solidFill>
              </a:rPr>
              <a:t>2. How else do researchers learn (to love) TMS?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3344D-A8C3-DE83-BF68-09621B5D5874}"/>
              </a:ext>
            </a:extLst>
          </p:cNvPr>
          <p:cNvSpPr txBox="1"/>
          <p:nvPr/>
        </p:nvSpPr>
        <p:spPr>
          <a:xfrm>
            <a:off x="506407" y="4039421"/>
            <a:ext cx="9071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0" lvl="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</a:pPr>
            <a:r>
              <a:rPr lang="en-GB" sz="2800" b="1" dirty="0">
                <a:solidFill>
                  <a:srgbClr val="008FFF"/>
                </a:solidFill>
              </a:rPr>
              <a:t>3. Resources (participants, £, workload hours,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g3269b177041_0_16">
            <a:extLst>
              <a:ext uri="{FF2B5EF4-FFF2-40B4-BE49-F238E27FC236}">
                <a16:creationId xmlns:a16="http://schemas.microsoft.com/office/drawing/2014/main" id="{8B380C92-C2C9-DA2E-C910-739A61ED5C38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Can students do TMS?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360C4-81F0-9B16-86CE-08D24EC8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2412905"/>
            <a:ext cx="4816043" cy="2201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B74007-D495-811B-0652-B40D9A66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1" y="2150426"/>
            <a:ext cx="4664941" cy="27265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0465DF1-D679-4A78-01B4-0841C254DF62}"/>
              </a:ext>
            </a:extLst>
          </p:cNvPr>
          <p:cNvSpPr/>
          <p:nvPr/>
        </p:nvSpPr>
        <p:spPr>
          <a:xfrm>
            <a:off x="2479963" y="3749967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F47BF6-1E0E-6D33-B79D-7FF21A2B7F91}"/>
              </a:ext>
            </a:extLst>
          </p:cNvPr>
          <p:cNvSpPr/>
          <p:nvPr/>
        </p:nvSpPr>
        <p:spPr>
          <a:xfrm>
            <a:off x="3223489" y="3747279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8BB74C-7F25-A91A-BF1C-F587905445B1}"/>
              </a:ext>
            </a:extLst>
          </p:cNvPr>
          <p:cNvSpPr/>
          <p:nvPr/>
        </p:nvSpPr>
        <p:spPr>
          <a:xfrm>
            <a:off x="3967016" y="3751896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36F09C-FE35-0C78-6F0A-CDF71A8AE7E9}"/>
              </a:ext>
            </a:extLst>
          </p:cNvPr>
          <p:cNvSpPr/>
          <p:nvPr/>
        </p:nvSpPr>
        <p:spPr>
          <a:xfrm>
            <a:off x="757380" y="3871970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9E6123-E3D7-60A0-3537-0224B9857864}"/>
              </a:ext>
            </a:extLst>
          </p:cNvPr>
          <p:cNvSpPr/>
          <p:nvPr/>
        </p:nvSpPr>
        <p:spPr>
          <a:xfrm>
            <a:off x="8201026" y="4079786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2228B2-D4A3-F294-719F-05B69BE57A0F}"/>
              </a:ext>
            </a:extLst>
          </p:cNvPr>
          <p:cNvSpPr/>
          <p:nvPr/>
        </p:nvSpPr>
        <p:spPr>
          <a:xfrm>
            <a:off x="7420558" y="4195242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41EE6F-00B5-4452-DD53-CF7367902AE2}"/>
              </a:ext>
            </a:extLst>
          </p:cNvPr>
          <p:cNvSpPr/>
          <p:nvPr/>
        </p:nvSpPr>
        <p:spPr>
          <a:xfrm>
            <a:off x="6667794" y="4181389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D50FE-2DB5-CFB3-A170-09EA5426CB27}"/>
              </a:ext>
            </a:extLst>
          </p:cNvPr>
          <p:cNvSpPr/>
          <p:nvPr/>
        </p:nvSpPr>
        <p:spPr>
          <a:xfrm>
            <a:off x="6044342" y="4195243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100753-1284-B01F-221E-C6B3AD76447E}"/>
              </a:ext>
            </a:extLst>
          </p:cNvPr>
          <p:cNvSpPr/>
          <p:nvPr/>
        </p:nvSpPr>
        <p:spPr>
          <a:xfrm>
            <a:off x="5337761" y="4190626"/>
            <a:ext cx="748145" cy="267855"/>
          </a:xfrm>
          <a:prstGeom prst="ellipse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19D9B8-7138-485D-BF2C-31CFF1DECB4C}"/>
              </a:ext>
            </a:extLst>
          </p:cNvPr>
          <p:cNvSpPr/>
          <p:nvPr/>
        </p:nvSpPr>
        <p:spPr>
          <a:xfrm>
            <a:off x="8796774" y="4071510"/>
            <a:ext cx="748145" cy="267855"/>
          </a:xfrm>
          <a:prstGeom prst="ellipse">
            <a:avLst/>
          </a:prstGeom>
          <a:solidFill>
            <a:srgbClr val="FFC00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31DE1-6C57-D3B8-BAC6-9540A75BD01E}"/>
              </a:ext>
            </a:extLst>
          </p:cNvPr>
          <p:cNvSpPr txBox="1"/>
          <p:nvPr/>
        </p:nvSpPr>
        <p:spPr>
          <a:xfrm>
            <a:off x="4599710" y="141316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4141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PROS          &amp;         </a:t>
            </a:r>
            <a:r>
              <a:rPr lang="en-GB" sz="4400" b="1" strike="noStrik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76488" y="1385457"/>
            <a:ext cx="3105978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Fulfils obligations</a:t>
            </a:r>
            <a:endParaRPr b="1" dirty="0">
              <a:solidFill>
                <a:srgbClr val="008FFF"/>
              </a:solidFill>
            </a:endParaRPr>
          </a:p>
        </p:txBody>
      </p:sp>
      <p:sp>
        <p:nvSpPr>
          <p:cNvPr id="2" name="Google Shape;129;p3">
            <a:extLst>
              <a:ext uri="{FF2B5EF4-FFF2-40B4-BE49-F238E27FC236}">
                <a16:creationId xmlns:a16="http://schemas.microsoft.com/office/drawing/2014/main" id="{9B797E1C-A98F-7164-97C1-5F3A04C4C212}"/>
              </a:ext>
            </a:extLst>
          </p:cNvPr>
          <p:cNvSpPr txBox="1"/>
          <p:nvPr/>
        </p:nvSpPr>
        <p:spPr>
          <a:xfrm>
            <a:off x="200643" y="2184394"/>
            <a:ext cx="4602264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Brings resources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8FFF"/>
                </a:solidFill>
              </a:rPr>
              <a:t>(@UoB - £150/student)</a:t>
            </a:r>
            <a:endParaRPr sz="1100" dirty="0">
              <a:solidFill>
                <a:srgbClr val="008FFF"/>
              </a:solidFill>
            </a:endParaRPr>
          </a:p>
        </p:txBody>
      </p:sp>
      <p:sp>
        <p:nvSpPr>
          <p:cNvPr id="3" name="Google Shape;129;p3">
            <a:extLst>
              <a:ext uri="{FF2B5EF4-FFF2-40B4-BE49-F238E27FC236}">
                <a16:creationId xmlns:a16="http://schemas.microsoft.com/office/drawing/2014/main" id="{4D8257D1-179D-8728-630D-73098D58D862}"/>
              </a:ext>
            </a:extLst>
          </p:cNvPr>
          <p:cNvSpPr txBox="1"/>
          <p:nvPr/>
        </p:nvSpPr>
        <p:spPr>
          <a:xfrm>
            <a:off x="200643" y="3057228"/>
            <a:ext cx="4602264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Increases my time doing TMS</a:t>
            </a:r>
            <a:endParaRPr b="1" dirty="0">
              <a:solidFill>
                <a:srgbClr val="008FFF"/>
              </a:solidFill>
            </a:endParaRPr>
          </a:p>
        </p:txBody>
      </p:sp>
      <p:sp>
        <p:nvSpPr>
          <p:cNvPr id="4" name="Google Shape;129;p3">
            <a:extLst>
              <a:ext uri="{FF2B5EF4-FFF2-40B4-BE49-F238E27FC236}">
                <a16:creationId xmlns:a16="http://schemas.microsoft.com/office/drawing/2014/main" id="{057DEC98-A058-B521-6901-775BC37D6D3F}"/>
              </a:ext>
            </a:extLst>
          </p:cNvPr>
          <p:cNvSpPr txBox="1"/>
          <p:nvPr/>
        </p:nvSpPr>
        <p:spPr>
          <a:xfrm>
            <a:off x="205267" y="3893121"/>
            <a:ext cx="4602264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Generates data for papers</a:t>
            </a:r>
            <a:endParaRPr b="1" dirty="0">
              <a:solidFill>
                <a:srgbClr val="008FFF"/>
              </a:solidFill>
            </a:endParaRPr>
          </a:p>
        </p:txBody>
      </p:sp>
      <p:sp>
        <p:nvSpPr>
          <p:cNvPr id="5" name="Google Shape;129;p3">
            <a:extLst>
              <a:ext uri="{FF2B5EF4-FFF2-40B4-BE49-F238E27FC236}">
                <a16:creationId xmlns:a16="http://schemas.microsoft.com/office/drawing/2014/main" id="{52F2C8B0-D059-B60B-8AE9-2CABD83F0F58}"/>
              </a:ext>
            </a:extLst>
          </p:cNvPr>
          <p:cNvSpPr txBox="1"/>
          <p:nvPr/>
        </p:nvSpPr>
        <p:spPr>
          <a:xfrm>
            <a:off x="209889" y="4692065"/>
            <a:ext cx="4602264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Trains researchers (&amp; me)</a:t>
            </a:r>
            <a:endParaRPr b="1" dirty="0">
              <a:solidFill>
                <a:srgbClr val="008FFF"/>
              </a:solidFill>
            </a:endParaRPr>
          </a:p>
        </p:txBody>
      </p:sp>
      <p:sp>
        <p:nvSpPr>
          <p:cNvPr id="6" name="Google Shape;129;p3">
            <a:extLst>
              <a:ext uri="{FF2B5EF4-FFF2-40B4-BE49-F238E27FC236}">
                <a16:creationId xmlns:a16="http://schemas.microsoft.com/office/drawing/2014/main" id="{136ECC74-41FA-DA7D-9A77-65E2D003239A}"/>
              </a:ext>
            </a:extLst>
          </p:cNvPr>
          <p:cNvSpPr txBox="1"/>
          <p:nvPr/>
        </p:nvSpPr>
        <p:spPr>
          <a:xfrm>
            <a:off x="5163126" y="3061856"/>
            <a:ext cx="4602263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00000"/>
                </a:solidFill>
              </a:rPr>
              <a:t>Increases my time doing TMS!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7" name="Google Shape;129;p3">
            <a:extLst>
              <a:ext uri="{FF2B5EF4-FFF2-40B4-BE49-F238E27FC236}">
                <a16:creationId xmlns:a16="http://schemas.microsoft.com/office/drawing/2014/main" id="{24F19C02-2601-AB87-51CE-3566DD69EE89}"/>
              </a:ext>
            </a:extLst>
          </p:cNvPr>
          <p:cNvSpPr txBox="1"/>
          <p:nvPr/>
        </p:nvSpPr>
        <p:spPr>
          <a:xfrm>
            <a:off x="5167745" y="3943931"/>
            <a:ext cx="4602263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00000"/>
                </a:solidFill>
              </a:rPr>
              <a:t>Data sometimes lower quality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C00000"/>
                </a:solidFill>
              </a:rPr>
              <a:t>(usually: missing measures, no MEPs…)</a:t>
            </a:r>
            <a:endParaRPr sz="1100" dirty="0">
              <a:solidFill>
                <a:srgbClr val="C00000"/>
              </a:solidFill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B581718E-083B-124A-D981-55416E2EFA3D}"/>
              </a:ext>
            </a:extLst>
          </p:cNvPr>
          <p:cNvSpPr txBox="1"/>
          <p:nvPr/>
        </p:nvSpPr>
        <p:spPr>
          <a:xfrm>
            <a:off x="5167748" y="4747494"/>
            <a:ext cx="4602263" cy="52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00000"/>
                </a:solidFill>
              </a:rPr>
              <a:t>Training is intensive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C00000"/>
                </a:solidFill>
              </a:rPr>
              <a:t>&gt;12 hours / group</a:t>
            </a:r>
            <a:endParaRPr sz="11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2" grpId="0"/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What might </a:t>
            </a:r>
            <a:r>
              <a:rPr lang="en-GB" sz="4400" b="1" strike="noStrik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do?</a:t>
            </a:r>
            <a:endParaRPr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505440" y="212082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- Compare basic methods </a:t>
            </a:r>
            <a:r>
              <a:rPr lang="en-GB" sz="1800" strike="noStrike" dirty="0">
                <a:solidFill>
                  <a:srgbClr val="008FFF"/>
                </a:solidFill>
                <a:sym typeface="Arial"/>
              </a:rPr>
              <a:t>(navigation, localisation, thresholding)</a:t>
            </a:r>
            <a:endParaRPr sz="1100"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505800" y="132918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- Pilot-test screening, questionnaires, TMS Scripts / debriefs</a:t>
            </a:r>
            <a:endParaRPr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314036" y="3070559"/>
            <a:ext cx="9393382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- Compile (anonymised) biometric / meta-data </a:t>
            </a:r>
            <a:r>
              <a:rPr lang="en-GB" sz="1600" strike="noStrike" dirty="0">
                <a:solidFill>
                  <a:srgbClr val="008FFF"/>
                </a:solidFill>
                <a:sym typeface="Arial"/>
              </a:rPr>
              <a:t>(height, sex, thresholds, etc)</a:t>
            </a:r>
            <a:endParaRPr sz="1050" dirty="0"/>
          </a:p>
        </p:txBody>
      </p:sp>
      <p:sp>
        <p:nvSpPr>
          <p:cNvPr id="153" name="Google Shape;153;p4"/>
          <p:cNvSpPr txBox="1"/>
          <p:nvPr/>
        </p:nvSpPr>
        <p:spPr>
          <a:xfrm>
            <a:off x="506880" y="3972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dirty="0">
                <a:solidFill>
                  <a:srgbClr val="008FFF"/>
                </a:solidFill>
              </a:rPr>
              <a:t>AND/OR: </a:t>
            </a:r>
            <a:r>
              <a:rPr lang="en-GB" sz="2400" b="1" u="sng" dirty="0">
                <a:solidFill>
                  <a:srgbClr val="008FFF"/>
                </a:solidFill>
              </a:rPr>
              <a:t>develop joint projects </a:t>
            </a:r>
            <a:r>
              <a:rPr lang="en-GB" sz="1800" dirty="0">
                <a:solidFill>
                  <a:srgbClr val="008FFF"/>
                </a:solidFill>
              </a:rPr>
              <a:t>(requires forethought!)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186</Words>
  <Application>Microsoft Office PowerPoint</Application>
  <PresentationFormat>Custom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Nicholas Holmes (Sport, Exercise and Rehabilitation Sciences)</cp:lastModifiedBy>
  <cp:revision>33</cp:revision>
  <dcterms:created xsi:type="dcterms:W3CDTF">2024-11-28T12:07:20Z</dcterms:created>
  <dcterms:modified xsi:type="dcterms:W3CDTF">2025-08-29T09:46:16Z</dcterms:modified>
</cp:coreProperties>
</file>