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41"/>
  </p:notesMasterIdLst>
  <p:sldIdLst>
    <p:sldId id="256" r:id="rId2"/>
    <p:sldId id="259" r:id="rId3"/>
    <p:sldId id="262" r:id="rId4"/>
    <p:sldId id="356" r:id="rId5"/>
    <p:sldId id="359" r:id="rId6"/>
    <p:sldId id="360" r:id="rId7"/>
    <p:sldId id="288" r:id="rId8"/>
    <p:sldId id="379" r:id="rId9"/>
    <p:sldId id="354" r:id="rId10"/>
    <p:sldId id="261" r:id="rId11"/>
    <p:sldId id="357" r:id="rId12"/>
    <p:sldId id="380" r:id="rId13"/>
    <p:sldId id="316" r:id="rId14"/>
    <p:sldId id="355" r:id="rId15"/>
    <p:sldId id="376" r:id="rId16"/>
    <p:sldId id="284" r:id="rId17"/>
    <p:sldId id="328" r:id="rId18"/>
    <p:sldId id="381" r:id="rId19"/>
    <p:sldId id="329" r:id="rId20"/>
    <p:sldId id="358" r:id="rId21"/>
    <p:sldId id="331" r:id="rId22"/>
    <p:sldId id="361" r:id="rId23"/>
    <p:sldId id="382" r:id="rId24"/>
    <p:sldId id="383" r:id="rId25"/>
    <p:sldId id="362" r:id="rId26"/>
    <p:sldId id="363" r:id="rId27"/>
    <p:sldId id="364" r:id="rId28"/>
    <p:sldId id="365" r:id="rId29"/>
    <p:sldId id="366" r:id="rId30"/>
    <p:sldId id="367" r:id="rId31"/>
    <p:sldId id="368" r:id="rId32"/>
    <p:sldId id="334" r:id="rId33"/>
    <p:sldId id="369" r:id="rId34"/>
    <p:sldId id="370" r:id="rId35"/>
    <p:sldId id="371" r:id="rId36"/>
    <p:sldId id="372" r:id="rId37"/>
    <p:sldId id="373" r:id="rId38"/>
    <p:sldId id="297" r:id="rId39"/>
    <p:sldId id="375" r:id="rId40"/>
  </p:sldIdLst>
  <p:sldSz cx="9144000" cy="5143500" type="screen16x9"/>
  <p:notesSz cx="6858000" cy="9144000"/>
  <p:embeddedFontLst>
    <p:embeddedFont>
      <p:font typeface="Franklin Gothic Book" panose="020B0503020102020204" pitchFamily="34" charset="0"/>
      <p:regular r:id="rId42"/>
      <p:italic r:id="rId43"/>
    </p:embeddedFont>
    <p:embeddedFont>
      <p:font typeface="Roboto Condensed" panose="020B060402020202020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Arvo" panose="020B0604020202020204" charset="0"/>
      <p:regular r:id="rId52"/>
      <p:bold r:id="rId53"/>
      <p:italic r:id="rId54"/>
      <p:boldItalic r:id="rId55"/>
    </p:embeddedFont>
    <p:embeddedFont>
      <p:font typeface="Roboto Condensed Light"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A8280B-188E-4297-8C0D-4CFB83D71784}">
  <a:tblStyle styleId="{7AA8280B-188E-4297-8C0D-4CFB83D717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33" autoAdjust="0"/>
  </p:normalViewPr>
  <p:slideViewPr>
    <p:cSldViewPr snapToGrid="0">
      <p:cViewPr varScale="1">
        <p:scale>
          <a:sx n="64" d="100"/>
          <a:sy n="64" d="100"/>
        </p:scale>
        <p:origin x="148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522513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540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7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660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Most jobs today use technology, so working conditions and business rules have changed according to the development of ICT</a:t>
            </a:r>
          </a:p>
          <a:p>
            <a:pPr marL="171450" lvl="0" indent="-171450" algn="l" rtl="0">
              <a:spcBef>
                <a:spcPts val="0"/>
              </a:spcBef>
              <a:spcAft>
                <a:spcPts val="0"/>
              </a:spcAft>
            </a:pPr>
            <a:r>
              <a:rPr lang="en-US" dirty="0"/>
              <a:t>Knowledge sharing can be carried out effectively with the presence of ICT </a:t>
            </a:r>
          </a:p>
          <a:p>
            <a:pPr marL="171450" lvl="0" indent="-171450" algn="l" rtl="0">
              <a:spcBef>
                <a:spcPts val="0"/>
              </a:spcBef>
              <a:spcAft>
                <a:spcPts val="0"/>
              </a:spcAft>
            </a:pPr>
            <a:r>
              <a:rPr lang="en-US" dirty="0"/>
              <a:t>Like todays lecture, we change the teaching method form classical class into online class</a:t>
            </a:r>
          </a:p>
          <a:p>
            <a:pPr marL="171450" lvl="0" indent="-171450" algn="l" rtl="0">
              <a:spcBef>
                <a:spcPts val="0"/>
              </a:spcBef>
              <a:spcAft>
                <a:spcPts val="0"/>
              </a:spcAft>
            </a:pPr>
            <a:r>
              <a:rPr lang="en-ID" dirty="0"/>
              <a:t>We can use YouTube videos, LMS, zoom applications, google meet applications, quiz applications for an online learning approach</a:t>
            </a:r>
            <a:endParaRPr dirty="0"/>
          </a:p>
        </p:txBody>
      </p:sp>
    </p:spTree>
    <p:extLst>
      <p:ext uri="{BB962C8B-B14F-4D97-AF65-F5344CB8AC3E}">
        <p14:creationId xmlns:p14="http://schemas.microsoft.com/office/powerpoint/2010/main" val="248353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Sistem</a:t>
            </a:r>
            <a:r>
              <a:rPr lang="en-US" dirty="0"/>
              <a:t> </a:t>
            </a:r>
            <a:r>
              <a:rPr lang="en-US" dirty="0" err="1"/>
              <a:t>komunikasi</a:t>
            </a:r>
            <a:r>
              <a:rPr lang="en-US" dirty="0"/>
              <a:t> </a:t>
            </a:r>
            <a:r>
              <a:rPr lang="en-US" dirty="0" err="1"/>
              <a:t>mencakup</a:t>
            </a:r>
            <a:r>
              <a:rPr lang="en-US" dirty="0"/>
              <a:t> </a:t>
            </a:r>
            <a:r>
              <a:rPr lang="en-US" dirty="0" err="1"/>
              <a:t>semua</a:t>
            </a:r>
            <a:r>
              <a:rPr lang="en-US" dirty="0"/>
              <a:t> input, proses, output, dan feedback yang </a:t>
            </a:r>
            <a:r>
              <a:rPr lang="en-US" dirty="0" err="1"/>
              <a:t>terkait</a:t>
            </a:r>
            <a:r>
              <a:rPr lang="en-US" dirty="0"/>
              <a:t> </a:t>
            </a:r>
            <a:r>
              <a:rPr lang="en-US" dirty="0" err="1"/>
              <a:t>dengan</a:t>
            </a:r>
            <a:r>
              <a:rPr lang="en-US" dirty="0"/>
              <a:t> </a:t>
            </a:r>
            <a:r>
              <a:rPr lang="en-US" dirty="0" err="1"/>
              <a:t>pengiriman</a:t>
            </a:r>
            <a:r>
              <a:rPr lang="en-US" dirty="0"/>
              <a:t> dan </a:t>
            </a:r>
            <a:r>
              <a:rPr lang="en-US" dirty="0" err="1"/>
              <a:t>penerimaan</a:t>
            </a:r>
            <a:r>
              <a:rPr lang="en-US" dirty="0"/>
              <a:t> </a:t>
            </a:r>
            <a:r>
              <a:rPr lang="en-US" dirty="0" err="1"/>
              <a:t>pesan</a:t>
            </a:r>
            <a:r>
              <a:rPr lang="en-US" dirty="0"/>
              <a:t> (</a:t>
            </a:r>
            <a:r>
              <a:rPr lang="en-US" dirty="0" err="1"/>
              <a:t>informasi</a:t>
            </a:r>
            <a:r>
              <a:rPr lang="en-US" dirty="0"/>
              <a:t>).</a:t>
            </a:r>
            <a:endParaRPr lang="en-ID"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07347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source is the sender, which could be a person or a</a:t>
            </a:r>
            <a:r>
              <a:rPr lang="en-US" baseline="0" dirty="0"/>
              <a:t> </a:t>
            </a:r>
            <a:r>
              <a:rPr lang="en-US" dirty="0"/>
              <a:t>machine with a message to send</a:t>
            </a:r>
          </a:p>
          <a:p>
            <a:pPr marL="0" lvl="0" indent="0" algn="l" rtl="0">
              <a:spcBef>
                <a:spcPts val="0"/>
              </a:spcBef>
              <a:spcAft>
                <a:spcPts val="0"/>
              </a:spcAft>
              <a:buNone/>
            </a:pPr>
            <a:r>
              <a:rPr lang="en-US" dirty="0"/>
              <a:t>The encoder changes the message so that it can be transmitted.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324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2606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009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 some forms of communication.</a:t>
            </a:r>
          </a:p>
          <a:p>
            <a:pPr marL="171450" lvl="0" indent="-171450" algn="l" rtl="0">
              <a:spcBef>
                <a:spcPts val="0"/>
              </a:spcBef>
              <a:spcAft>
                <a:spcPts val="0"/>
              </a:spcAft>
            </a:pPr>
            <a:r>
              <a:rPr lang="en-US" dirty="0"/>
              <a:t>talk directly with friends, use sign language, spontaneous body language, </a:t>
            </a:r>
            <a:r>
              <a:rPr lang="en-US" altLang="en-US" sz="1100" dirty="0"/>
              <a:t>facial expressions </a:t>
            </a:r>
            <a:r>
              <a:rPr lang="en-US" dirty="0"/>
              <a:t>etc.</a:t>
            </a:r>
          </a:p>
          <a:p>
            <a:pPr marL="171450" lvl="0" indent="-171450" algn="l" rtl="0">
              <a:spcBef>
                <a:spcPts val="0"/>
              </a:spcBef>
              <a:spcAft>
                <a:spcPts val="0"/>
              </a:spcAft>
            </a:pPr>
            <a:r>
              <a:rPr lang="en-US" dirty="0"/>
              <a:t>utilizes drawings, illustrations, pictures, colors, graphs, charts, and signs to share meaning. Visual communication can be used in conjunction with verbal communication, or it can stand on its own. Visual communication is frequently used in advertising, art, entertainment, and information. Some </a:t>
            </a:r>
            <a:r>
              <a:rPr lang="en-US" dirty="0">
                <a:latin typeface="Verdana" panose="020B0604030504040204" pitchFamily="34" charset="0"/>
              </a:rPr>
              <a:t>examples of graphic communication are printing, magazines, newspapers, messages on clothing, billboards, road signs, and computer images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27111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latin typeface="Verdana" panose="020B0604030504040204" pitchFamily="34" charset="0"/>
              </a:rPr>
              <a:t>All musical instruments and face-to-face communication depend on sound waves that travel through the air. Like </a:t>
            </a:r>
            <a:r>
              <a:rPr lang="en-ID" dirty="0"/>
              <a:t>whistling, light semaphore, Indian tribes using smoke signal.</a:t>
            </a:r>
          </a:p>
        </p:txBody>
      </p:sp>
    </p:spTree>
    <p:extLst>
      <p:ext uri="{BB962C8B-B14F-4D97-AF65-F5344CB8AC3E}">
        <p14:creationId xmlns:p14="http://schemas.microsoft.com/office/powerpoint/2010/main" val="2127708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talk directly with friends, use sign language, spontaneous body language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Some examples of people to machine communication are a person typing a program into a computer, setting a electric timer to turn on a lamp, using a keyboard or joystick to play a game, a person using the remote to turn the television, </a:t>
            </a:r>
            <a:r>
              <a:rPr lang="en-US" altLang="en-US" sz="1100" dirty="0"/>
              <a:t>The programmer writes program code to the computer.</a:t>
            </a:r>
          </a:p>
          <a:p>
            <a:pPr marL="171450" lvl="0" indent="-171450" algn="l" rtl="0">
              <a:spcBef>
                <a:spcPts val="0"/>
              </a:spcBef>
              <a:spcAft>
                <a:spcPts val="0"/>
              </a:spcAft>
            </a:pPr>
            <a:endParaRPr lang="en-US" dirty="0"/>
          </a:p>
          <a:p>
            <a:pPr marL="171450" lvl="0" indent="-171450" algn="l" rtl="0">
              <a:spcBef>
                <a:spcPts val="0"/>
              </a:spcBef>
              <a:spcAft>
                <a:spcPts val="0"/>
              </a:spcAft>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019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242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sz="1100" dirty="0" err="1"/>
              <a:t>Beberapa</a:t>
            </a:r>
            <a:r>
              <a:rPr lang="en-US" altLang="en-US" sz="1100" dirty="0"/>
              <a:t> </a:t>
            </a:r>
            <a:r>
              <a:rPr lang="en-US" altLang="en-US" sz="1100" dirty="0" err="1"/>
              <a:t>contoh</a:t>
            </a:r>
            <a:r>
              <a:rPr lang="en-US" altLang="en-US" sz="1100" dirty="0"/>
              <a:t> </a:t>
            </a:r>
            <a:r>
              <a:rPr lang="en-US" altLang="en-US" sz="1100" dirty="0" err="1"/>
              <a:t>komunikasi</a:t>
            </a:r>
            <a:r>
              <a:rPr lang="en-US" altLang="en-US" sz="1100" dirty="0"/>
              <a:t> </a:t>
            </a:r>
            <a:r>
              <a:rPr lang="en-US" altLang="en-US" sz="1100" dirty="0" err="1"/>
              <a:t>mesin</a:t>
            </a:r>
            <a:r>
              <a:rPr lang="en-US" altLang="en-US" sz="1100" dirty="0"/>
              <a:t> </a:t>
            </a:r>
            <a:r>
              <a:rPr lang="en-US" altLang="en-US" sz="1100" dirty="0" err="1"/>
              <a:t>ke</a:t>
            </a:r>
            <a:r>
              <a:rPr lang="en-US" altLang="en-US" sz="1100" dirty="0"/>
              <a:t> </a:t>
            </a:r>
            <a:r>
              <a:rPr lang="en-US" altLang="en-US" sz="1100" dirty="0" err="1"/>
              <a:t>manusia</a:t>
            </a:r>
            <a:r>
              <a:rPr lang="en-US" altLang="en-US" sz="1100" dirty="0"/>
              <a:t> </a:t>
            </a:r>
            <a:r>
              <a:rPr lang="en-US" altLang="en-US" sz="1100" dirty="0" err="1"/>
              <a:t>adalah</a:t>
            </a:r>
            <a:r>
              <a:rPr lang="en-US" altLang="en-US" sz="1100" dirty="0"/>
              <a:t> </a:t>
            </a:r>
            <a:r>
              <a:rPr lang="en-US" altLang="en-US" sz="1100" dirty="0" err="1"/>
              <a:t>teko</a:t>
            </a:r>
            <a:r>
              <a:rPr lang="en-US" altLang="en-US" sz="1100" dirty="0"/>
              <a:t> </a:t>
            </a:r>
            <a:r>
              <a:rPr lang="en-US" altLang="en-US" sz="1100" dirty="0" err="1"/>
              <a:t>siulan</a:t>
            </a:r>
            <a:r>
              <a:rPr lang="en-US" altLang="en-US" sz="1100" dirty="0"/>
              <a:t>, </a:t>
            </a:r>
            <a:r>
              <a:rPr lang="en-US" altLang="en-US" sz="1100" dirty="0" err="1"/>
              <a:t>sistem</a:t>
            </a:r>
            <a:r>
              <a:rPr lang="en-US" altLang="en-US" sz="1100" dirty="0"/>
              <a:t> alarm, dan </a:t>
            </a:r>
            <a:r>
              <a:rPr lang="en-US" altLang="en-US" sz="1100" dirty="0" err="1"/>
              <a:t>pendeteksi</a:t>
            </a:r>
            <a:r>
              <a:rPr lang="en-US" altLang="en-US" sz="1100" dirty="0"/>
              <a:t> asap</a:t>
            </a:r>
          </a:p>
          <a:p>
            <a:pPr marL="0" lvl="0" indent="0" algn="l" rtl="0">
              <a:spcBef>
                <a:spcPts val="0"/>
              </a:spcBef>
              <a:spcAft>
                <a:spcPts val="0"/>
              </a:spcAft>
              <a:buNone/>
            </a:pPr>
            <a:endParaRPr lang="en-ID"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en-US" sz="1100" dirty="0" err="1"/>
              <a:t>Beberapa</a:t>
            </a:r>
            <a:r>
              <a:rPr lang="en-US" altLang="en-US" sz="1100" dirty="0"/>
              <a:t> </a:t>
            </a:r>
            <a:r>
              <a:rPr lang="en-US" altLang="en-US" sz="1100" dirty="0" err="1"/>
              <a:t>contoh</a:t>
            </a:r>
            <a:r>
              <a:rPr lang="en-US" altLang="en-US" sz="1100" dirty="0"/>
              <a:t> </a:t>
            </a:r>
            <a:r>
              <a:rPr lang="en-US" altLang="en-US" sz="1100" dirty="0" err="1"/>
              <a:t>komunikasi</a:t>
            </a:r>
            <a:r>
              <a:rPr lang="en-US" altLang="en-US" sz="1100" dirty="0"/>
              <a:t> </a:t>
            </a:r>
            <a:r>
              <a:rPr lang="en-US" altLang="en-US" sz="1100" dirty="0" err="1"/>
              <a:t>mesin</a:t>
            </a:r>
            <a:r>
              <a:rPr lang="en-US" altLang="en-US" sz="1100" dirty="0"/>
              <a:t> </a:t>
            </a:r>
            <a:r>
              <a:rPr lang="en-US" altLang="en-US" sz="1100" dirty="0" err="1"/>
              <a:t>ke</a:t>
            </a:r>
            <a:r>
              <a:rPr lang="en-US" altLang="en-US" sz="1100" dirty="0"/>
              <a:t> </a:t>
            </a:r>
            <a:r>
              <a:rPr lang="en-US" altLang="en-US" sz="1100" dirty="0" err="1"/>
              <a:t>mesin</a:t>
            </a:r>
            <a:r>
              <a:rPr lang="en-US" altLang="en-US" sz="1100" dirty="0"/>
              <a:t> </a:t>
            </a:r>
            <a:r>
              <a:rPr lang="en-US" altLang="en-US" sz="1100" dirty="0" err="1"/>
              <a:t>adalah</a:t>
            </a:r>
            <a:r>
              <a:rPr lang="en-US" altLang="en-US" sz="1100" dirty="0"/>
              <a:t> </a:t>
            </a:r>
            <a:r>
              <a:rPr lang="en-US" altLang="en-US" sz="1100" dirty="0" err="1"/>
              <a:t>komputer</a:t>
            </a:r>
            <a:r>
              <a:rPr lang="en-US" altLang="en-US" sz="1100" dirty="0"/>
              <a:t> yang </a:t>
            </a:r>
            <a:r>
              <a:rPr lang="en-US" altLang="en-US" sz="1100" dirty="0" err="1"/>
              <a:t>memerintahkan</a:t>
            </a:r>
            <a:r>
              <a:rPr lang="en-US" altLang="en-US" sz="1100" dirty="0"/>
              <a:t> printer </a:t>
            </a:r>
            <a:r>
              <a:rPr lang="en-US" altLang="en-US" sz="1100" dirty="0" err="1"/>
              <a:t>untuk</a:t>
            </a:r>
            <a:r>
              <a:rPr lang="en-US" altLang="en-US" sz="1100" dirty="0"/>
              <a:t> </a:t>
            </a:r>
            <a:r>
              <a:rPr lang="en-US" altLang="en-US" sz="1100" dirty="0" err="1"/>
              <a:t>mencetak</a:t>
            </a:r>
            <a:r>
              <a:rPr lang="en-US" altLang="en-US" sz="1100" dirty="0"/>
              <a:t>, remote yang </a:t>
            </a:r>
            <a:r>
              <a:rPr lang="en-US" altLang="en-US" sz="1100" dirty="0" err="1"/>
              <a:t>memerintahkan</a:t>
            </a:r>
            <a:r>
              <a:rPr lang="en-US" altLang="en-US" sz="1100" dirty="0"/>
              <a:t> </a:t>
            </a:r>
            <a:r>
              <a:rPr lang="en-US" altLang="en-US" sz="1100" dirty="0" err="1"/>
              <a:t>televisi</a:t>
            </a:r>
            <a:r>
              <a:rPr lang="en-US" altLang="en-US" sz="1100" dirty="0"/>
              <a:t> </a:t>
            </a:r>
            <a:r>
              <a:rPr lang="en-US" altLang="en-US" sz="1100" dirty="0" err="1"/>
              <a:t>untuk</a:t>
            </a:r>
            <a:r>
              <a:rPr lang="en-US" altLang="en-US" sz="1100" dirty="0"/>
              <a:t> </a:t>
            </a:r>
            <a:r>
              <a:rPr lang="en-US" altLang="en-US" sz="1100" dirty="0" err="1"/>
              <a:t>menyala</a:t>
            </a:r>
            <a:r>
              <a:rPr lang="en-US" altLang="en-US" sz="1100" dirty="0"/>
              <a:t>, dan </a:t>
            </a:r>
            <a:r>
              <a:rPr lang="en-US" altLang="en-US" sz="1100" dirty="0" err="1"/>
              <a:t>pengatur</a:t>
            </a:r>
            <a:r>
              <a:rPr lang="en-US" altLang="en-US" sz="1100" dirty="0"/>
              <a:t> </a:t>
            </a:r>
            <a:r>
              <a:rPr lang="en-US" altLang="en-US" sz="1100" dirty="0" err="1"/>
              <a:t>waktu</a:t>
            </a:r>
            <a:r>
              <a:rPr lang="en-US" altLang="en-US" sz="1100" dirty="0"/>
              <a:t> yang </a:t>
            </a:r>
            <a:r>
              <a:rPr lang="en-US" altLang="en-US" sz="1100" dirty="0" err="1"/>
              <a:t>memberi</a:t>
            </a:r>
            <a:r>
              <a:rPr lang="en-US" altLang="en-US" sz="1100" dirty="0"/>
              <a:t> </a:t>
            </a:r>
            <a:r>
              <a:rPr lang="en-US" altLang="en-US" sz="1100" dirty="0" err="1"/>
              <a:t>tahu</a:t>
            </a:r>
            <a:r>
              <a:rPr lang="en-US" altLang="en-US" sz="1100" dirty="0"/>
              <a:t> bel </a:t>
            </a:r>
            <a:r>
              <a:rPr lang="en-US" altLang="en-US" sz="1100" dirty="0" err="1"/>
              <a:t>sekolah</a:t>
            </a:r>
            <a:r>
              <a:rPr lang="en-US" altLang="en-US" sz="1100" dirty="0"/>
              <a:t> </a:t>
            </a:r>
            <a:r>
              <a:rPr lang="en-US" altLang="en-US" sz="1100" dirty="0" err="1"/>
              <a:t>untuk</a:t>
            </a:r>
            <a:r>
              <a:rPr lang="en-US" altLang="en-US" sz="1100" dirty="0"/>
              <a:t> </a:t>
            </a:r>
            <a:r>
              <a:rPr lang="en-US" altLang="en-US" sz="1100" dirty="0" err="1"/>
              <a:t>berdering</a:t>
            </a:r>
            <a:r>
              <a:rPr lang="en-US" altLang="en-US" sz="110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55369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7181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758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Web-based learning is a subset of e learning and refers to learning using an internet.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For example, a teacher may facilitate student learning in class contact and uses the LMS to facilitate out of class learning.</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3432176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Like Problem-based learning or cooperative learning</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dirty="0"/>
          </a:p>
        </p:txBody>
      </p:sp>
    </p:spTree>
    <p:extLst>
      <p:ext uri="{BB962C8B-B14F-4D97-AF65-F5344CB8AC3E}">
        <p14:creationId xmlns:p14="http://schemas.microsoft.com/office/powerpoint/2010/main" val="2423984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9305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266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829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9139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399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918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061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9059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282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110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1828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4156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555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5874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790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5628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840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187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452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94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100" dirty="0">
                <a:solidFill>
                  <a:schemeClr val="accent1">
                    <a:lumMod val="75000"/>
                  </a:schemeClr>
                </a:solidFill>
                <a:latin typeface="Roboto Condensed" panose="020B0604020202020204" charset="0"/>
                <a:ea typeface="Roboto Condensed" panose="020B0604020202020204" charset="0"/>
              </a:rPr>
              <a:t>It means we have more opportunities to use ICT in teacher training programs now days and improve quality of teacher for teach effectively.</a:t>
            </a:r>
            <a:endParaRPr dirty="0"/>
          </a:p>
        </p:txBody>
      </p:sp>
    </p:spTree>
    <p:extLst>
      <p:ext uri="{BB962C8B-B14F-4D97-AF65-F5344CB8AC3E}">
        <p14:creationId xmlns:p14="http://schemas.microsoft.com/office/powerpoint/2010/main" val="34611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3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43CD8612-C0DE-4FD2-8B46-7B7EAD52883E}" type="datetimeFigureOut">
              <a:rPr lang="en-US" smtClean="0"/>
              <a:t>10/2/2023</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341803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D8612-C0DE-4FD2-8B46-7B7EAD52883E}"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4449916"/>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D8612-C0DE-4FD2-8B46-7B7EAD52883E}"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4741861"/>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2752475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4047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0618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D8612-C0DE-4FD2-8B46-7B7EAD52883E}"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431008"/>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43CD8612-C0DE-4FD2-8B46-7B7EAD52883E}" type="datetimeFigureOut">
              <a:rPr lang="en-US" smtClean="0"/>
              <a:t>10/2/2023</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20954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D8612-C0DE-4FD2-8B46-7B7EAD52883E}"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4413688"/>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CD8612-C0DE-4FD2-8B46-7B7EAD52883E}"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3208282"/>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CD8612-C0DE-4FD2-8B46-7B7EAD52883E}"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49037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D8612-C0DE-4FD2-8B46-7B7EAD52883E}"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36155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3CD8612-C0DE-4FD2-8B46-7B7EAD52883E}" type="datetimeFigureOut">
              <a:rPr lang="en-US" smtClean="0"/>
              <a:t>10/2/2023</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3920118"/>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3CD8612-C0DE-4FD2-8B46-7B7EAD52883E}" type="datetimeFigureOut">
              <a:rPr lang="en-US" smtClean="0"/>
              <a:t>10/2/2023</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22257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43CD8612-C0DE-4FD2-8B46-7B7EAD52883E}" type="datetimeFigureOut">
              <a:rPr lang="en-US" smtClean="0"/>
              <a:t>10/2/2023</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7221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ransition>
    <p:fade thruBlk="1"/>
  </p:transition>
  <p:timing>
    <p:tnLst>
      <p:par>
        <p:cTn id="1" dur="indefinite" restart="never" nodeType="tmRoot"/>
      </p:par>
    </p:tnLst>
  </p:timing>
  <p:hf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178791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Konsep</a:t>
            </a:r>
            <a:r>
              <a:rPr lang="en-US" dirty="0"/>
              <a:t> </a:t>
            </a:r>
            <a:br>
              <a:rPr lang="en-US" dirty="0"/>
            </a:br>
            <a:r>
              <a:rPr lang="en-US" dirty="0" err="1"/>
              <a:t>Teknologi</a:t>
            </a:r>
            <a:r>
              <a:rPr lang="en-US" dirty="0"/>
              <a:t> </a:t>
            </a:r>
            <a:r>
              <a:rPr lang="en-US" dirty="0" err="1"/>
              <a:t>Informasi</a:t>
            </a:r>
            <a:endParaRPr sz="1800" dirty="0"/>
          </a:p>
        </p:txBody>
      </p:sp>
      <p:sp>
        <p:nvSpPr>
          <p:cNvPr id="3" name="Google Shape;184;p11">
            <a:extLst>
              <a:ext uri="{FF2B5EF4-FFF2-40B4-BE49-F238E27FC236}">
                <a16:creationId xmlns:a16="http://schemas.microsoft.com/office/drawing/2014/main" xmlns="" id="{38C219AF-8065-4B2B-851B-3D48E8F4A928}"/>
              </a:ext>
            </a:extLst>
          </p:cNvPr>
          <p:cNvSpPr txBox="1">
            <a:spLocks/>
          </p:cNvSpPr>
          <p:nvPr/>
        </p:nvSpPr>
        <p:spPr>
          <a:xfrm>
            <a:off x="1780789" y="3579989"/>
            <a:ext cx="5367900" cy="752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rgbClr val="FFFFFF"/>
              </a:buClr>
              <a:buSzPts val="4800"/>
              <a:buFont typeface="Roboto Condensed"/>
              <a:buNone/>
              <a:defRPr sz="4800" b="1" i="0" u="none" strike="noStrike" cap="none">
                <a:solidFill>
                  <a:srgbClr val="FFFFFF"/>
                </a:solidFill>
                <a:latin typeface="Roboto Condensed"/>
                <a:ea typeface="Roboto Condensed"/>
                <a:cs typeface="Roboto Condensed"/>
                <a:sym typeface="Roboto Condensed"/>
              </a:defRPr>
            </a:lvl9pPr>
          </a:lstStyle>
          <a:p>
            <a:r>
              <a:rPr lang="en-US" sz="2800" dirty="0" smtClean="0">
                <a:solidFill>
                  <a:schemeClr val="tx1"/>
                </a:solidFill>
              </a:rPr>
              <a:t>Yuri </a:t>
            </a:r>
            <a:r>
              <a:rPr lang="en-US" sz="2800" dirty="0" err="1" smtClean="0">
                <a:solidFill>
                  <a:schemeClr val="tx1"/>
                </a:solidFill>
              </a:rPr>
              <a:t>Ariyanto</a:t>
            </a:r>
            <a:endParaRPr lang="en-US" sz="2800" dirty="0">
              <a:solidFill>
                <a:schemeClr val="tx1"/>
              </a:solidFill>
            </a:endParaRPr>
          </a:p>
        </p:txBody>
      </p:sp>
      <p:pic>
        <p:nvPicPr>
          <p:cNvPr id="4" name="Picture 3">
            <a:extLst>
              <a:ext uri="{FF2B5EF4-FFF2-40B4-BE49-F238E27FC236}">
                <a16:creationId xmlns:a16="http://schemas.microsoft.com/office/drawing/2014/main" xmlns="" id="{A7011AE7-00F1-489D-A74B-758CB5764382}"/>
              </a:ext>
            </a:extLst>
          </p:cNvPr>
          <p:cNvPicPr>
            <a:picLocks noChangeAspect="1"/>
          </p:cNvPicPr>
          <p:nvPr/>
        </p:nvPicPr>
        <p:blipFill>
          <a:blip r:embed="rId3"/>
          <a:stretch>
            <a:fillRect/>
          </a:stretch>
        </p:blipFill>
        <p:spPr>
          <a:xfrm>
            <a:off x="7329344" y="2560461"/>
            <a:ext cx="1487278" cy="14997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Ruang</a:t>
            </a:r>
            <a:r>
              <a:rPr lang="en-US" dirty="0"/>
              <a:t> </a:t>
            </a:r>
            <a:r>
              <a:rPr lang="en-US" dirty="0" err="1"/>
              <a:t>Lingkup</a:t>
            </a:r>
            <a:r>
              <a:rPr lang="en-US" dirty="0"/>
              <a:t> TIK</a:t>
            </a:r>
            <a:endParaRPr dirty="0"/>
          </a:p>
        </p:txBody>
      </p:sp>
      <p:sp>
        <p:nvSpPr>
          <p:cNvPr id="237" name="Google Shape;237;p16"/>
          <p:cNvSpPr txBox="1">
            <a:spLocks noGrp="1"/>
          </p:cNvSpPr>
          <p:nvPr>
            <p:ph type="body" idx="1"/>
          </p:nvPr>
        </p:nvSpPr>
        <p:spPr>
          <a:xfrm>
            <a:off x="191912" y="1313343"/>
            <a:ext cx="8195732" cy="3539211"/>
          </a:xfrm>
          <a:prstGeom prst="rect">
            <a:avLst/>
          </a:prstGeom>
        </p:spPr>
        <p:txBody>
          <a:bodyPr spcFirstLastPara="1" wrap="square" lIns="91425" tIns="91425" rIns="91425" bIns="91425" anchor="t" anchorCtr="0">
            <a:noAutofit/>
          </a:bodyPr>
          <a:lstStyle/>
          <a:p>
            <a:pPr marL="342900" indent="-342900"/>
            <a:r>
              <a:rPr lang="en-US" altLang="en-US" sz="2000" b="1" dirty="0" err="1"/>
              <a:t>Teknologi</a:t>
            </a:r>
            <a:r>
              <a:rPr lang="en-US" altLang="en-US" sz="2000" b="1" dirty="0"/>
              <a:t> </a:t>
            </a:r>
            <a:r>
              <a:rPr lang="en-US" altLang="en-US" sz="2000" b="1" dirty="0" err="1"/>
              <a:t>informasi</a:t>
            </a:r>
            <a:r>
              <a:rPr lang="en-US" altLang="en-US" sz="2000" dirty="0"/>
              <a:t> </a:t>
            </a:r>
            <a:br>
              <a:rPr lang="en-US" altLang="en-US" sz="2000" dirty="0"/>
            </a:br>
            <a:r>
              <a:rPr lang="en-US" altLang="en-US" sz="2000" dirty="0" err="1"/>
              <a:t>mencakup</a:t>
            </a:r>
            <a:r>
              <a:rPr lang="en-US" altLang="en-US" sz="2000" dirty="0"/>
              <a:t> </a:t>
            </a:r>
            <a:r>
              <a:rPr lang="en-US" altLang="en-US" sz="2000" dirty="0" err="1"/>
              <a:t>segala</a:t>
            </a:r>
            <a:r>
              <a:rPr lang="en-US" altLang="en-US" sz="2000" dirty="0"/>
              <a:t> </a:t>
            </a:r>
            <a:r>
              <a:rPr lang="en-US" altLang="en-US" sz="2000" dirty="0" err="1"/>
              <a:t>hal</a:t>
            </a:r>
            <a:r>
              <a:rPr lang="en-US" altLang="en-US" sz="2000" dirty="0"/>
              <a:t> yang </a:t>
            </a:r>
            <a:r>
              <a:rPr lang="en-US" altLang="en-US" sz="2000" dirty="0" err="1"/>
              <a:t>berkaitan</a:t>
            </a:r>
            <a:r>
              <a:rPr lang="en-US" altLang="en-US" sz="2000" dirty="0"/>
              <a:t> </a:t>
            </a:r>
            <a:r>
              <a:rPr lang="en-US" altLang="en-US" sz="2000" dirty="0" err="1"/>
              <a:t>dengan</a:t>
            </a:r>
            <a:r>
              <a:rPr lang="en-US" altLang="en-US" sz="2000" dirty="0"/>
              <a:t> proses, </a:t>
            </a:r>
            <a:r>
              <a:rPr lang="en-US" altLang="en-US" sz="2000" dirty="0" err="1"/>
              <a:t>penggunaan</a:t>
            </a:r>
            <a:r>
              <a:rPr lang="en-US" altLang="en-US" sz="2000" dirty="0"/>
              <a:t> </a:t>
            </a:r>
            <a:r>
              <a:rPr lang="en-US" altLang="en-US" sz="2000" dirty="0" err="1"/>
              <a:t>teknologi</a:t>
            </a:r>
            <a:r>
              <a:rPr lang="en-US" altLang="en-US" sz="2000" dirty="0"/>
              <a:t> </a:t>
            </a:r>
            <a:r>
              <a:rPr lang="en-US" altLang="en-US" sz="2000" dirty="0" err="1"/>
              <a:t>sebagai</a:t>
            </a:r>
            <a:r>
              <a:rPr lang="en-US" altLang="en-US" sz="2000" dirty="0"/>
              <a:t> </a:t>
            </a:r>
            <a:r>
              <a:rPr lang="en-US" altLang="en-US" sz="2000" dirty="0" err="1"/>
              <a:t>alat</a:t>
            </a:r>
            <a:r>
              <a:rPr lang="en-US" altLang="en-US" sz="2000" dirty="0"/>
              <a:t> bantu, </a:t>
            </a:r>
            <a:r>
              <a:rPr lang="en-US" altLang="en-US" sz="2000" dirty="0" err="1"/>
              <a:t>manipulasi</a:t>
            </a:r>
            <a:r>
              <a:rPr lang="en-US" altLang="en-US" sz="2000" dirty="0"/>
              <a:t>, </a:t>
            </a:r>
            <a:r>
              <a:rPr lang="en-US" altLang="en-US" sz="2000" dirty="0" err="1"/>
              <a:t>dan</a:t>
            </a:r>
            <a:r>
              <a:rPr lang="en-US" altLang="en-US" sz="2000" dirty="0"/>
              <a:t> </a:t>
            </a:r>
            <a:r>
              <a:rPr lang="en-US" altLang="en-US" sz="2000" dirty="0" err="1"/>
              <a:t>pengelolaan</a:t>
            </a:r>
            <a:r>
              <a:rPr lang="en-US" altLang="en-US" sz="2000" dirty="0"/>
              <a:t> </a:t>
            </a:r>
            <a:r>
              <a:rPr lang="en-US" altLang="en-US" sz="2000" dirty="0" err="1"/>
              <a:t>informasi</a:t>
            </a:r>
            <a:r>
              <a:rPr lang="en-US" altLang="en-US" sz="2000" dirty="0"/>
              <a:t>.</a:t>
            </a:r>
          </a:p>
          <a:p>
            <a:pPr marL="342900" indent="-342900"/>
            <a:endParaRPr lang="en-US" altLang="en-US" sz="2000" dirty="0"/>
          </a:p>
          <a:p>
            <a:pPr marL="342900" indent="-342900"/>
            <a:r>
              <a:rPr lang="en-US" altLang="en-US" sz="2000" b="1" dirty="0" err="1"/>
              <a:t>Teknologi</a:t>
            </a:r>
            <a:r>
              <a:rPr lang="en-US" altLang="en-US" sz="2000" b="1" dirty="0"/>
              <a:t> </a:t>
            </a:r>
            <a:r>
              <a:rPr lang="en-US" altLang="en-US" sz="2000" b="1" dirty="0" err="1"/>
              <a:t>komunikasi</a:t>
            </a:r>
            <a:r>
              <a:rPr lang="en-US" altLang="en-US" sz="2000" b="1" dirty="0"/>
              <a:t/>
            </a:r>
            <a:br>
              <a:rPr lang="en-US" altLang="en-US" sz="2000" b="1" dirty="0"/>
            </a:br>
            <a:r>
              <a:rPr lang="en-US" altLang="en-US" sz="2000" dirty="0" err="1"/>
              <a:t>segala</a:t>
            </a:r>
            <a:r>
              <a:rPr lang="en-US" altLang="en-US" sz="2000" dirty="0"/>
              <a:t> </a:t>
            </a:r>
            <a:r>
              <a:rPr lang="en-US" altLang="en-US" sz="2000" dirty="0" err="1"/>
              <a:t>sesuatu</a:t>
            </a:r>
            <a:r>
              <a:rPr lang="en-US" altLang="en-US" sz="2000" dirty="0"/>
              <a:t> yang </a:t>
            </a:r>
            <a:r>
              <a:rPr lang="en-US" altLang="en-US" sz="2000" dirty="0" err="1"/>
              <a:t>berkaitan</a:t>
            </a:r>
            <a:r>
              <a:rPr lang="en-US" altLang="en-US" sz="2000" dirty="0"/>
              <a:t> </a:t>
            </a:r>
            <a:r>
              <a:rPr lang="en-US" altLang="en-US" sz="2000" dirty="0" err="1"/>
              <a:t>dengan</a:t>
            </a:r>
            <a:r>
              <a:rPr lang="en-US" altLang="en-US" sz="2000" dirty="0"/>
              <a:t> </a:t>
            </a:r>
            <a:r>
              <a:rPr lang="en-US" altLang="en-US" sz="2000" dirty="0" err="1"/>
              <a:t>penggunaan</a:t>
            </a:r>
            <a:r>
              <a:rPr lang="en-US" altLang="en-US" sz="2000" dirty="0"/>
              <a:t> </a:t>
            </a:r>
            <a:r>
              <a:rPr lang="en-US" altLang="en-US" sz="2000" dirty="0" err="1"/>
              <a:t>indera</a:t>
            </a:r>
            <a:r>
              <a:rPr lang="en-US" altLang="en-US" sz="2000" dirty="0"/>
              <a:t> bantu </a:t>
            </a:r>
            <a:r>
              <a:rPr lang="en-US" altLang="en-US" sz="2000" dirty="0" err="1"/>
              <a:t>untuk</a:t>
            </a:r>
            <a:r>
              <a:rPr lang="en-US" altLang="en-US" sz="2000" dirty="0"/>
              <a:t> </a:t>
            </a:r>
            <a:r>
              <a:rPr lang="en-US" altLang="en-US" sz="2000" dirty="0" err="1"/>
              <a:t>memproses</a:t>
            </a:r>
            <a:r>
              <a:rPr lang="en-US" altLang="en-US" sz="2000" dirty="0"/>
              <a:t> dan </a:t>
            </a:r>
            <a:r>
              <a:rPr lang="en-US" altLang="en-US" sz="2000" dirty="0" err="1"/>
              <a:t>mentransfer</a:t>
            </a:r>
            <a:r>
              <a:rPr lang="en-US" altLang="en-US" sz="2000" dirty="0"/>
              <a:t> data </a:t>
            </a:r>
            <a:r>
              <a:rPr lang="en-US" altLang="en-US" sz="2000" dirty="0" err="1"/>
              <a:t>dari</a:t>
            </a:r>
            <a:r>
              <a:rPr lang="en-US" altLang="en-US" sz="2000" dirty="0"/>
              <a:t> </a:t>
            </a:r>
            <a:r>
              <a:rPr lang="en-US" altLang="en-US" sz="2000" dirty="0" err="1"/>
              <a:t>sebuah</a:t>
            </a:r>
            <a:r>
              <a:rPr lang="en-US" altLang="en-US" sz="2000" dirty="0"/>
              <a:t> </a:t>
            </a:r>
            <a:r>
              <a:rPr lang="en-US" altLang="en-US" sz="2000" dirty="0" err="1"/>
              <a:t>perangkat</a:t>
            </a:r>
            <a:r>
              <a:rPr lang="en-US" altLang="en-US" sz="2000" dirty="0"/>
              <a:t> </a:t>
            </a:r>
            <a:r>
              <a:rPr lang="en-US" altLang="en-US" sz="2000" dirty="0" err="1"/>
              <a:t>satu</a:t>
            </a:r>
            <a:r>
              <a:rPr lang="en-US" altLang="en-US" sz="2000" dirty="0"/>
              <a:t> </a:t>
            </a:r>
            <a:r>
              <a:rPr lang="en-US" altLang="en-US" sz="2000" dirty="0" err="1"/>
              <a:t>ke</a:t>
            </a:r>
            <a:r>
              <a:rPr lang="en-US" altLang="en-US" sz="2000" dirty="0"/>
              <a:t> yang </a:t>
            </a:r>
            <a:r>
              <a:rPr lang="en-US" altLang="en-US" sz="2000" dirty="0" err="1"/>
              <a:t>lainnya</a:t>
            </a:r>
            <a:endParaRPr lang="en-US" altLang="en-US" sz="2000" dirty="0"/>
          </a:p>
          <a:p>
            <a:pPr marL="0" indent="0" algn="just">
              <a:buNone/>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2" end="2"/>
                                            </p:txEl>
                                          </p:spTgt>
                                        </p:tgtEl>
                                        <p:attrNameLst>
                                          <p:attrName>style.visibility</p:attrName>
                                        </p:attrNameLst>
                                      </p:cBhvr>
                                      <p:to>
                                        <p:strVal val="visible"/>
                                      </p:to>
                                    </p:set>
                                    <p:animEffect transition="in" filter="fade">
                                      <p:cBhvr>
                                        <p:cTn id="14" dur="1000"/>
                                        <p:tgtEl>
                                          <p:spTgt spid="237">
                                            <p:txEl>
                                              <p:pRg st="2" end="2"/>
                                            </p:txEl>
                                          </p:spTgt>
                                        </p:tgtEl>
                                      </p:cBhvr>
                                    </p:animEffect>
                                    <p:anim calcmode="lin" valueType="num">
                                      <p:cBhvr>
                                        <p:cTn id="15"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Fungsi</a:t>
            </a:r>
            <a:r>
              <a:rPr lang="en-US" dirty="0"/>
              <a:t> </a:t>
            </a:r>
            <a:r>
              <a:rPr lang="en-US" dirty="0" err="1"/>
              <a:t>dan</a:t>
            </a:r>
            <a:r>
              <a:rPr lang="en-US" dirty="0"/>
              <a:t> </a:t>
            </a:r>
            <a:r>
              <a:rPr lang="en-US" dirty="0" err="1"/>
              <a:t>Tujuan</a:t>
            </a:r>
            <a:r>
              <a:rPr lang="en-US" dirty="0"/>
              <a:t> TIK</a:t>
            </a:r>
            <a:endParaRPr dirty="0"/>
          </a:p>
        </p:txBody>
      </p:sp>
      <p:sp>
        <p:nvSpPr>
          <p:cNvPr id="237" name="Google Shape;237;p16"/>
          <p:cNvSpPr txBox="1">
            <a:spLocks noGrp="1"/>
          </p:cNvSpPr>
          <p:nvPr>
            <p:ph type="body" idx="1"/>
          </p:nvPr>
        </p:nvSpPr>
        <p:spPr>
          <a:xfrm>
            <a:off x="191912" y="1313343"/>
            <a:ext cx="8538020" cy="3539211"/>
          </a:xfrm>
          <a:prstGeom prst="rect">
            <a:avLst/>
          </a:prstGeom>
        </p:spPr>
        <p:txBody>
          <a:bodyPr spcFirstLastPara="1" wrap="square" lIns="91425" tIns="91425" rIns="91425" bIns="91425" anchor="t" anchorCtr="0">
            <a:noAutofit/>
          </a:bodyPr>
          <a:lstStyle/>
          <a:p>
            <a:pPr marL="342900" indent="-342900"/>
            <a:r>
              <a:rPr lang="en-US" altLang="en-US" sz="2000" b="1" dirty="0" err="1"/>
              <a:t>Fungsi</a:t>
            </a:r>
            <a:r>
              <a:rPr lang="en-US" altLang="en-US" sz="2000" dirty="0"/>
              <a:t/>
            </a:r>
            <a:br>
              <a:rPr lang="en-US" altLang="en-US" sz="2000" dirty="0"/>
            </a:br>
            <a:r>
              <a:rPr lang="en-US" altLang="en-US" sz="2000" dirty="0" err="1"/>
              <a:t>untuk</a:t>
            </a:r>
            <a:r>
              <a:rPr lang="en-US" altLang="en-US" sz="2000" dirty="0"/>
              <a:t> </a:t>
            </a:r>
            <a:r>
              <a:rPr lang="en-US" altLang="en-US" sz="2000" dirty="0" err="1"/>
              <a:t>mengembangkan</a:t>
            </a:r>
            <a:r>
              <a:rPr lang="en-US" altLang="en-US" sz="2000" dirty="0"/>
              <a:t>, </a:t>
            </a:r>
            <a:r>
              <a:rPr lang="en-US" altLang="en-US" sz="2000" dirty="0" err="1"/>
              <a:t>mengimplementasikan</a:t>
            </a:r>
            <a:r>
              <a:rPr lang="en-US" altLang="en-US" sz="2000" dirty="0"/>
              <a:t> </a:t>
            </a:r>
            <a:r>
              <a:rPr lang="en-US" altLang="en-US" sz="2000" dirty="0" err="1"/>
              <a:t>dan</a:t>
            </a:r>
            <a:r>
              <a:rPr lang="en-US" altLang="en-US" sz="2000" dirty="0"/>
              <a:t> </a:t>
            </a:r>
            <a:r>
              <a:rPr lang="en-US" altLang="en-US" sz="2000" dirty="0" err="1"/>
              <a:t>mendukung</a:t>
            </a:r>
            <a:r>
              <a:rPr lang="en-US" altLang="en-US" sz="2000" dirty="0"/>
              <a:t> proses </a:t>
            </a:r>
            <a:r>
              <a:rPr lang="en-US" altLang="en-US" sz="2000" dirty="0" err="1"/>
              <a:t>penyampaian</a:t>
            </a:r>
            <a:r>
              <a:rPr lang="en-US" altLang="en-US" sz="2000" dirty="0"/>
              <a:t> </a:t>
            </a:r>
            <a:r>
              <a:rPr lang="en-US" altLang="en-US" sz="2000" dirty="0" err="1"/>
              <a:t>informasi</a:t>
            </a:r>
            <a:r>
              <a:rPr lang="en-US" altLang="en-US" sz="2000" dirty="0"/>
              <a:t>.</a:t>
            </a:r>
          </a:p>
          <a:p>
            <a:pPr marL="342900" indent="-342900"/>
            <a:endParaRPr lang="en-US" altLang="en-US" sz="2000" dirty="0"/>
          </a:p>
          <a:p>
            <a:pPr marL="342900" indent="-342900"/>
            <a:r>
              <a:rPr lang="en-US" altLang="en-US" sz="2000" b="1" dirty="0" err="1"/>
              <a:t>Tujuan</a:t>
            </a:r>
            <a:r>
              <a:rPr lang="en-US" altLang="en-US" sz="2000" b="1" dirty="0"/>
              <a:t/>
            </a:r>
            <a:br>
              <a:rPr lang="en-US" altLang="en-US" sz="2000" b="1" dirty="0"/>
            </a:br>
            <a:r>
              <a:rPr lang="en-US" altLang="en-US" sz="2000" dirty="0" err="1"/>
              <a:t>pengembangan</a:t>
            </a:r>
            <a:r>
              <a:rPr lang="en-US" altLang="en-US" sz="2000" dirty="0"/>
              <a:t> </a:t>
            </a:r>
            <a:r>
              <a:rPr lang="en-US" altLang="en-US" sz="2000" dirty="0" err="1"/>
              <a:t>teknologi</a:t>
            </a:r>
            <a:r>
              <a:rPr lang="en-US" altLang="en-US" sz="2000" dirty="0"/>
              <a:t> </a:t>
            </a:r>
            <a:r>
              <a:rPr lang="en-US" altLang="en-US" sz="2000" dirty="0" err="1"/>
              <a:t>dari</a:t>
            </a:r>
            <a:r>
              <a:rPr lang="en-US" altLang="en-US" sz="2000" dirty="0"/>
              <a:t> </a:t>
            </a:r>
            <a:r>
              <a:rPr lang="en-US" altLang="en-US" sz="2000" dirty="0" err="1"/>
              <a:t>alat</a:t>
            </a:r>
            <a:r>
              <a:rPr lang="en-US" altLang="en-US" sz="2000" dirty="0"/>
              <a:t>, </a:t>
            </a:r>
            <a:r>
              <a:rPr lang="en-US" altLang="en-US" sz="2000" dirty="0" err="1"/>
              <a:t>mesin</a:t>
            </a:r>
            <a:r>
              <a:rPr lang="en-US" altLang="en-US" sz="2000" dirty="0"/>
              <a:t>, material </a:t>
            </a:r>
            <a:r>
              <a:rPr lang="en-US" altLang="en-US" sz="2000" dirty="0" err="1"/>
              <a:t>dan</a:t>
            </a:r>
            <a:r>
              <a:rPr lang="en-US" altLang="en-US" sz="2000" dirty="0"/>
              <a:t> proses yang </a:t>
            </a:r>
            <a:r>
              <a:rPr lang="en-US" altLang="en-US" sz="2000" dirty="0" err="1"/>
              <a:t>diciptakan</a:t>
            </a:r>
            <a:r>
              <a:rPr lang="en-US" altLang="en-US" sz="2000" dirty="0"/>
              <a:t> </a:t>
            </a:r>
            <a:r>
              <a:rPr lang="en-US" altLang="en-US" sz="2000" dirty="0" err="1"/>
              <a:t>untuk</a:t>
            </a:r>
            <a:r>
              <a:rPr lang="en-US" altLang="en-US" sz="2000" dirty="0"/>
              <a:t> </a:t>
            </a:r>
            <a:r>
              <a:rPr lang="en-US" altLang="en-US" sz="2000" dirty="0" err="1"/>
              <a:t>membantu</a:t>
            </a:r>
            <a:r>
              <a:rPr lang="en-US" altLang="en-US" sz="2000" dirty="0"/>
              <a:t> </a:t>
            </a:r>
            <a:r>
              <a:rPr lang="en-US" altLang="en-US" sz="2000" dirty="0" err="1"/>
              <a:t>manusia</a:t>
            </a:r>
            <a:r>
              <a:rPr lang="en-US" altLang="en-US" sz="2000" dirty="0"/>
              <a:t> </a:t>
            </a:r>
            <a:r>
              <a:rPr lang="en-US" altLang="en-US" sz="2000" dirty="0" err="1"/>
              <a:t>menyelesaikan</a:t>
            </a:r>
            <a:r>
              <a:rPr lang="en-US" altLang="en-US" sz="2000" dirty="0"/>
              <a:t> </a:t>
            </a:r>
            <a:r>
              <a:rPr lang="en-US" altLang="en-US" sz="2000" dirty="0" err="1"/>
              <a:t>masalahnya</a:t>
            </a:r>
            <a:r>
              <a:rPr lang="en-US" altLang="en-US" sz="2000" dirty="0"/>
              <a:t> </a:t>
            </a:r>
            <a:r>
              <a:rPr lang="en-US" altLang="en-US" sz="2000" dirty="0" err="1"/>
              <a:t>dengan</a:t>
            </a:r>
            <a:r>
              <a:rPr lang="en-US" altLang="en-US" sz="2000" dirty="0"/>
              <a:t> </a:t>
            </a:r>
            <a:r>
              <a:rPr lang="en-US" altLang="en-US" sz="2000" dirty="0" err="1"/>
              <a:t>lebih</a:t>
            </a:r>
            <a:r>
              <a:rPr lang="en-US" altLang="en-US" sz="2000" dirty="0"/>
              <a:t> </a:t>
            </a:r>
            <a:r>
              <a:rPr lang="en-US" altLang="en-US" sz="2000" dirty="0" err="1"/>
              <a:t>cepat</a:t>
            </a:r>
            <a:r>
              <a:rPr lang="en-US" altLang="en-US" sz="2000" dirty="0"/>
              <a:t>, </a:t>
            </a:r>
            <a:r>
              <a:rPr lang="en-US" altLang="en-US" sz="2000" dirty="0" err="1"/>
              <a:t>singkat</a:t>
            </a:r>
            <a:r>
              <a:rPr lang="en-US" altLang="en-US" sz="2000" dirty="0"/>
              <a:t> </a:t>
            </a:r>
            <a:r>
              <a:rPr lang="en-US" altLang="en-US" sz="2000" dirty="0" err="1"/>
              <a:t>mudah</a:t>
            </a:r>
            <a:r>
              <a:rPr lang="en-US" altLang="en-US" sz="2000" dirty="0"/>
              <a:t> </a:t>
            </a:r>
            <a:r>
              <a:rPr lang="en-US" altLang="en-US" sz="2000" dirty="0" err="1"/>
              <a:t>dan</a:t>
            </a:r>
            <a:r>
              <a:rPr lang="en-US" altLang="en-US" sz="2000" dirty="0"/>
              <a:t> </a:t>
            </a:r>
            <a:r>
              <a:rPr lang="en-US" altLang="en-US" sz="2000" dirty="0" err="1"/>
              <a:t>efisien</a:t>
            </a:r>
            <a:r>
              <a:rPr lang="en-US" altLang="en-US" sz="2000" dirty="0"/>
              <a:t>.</a:t>
            </a:r>
          </a:p>
          <a:p>
            <a:pPr marL="342900" indent="-342900"/>
            <a:endParaRPr lang="en-US" altLang="en-US" sz="2000" dirty="0"/>
          </a:p>
          <a:p>
            <a:pPr marL="0" indent="0" algn="just">
              <a:buNone/>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85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2" end="2"/>
                                            </p:txEl>
                                          </p:spTgt>
                                        </p:tgtEl>
                                        <p:attrNameLst>
                                          <p:attrName>style.visibility</p:attrName>
                                        </p:attrNameLst>
                                      </p:cBhvr>
                                      <p:to>
                                        <p:strVal val="visible"/>
                                      </p:to>
                                    </p:set>
                                    <p:animEffect transition="in" filter="fade">
                                      <p:cBhvr>
                                        <p:cTn id="14" dur="1000"/>
                                        <p:tgtEl>
                                          <p:spTgt spid="237">
                                            <p:txEl>
                                              <p:pRg st="2" end="2"/>
                                            </p:txEl>
                                          </p:spTgt>
                                        </p:tgtEl>
                                      </p:cBhvr>
                                    </p:animEffect>
                                    <p:anim calcmode="lin" valueType="num">
                                      <p:cBhvr>
                                        <p:cTn id="15"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Dampak</a:t>
            </a:r>
            <a:r>
              <a:rPr lang="en-US" dirty="0"/>
              <a:t> TIK</a:t>
            </a:r>
            <a:endParaRPr dirty="0"/>
          </a:p>
        </p:txBody>
      </p:sp>
      <p:sp>
        <p:nvSpPr>
          <p:cNvPr id="237" name="Google Shape;237;p16"/>
          <p:cNvSpPr txBox="1">
            <a:spLocks noGrp="1"/>
          </p:cNvSpPr>
          <p:nvPr>
            <p:ph type="body" idx="1"/>
          </p:nvPr>
        </p:nvSpPr>
        <p:spPr>
          <a:xfrm>
            <a:off x="191912" y="1313343"/>
            <a:ext cx="8538020" cy="3539211"/>
          </a:xfrm>
          <a:prstGeom prst="rect">
            <a:avLst/>
          </a:prstGeom>
        </p:spPr>
        <p:txBody>
          <a:bodyPr spcFirstLastPara="1" wrap="square" lIns="91425" tIns="91425" rIns="91425" bIns="91425" anchor="t" anchorCtr="0">
            <a:noAutofit/>
          </a:bodyPr>
          <a:lstStyle/>
          <a:p>
            <a:pPr marL="0" indent="0">
              <a:buNone/>
            </a:pPr>
            <a:r>
              <a:rPr lang="en-US" altLang="en-US" dirty="0"/>
              <a:t>ICT </a:t>
            </a:r>
            <a:r>
              <a:rPr lang="en-US" altLang="en-US" dirty="0" err="1"/>
              <a:t>sebagai</a:t>
            </a:r>
            <a:r>
              <a:rPr lang="en-US" altLang="en-US" dirty="0"/>
              <a:t> </a:t>
            </a:r>
            <a:r>
              <a:rPr lang="en-US" altLang="en-US" dirty="0" err="1"/>
              <a:t>katalisator</a:t>
            </a:r>
            <a:r>
              <a:rPr lang="en-US" altLang="en-US" dirty="0"/>
              <a:t> </a:t>
            </a:r>
            <a:r>
              <a:rPr lang="en-US" altLang="en-US" dirty="0" err="1"/>
              <a:t>perubahan</a:t>
            </a:r>
            <a:r>
              <a:rPr lang="en-US" altLang="en-US" dirty="0"/>
              <a:t> : (</a:t>
            </a:r>
            <a:r>
              <a:rPr lang="en-US" altLang="en-US" dirty="0" err="1"/>
              <a:t>Ratheeswari</a:t>
            </a:r>
            <a:r>
              <a:rPr lang="en-US" altLang="en-US" dirty="0"/>
              <a:t> 2018)</a:t>
            </a:r>
          </a:p>
          <a:p>
            <a:pPr marL="714375" indent="-342900">
              <a:tabLst>
                <a:tab pos="714375" algn="l"/>
              </a:tabLst>
            </a:pPr>
            <a:r>
              <a:rPr lang="en-US" altLang="en-US" sz="2200" dirty="0" err="1"/>
              <a:t>Perubahan</a:t>
            </a:r>
            <a:r>
              <a:rPr lang="en-US" altLang="en-US" sz="2200" dirty="0"/>
              <a:t> </a:t>
            </a:r>
            <a:r>
              <a:rPr lang="en-US" altLang="en-US" sz="2200" dirty="0" err="1"/>
              <a:t>kondisi</a:t>
            </a:r>
            <a:r>
              <a:rPr lang="en-US" altLang="en-US" sz="2200" dirty="0"/>
              <a:t> </a:t>
            </a:r>
            <a:r>
              <a:rPr lang="en-US" altLang="en-US" sz="2200" dirty="0" err="1"/>
              <a:t>kerja</a:t>
            </a:r>
            <a:endParaRPr lang="en-US" altLang="en-US" sz="2200" dirty="0"/>
          </a:p>
          <a:p>
            <a:pPr marL="714375" indent="-342900">
              <a:tabLst>
                <a:tab pos="714375" algn="l"/>
              </a:tabLst>
            </a:pPr>
            <a:r>
              <a:rPr lang="en-US" altLang="en-US" sz="2200" dirty="0" err="1"/>
              <a:t>Pertukaran</a:t>
            </a:r>
            <a:r>
              <a:rPr lang="en-US" altLang="en-US" sz="2200" dirty="0"/>
              <a:t> </a:t>
            </a:r>
            <a:r>
              <a:rPr lang="en-US" altLang="en-US" sz="2200" dirty="0" err="1"/>
              <a:t>informasi</a:t>
            </a:r>
            <a:endParaRPr lang="en-US" altLang="en-US" sz="2200" dirty="0"/>
          </a:p>
          <a:p>
            <a:pPr marL="714375" indent="-342900">
              <a:tabLst>
                <a:tab pos="714375" algn="l"/>
              </a:tabLst>
            </a:pPr>
            <a:r>
              <a:rPr lang="en-US" altLang="en-US" sz="2200" dirty="0" err="1"/>
              <a:t>Metode</a:t>
            </a:r>
            <a:r>
              <a:rPr lang="en-US" altLang="en-US" sz="2200" dirty="0"/>
              <a:t> </a:t>
            </a:r>
            <a:r>
              <a:rPr lang="en-US" altLang="en-US" sz="2200" dirty="0" err="1"/>
              <a:t>pengajaran</a:t>
            </a:r>
            <a:endParaRPr lang="en-US" altLang="en-US" sz="2200" dirty="0"/>
          </a:p>
          <a:p>
            <a:pPr marL="714375" indent="-342900">
              <a:tabLst>
                <a:tab pos="714375" algn="l"/>
              </a:tabLst>
            </a:pPr>
            <a:r>
              <a:rPr lang="en-US" altLang="en-US" sz="2200" dirty="0" err="1"/>
              <a:t>Pendekatan</a:t>
            </a:r>
            <a:r>
              <a:rPr lang="en-US" altLang="en-US" sz="2200" dirty="0"/>
              <a:t> </a:t>
            </a:r>
            <a:r>
              <a:rPr lang="en-US" altLang="en-US" sz="2200" dirty="0" err="1"/>
              <a:t>pembelajaran</a:t>
            </a:r>
            <a:endParaRPr lang="en-US" altLang="en-US" sz="2200" dirty="0"/>
          </a:p>
          <a:p>
            <a:pPr marL="714375" indent="-342900">
              <a:tabLst>
                <a:tab pos="714375" algn="l"/>
              </a:tabLst>
            </a:pPr>
            <a:r>
              <a:rPr lang="en-US" altLang="en-US" sz="2200" dirty="0" err="1"/>
              <a:t>Penelitian</a:t>
            </a:r>
            <a:r>
              <a:rPr lang="en-US" altLang="en-US" sz="2200" dirty="0"/>
              <a:t> </a:t>
            </a:r>
            <a:r>
              <a:rPr lang="en-US" altLang="en-US" sz="2200" dirty="0" err="1"/>
              <a:t>ilmiah</a:t>
            </a:r>
            <a:r>
              <a:rPr lang="en-US" altLang="en-US" sz="2200" dirty="0"/>
              <a:t>, dan</a:t>
            </a:r>
          </a:p>
          <a:p>
            <a:pPr marL="714375" indent="-342900">
              <a:tabLst>
                <a:tab pos="714375" algn="l"/>
              </a:tabLst>
            </a:pPr>
            <a:r>
              <a:rPr lang="en-US" altLang="en-US" sz="2200" dirty="0" err="1"/>
              <a:t>Mengakses</a:t>
            </a:r>
            <a:r>
              <a:rPr lang="en-US" altLang="en-US" sz="2200" dirty="0"/>
              <a:t> </a:t>
            </a:r>
            <a:r>
              <a:rPr lang="en-US" altLang="en-US" sz="2200" dirty="0" err="1"/>
              <a:t>teknologi</a:t>
            </a:r>
            <a:r>
              <a:rPr lang="en-US" altLang="en-US" sz="2200" dirty="0"/>
              <a:t> </a:t>
            </a:r>
            <a:r>
              <a:rPr lang="en-US" altLang="en-US" sz="2200" dirty="0" err="1"/>
              <a:t>komunikasi</a:t>
            </a:r>
            <a:r>
              <a:rPr lang="en-US" altLang="en-US" sz="2200" dirty="0"/>
              <a:t> </a:t>
            </a:r>
            <a:r>
              <a:rPr lang="en-US" altLang="en-US" sz="2200" dirty="0" err="1"/>
              <a:t>informasi</a:t>
            </a:r>
            <a:endParaRPr lang="en-US" altLang="en-US" sz="2200"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750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1826056" y="107604"/>
            <a:ext cx="7128163" cy="571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eaLnBrk="1" hangingPunct="1"/>
            <a:r>
              <a:rPr lang="en-US" altLang="en-US" sz="2400" b="1" dirty="0">
                <a:solidFill>
                  <a:srgbClr val="FFC000"/>
                </a:solidFill>
                <a:latin typeface="Roboto Condensed" panose="020B0604020202020204" charset="0"/>
                <a:ea typeface="Roboto Condensed" panose="020B0604020202020204" charset="0"/>
              </a:rPr>
              <a:t>Communication System : A Newspaper Process</a:t>
            </a:r>
          </a:p>
        </p:txBody>
      </p:sp>
      <p:pic>
        <p:nvPicPr>
          <p:cNvPr id="7" name="Picture 6">
            <a:extLst>
              <a:ext uri="{FF2B5EF4-FFF2-40B4-BE49-F238E27FC236}">
                <a16:creationId xmlns:a16="http://schemas.microsoft.com/office/drawing/2014/main" xmlns="" id="{A6F76277-46BC-46C5-A87C-067CA7C925DB}"/>
              </a:ext>
            </a:extLst>
          </p:cNvPr>
          <p:cNvPicPr>
            <a:picLocks noChangeAspect="1"/>
          </p:cNvPicPr>
          <p:nvPr/>
        </p:nvPicPr>
        <p:blipFill>
          <a:blip r:embed="rId3"/>
          <a:stretch>
            <a:fillRect/>
          </a:stretch>
        </p:blipFill>
        <p:spPr>
          <a:xfrm>
            <a:off x="0" y="679499"/>
            <a:ext cx="8172641" cy="4479355"/>
          </a:xfrm>
          <a:prstGeom prst="rect">
            <a:avLst/>
          </a:prstGeom>
        </p:spPr>
      </p:pic>
    </p:spTree>
    <p:extLst>
      <p:ext uri="{BB962C8B-B14F-4D97-AF65-F5344CB8AC3E}">
        <p14:creationId xmlns:p14="http://schemas.microsoft.com/office/powerpoint/2010/main" val="338263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1826056" y="107604"/>
            <a:ext cx="7076404" cy="571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eaLnBrk="1" hangingPunct="1"/>
            <a:r>
              <a:rPr lang="en-US" altLang="en-US" sz="2400" b="1" dirty="0">
                <a:solidFill>
                  <a:srgbClr val="FFC000"/>
                </a:solidFill>
                <a:latin typeface="Roboto Condensed" panose="020B0604020202020204" charset="0"/>
                <a:ea typeface="Roboto Condensed" panose="020B0604020202020204" charset="0"/>
              </a:rPr>
              <a:t>Communication Subsystem</a:t>
            </a:r>
          </a:p>
        </p:txBody>
      </p:sp>
      <p:pic>
        <p:nvPicPr>
          <p:cNvPr id="5" name="Picture 4">
            <a:extLst>
              <a:ext uri="{FF2B5EF4-FFF2-40B4-BE49-F238E27FC236}">
                <a16:creationId xmlns:a16="http://schemas.microsoft.com/office/drawing/2014/main" xmlns="" id="{93322859-B898-43E9-9C22-CEAB9814A030}"/>
              </a:ext>
            </a:extLst>
          </p:cNvPr>
          <p:cNvPicPr>
            <a:picLocks noChangeAspect="1"/>
          </p:cNvPicPr>
          <p:nvPr/>
        </p:nvPicPr>
        <p:blipFill>
          <a:blip r:embed="rId3"/>
          <a:stretch>
            <a:fillRect/>
          </a:stretch>
        </p:blipFill>
        <p:spPr>
          <a:xfrm>
            <a:off x="0" y="679499"/>
            <a:ext cx="8712679" cy="4464001"/>
          </a:xfrm>
          <a:prstGeom prst="rect">
            <a:avLst/>
          </a:prstGeom>
        </p:spPr>
      </p:pic>
    </p:spTree>
    <p:extLst>
      <p:ext uri="{BB962C8B-B14F-4D97-AF65-F5344CB8AC3E}">
        <p14:creationId xmlns:p14="http://schemas.microsoft.com/office/powerpoint/2010/main" val="300268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1826056" y="107604"/>
            <a:ext cx="7076404" cy="571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eaLnBrk="1" hangingPunct="1"/>
            <a:r>
              <a:rPr lang="en-US" altLang="en-US" sz="2400" b="1" dirty="0">
                <a:solidFill>
                  <a:srgbClr val="FFC000"/>
                </a:solidFill>
                <a:latin typeface="Roboto Condensed" panose="020B0604020202020204" charset="0"/>
                <a:ea typeface="Roboto Condensed" panose="020B0604020202020204" charset="0"/>
              </a:rPr>
              <a:t>Communication Subsystem</a:t>
            </a:r>
          </a:p>
        </p:txBody>
      </p:sp>
      <p:pic>
        <p:nvPicPr>
          <p:cNvPr id="3" name="Picture 2">
            <a:extLst>
              <a:ext uri="{FF2B5EF4-FFF2-40B4-BE49-F238E27FC236}">
                <a16:creationId xmlns:a16="http://schemas.microsoft.com/office/drawing/2014/main" xmlns="" id="{17343C19-4C98-4F31-838F-C6C5C466F6CC}"/>
              </a:ext>
            </a:extLst>
          </p:cNvPr>
          <p:cNvPicPr>
            <a:picLocks noChangeAspect="1"/>
          </p:cNvPicPr>
          <p:nvPr/>
        </p:nvPicPr>
        <p:blipFill>
          <a:blip r:embed="rId3"/>
          <a:stretch>
            <a:fillRect/>
          </a:stretch>
        </p:blipFill>
        <p:spPr>
          <a:xfrm>
            <a:off x="0" y="679499"/>
            <a:ext cx="8124669" cy="4273576"/>
          </a:xfrm>
          <a:prstGeom prst="rect">
            <a:avLst/>
          </a:prstGeom>
        </p:spPr>
      </p:pic>
    </p:spTree>
    <p:extLst>
      <p:ext uri="{BB962C8B-B14F-4D97-AF65-F5344CB8AC3E}">
        <p14:creationId xmlns:p14="http://schemas.microsoft.com/office/powerpoint/2010/main" val="403986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6381" r="4764" b="9275"/>
          <a:stretch/>
        </p:blipFill>
        <p:spPr>
          <a:xfrm>
            <a:off x="0" y="1456001"/>
            <a:ext cx="6287629" cy="3681196"/>
          </a:xfrm>
          <a:prstGeom prst="rect">
            <a:avLst/>
          </a:prstGeom>
        </p:spPr>
      </p:pic>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Tujuan</a:t>
            </a:r>
            <a:r>
              <a:rPr lang="en-US" dirty="0"/>
              <a:t> </a:t>
            </a:r>
            <a:r>
              <a:rPr lang="en-US" dirty="0" err="1"/>
              <a:t>suatu</a:t>
            </a:r>
            <a:r>
              <a:rPr lang="en-US" dirty="0"/>
              <a:t> </a:t>
            </a:r>
            <a:r>
              <a:rPr lang="en-US" dirty="0" err="1"/>
              <a:t>pesan</a:t>
            </a:r>
            <a:r>
              <a:rPr lang="en-US" dirty="0"/>
              <a:t> </a:t>
            </a:r>
            <a:r>
              <a:rPr lang="en-US" dirty="0" err="1"/>
              <a:t>informasi</a:t>
            </a:r>
            <a:endParaRPr dirty="0"/>
          </a:p>
        </p:txBody>
      </p:sp>
      <p:sp>
        <p:nvSpPr>
          <p:cNvPr id="237" name="Google Shape;237;p16"/>
          <p:cNvSpPr txBox="1">
            <a:spLocks noGrp="1"/>
          </p:cNvSpPr>
          <p:nvPr>
            <p:ph type="body" idx="1"/>
          </p:nvPr>
        </p:nvSpPr>
        <p:spPr>
          <a:xfrm>
            <a:off x="6287629" y="1028289"/>
            <a:ext cx="2817771" cy="3608211"/>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err="1"/>
              <a:t>Memberi</a:t>
            </a:r>
            <a:r>
              <a:rPr lang="en-US" altLang="en-US" dirty="0"/>
              <a:t> </a:t>
            </a:r>
            <a:r>
              <a:rPr lang="en-US" altLang="en-US" dirty="0" err="1"/>
              <a:t>informasi</a:t>
            </a:r>
            <a:endParaRPr lang="en-US" altLang="en-US" dirty="0"/>
          </a:p>
          <a:p>
            <a:pPr marL="342900" indent="-342900" algn="just">
              <a:spcBef>
                <a:spcPts val="1200"/>
              </a:spcBef>
            </a:pPr>
            <a:r>
              <a:rPr lang="en-US" altLang="en-US" dirty="0" err="1"/>
              <a:t>Membujuk</a:t>
            </a:r>
            <a:endParaRPr lang="en-US" altLang="en-US" dirty="0"/>
          </a:p>
          <a:p>
            <a:pPr marL="342900" indent="-342900" algn="just">
              <a:spcBef>
                <a:spcPts val="1200"/>
              </a:spcBef>
            </a:pPr>
            <a:r>
              <a:rPr lang="en-US" altLang="en-US" dirty="0" err="1"/>
              <a:t>Menghibur</a:t>
            </a:r>
            <a:endParaRPr lang="en-US" altLang="en-US" dirty="0"/>
          </a:p>
          <a:p>
            <a:pPr marL="342900" indent="-342900" algn="just">
              <a:spcBef>
                <a:spcPts val="1200"/>
              </a:spcBef>
            </a:pPr>
            <a:r>
              <a:rPr lang="en-US" altLang="en-US" dirty="0" err="1"/>
              <a:t>Kontrol</a:t>
            </a:r>
            <a:endParaRPr lang="en-US" altLang="en-US" dirty="0"/>
          </a:p>
          <a:p>
            <a:pPr marL="342900" indent="-342900" algn="just">
              <a:spcBef>
                <a:spcPts val="1200"/>
              </a:spcBef>
            </a:pPr>
            <a:r>
              <a:rPr lang="en-US" altLang="en-US" dirty="0" err="1"/>
              <a:t>Mengelola</a:t>
            </a:r>
            <a:endParaRPr lang="en-US" altLang="en-US" dirty="0"/>
          </a:p>
          <a:p>
            <a:pPr marL="342900" indent="-342900" algn="just">
              <a:spcBef>
                <a:spcPts val="1200"/>
              </a:spcBef>
            </a:pPr>
            <a:r>
              <a:rPr lang="en-US" altLang="en-US" dirty="0" err="1"/>
              <a:t>Mendidik</a:t>
            </a:r>
            <a:endParaRPr lang="en-US" altLang="en-US" dirty="0"/>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839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1" end="1"/>
                                            </p:txEl>
                                          </p:spTgt>
                                        </p:tgtEl>
                                        <p:attrNameLst>
                                          <p:attrName>style.visibility</p:attrName>
                                        </p:attrNameLst>
                                      </p:cBhvr>
                                      <p:to>
                                        <p:strVal val="visible"/>
                                      </p:to>
                                    </p:set>
                                    <p:animEffect transition="in" filter="fade">
                                      <p:cBhvr>
                                        <p:cTn id="14" dur="1000"/>
                                        <p:tgtEl>
                                          <p:spTgt spid="237">
                                            <p:txEl>
                                              <p:pRg st="1" end="1"/>
                                            </p:txEl>
                                          </p:spTgt>
                                        </p:tgtEl>
                                      </p:cBhvr>
                                    </p:animEffect>
                                    <p:anim calcmode="lin" valueType="num">
                                      <p:cBhvr>
                                        <p:cTn id="15"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7">
                                            <p:txEl>
                                              <p:pRg st="2" end="2"/>
                                            </p:txEl>
                                          </p:spTgt>
                                        </p:tgtEl>
                                        <p:attrNameLst>
                                          <p:attrName>style.visibility</p:attrName>
                                        </p:attrNameLst>
                                      </p:cBhvr>
                                      <p:to>
                                        <p:strVal val="visible"/>
                                      </p:to>
                                    </p:set>
                                    <p:animEffect transition="in" filter="fade">
                                      <p:cBhvr>
                                        <p:cTn id="21" dur="1000"/>
                                        <p:tgtEl>
                                          <p:spTgt spid="237">
                                            <p:txEl>
                                              <p:pRg st="2" end="2"/>
                                            </p:txEl>
                                          </p:spTgt>
                                        </p:tgtEl>
                                      </p:cBhvr>
                                    </p:animEffect>
                                    <p:anim calcmode="lin" valueType="num">
                                      <p:cBhvr>
                                        <p:cTn id="22"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7">
                                            <p:txEl>
                                              <p:pRg st="3" end="3"/>
                                            </p:txEl>
                                          </p:spTgt>
                                        </p:tgtEl>
                                        <p:attrNameLst>
                                          <p:attrName>style.visibility</p:attrName>
                                        </p:attrNameLst>
                                      </p:cBhvr>
                                      <p:to>
                                        <p:strVal val="visible"/>
                                      </p:to>
                                    </p:set>
                                    <p:animEffect transition="in" filter="fade">
                                      <p:cBhvr>
                                        <p:cTn id="28" dur="1000"/>
                                        <p:tgtEl>
                                          <p:spTgt spid="237">
                                            <p:txEl>
                                              <p:pRg st="3" end="3"/>
                                            </p:txEl>
                                          </p:spTgt>
                                        </p:tgtEl>
                                      </p:cBhvr>
                                    </p:animEffect>
                                    <p:anim calcmode="lin" valueType="num">
                                      <p:cBhvr>
                                        <p:cTn id="29" dur="1000" fill="hold"/>
                                        <p:tgtEl>
                                          <p:spTgt spid="23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7">
                                            <p:txEl>
                                              <p:pRg st="4" end="4"/>
                                            </p:txEl>
                                          </p:spTgt>
                                        </p:tgtEl>
                                        <p:attrNameLst>
                                          <p:attrName>style.visibility</p:attrName>
                                        </p:attrNameLst>
                                      </p:cBhvr>
                                      <p:to>
                                        <p:strVal val="visible"/>
                                      </p:to>
                                    </p:set>
                                    <p:animEffect transition="in" filter="fade">
                                      <p:cBhvr>
                                        <p:cTn id="35" dur="1000"/>
                                        <p:tgtEl>
                                          <p:spTgt spid="237">
                                            <p:txEl>
                                              <p:pRg st="4" end="4"/>
                                            </p:txEl>
                                          </p:spTgt>
                                        </p:tgtEl>
                                      </p:cBhvr>
                                    </p:animEffect>
                                    <p:anim calcmode="lin" valueType="num">
                                      <p:cBhvr>
                                        <p:cTn id="36" dur="1000" fill="hold"/>
                                        <p:tgtEl>
                                          <p:spTgt spid="23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7">
                                            <p:txEl>
                                              <p:pRg st="5" end="5"/>
                                            </p:txEl>
                                          </p:spTgt>
                                        </p:tgtEl>
                                        <p:attrNameLst>
                                          <p:attrName>style.visibility</p:attrName>
                                        </p:attrNameLst>
                                      </p:cBhvr>
                                      <p:to>
                                        <p:strVal val="visible"/>
                                      </p:to>
                                    </p:set>
                                    <p:animEffect transition="in" filter="fade">
                                      <p:cBhvr>
                                        <p:cTn id="42" dur="1000"/>
                                        <p:tgtEl>
                                          <p:spTgt spid="237">
                                            <p:txEl>
                                              <p:pRg st="5" end="5"/>
                                            </p:txEl>
                                          </p:spTgt>
                                        </p:tgtEl>
                                      </p:cBhvr>
                                    </p:animEffect>
                                    <p:anim calcmode="lin" valueType="num">
                                      <p:cBhvr>
                                        <p:cTn id="43" dur="1000" fill="hold"/>
                                        <p:tgtEl>
                                          <p:spTgt spid="23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Bentuk</a:t>
            </a:r>
            <a:r>
              <a:rPr lang="en-US" dirty="0"/>
              <a:t> Komunikasi</a:t>
            </a:r>
            <a:endParaRPr dirty="0"/>
          </a:p>
        </p:txBody>
      </p:sp>
      <p:sp>
        <p:nvSpPr>
          <p:cNvPr id="237" name="Google Shape;237;p16"/>
          <p:cNvSpPr txBox="1">
            <a:spLocks noGrp="1"/>
          </p:cNvSpPr>
          <p:nvPr>
            <p:ph type="body" idx="1"/>
          </p:nvPr>
        </p:nvSpPr>
        <p:spPr>
          <a:xfrm>
            <a:off x="191912" y="1977373"/>
            <a:ext cx="8805332" cy="2883901"/>
          </a:xfrm>
          <a:prstGeom prst="rect">
            <a:avLst/>
          </a:prstGeom>
        </p:spPr>
        <p:txBody>
          <a:bodyPr spcFirstLastPara="1" wrap="square" lIns="91425" tIns="91425" rIns="91425" bIns="91425" anchor="t" anchorCtr="0">
            <a:noAutofit/>
          </a:bodyPr>
          <a:lstStyle/>
          <a:p>
            <a:pPr marL="342900" indent="-342900" algn="just">
              <a:spcBef>
                <a:spcPts val="0"/>
              </a:spcBef>
            </a:pPr>
            <a:r>
              <a:rPr lang="en-US" altLang="en-US" b="1" i="1" dirty="0"/>
              <a:t>Biological Communication</a:t>
            </a:r>
          </a:p>
          <a:p>
            <a:pPr marL="800100" lvl="1" indent="-342900" algn="just">
              <a:spcBef>
                <a:spcPts val="600"/>
              </a:spcBef>
              <a:buFont typeface="Wingdings" panose="05000000000000000000" pitchFamily="2" charset="2"/>
              <a:buChar char="§"/>
            </a:pPr>
            <a:r>
              <a:rPr lang="en-US" altLang="en-US" sz="2000" dirty="0" err="1"/>
              <a:t>Semua</a:t>
            </a:r>
            <a:r>
              <a:rPr lang="en-US" altLang="en-US" sz="2000" dirty="0"/>
              <a:t> </a:t>
            </a:r>
            <a:r>
              <a:rPr lang="en-US" altLang="en-US" sz="2000" dirty="0" err="1"/>
              <a:t>bentuk</a:t>
            </a:r>
            <a:r>
              <a:rPr lang="en-US" altLang="en-US" sz="2000" dirty="0"/>
              <a:t> </a:t>
            </a:r>
            <a:r>
              <a:rPr lang="en-US" altLang="en-US" sz="2000" dirty="0" err="1"/>
              <a:t>komunikasi</a:t>
            </a:r>
            <a:r>
              <a:rPr lang="en-US" altLang="en-US" sz="2000" dirty="0"/>
              <a:t> yang </a:t>
            </a:r>
            <a:r>
              <a:rPr lang="en-US" altLang="en-US" sz="2000" dirty="0" err="1"/>
              <a:t>mencakup</a:t>
            </a:r>
            <a:r>
              <a:rPr lang="en-US" altLang="en-US" sz="2000" dirty="0"/>
              <a:t> </a:t>
            </a:r>
            <a:r>
              <a:rPr lang="en-US" altLang="en-US" sz="2000" dirty="0" err="1"/>
              <a:t>metode</a:t>
            </a:r>
            <a:r>
              <a:rPr lang="en-US" altLang="en-US" sz="2000" dirty="0"/>
              <a:t> </a:t>
            </a:r>
            <a:r>
              <a:rPr lang="en-US" altLang="en-US" sz="2000" dirty="0" err="1"/>
              <a:t>alami</a:t>
            </a:r>
            <a:r>
              <a:rPr lang="en-US" altLang="en-US" sz="2000" dirty="0"/>
              <a:t> </a:t>
            </a:r>
            <a:r>
              <a:rPr lang="en-US" altLang="en-US" sz="2000" dirty="0" err="1"/>
              <a:t>seperti</a:t>
            </a:r>
            <a:r>
              <a:rPr lang="en-US" altLang="en-US" sz="2000" dirty="0"/>
              <a:t> </a:t>
            </a:r>
            <a:r>
              <a:rPr lang="en-US" altLang="en-US" sz="2000" dirty="0" err="1"/>
              <a:t>lengan</a:t>
            </a:r>
            <a:r>
              <a:rPr lang="en-US" altLang="en-US" sz="2000" dirty="0"/>
              <a:t>, </a:t>
            </a:r>
            <a:r>
              <a:rPr lang="en-US" altLang="en-US" sz="2000" dirty="0" err="1"/>
              <a:t>suara</a:t>
            </a:r>
            <a:r>
              <a:rPr lang="en-US" altLang="en-US" sz="2000" dirty="0"/>
              <a:t>, </a:t>
            </a:r>
            <a:r>
              <a:rPr lang="en-US" altLang="en-US" sz="2000" dirty="0" err="1"/>
              <a:t>tangan</a:t>
            </a:r>
            <a:r>
              <a:rPr lang="en-US" altLang="en-US" sz="2000" dirty="0"/>
              <a:t>, dan </a:t>
            </a:r>
            <a:r>
              <a:rPr lang="en-US" altLang="en-US" sz="2000" dirty="0" err="1"/>
              <a:t>telinga</a:t>
            </a:r>
            <a:r>
              <a:rPr lang="en-US" altLang="en-US" sz="2000" dirty="0"/>
              <a:t>.</a:t>
            </a:r>
          </a:p>
          <a:p>
            <a:pPr marL="342900" indent="-342900" algn="just">
              <a:spcBef>
                <a:spcPts val="1200"/>
              </a:spcBef>
            </a:pPr>
            <a:r>
              <a:rPr lang="en-US" altLang="en-US" b="1" i="1" dirty="0"/>
              <a:t>Graphic/</a:t>
            </a:r>
            <a:r>
              <a:rPr lang="en-ID" b="1" i="1" dirty="0"/>
              <a:t>Visual </a:t>
            </a:r>
            <a:r>
              <a:rPr lang="en-US" altLang="en-US" b="1" i="1" dirty="0"/>
              <a:t> Communication</a:t>
            </a:r>
          </a:p>
          <a:p>
            <a:pPr marL="800100" lvl="1" indent="-342900" algn="just">
              <a:spcBef>
                <a:spcPts val="1200"/>
              </a:spcBef>
              <a:buFont typeface="Wingdings" panose="05000000000000000000" pitchFamily="2" charset="2"/>
              <a:buChar char="§"/>
            </a:pPr>
            <a:r>
              <a:rPr lang="en-US" altLang="en-US" sz="2000" dirty="0" err="1"/>
              <a:t>Mencakup</a:t>
            </a:r>
            <a:r>
              <a:rPr lang="en-US" altLang="en-US" sz="2000" dirty="0"/>
              <a:t> </a:t>
            </a:r>
            <a:r>
              <a:rPr lang="en-US" altLang="en-US" sz="2000" dirty="0" err="1"/>
              <a:t>semua</a:t>
            </a:r>
            <a:r>
              <a:rPr lang="en-US" altLang="en-US" sz="2000" dirty="0"/>
              <a:t> </a:t>
            </a:r>
            <a:r>
              <a:rPr lang="en-US" altLang="en-US" sz="2000" dirty="0" err="1"/>
              <a:t>bentuk</a:t>
            </a:r>
            <a:r>
              <a:rPr lang="en-US" altLang="en-US" sz="2000" dirty="0"/>
              <a:t> </a:t>
            </a:r>
            <a:r>
              <a:rPr lang="en-US" altLang="en-US" sz="2000" dirty="0" err="1"/>
              <a:t>komunikasi</a:t>
            </a:r>
            <a:r>
              <a:rPr lang="en-US" altLang="en-US" sz="2000" dirty="0"/>
              <a:t> yang </a:t>
            </a:r>
            <a:r>
              <a:rPr lang="en-US" altLang="en-US" sz="2000" dirty="0" err="1"/>
              <a:t>mengirim</a:t>
            </a:r>
            <a:r>
              <a:rPr lang="en-US" altLang="en-US" sz="2000" dirty="0"/>
              <a:t> dan </a:t>
            </a:r>
            <a:r>
              <a:rPr lang="en-US" altLang="en-US" sz="2000" dirty="0" err="1"/>
              <a:t>menerima</a:t>
            </a:r>
            <a:r>
              <a:rPr lang="en-US" altLang="en-US" sz="2000" dirty="0"/>
              <a:t> </a:t>
            </a:r>
            <a:r>
              <a:rPr lang="en-US" altLang="en-US" sz="2000" dirty="0" err="1"/>
              <a:t>pesan</a:t>
            </a:r>
            <a:r>
              <a:rPr lang="en-US" altLang="en-US" sz="2000" dirty="0"/>
              <a:t> </a:t>
            </a:r>
            <a:r>
              <a:rPr lang="en-US" altLang="en-US" sz="2000" dirty="0" err="1"/>
              <a:t>secara</a:t>
            </a:r>
            <a:r>
              <a:rPr lang="en-US" altLang="en-US" sz="2000" dirty="0"/>
              <a:t> visual </a:t>
            </a:r>
            <a:r>
              <a:rPr lang="en-US" altLang="en-US" sz="2000" dirty="0" err="1"/>
              <a:t>melalui</a:t>
            </a:r>
            <a:r>
              <a:rPr lang="en-US" altLang="en-US" sz="2000" dirty="0"/>
              <a:t> </a:t>
            </a:r>
            <a:r>
              <a:rPr lang="en-US" altLang="en-US" sz="2000" dirty="0" err="1"/>
              <a:t>penggunaan</a:t>
            </a:r>
            <a:r>
              <a:rPr lang="en-US" altLang="en-US" sz="2000" dirty="0"/>
              <a:t> </a:t>
            </a:r>
            <a:r>
              <a:rPr lang="en-US" altLang="en-US" sz="2000" dirty="0" err="1"/>
              <a:t>gambar</a:t>
            </a:r>
            <a:r>
              <a:rPr lang="en-US" altLang="en-US" sz="2000" dirty="0"/>
              <a:t> dan </a:t>
            </a:r>
            <a:r>
              <a:rPr lang="en-US" altLang="en-US" sz="2000" dirty="0" err="1"/>
              <a:t>simbol</a:t>
            </a:r>
            <a:r>
              <a:rPr lang="en-US" altLang="en-US" sz="2000" dirty="0"/>
              <a:t> yang </a:t>
            </a:r>
            <a:r>
              <a:rPr lang="en-US" altLang="en-US" sz="2000" dirty="0" err="1"/>
              <a:t>digambar</a:t>
            </a:r>
            <a:r>
              <a:rPr lang="en-US" altLang="en-US" sz="2000" dirty="0"/>
              <a:t> </a:t>
            </a:r>
            <a:r>
              <a:rPr lang="en-US" altLang="en-US" sz="2000" dirty="0" err="1"/>
              <a:t>atau</a:t>
            </a:r>
            <a:r>
              <a:rPr lang="en-US" altLang="en-US" sz="2000" dirty="0"/>
              <a:t> </a:t>
            </a:r>
            <a:r>
              <a:rPr lang="en-US" altLang="en-US" sz="2000" dirty="0" err="1"/>
              <a:t>dicetak</a:t>
            </a:r>
            <a:endParaRPr lang="en-US" altLang="en-US" sz="2000"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95" y="1"/>
            <a:ext cx="2278505" cy="1822804"/>
          </a:xfrm>
          <a:prstGeom prst="rect">
            <a:avLst/>
          </a:prstGeom>
        </p:spPr>
      </p:pic>
    </p:spTree>
    <p:extLst>
      <p:ext uri="{BB962C8B-B14F-4D97-AF65-F5344CB8AC3E}">
        <p14:creationId xmlns:p14="http://schemas.microsoft.com/office/powerpoint/2010/main" val="304251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Bentuk</a:t>
            </a:r>
            <a:r>
              <a:rPr lang="en-US" dirty="0"/>
              <a:t> Komunikasi</a:t>
            </a:r>
            <a:endParaRPr dirty="0"/>
          </a:p>
        </p:txBody>
      </p:sp>
      <p:sp>
        <p:nvSpPr>
          <p:cNvPr id="237" name="Google Shape;237;p16"/>
          <p:cNvSpPr txBox="1">
            <a:spLocks noGrp="1"/>
          </p:cNvSpPr>
          <p:nvPr>
            <p:ph type="body" idx="1"/>
          </p:nvPr>
        </p:nvSpPr>
        <p:spPr>
          <a:xfrm>
            <a:off x="191912" y="1215573"/>
            <a:ext cx="8805332" cy="3645702"/>
          </a:xfrm>
          <a:prstGeom prst="rect">
            <a:avLst/>
          </a:prstGeom>
        </p:spPr>
        <p:txBody>
          <a:bodyPr spcFirstLastPara="1" wrap="square" lIns="91425" tIns="91425" rIns="91425" bIns="91425" anchor="t" anchorCtr="0">
            <a:noAutofit/>
          </a:bodyPr>
          <a:lstStyle/>
          <a:p>
            <a:pPr marL="342900" indent="-342900" algn="just">
              <a:spcBef>
                <a:spcPts val="1200"/>
              </a:spcBef>
            </a:pPr>
            <a:r>
              <a:rPr lang="en-ID" altLang="en-US" b="1" i="1" dirty="0"/>
              <a:t>Wave</a:t>
            </a:r>
            <a:r>
              <a:rPr lang="en-US" altLang="en-US" b="1" i="1" dirty="0"/>
              <a:t> Communication</a:t>
            </a:r>
          </a:p>
          <a:p>
            <a:pPr marL="800100" lvl="1" indent="-342900" algn="just">
              <a:spcBef>
                <a:spcPts val="1200"/>
              </a:spcBef>
              <a:buFont typeface="Wingdings" panose="05000000000000000000" pitchFamily="2" charset="2"/>
              <a:buChar char="§"/>
            </a:pPr>
            <a:r>
              <a:rPr lang="en-US" altLang="en-US" sz="2000" dirty="0"/>
              <a:t>Komunikasi yang </a:t>
            </a:r>
            <a:r>
              <a:rPr lang="en-US" altLang="en-US" sz="2000" dirty="0" err="1"/>
              <a:t>mengacu</a:t>
            </a:r>
            <a:r>
              <a:rPr lang="en-US" altLang="en-US" sz="2000" dirty="0"/>
              <a:t> pada </a:t>
            </a:r>
            <a:r>
              <a:rPr lang="en-US" altLang="en-US" sz="2000" dirty="0" err="1"/>
              <a:t>semua</a:t>
            </a:r>
            <a:r>
              <a:rPr lang="en-US" altLang="en-US" sz="2000" dirty="0"/>
              <a:t> </a:t>
            </a:r>
            <a:r>
              <a:rPr lang="en-US" altLang="en-US" sz="2000" dirty="0" err="1"/>
              <a:t>bentuk</a:t>
            </a:r>
            <a:r>
              <a:rPr lang="en-US" altLang="en-US" sz="2000" dirty="0"/>
              <a:t> </a:t>
            </a:r>
            <a:r>
              <a:rPr lang="en-US" altLang="en-US" sz="2000" dirty="0" err="1"/>
              <a:t>komunikasi</a:t>
            </a:r>
            <a:r>
              <a:rPr lang="en-US" altLang="en-US" sz="2000" dirty="0"/>
              <a:t> yang </a:t>
            </a:r>
            <a:r>
              <a:rPr lang="en-US" altLang="en-US" sz="2000" dirty="0" err="1"/>
              <a:t>bergerak</a:t>
            </a:r>
            <a:r>
              <a:rPr lang="en-US" altLang="en-US" sz="2000" dirty="0"/>
              <a:t>/</a:t>
            </a:r>
            <a:r>
              <a:rPr lang="en-US" altLang="en-US" sz="2000" dirty="0" err="1"/>
              <a:t>merambat</a:t>
            </a:r>
            <a:r>
              <a:rPr lang="en-US" altLang="en-US" sz="2000" dirty="0"/>
              <a:t> </a:t>
            </a:r>
            <a:r>
              <a:rPr lang="en-US" altLang="en-US" sz="2000" dirty="0" err="1"/>
              <a:t>melalui</a:t>
            </a:r>
            <a:r>
              <a:rPr lang="en-US" altLang="en-US" sz="2000" dirty="0"/>
              <a:t> </a:t>
            </a:r>
            <a:r>
              <a:rPr lang="en-US" altLang="en-US" sz="2000" dirty="0" err="1"/>
              <a:t>udara</a:t>
            </a:r>
            <a:r>
              <a:rPr lang="en-US" altLang="en-US" sz="2000" dirty="0"/>
              <a:t>, air, </a:t>
            </a:r>
            <a:r>
              <a:rPr lang="en-US" altLang="en-US" sz="2000" dirty="0" err="1"/>
              <a:t>luar</a:t>
            </a:r>
            <a:r>
              <a:rPr lang="en-US" altLang="en-US" sz="2000" dirty="0"/>
              <a:t> </a:t>
            </a:r>
            <a:r>
              <a:rPr lang="en-US" altLang="en-US" sz="2000" dirty="0" err="1"/>
              <a:t>angkasa</a:t>
            </a:r>
            <a:r>
              <a:rPr lang="en-US" altLang="en-US" sz="2000" dirty="0"/>
              <a:t>, </a:t>
            </a:r>
            <a:r>
              <a:rPr lang="en-US" altLang="en-US" sz="2000" dirty="0" err="1"/>
              <a:t>atau</a:t>
            </a:r>
            <a:r>
              <a:rPr lang="en-US" altLang="en-US" sz="2000" dirty="0"/>
              <a:t> media lain </a:t>
            </a:r>
            <a:r>
              <a:rPr lang="en-US" altLang="en-US" sz="2000" dirty="0" err="1"/>
              <a:t>dalam</a:t>
            </a:r>
            <a:r>
              <a:rPr lang="en-US" altLang="en-US" sz="2000" dirty="0"/>
              <a:t> </a:t>
            </a:r>
            <a:r>
              <a:rPr lang="en-US" altLang="en-US" sz="2000" dirty="0" err="1"/>
              <a:t>gelombang</a:t>
            </a:r>
            <a:r>
              <a:rPr lang="en-US" altLang="en-US" sz="2000" dirty="0"/>
              <a:t>..</a:t>
            </a:r>
          </a:p>
          <a:p>
            <a:pPr marL="342900" indent="-342900" algn="just">
              <a:spcBef>
                <a:spcPts val="1200"/>
              </a:spcBef>
            </a:pPr>
            <a:r>
              <a:rPr lang="en-US" altLang="en-US" b="1" i="1" dirty="0"/>
              <a:t>Telecommunication</a:t>
            </a:r>
          </a:p>
          <a:p>
            <a:pPr marL="800100" lvl="1" indent="-342900" algn="just">
              <a:spcBef>
                <a:spcPts val="1200"/>
              </a:spcBef>
              <a:buFont typeface="Wingdings" panose="05000000000000000000" pitchFamily="2" charset="2"/>
              <a:buChar char="§"/>
            </a:pPr>
            <a:r>
              <a:rPr lang="en-US" altLang="en-US" sz="2000" dirty="0" err="1"/>
              <a:t>Transmisi</a:t>
            </a:r>
            <a:r>
              <a:rPr lang="en-US" altLang="en-US" sz="2000" dirty="0"/>
              <a:t> </a:t>
            </a:r>
            <a:r>
              <a:rPr lang="en-US" altLang="en-US" sz="2000" dirty="0" err="1"/>
              <a:t>informasi</a:t>
            </a:r>
            <a:r>
              <a:rPr lang="en-US" altLang="en-US" sz="2000" dirty="0"/>
              <a:t> </a:t>
            </a:r>
            <a:r>
              <a:rPr lang="en-US" altLang="en-US" sz="2000" dirty="0" err="1"/>
              <a:t>dengan</a:t>
            </a:r>
            <a:r>
              <a:rPr lang="en-US" altLang="en-US" sz="2000" dirty="0"/>
              <a:t> </a:t>
            </a:r>
            <a:r>
              <a:rPr lang="en-US" altLang="en-US" sz="2000" dirty="0" err="1"/>
              <a:t>berbagai</a:t>
            </a:r>
            <a:r>
              <a:rPr lang="en-US" altLang="en-US" sz="2000" dirty="0"/>
              <a:t> </a:t>
            </a:r>
            <a:r>
              <a:rPr lang="en-US" altLang="en-US" sz="2000" dirty="0" err="1"/>
              <a:t>jenis</a:t>
            </a:r>
            <a:r>
              <a:rPr lang="en-US" altLang="en-US" sz="2000" dirty="0"/>
              <a:t> </a:t>
            </a:r>
            <a:r>
              <a:rPr lang="en-US" altLang="en-US" sz="2000" dirty="0" err="1"/>
              <a:t>teknologi</a:t>
            </a:r>
            <a:r>
              <a:rPr lang="en-US" altLang="en-US" sz="2000" dirty="0"/>
              <a:t> </a:t>
            </a:r>
            <a:r>
              <a:rPr lang="en-US" altLang="en-US" sz="2000" dirty="0" err="1"/>
              <a:t>melalui</a:t>
            </a:r>
            <a:r>
              <a:rPr lang="en-US" altLang="en-US" sz="2000" dirty="0"/>
              <a:t> </a:t>
            </a:r>
            <a:r>
              <a:rPr lang="en-US" altLang="en-US" sz="2000" dirty="0" err="1"/>
              <a:t>kabel</a:t>
            </a:r>
            <a:r>
              <a:rPr lang="en-US" altLang="en-US" sz="2000" dirty="0"/>
              <a:t>, radio, </a:t>
            </a:r>
            <a:r>
              <a:rPr lang="en-US" altLang="en-US" sz="2000" dirty="0" err="1"/>
              <a:t>optik</a:t>
            </a:r>
            <a:r>
              <a:rPr lang="en-US" altLang="en-US" sz="2000" dirty="0"/>
              <a:t>, </a:t>
            </a:r>
            <a:r>
              <a:rPr lang="en-US" altLang="en-US" sz="2000" dirty="0" err="1"/>
              <a:t>atau</a:t>
            </a:r>
            <a:r>
              <a:rPr lang="en-US" altLang="en-US" sz="2000" dirty="0"/>
              <a:t> </a:t>
            </a:r>
            <a:r>
              <a:rPr lang="en-US" altLang="en-US" sz="2000" dirty="0" err="1"/>
              <a:t>sistem</a:t>
            </a:r>
            <a:r>
              <a:rPr lang="en-US" altLang="en-US" sz="2000" dirty="0"/>
              <a:t> </a:t>
            </a:r>
            <a:r>
              <a:rPr lang="en-US" altLang="en-US" sz="2000" dirty="0" err="1"/>
              <a:t>elektromagnetik</a:t>
            </a:r>
            <a:r>
              <a:rPr lang="en-US" altLang="en-US" sz="2000" dirty="0"/>
              <a:t> </a:t>
            </a:r>
            <a:r>
              <a:rPr lang="en-US" altLang="en-US" sz="2000" dirty="0" err="1"/>
              <a:t>lainnya</a:t>
            </a:r>
            <a:r>
              <a:rPr lang="en-US" altLang="en-US" sz="2000" dirty="0"/>
              <a:t>.</a:t>
            </a:r>
          </a:p>
          <a:p>
            <a:pPr marL="800100" lvl="1" indent="-342900" algn="just">
              <a:spcBef>
                <a:spcPts val="1200"/>
              </a:spcBef>
              <a:buFont typeface="Wingdings" panose="05000000000000000000" pitchFamily="2" charset="2"/>
              <a:buChar char="§"/>
            </a:pPr>
            <a:r>
              <a:rPr lang="en-US" altLang="en-US" sz="2000" dirty="0" err="1"/>
              <a:t>Suatu</a:t>
            </a:r>
            <a:r>
              <a:rPr lang="en-US" altLang="en-US" sz="2000" dirty="0"/>
              <a:t> </a:t>
            </a:r>
            <a:r>
              <a:rPr lang="en-US" altLang="en-US" sz="2000" dirty="0" err="1"/>
              <a:t>bentuk</a:t>
            </a:r>
            <a:r>
              <a:rPr lang="en-US" altLang="en-US" sz="2000" dirty="0"/>
              <a:t> </a:t>
            </a:r>
            <a:r>
              <a:rPr lang="en-US" altLang="en-US" sz="2000" dirty="0" err="1"/>
              <a:t>komunikasi</a:t>
            </a:r>
            <a:r>
              <a:rPr lang="en-US" altLang="en-US" sz="2000" dirty="0"/>
              <a:t> yang </a:t>
            </a:r>
            <a:r>
              <a:rPr lang="en-US" altLang="en-US" sz="2000" dirty="0" err="1"/>
              <a:t>mengirim</a:t>
            </a:r>
            <a:r>
              <a:rPr lang="en-US" altLang="en-US" sz="2000" dirty="0"/>
              <a:t> dan </a:t>
            </a:r>
            <a:r>
              <a:rPr lang="en-US" altLang="en-US" sz="2000" dirty="0" err="1"/>
              <a:t>menerima</a:t>
            </a:r>
            <a:r>
              <a:rPr lang="en-US" altLang="en-US" sz="2000" dirty="0"/>
              <a:t> </a:t>
            </a:r>
            <a:r>
              <a:rPr lang="en-US" altLang="en-US" sz="2000" dirty="0" err="1"/>
              <a:t>pesan</a:t>
            </a:r>
            <a:r>
              <a:rPr lang="en-US" altLang="en-US" sz="2000" dirty="0"/>
              <a:t> </a:t>
            </a:r>
            <a:r>
              <a:rPr lang="en-US" altLang="en-US" sz="2000" dirty="0" err="1"/>
              <a:t>dalam</a:t>
            </a:r>
            <a:r>
              <a:rPr lang="en-US" altLang="en-US" sz="2000" dirty="0"/>
              <a:t> </a:t>
            </a:r>
            <a:r>
              <a:rPr lang="en-US" altLang="en-US" sz="2000" dirty="0" err="1"/>
              <a:t>transmisi</a:t>
            </a:r>
            <a:r>
              <a:rPr lang="en-US" altLang="en-US" sz="2000" dirty="0"/>
              <a:t> </a:t>
            </a:r>
            <a:r>
              <a:rPr lang="en-US" altLang="en-US" sz="2000" dirty="0" err="1"/>
              <a:t>sinyal</a:t>
            </a:r>
            <a:r>
              <a:rPr lang="en-US" altLang="en-US" sz="2000" dirty="0"/>
              <a:t>.</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95" y="1"/>
            <a:ext cx="2278505" cy="1822804"/>
          </a:xfrm>
          <a:prstGeom prst="rect">
            <a:avLst/>
          </a:prstGeom>
        </p:spPr>
      </p:pic>
    </p:spTree>
    <p:extLst>
      <p:ext uri="{BB962C8B-B14F-4D97-AF65-F5344CB8AC3E}">
        <p14:creationId xmlns:p14="http://schemas.microsoft.com/office/powerpoint/2010/main" val="3249384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Modes of Communication</a:t>
            </a:r>
            <a:endParaRPr dirty="0"/>
          </a:p>
        </p:txBody>
      </p:sp>
      <p:sp>
        <p:nvSpPr>
          <p:cNvPr id="237" name="Google Shape;237;p16"/>
          <p:cNvSpPr txBox="1">
            <a:spLocks noGrp="1"/>
          </p:cNvSpPr>
          <p:nvPr>
            <p:ph type="body" idx="1"/>
          </p:nvPr>
        </p:nvSpPr>
        <p:spPr>
          <a:xfrm>
            <a:off x="191912" y="1483742"/>
            <a:ext cx="8277531" cy="3659757"/>
          </a:xfrm>
          <a:prstGeom prst="rect">
            <a:avLst/>
          </a:prstGeom>
        </p:spPr>
        <p:txBody>
          <a:bodyPr spcFirstLastPara="1" wrap="square" lIns="91425" tIns="91425" rIns="91425" bIns="91425" anchor="ctr" anchorCtr="0">
            <a:noAutofit/>
          </a:bodyPr>
          <a:lstStyle/>
          <a:p>
            <a:pPr marL="342900" indent="-342900" algn="just">
              <a:spcBef>
                <a:spcPts val="1200"/>
              </a:spcBef>
            </a:pPr>
            <a:r>
              <a:rPr lang="en-US" altLang="en-US" b="1" i="1" dirty="0"/>
              <a:t>People to People</a:t>
            </a:r>
          </a:p>
          <a:p>
            <a:pPr marL="800100" lvl="1" indent="-342900" algn="just">
              <a:spcBef>
                <a:spcPts val="0"/>
              </a:spcBef>
              <a:buFont typeface="Wingdings" panose="05000000000000000000" pitchFamily="2" charset="2"/>
              <a:buChar char="§"/>
            </a:pPr>
            <a:r>
              <a:rPr lang="en-US" altLang="en-US" sz="2200" dirty="0"/>
              <a:t>Komunikasi </a:t>
            </a:r>
            <a:r>
              <a:rPr lang="en-US" altLang="en-US" sz="2200" dirty="0" err="1"/>
              <a:t>langsung</a:t>
            </a:r>
            <a:r>
              <a:rPr lang="en-US" altLang="en-US" sz="2200" dirty="0"/>
              <a:t> </a:t>
            </a:r>
            <a:r>
              <a:rPr lang="en-US" altLang="en-US" sz="2200" dirty="0" err="1"/>
              <a:t>antara</a:t>
            </a:r>
            <a:r>
              <a:rPr lang="en-US" altLang="en-US" sz="2200" dirty="0"/>
              <a:t> </a:t>
            </a:r>
            <a:r>
              <a:rPr lang="en-US" altLang="en-US" sz="2200" dirty="0" err="1"/>
              <a:t>manusia</a:t>
            </a:r>
            <a:r>
              <a:rPr lang="en-US" altLang="en-US" sz="2200" dirty="0"/>
              <a:t> </a:t>
            </a:r>
            <a:r>
              <a:rPr lang="en-US" altLang="en-US" sz="2200" dirty="0" err="1"/>
              <a:t>dengan</a:t>
            </a:r>
            <a:r>
              <a:rPr lang="en-US" altLang="en-US" sz="2200" dirty="0"/>
              <a:t> </a:t>
            </a:r>
            <a:r>
              <a:rPr lang="en-US" altLang="en-US" sz="2200" dirty="0" err="1"/>
              <a:t>sesamanya</a:t>
            </a:r>
            <a:r>
              <a:rPr lang="en-US" altLang="en-US" sz="2200" dirty="0"/>
              <a:t>.</a:t>
            </a:r>
          </a:p>
          <a:p>
            <a:pPr marL="800100" lvl="1" indent="-342900" algn="just">
              <a:spcBef>
                <a:spcPts val="0"/>
              </a:spcBef>
              <a:buFont typeface="Wingdings" panose="05000000000000000000" pitchFamily="2" charset="2"/>
              <a:buChar char="§"/>
            </a:pPr>
            <a:r>
              <a:rPr lang="en-US" altLang="en-US" sz="2200" dirty="0"/>
              <a:t>Komunikasi orang </a:t>
            </a:r>
            <a:r>
              <a:rPr lang="en-US" altLang="en-US" sz="2200" dirty="0" err="1"/>
              <a:t>ke</a:t>
            </a:r>
            <a:r>
              <a:rPr lang="en-US" altLang="en-US" sz="2200" dirty="0"/>
              <a:t> orang </a:t>
            </a:r>
            <a:r>
              <a:rPr lang="en-US" altLang="en-US" sz="2200" dirty="0" err="1"/>
              <a:t>adalah</a:t>
            </a:r>
            <a:r>
              <a:rPr lang="en-US" altLang="en-US" sz="2200" dirty="0"/>
              <a:t> </a:t>
            </a:r>
            <a:r>
              <a:rPr lang="en-US" altLang="en-US" sz="2200" dirty="0" err="1"/>
              <a:t>ketika</a:t>
            </a:r>
            <a:r>
              <a:rPr lang="en-US" altLang="en-US" sz="2200" dirty="0"/>
              <a:t> </a:t>
            </a:r>
            <a:r>
              <a:rPr lang="en-US" altLang="en-US" sz="2200" dirty="0" err="1"/>
              <a:t>satu</a:t>
            </a:r>
            <a:r>
              <a:rPr lang="en-US" altLang="en-US" sz="2200" dirty="0"/>
              <a:t> </a:t>
            </a:r>
            <a:r>
              <a:rPr lang="en-US" altLang="en-US" sz="2200" dirty="0" err="1"/>
              <a:t>atau</a:t>
            </a:r>
            <a:r>
              <a:rPr lang="en-US" altLang="en-US" sz="2200" dirty="0"/>
              <a:t> </a:t>
            </a:r>
            <a:r>
              <a:rPr lang="en-US" altLang="en-US" sz="2200" dirty="0" err="1"/>
              <a:t>lebih</a:t>
            </a:r>
            <a:r>
              <a:rPr lang="en-US" altLang="en-US" sz="2200" dirty="0"/>
              <a:t> orang </a:t>
            </a:r>
            <a:r>
              <a:rPr lang="en-US" altLang="en-US" sz="2200" dirty="0" err="1"/>
              <a:t>berkomunikasi</a:t>
            </a:r>
            <a:r>
              <a:rPr lang="en-US" altLang="en-US" sz="2200" dirty="0"/>
              <a:t> </a:t>
            </a:r>
            <a:r>
              <a:rPr lang="en-US" altLang="en-US" sz="2200" dirty="0" err="1"/>
              <a:t>dengan</a:t>
            </a:r>
            <a:r>
              <a:rPr lang="en-US" altLang="en-US" sz="2200" dirty="0"/>
              <a:t> orang lain.</a:t>
            </a:r>
          </a:p>
          <a:p>
            <a:pPr marL="800100" lvl="1" indent="-342900" algn="just">
              <a:spcBef>
                <a:spcPts val="0"/>
              </a:spcBef>
              <a:buFont typeface="Wingdings" panose="05000000000000000000" pitchFamily="2" charset="2"/>
              <a:buChar char="§"/>
            </a:pPr>
            <a:endParaRPr lang="en-US" altLang="en-US" sz="2200" dirty="0"/>
          </a:p>
          <a:p>
            <a:pPr marL="342900" indent="-342900" algn="just">
              <a:spcBef>
                <a:spcPts val="0"/>
              </a:spcBef>
            </a:pPr>
            <a:r>
              <a:rPr lang="en-US" altLang="en-US" b="1" i="1" dirty="0"/>
              <a:t>People to Machines</a:t>
            </a:r>
          </a:p>
          <a:p>
            <a:pPr marL="800100" lvl="1" indent="-342900" algn="just">
              <a:spcBef>
                <a:spcPts val="0"/>
              </a:spcBef>
              <a:buFont typeface="Wingdings" panose="05000000000000000000" pitchFamily="2" charset="2"/>
              <a:buChar char="§"/>
            </a:pPr>
            <a:r>
              <a:rPr lang="en-US" altLang="en-US" sz="2200" dirty="0"/>
              <a:t>Komunikasi </a:t>
            </a:r>
            <a:r>
              <a:rPr lang="en-US" altLang="en-US" sz="2200" dirty="0" err="1"/>
              <a:t>dari</a:t>
            </a:r>
            <a:r>
              <a:rPr lang="en-US" altLang="en-US" sz="2200" dirty="0"/>
              <a:t> orang </a:t>
            </a:r>
            <a:r>
              <a:rPr lang="en-US" altLang="en-US" sz="2200" dirty="0" err="1"/>
              <a:t>ke</a:t>
            </a:r>
            <a:r>
              <a:rPr lang="en-US" altLang="en-US" sz="2200" dirty="0"/>
              <a:t> </a:t>
            </a:r>
            <a:r>
              <a:rPr lang="en-US" altLang="en-US" sz="2200" dirty="0" err="1"/>
              <a:t>mesin</a:t>
            </a:r>
            <a:r>
              <a:rPr lang="en-US" altLang="en-US" sz="2200" dirty="0"/>
              <a:t> </a:t>
            </a:r>
            <a:r>
              <a:rPr lang="en-US" altLang="en-US" sz="2200" dirty="0" err="1"/>
              <a:t>adalah</a:t>
            </a:r>
            <a:r>
              <a:rPr lang="en-US" altLang="en-US" sz="2200" dirty="0"/>
              <a:t> </a:t>
            </a:r>
            <a:r>
              <a:rPr lang="en-US" altLang="en-US" sz="2200" dirty="0" err="1"/>
              <a:t>ketika</a:t>
            </a:r>
            <a:r>
              <a:rPr lang="en-US" altLang="en-US" sz="2200" dirty="0"/>
              <a:t> </a:t>
            </a:r>
            <a:r>
              <a:rPr lang="en-US" altLang="en-US" sz="2200" dirty="0" err="1"/>
              <a:t>seseorang</a:t>
            </a:r>
            <a:r>
              <a:rPr lang="en-US" altLang="en-US" sz="2200" dirty="0"/>
              <a:t> </a:t>
            </a:r>
            <a:r>
              <a:rPr lang="en-US" altLang="en-US" sz="2200" dirty="0" err="1"/>
              <a:t>memberi</a:t>
            </a:r>
            <a:r>
              <a:rPr lang="en-US" altLang="en-US" sz="2200" dirty="0"/>
              <a:t> </a:t>
            </a:r>
            <a:r>
              <a:rPr lang="en-US" altLang="en-US" sz="2200" dirty="0" err="1"/>
              <a:t>tahu</a:t>
            </a:r>
            <a:r>
              <a:rPr lang="en-US" altLang="en-US" sz="2200" dirty="0"/>
              <a:t> </a:t>
            </a:r>
            <a:r>
              <a:rPr lang="en-US" altLang="en-US" sz="2200" dirty="0" err="1"/>
              <a:t>mesin</a:t>
            </a:r>
            <a:r>
              <a:rPr lang="en-US" altLang="en-US" sz="2200" dirty="0"/>
              <a:t> </a:t>
            </a:r>
            <a:r>
              <a:rPr lang="en-US" altLang="en-US" sz="2200" dirty="0" err="1"/>
              <a:t>apa</a:t>
            </a:r>
            <a:r>
              <a:rPr lang="en-US" altLang="en-US" sz="2200" dirty="0"/>
              <a:t> yang </a:t>
            </a:r>
            <a:r>
              <a:rPr lang="en-US" altLang="en-US" sz="2200" dirty="0" err="1"/>
              <a:t>harus</a:t>
            </a:r>
            <a:r>
              <a:rPr lang="en-US" altLang="en-US" sz="2200" dirty="0"/>
              <a:t> </a:t>
            </a:r>
            <a:r>
              <a:rPr lang="en-US" altLang="en-US" sz="2200" dirty="0" err="1"/>
              <a:t>dilakukan</a:t>
            </a:r>
            <a:r>
              <a:rPr lang="en-US" altLang="en-US" sz="2200" dirty="0"/>
              <a:t>.</a:t>
            </a:r>
          </a:p>
          <a:p>
            <a:pPr marL="800100" lvl="1" indent="-342900" algn="just">
              <a:spcBef>
                <a:spcPts val="0"/>
              </a:spcBef>
              <a:buFont typeface="Wingdings" panose="05000000000000000000" pitchFamily="2" charset="2"/>
              <a:buChar char="§"/>
            </a:pPr>
            <a:r>
              <a:rPr lang="en-US" altLang="en-US" sz="2200" dirty="0" err="1"/>
              <a:t>Pengguna</a:t>
            </a:r>
            <a:r>
              <a:rPr lang="en-US" altLang="en-US" sz="2200" dirty="0"/>
              <a:t> </a:t>
            </a:r>
            <a:r>
              <a:rPr lang="en-US" altLang="en-US" sz="2200" dirty="0" err="1"/>
              <a:t>menggunakan</a:t>
            </a:r>
            <a:r>
              <a:rPr lang="en-US" altLang="en-US" sz="2200" dirty="0"/>
              <a:t> </a:t>
            </a:r>
            <a:r>
              <a:rPr lang="en-US" altLang="en-US" sz="2200" dirty="0" err="1"/>
              <a:t>pengontrol</a:t>
            </a:r>
            <a:r>
              <a:rPr lang="en-US" altLang="en-US" sz="2200" dirty="0"/>
              <a:t> Input </a:t>
            </a:r>
            <a:r>
              <a:rPr lang="en-US" altLang="en-US" sz="2200" dirty="0" err="1"/>
              <a:t>untuk</a:t>
            </a:r>
            <a:r>
              <a:rPr lang="en-US" altLang="en-US" sz="2200" dirty="0"/>
              <a:t> </a:t>
            </a:r>
            <a:r>
              <a:rPr lang="en-US" altLang="en-US" sz="2200" dirty="0" err="1"/>
              <a:t>perintah</a:t>
            </a:r>
            <a:r>
              <a:rPr lang="en-US" altLang="en-US" sz="2200" dirty="0"/>
              <a:t> </a:t>
            </a:r>
            <a:r>
              <a:rPr lang="en-US" altLang="en-US" sz="2200" dirty="0" err="1"/>
              <a:t>tertentu</a:t>
            </a:r>
            <a:r>
              <a:rPr lang="en-US" altLang="en-US" sz="2200" dirty="0"/>
              <a:t> pada </a:t>
            </a:r>
            <a:r>
              <a:rPr lang="en-US" altLang="en-US" sz="2200" dirty="0" err="1"/>
              <a:t>mesin</a:t>
            </a:r>
            <a:endParaRPr lang="en-US" altLang="en-US" sz="2200" dirty="0"/>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505" y="3630"/>
            <a:ext cx="2254895" cy="1660423"/>
          </a:xfrm>
          <a:prstGeom prst="rect">
            <a:avLst/>
          </a:prstGeom>
        </p:spPr>
      </p:pic>
    </p:spTree>
    <p:extLst>
      <p:ext uri="{BB962C8B-B14F-4D97-AF65-F5344CB8AC3E}">
        <p14:creationId xmlns:p14="http://schemas.microsoft.com/office/powerpoint/2010/main" val="34947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
                                            <p:txEl>
                                              <p:pRg st="2" end="2"/>
                                            </p:txEl>
                                          </p:spTgt>
                                        </p:tgtEl>
                                        <p:attrNameLst>
                                          <p:attrName>style.visibility</p:attrName>
                                        </p:attrNameLst>
                                      </p:cBhvr>
                                      <p:to>
                                        <p:strVal val="visible"/>
                                      </p:to>
                                    </p:set>
                                    <p:animEffect transition="in" filter="fade">
                                      <p:cBhvr>
                                        <p:cTn id="12" dur="1000"/>
                                        <p:tgtEl>
                                          <p:spTgt spid="237">
                                            <p:txEl>
                                              <p:pRg st="2" end="2"/>
                                            </p:txEl>
                                          </p:spTgt>
                                        </p:tgtEl>
                                      </p:cBhvr>
                                    </p:animEffect>
                                    <p:anim calcmode="lin" valueType="num">
                                      <p:cBhvr>
                                        <p:cTn id="13"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3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7">
                                            <p:txEl>
                                              <p:pRg st="1" end="1"/>
                                            </p:txEl>
                                          </p:spTgt>
                                        </p:tgtEl>
                                        <p:attrNameLst>
                                          <p:attrName>style.visibility</p:attrName>
                                        </p:attrNameLst>
                                      </p:cBhvr>
                                      <p:to>
                                        <p:strVal val="visible"/>
                                      </p:to>
                                    </p:set>
                                    <p:animEffect transition="in" filter="fade">
                                      <p:cBhvr>
                                        <p:cTn id="17" dur="1000"/>
                                        <p:tgtEl>
                                          <p:spTgt spid="237">
                                            <p:txEl>
                                              <p:pRg st="1" end="1"/>
                                            </p:txEl>
                                          </p:spTgt>
                                        </p:tgtEl>
                                      </p:cBhvr>
                                    </p:animEffect>
                                    <p:anim calcmode="lin" valueType="num">
                                      <p:cBhvr>
                                        <p:cTn id="18"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2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7">
                                            <p:txEl>
                                              <p:pRg st="4" end="4"/>
                                            </p:txEl>
                                          </p:spTgt>
                                        </p:tgtEl>
                                        <p:attrNameLst>
                                          <p:attrName>style.visibility</p:attrName>
                                        </p:attrNameLst>
                                      </p:cBhvr>
                                      <p:to>
                                        <p:strVal val="visible"/>
                                      </p:to>
                                    </p:set>
                                    <p:animEffect transition="in" filter="fade">
                                      <p:cBhvr>
                                        <p:cTn id="24" dur="1000"/>
                                        <p:tgtEl>
                                          <p:spTgt spid="237">
                                            <p:txEl>
                                              <p:pRg st="4" end="4"/>
                                            </p:txEl>
                                          </p:spTgt>
                                        </p:tgtEl>
                                      </p:cBhvr>
                                    </p:animEffect>
                                    <p:anim calcmode="lin" valueType="num">
                                      <p:cBhvr>
                                        <p:cTn id="25" dur="1000" fill="hold"/>
                                        <p:tgtEl>
                                          <p:spTgt spid="23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3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7">
                                            <p:txEl>
                                              <p:pRg st="6" end="6"/>
                                            </p:txEl>
                                          </p:spTgt>
                                        </p:tgtEl>
                                        <p:attrNameLst>
                                          <p:attrName>style.visibility</p:attrName>
                                        </p:attrNameLst>
                                      </p:cBhvr>
                                      <p:to>
                                        <p:strVal val="visible"/>
                                      </p:to>
                                    </p:set>
                                    <p:animEffect transition="in" filter="fade">
                                      <p:cBhvr>
                                        <p:cTn id="29" dur="1000"/>
                                        <p:tgtEl>
                                          <p:spTgt spid="237">
                                            <p:txEl>
                                              <p:pRg st="6" end="6"/>
                                            </p:txEl>
                                          </p:spTgt>
                                        </p:tgtEl>
                                      </p:cBhvr>
                                    </p:animEffect>
                                    <p:anim calcmode="lin" valueType="num">
                                      <p:cBhvr>
                                        <p:cTn id="30" dur="1000" fill="hold"/>
                                        <p:tgtEl>
                                          <p:spTgt spid="237">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37">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7">
                                            <p:txEl>
                                              <p:pRg st="5" end="5"/>
                                            </p:txEl>
                                          </p:spTgt>
                                        </p:tgtEl>
                                        <p:attrNameLst>
                                          <p:attrName>style.visibility</p:attrName>
                                        </p:attrNameLst>
                                      </p:cBhvr>
                                      <p:to>
                                        <p:strVal val="visible"/>
                                      </p:to>
                                    </p:set>
                                    <p:animEffect transition="in" filter="fade">
                                      <p:cBhvr>
                                        <p:cTn id="34" dur="1000"/>
                                        <p:tgtEl>
                                          <p:spTgt spid="237">
                                            <p:txEl>
                                              <p:pRg st="5" end="5"/>
                                            </p:txEl>
                                          </p:spTgt>
                                        </p:tgtEl>
                                      </p:cBhvr>
                                    </p:animEffect>
                                    <p:anim calcmode="lin" valueType="num">
                                      <p:cBhvr>
                                        <p:cTn id="35" dur="1000" fill="hold"/>
                                        <p:tgtEl>
                                          <p:spTgt spid="23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4631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Perkembangan ICT</a:t>
            </a:r>
            <a:endParaRPr dirty="0"/>
          </a:p>
        </p:txBody>
      </p:sp>
      <p:sp>
        <p:nvSpPr>
          <p:cNvPr id="222" name="Google Shape;222;p14"/>
          <p:cNvSpPr txBox="1">
            <a:spLocks noGrp="1"/>
          </p:cNvSpPr>
          <p:nvPr>
            <p:ph type="subTitle" idx="1"/>
          </p:nvPr>
        </p:nvSpPr>
        <p:spPr>
          <a:xfrm>
            <a:off x="463525" y="4208317"/>
            <a:ext cx="4094400" cy="551931"/>
          </a:xfrm>
          <a:prstGeom prst="rect">
            <a:avLst/>
          </a:prstGeom>
        </p:spPr>
        <p:txBody>
          <a:bodyPr spcFirstLastPara="1" wrap="square" lIns="91425" tIns="91425" rIns="91425" bIns="91425" anchor="t" anchorCtr="0">
            <a:noAutofit/>
          </a:bodyPr>
          <a:lstStyle/>
          <a:p>
            <a:pPr marL="0" lvl="0" indent="0" algn="r" rtl="0">
              <a:spcBef>
                <a:spcPts val="0"/>
              </a:spcBef>
              <a:spcAft>
                <a:spcPts val="1000"/>
              </a:spcAft>
              <a:buNone/>
            </a:pPr>
            <a:r>
              <a:rPr lang="en-US" sz="1600" b="1" dirty="0"/>
              <a:t>(Information and Communication Technology)</a:t>
            </a:r>
            <a:endParaRPr sz="1600" b="1" dirty="0"/>
          </a:p>
        </p:txBody>
      </p:sp>
      <p:sp>
        <p:nvSpPr>
          <p:cNvPr id="223" name="Google Shape;223;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5259942" cy="287114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a:solidFill>
                  <a:srgbClr val="3F5378"/>
                </a:solidFill>
                <a:latin typeface="Roboto Condensed"/>
                <a:ea typeface="Roboto Condensed"/>
                <a:cs typeface="Roboto Condensed"/>
                <a:sym typeface="Roboto Condensed"/>
              </a:rPr>
              <a:t>Bab 6</a:t>
            </a:r>
            <a:endParaRPr sz="4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Modes of Communication (Cont.)</a:t>
            </a:r>
            <a:endParaRPr dirty="0"/>
          </a:p>
        </p:txBody>
      </p:sp>
      <p:sp>
        <p:nvSpPr>
          <p:cNvPr id="237" name="Google Shape;237;p16"/>
          <p:cNvSpPr txBox="1">
            <a:spLocks noGrp="1"/>
          </p:cNvSpPr>
          <p:nvPr>
            <p:ph type="body" idx="1"/>
          </p:nvPr>
        </p:nvSpPr>
        <p:spPr>
          <a:xfrm>
            <a:off x="191912" y="1483742"/>
            <a:ext cx="8779560" cy="3659757"/>
          </a:xfrm>
          <a:prstGeom prst="rect">
            <a:avLst/>
          </a:prstGeom>
        </p:spPr>
        <p:txBody>
          <a:bodyPr spcFirstLastPara="1" wrap="square" lIns="91425" tIns="91425" rIns="91425" bIns="91425" anchor="ctr" anchorCtr="0">
            <a:noAutofit/>
          </a:bodyPr>
          <a:lstStyle/>
          <a:p>
            <a:pPr marL="342900" indent="-342900" algn="just">
              <a:spcBef>
                <a:spcPts val="1200"/>
              </a:spcBef>
            </a:pPr>
            <a:r>
              <a:rPr lang="en-US" altLang="en-US" b="1" i="1" dirty="0"/>
              <a:t>Machines to People</a:t>
            </a:r>
          </a:p>
          <a:p>
            <a:pPr marL="800100" lvl="1" indent="-342900" algn="just">
              <a:spcBef>
                <a:spcPts val="1200"/>
              </a:spcBef>
              <a:buFont typeface="Wingdings" panose="05000000000000000000" pitchFamily="2" charset="2"/>
              <a:buChar char="§"/>
            </a:pPr>
            <a:r>
              <a:rPr lang="en-US" altLang="en-US" sz="2200" dirty="0"/>
              <a:t>Komunikasi </a:t>
            </a:r>
            <a:r>
              <a:rPr lang="en-US" altLang="en-US" sz="2200" dirty="0" err="1"/>
              <a:t>mesin</a:t>
            </a:r>
            <a:r>
              <a:rPr lang="en-US" altLang="en-US" sz="2200" dirty="0"/>
              <a:t> </a:t>
            </a:r>
            <a:r>
              <a:rPr lang="en-US" altLang="en-US" sz="2200" dirty="0" err="1"/>
              <a:t>ke</a:t>
            </a:r>
            <a:r>
              <a:rPr lang="en-US" altLang="en-US" sz="2200" dirty="0"/>
              <a:t> orang </a:t>
            </a:r>
            <a:r>
              <a:rPr lang="en-US" altLang="en-US" sz="2200" dirty="0" err="1"/>
              <a:t>adalah</a:t>
            </a:r>
            <a:r>
              <a:rPr lang="en-US" altLang="en-US" sz="2200" dirty="0"/>
              <a:t> </a:t>
            </a:r>
            <a:r>
              <a:rPr lang="en-US" altLang="en-US" sz="2200" dirty="0" err="1"/>
              <a:t>ketika</a:t>
            </a:r>
            <a:r>
              <a:rPr lang="en-US" altLang="en-US" sz="2200" dirty="0"/>
              <a:t> </a:t>
            </a:r>
            <a:r>
              <a:rPr lang="en-US" altLang="en-US" sz="2200" dirty="0" err="1"/>
              <a:t>mesin</a:t>
            </a:r>
            <a:r>
              <a:rPr lang="en-US" altLang="en-US" sz="2200" dirty="0"/>
              <a:t> </a:t>
            </a:r>
            <a:r>
              <a:rPr lang="en-US" altLang="en-US" sz="2200" dirty="0" err="1"/>
              <a:t>mengirim</a:t>
            </a:r>
            <a:r>
              <a:rPr lang="en-US" altLang="en-US" sz="2200" dirty="0"/>
              <a:t> </a:t>
            </a:r>
            <a:r>
              <a:rPr lang="en-US" altLang="en-US" sz="2200" dirty="0" err="1"/>
              <a:t>pesan</a:t>
            </a:r>
            <a:r>
              <a:rPr lang="en-US" altLang="en-US" sz="2200" dirty="0"/>
              <a:t> </a:t>
            </a:r>
            <a:r>
              <a:rPr lang="en-US" altLang="en-US" sz="2200" dirty="0" err="1"/>
              <a:t>ke</a:t>
            </a:r>
            <a:r>
              <a:rPr lang="en-US" altLang="en-US" sz="2200" dirty="0"/>
              <a:t> </a:t>
            </a:r>
            <a:r>
              <a:rPr lang="en-US" altLang="en-US" sz="2200" dirty="0" err="1"/>
              <a:t>seseorang</a:t>
            </a:r>
            <a:r>
              <a:rPr lang="en-US" altLang="en-US" sz="2200" dirty="0"/>
              <a:t>.</a:t>
            </a:r>
          </a:p>
          <a:p>
            <a:pPr marL="800100" lvl="1" indent="-342900" algn="just">
              <a:spcBef>
                <a:spcPts val="1200"/>
              </a:spcBef>
              <a:buFont typeface="Wingdings" panose="05000000000000000000" pitchFamily="2" charset="2"/>
              <a:buChar char="§"/>
            </a:pPr>
            <a:endParaRPr lang="en-US" altLang="en-US" sz="2200" dirty="0"/>
          </a:p>
          <a:p>
            <a:pPr marL="342900" indent="-342900" algn="just">
              <a:spcBef>
                <a:spcPts val="1800"/>
              </a:spcBef>
            </a:pPr>
            <a:r>
              <a:rPr lang="en-US" altLang="en-US" b="1" i="1" dirty="0"/>
              <a:t>Machines to Machines </a:t>
            </a:r>
          </a:p>
          <a:p>
            <a:pPr marL="800100" lvl="1" indent="-342900" algn="just">
              <a:spcBef>
                <a:spcPts val="1200"/>
              </a:spcBef>
              <a:buFont typeface="Wingdings" panose="05000000000000000000" pitchFamily="2" charset="2"/>
              <a:buChar char="§"/>
            </a:pPr>
            <a:r>
              <a:rPr lang="en-US" altLang="en-US" sz="2200" dirty="0"/>
              <a:t>Komunikasi </a:t>
            </a:r>
            <a:r>
              <a:rPr lang="en-US" altLang="en-US" sz="2200" dirty="0" err="1"/>
              <a:t>mesin</a:t>
            </a:r>
            <a:r>
              <a:rPr lang="en-US" altLang="en-US" sz="2200" dirty="0"/>
              <a:t> </a:t>
            </a:r>
            <a:r>
              <a:rPr lang="en-US" altLang="en-US" sz="2200" dirty="0" err="1"/>
              <a:t>ke</a:t>
            </a:r>
            <a:r>
              <a:rPr lang="en-US" altLang="en-US" sz="2200" dirty="0"/>
              <a:t> </a:t>
            </a:r>
            <a:r>
              <a:rPr lang="en-US" altLang="en-US" sz="2200" dirty="0" err="1"/>
              <a:t>mesin</a:t>
            </a:r>
            <a:r>
              <a:rPr lang="en-US" altLang="en-US" sz="2200" dirty="0"/>
              <a:t> </a:t>
            </a:r>
            <a:r>
              <a:rPr lang="en-US" altLang="en-US" sz="2200" dirty="0" err="1"/>
              <a:t>adalah</a:t>
            </a:r>
            <a:r>
              <a:rPr lang="en-US" altLang="en-US" sz="2200" dirty="0"/>
              <a:t> </a:t>
            </a:r>
            <a:r>
              <a:rPr lang="en-US" altLang="en-US" sz="2200" dirty="0" err="1"/>
              <a:t>ketika</a:t>
            </a:r>
            <a:r>
              <a:rPr lang="en-US" altLang="en-US" sz="2200" dirty="0"/>
              <a:t> </a:t>
            </a:r>
            <a:r>
              <a:rPr lang="en-US" altLang="en-US" sz="2200" dirty="0" err="1"/>
              <a:t>mesin</a:t>
            </a:r>
            <a:r>
              <a:rPr lang="en-US" altLang="en-US" sz="2200" dirty="0"/>
              <a:t> </a:t>
            </a:r>
            <a:r>
              <a:rPr lang="en-US" altLang="en-US" sz="2200" dirty="0" err="1"/>
              <a:t>mengirim</a:t>
            </a:r>
            <a:r>
              <a:rPr lang="en-US" altLang="en-US" sz="2200" dirty="0"/>
              <a:t> </a:t>
            </a:r>
            <a:r>
              <a:rPr lang="en-US" altLang="en-US" sz="2200" dirty="0" err="1"/>
              <a:t>pesan</a:t>
            </a:r>
            <a:r>
              <a:rPr lang="en-US" altLang="en-US" sz="2200" dirty="0"/>
              <a:t> </a:t>
            </a:r>
            <a:r>
              <a:rPr lang="en-US" altLang="en-US" sz="2200" dirty="0" err="1"/>
              <a:t>ke</a:t>
            </a:r>
            <a:r>
              <a:rPr lang="en-US" altLang="en-US" sz="2200" dirty="0"/>
              <a:t> </a:t>
            </a:r>
            <a:r>
              <a:rPr lang="en-US" altLang="en-US" sz="2200" dirty="0" err="1"/>
              <a:t>mesin</a:t>
            </a:r>
            <a:r>
              <a:rPr lang="en-US" altLang="en-US" sz="2200" dirty="0"/>
              <a:t> lain.</a:t>
            </a:r>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501" y="-25583"/>
            <a:ext cx="2248525" cy="1655732"/>
          </a:xfrm>
          <a:prstGeom prst="rect">
            <a:avLst/>
          </a:prstGeom>
        </p:spPr>
      </p:pic>
    </p:spTree>
    <p:extLst>
      <p:ext uri="{BB962C8B-B14F-4D97-AF65-F5344CB8AC3E}">
        <p14:creationId xmlns:p14="http://schemas.microsoft.com/office/powerpoint/2010/main" val="34737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anim calcmode="lin" valueType="num">
                                      <p:cBhvr>
                                        <p:cTn id="13"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7">
                                            <p:txEl>
                                              <p:pRg st="3" end="3"/>
                                            </p:txEl>
                                          </p:spTgt>
                                        </p:tgtEl>
                                        <p:attrNameLst>
                                          <p:attrName>style.visibility</p:attrName>
                                        </p:attrNameLst>
                                      </p:cBhvr>
                                      <p:to>
                                        <p:strVal val="visible"/>
                                      </p:to>
                                    </p:set>
                                    <p:animEffect transition="in" filter="fade">
                                      <p:cBhvr>
                                        <p:cTn id="19" dur="1000"/>
                                        <p:tgtEl>
                                          <p:spTgt spid="237">
                                            <p:txEl>
                                              <p:pRg st="3" end="3"/>
                                            </p:txEl>
                                          </p:spTgt>
                                        </p:tgtEl>
                                      </p:cBhvr>
                                    </p:animEffect>
                                    <p:anim calcmode="lin" valueType="num">
                                      <p:cBhvr>
                                        <p:cTn id="20" dur="1000" fill="hold"/>
                                        <p:tgtEl>
                                          <p:spTgt spid="23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3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7">
                                            <p:txEl>
                                              <p:pRg st="4" end="4"/>
                                            </p:txEl>
                                          </p:spTgt>
                                        </p:tgtEl>
                                        <p:attrNameLst>
                                          <p:attrName>style.visibility</p:attrName>
                                        </p:attrNameLst>
                                      </p:cBhvr>
                                      <p:to>
                                        <p:strVal val="visible"/>
                                      </p:to>
                                    </p:set>
                                    <p:animEffect transition="in" filter="fade">
                                      <p:cBhvr>
                                        <p:cTn id="24" dur="1000"/>
                                        <p:tgtEl>
                                          <p:spTgt spid="237">
                                            <p:txEl>
                                              <p:pRg st="4" end="4"/>
                                            </p:txEl>
                                          </p:spTgt>
                                        </p:tgtEl>
                                      </p:cBhvr>
                                    </p:animEffect>
                                    <p:anim calcmode="lin" valueType="num">
                                      <p:cBhvr>
                                        <p:cTn id="25" dur="1000" fill="hold"/>
                                        <p:tgtEl>
                                          <p:spTgt spid="23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3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3" name="Picture 2">
            <a:extLst>
              <a:ext uri="{FF2B5EF4-FFF2-40B4-BE49-F238E27FC236}">
                <a16:creationId xmlns:a16="http://schemas.microsoft.com/office/drawing/2014/main" xmlns="" id="{2FEAF862-7397-42D3-837F-4BB944E4E613}"/>
              </a:ext>
            </a:extLst>
          </p:cNvPr>
          <p:cNvPicPr>
            <a:picLocks noChangeAspect="1"/>
          </p:cNvPicPr>
          <p:nvPr/>
        </p:nvPicPr>
        <p:blipFill>
          <a:blip r:embed="rId3"/>
          <a:stretch>
            <a:fillRect/>
          </a:stretch>
        </p:blipFill>
        <p:spPr>
          <a:xfrm>
            <a:off x="-1" y="2946431"/>
            <a:ext cx="2346385" cy="2197070"/>
          </a:xfrm>
          <a:prstGeom prst="rect">
            <a:avLst/>
          </a:prstGeom>
        </p:spPr>
      </p:pic>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365760" y="939516"/>
            <a:ext cx="8540496" cy="42039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eaLnBrk="1" hangingPunct="1"/>
            <a:endParaRPr lang="en-US" sz="2800" b="1" dirty="0">
              <a:solidFill>
                <a:srgbClr val="0070C0"/>
              </a:solidFill>
              <a:latin typeface="Roboto Condensed" panose="020B0604020202020204" charset="0"/>
              <a:ea typeface="Roboto Condensed" panose="020B0604020202020204" charset="0"/>
            </a:endParaRPr>
          </a:p>
          <a:p>
            <a:pPr algn="ctr" eaLnBrk="1" hangingPunct="1"/>
            <a:r>
              <a:rPr lang="en-US" sz="3000" b="1" dirty="0" err="1">
                <a:solidFill>
                  <a:srgbClr val="FFC000"/>
                </a:solidFill>
                <a:latin typeface="Roboto Condensed" panose="020B0604020202020204" charset="0"/>
                <a:ea typeface="Roboto Condensed" panose="020B0604020202020204" charset="0"/>
              </a:rPr>
              <a:t>Apakah</a:t>
            </a:r>
            <a:r>
              <a:rPr lang="en-US" sz="3000" b="1" dirty="0">
                <a:solidFill>
                  <a:srgbClr val="FFC000"/>
                </a:solidFill>
                <a:latin typeface="Roboto Condensed" panose="020B0604020202020204" charset="0"/>
                <a:ea typeface="Roboto Condensed" panose="020B0604020202020204" charset="0"/>
              </a:rPr>
              <a:t> </a:t>
            </a:r>
            <a:r>
              <a:rPr lang="en-US" sz="3000" b="1" dirty="0">
                <a:solidFill>
                  <a:srgbClr val="0070C0"/>
                </a:solidFill>
                <a:latin typeface="Roboto Condensed" panose="020B0604020202020204" charset="0"/>
                <a:ea typeface="Roboto Condensed" panose="020B0604020202020204" charset="0"/>
              </a:rPr>
              <a:t>ICT/TIK</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berguna</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dalam</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dunia</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pendidikan</a:t>
            </a:r>
            <a:r>
              <a:rPr lang="en-US" sz="3000" b="1" dirty="0">
                <a:solidFill>
                  <a:srgbClr val="FFC000"/>
                </a:solidFill>
                <a:latin typeface="Roboto Condensed" panose="020B0604020202020204" charset="0"/>
                <a:ea typeface="Roboto Condensed" panose="020B0604020202020204" charset="0"/>
              </a:rPr>
              <a:t>?</a:t>
            </a:r>
          </a:p>
          <a:p>
            <a:pPr algn="ctr" eaLnBrk="1" hangingPunct="1"/>
            <a:endParaRPr lang="en-US" sz="3000" b="1" dirty="0">
              <a:solidFill>
                <a:srgbClr val="FFC000"/>
              </a:solidFill>
              <a:latin typeface="Roboto Condensed" panose="020B0604020202020204" charset="0"/>
              <a:ea typeface="Roboto Condensed" panose="020B0604020202020204" charset="0"/>
            </a:endParaRPr>
          </a:p>
          <a:p>
            <a:pPr algn="ctr" eaLnBrk="1" hangingPunct="1"/>
            <a:r>
              <a:rPr lang="en-US" sz="3000" b="1" dirty="0" err="1">
                <a:solidFill>
                  <a:srgbClr val="FFC000"/>
                </a:solidFill>
                <a:latin typeface="Roboto Condensed" panose="020B0604020202020204" charset="0"/>
                <a:ea typeface="Roboto Condensed" panose="020B0604020202020204" charset="0"/>
              </a:rPr>
              <a:t>Bagaimana</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penggunaan</a:t>
            </a:r>
            <a:r>
              <a:rPr lang="en-US" sz="3000" b="1" dirty="0">
                <a:solidFill>
                  <a:srgbClr val="FFC000"/>
                </a:solidFill>
                <a:latin typeface="Roboto Condensed" panose="020B0604020202020204" charset="0"/>
                <a:ea typeface="Roboto Condensed" panose="020B0604020202020204" charset="0"/>
              </a:rPr>
              <a:t> </a:t>
            </a:r>
            <a:r>
              <a:rPr lang="en-US" sz="3000" b="1" dirty="0">
                <a:solidFill>
                  <a:srgbClr val="0070C0"/>
                </a:solidFill>
                <a:latin typeface="Roboto Condensed" panose="020B0604020202020204" charset="0"/>
                <a:ea typeface="Roboto Condensed" panose="020B0604020202020204" charset="0"/>
              </a:rPr>
              <a:t>ICT/TIK</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dalam</a:t>
            </a:r>
            <a:r>
              <a:rPr lang="en-US" sz="3000" b="1" dirty="0">
                <a:solidFill>
                  <a:srgbClr val="FFC000"/>
                </a:solidFill>
                <a:latin typeface="Roboto Condensed" panose="020B0604020202020204" charset="0"/>
                <a:ea typeface="Roboto Condensed" panose="020B0604020202020204" charset="0"/>
              </a:rPr>
              <a:t> </a:t>
            </a:r>
            <a:r>
              <a:rPr lang="en-US" sz="3000" b="1" dirty="0" err="1">
                <a:solidFill>
                  <a:srgbClr val="FFC000"/>
                </a:solidFill>
                <a:latin typeface="Roboto Condensed" panose="020B0604020202020204" charset="0"/>
                <a:ea typeface="Roboto Condensed" panose="020B0604020202020204" charset="0"/>
              </a:rPr>
              <a:t>pendidikan</a:t>
            </a:r>
            <a:r>
              <a:rPr lang="en-US" sz="3000" b="1" dirty="0">
                <a:solidFill>
                  <a:srgbClr val="FFC000"/>
                </a:solidFill>
                <a:latin typeface="Roboto Condensed" panose="020B0604020202020204" charset="0"/>
                <a:ea typeface="Roboto Condensed" panose="020B0604020202020204" charset="0"/>
              </a:rPr>
              <a:t>?</a:t>
            </a:r>
          </a:p>
        </p:txBody>
      </p:sp>
    </p:spTree>
    <p:extLst>
      <p:ext uri="{BB962C8B-B14F-4D97-AF65-F5344CB8AC3E}">
        <p14:creationId xmlns:p14="http://schemas.microsoft.com/office/powerpoint/2010/main" val="305349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TIK </a:t>
            </a:r>
            <a:r>
              <a:rPr lang="en-US" dirty="0" err="1"/>
              <a:t>dalam</a:t>
            </a:r>
            <a:r>
              <a:rPr lang="en-US" dirty="0"/>
              <a:t> </a:t>
            </a:r>
            <a:r>
              <a:rPr lang="en-US" dirty="0" err="1"/>
              <a:t>Dunia</a:t>
            </a:r>
            <a:r>
              <a:rPr lang="en-US" dirty="0"/>
              <a:t> </a:t>
            </a:r>
            <a:r>
              <a:rPr lang="en-US" dirty="0" err="1"/>
              <a:t>Pendidikan</a:t>
            </a:r>
            <a:endParaRPr dirty="0"/>
          </a:p>
        </p:txBody>
      </p:sp>
      <p:sp>
        <p:nvSpPr>
          <p:cNvPr id="237" name="Google Shape;237;p16"/>
          <p:cNvSpPr txBox="1">
            <a:spLocks noGrp="1"/>
          </p:cNvSpPr>
          <p:nvPr>
            <p:ph type="body" idx="1"/>
          </p:nvPr>
        </p:nvSpPr>
        <p:spPr>
          <a:xfrm>
            <a:off x="191912" y="1483742"/>
            <a:ext cx="8779560" cy="3659757"/>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a:t>ICT </a:t>
            </a:r>
            <a:r>
              <a:rPr lang="en-US" altLang="en-US" dirty="0" err="1"/>
              <a:t>sangat</a:t>
            </a:r>
            <a:r>
              <a:rPr lang="en-US" altLang="en-US" dirty="0"/>
              <a:t> </a:t>
            </a:r>
            <a:r>
              <a:rPr lang="en-US" altLang="en-US" dirty="0" err="1"/>
              <a:t>penting</a:t>
            </a:r>
            <a:r>
              <a:rPr lang="en-US" altLang="en-US" dirty="0"/>
              <a:t> di </a:t>
            </a:r>
            <a:r>
              <a:rPr lang="en-US" altLang="en-US" dirty="0" err="1"/>
              <a:t>kampus-kampus</a:t>
            </a:r>
            <a:r>
              <a:rPr lang="en-US" altLang="en-US" dirty="0"/>
              <a:t>.</a:t>
            </a:r>
          </a:p>
          <a:p>
            <a:pPr marL="342900" indent="-342900" algn="just">
              <a:spcBef>
                <a:spcPts val="1200"/>
              </a:spcBef>
            </a:pPr>
            <a:r>
              <a:rPr lang="en-US" altLang="en-US" dirty="0"/>
              <a:t>ICT </a:t>
            </a:r>
            <a:r>
              <a:rPr lang="en-US" altLang="en-US" dirty="0" err="1"/>
              <a:t>digunakan</a:t>
            </a:r>
            <a:r>
              <a:rPr lang="en-US" altLang="en-US" dirty="0"/>
              <a:t> </a:t>
            </a:r>
            <a:r>
              <a:rPr lang="en-US" altLang="en-US" dirty="0" err="1"/>
              <a:t>dalam</a:t>
            </a:r>
            <a:r>
              <a:rPr lang="en-US" altLang="en-US" dirty="0"/>
              <a:t> </a:t>
            </a:r>
            <a:r>
              <a:rPr lang="en-US" altLang="en-US" dirty="0" err="1"/>
              <a:t>pengajaran</a:t>
            </a:r>
            <a:r>
              <a:rPr lang="en-US" altLang="en-US" dirty="0"/>
              <a:t>, </a:t>
            </a:r>
            <a:r>
              <a:rPr lang="en-US" altLang="en-US" dirty="0" err="1"/>
              <a:t>laboratorium</a:t>
            </a:r>
            <a:r>
              <a:rPr lang="en-US" altLang="en-US" dirty="0"/>
              <a:t>, </a:t>
            </a:r>
            <a:r>
              <a:rPr lang="en-US" altLang="en-US" dirty="0" err="1"/>
              <a:t>dan</a:t>
            </a:r>
            <a:r>
              <a:rPr lang="en-US" altLang="en-US" dirty="0"/>
              <a:t> </a:t>
            </a:r>
            <a:r>
              <a:rPr lang="en-US" altLang="en-US" dirty="0" err="1"/>
              <a:t>dalam</a:t>
            </a:r>
            <a:r>
              <a:rPr lang="en-US" altLang="en-US" dirty="0"/>
              <a:t> </a:t>
            </a:r>
            <a:r>
              <a:rPr lang="en-US" altLang="en-US" dirty="0" err="1"/>
              <a:t>pelatihan</a:t>
            </a:r>
            <a:endParaRPr lang="en-US" altLang="en-US" dirty="0"/>
          </a:p>
          <a:p>
            <a:pPr marL="342900" indent="-342900" algn="just">
              <a:spcBef>
                <a:spcPts val="1200"/>
              </a:spcBef>
            </a:pPr>
            <a:r>
              <a:rPr lang="en-US" altLang="en-US" dirty="0" err="1"/>
              <a:t>Banyak</a:t>
            </a:r>
            <a:r>
              <a:rPr lang="en-US" altLang="en-US" dirty="0"/>
              <a:t> </a:t>
            </a:r>
            <a:r>
              <a:rPr lang="en-US" altLang="en-US" dirty="0" err="1"/>
              <a:t>kelas</a:t>
            </a:r>
            <a:r>
              <a:rPr lang="en-US" altLang="en-US" dirty="0"/>
              <a:t> </a:t>
            </a:r>
            <a:r>
              <a:rPr lang="en-US" altLang="en-US" dirty="0" err="1"/>
              <a:t>kuliah</a:t>
            </a:r>
            <a:r>
              <a:rPr lang="en-US" altLang="en-US" dirty="0"/>
              <a:t> </a:t>
            </a:r>
            <a:r>
              <a:rPr lang="en-US" altLang="en-US" dirty="0" err="1"/>
              <a:t>diajarkan</a:t>
            </a:r>
            <a:r>
              <a:rPr lang="en-US" altLang="en-US" dirty="0"/>
              <a:t> </a:t>
            </a:r>
            <a:r>
              <a:rPr lang="en-US" altLang="en-US" dirty="0" err="1"/>
              <a:t>secara</a:t>
            </a:r>
            <a:r>
              <a:rPr lang="en-US" altLang="en-US" dirty="0"/>
              <a:t> online </a:t>
            </a:r>
            <a:r>
              <a:rPr lang="en-US" altLang="en-US" dirty="0" err="1"/>
              <a:t>atau</a:t>
            </a:r>
            <a:r>
              <a:rPr lang="en-US" altLang="en-US" dirty="0"/>
              <a:t> </a:t>
            </a:r>
            <a:r>
              <a:rPr lang="en-US" altLang="en-US" dirty="0" err="1"/>
              <a:t>memiliki</a:t>
            </a:r>
            <a:r>
              <a:rPr lang="en-US" altLang="en-US" dirty="0"/>
              <a:t> situs web </a:t>
            </a:r>
            <a:r>
              <a:rPr lang="en-US" altLang="en-US" dirty="0" err="1"/>
              <a:t>kelas</a:t>
            </a:r>
            <a:r>
              <a:rPr lang="en-US" altLang="en-US" dirty="0"/>
              <a:t>.</a:t>
            </a:r>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676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TIK untuk Tujuan Pembelajaran</a:t>
            </a:r>
            <a:endParaRPr dirty="0"/>
          </a:p>
        </p:txBody>
      </p:sp>
      <p:sp>
        <p:nvSpPr>
          <p:cNvPr id="237" name="Google Shape;237;p16"/>
          <p:cNvSpPr txBox="1">
            <a:spLocks noGrp="1"/>
          </p:cNvSpPr>
          <p:nvPr>
            <p:ph type="body" idx="1"/>
          </p:nvPr>
        </p:nvSpPr>
        <p:spPr>
          <a:xfrm>
            <a:off x="191912" y="1483742"/>
            <a:ext cx="8694913" cy="3659757"/>
          </a:xfrm>
          <a:prstGeom prst="rect">
            <a:avLst/>
          </a:prstGeom>
        </p:spPr>
        <p:txBody>
          <a:bodyPr spcFirstLastPara="1" wrap="square" lIns="91425" tIns="91425" rIns="91425" bIns="91425" anchor="t" anchorCtr="0">
            <a:noAutofit/>
          </a:bodyPr>
          <a:lstStyle/>
          <a:p>
            <a:pPr marL="0" indent="0" algn="r">
              <a:spcBef>
                <a:spcPts val="0"/>
              </a:spcBef>
              <a:buNone/>
            </a:pPr>
            <a:r>
              <a:rPr lang="en-US" sz="1200" dirty="0"/>
              <a:t>(</a:t>
            </a:r>
            <a:r>
              <a:rPr lang="en-US" sz="1200" dirty="0" err="1"/>
              <a:t>Ratheeswari</a:t>
            </a:r>
            <a:r>
              <a:rPr lang="en-US" sz="1200" dirty="0"/>
              <a:t>, 2018)</a:t>
            </a:r>
          </a:p>
          <a:p>
            <a:pPr marL="342900" indent="-342900" algn="just">
              <a:spcBef>
                <a:spcPts val="0"/>
              </a:spcBef>
            </a:pPr>
            <a:r>
              <a:rPr lang="en-US" b="1" i="1" dirty="0"/>
              <a:t>E-learning: </a:t>
            </a:r>
            <a:r>
              <a:rPr lang="en-US" dirty="0"/>
              <a:t>program </a:t>
            </a:r>
            <a:r>
              <a:rPr lang="en-US" dirty="0" err="1"/>
              <a:t>pembelajaran</a:t>
            </a:r>
            <a:r>
              <a:rPr lang="en-US" dirty="0"/>
              <a:t> yang </a:t>
            </a:r>
            <a:r>
              <a:rPr lang="en-US" dirty="0" err="1"/>
              <a:t>memanfaatkan</a:t>
            </a:r>
            <a:r>
              <a:rPr lang="en-US" dirty="0"/>
              <a:t> </a:t>
            </a:r>
            <a:r>
              <a:rPr lang="en-US" dirty="0" err="1"/>
              <a:t>jaringan</a:t>
            </a:r>
            <a:r>
              <a:rPr lang="en-US" dirty="0"/>
              <a:t> </a:t>
            </a:r>
            <a:r>
              <a:rPr lang="en-US" dirty="0" err="1"/>
              <a:t>informasi</a:t>
            </a:r>
            <a:r>
              <a:rPr lang="en-US" dirty="0"/>
              <a:t>; </a:t>
            </a:r>
            <a:r>
              <a:rPr lang="en-US" dirty="0" err="1"/>
              <a:t>seperti</a:t>
            </a:r>
            <a:r>
              <a:rPr lang="en-US" dirty="0"/>
              <a:t> internet, intranet (LAN) </a:t>
            </a:r>
            <a:r>
              <a:rPr lang="en-US" dirty="0" err="1"/>
              <a:t>atau</a:t>
            </a:r>
            <a:r>
              <a:rPr lang="en-US" dirty="0"/>
              <a:t> extranet (WAN) </a:t>
            </a:r>
            <a:r>
              <a:rPr lang="en-US" dirty="0" err="1"/>
              <a:t>baik</a:t>
            </a:r>
            <a:r>
              <a:rPr lang="en-US" dirty="0"/>
              <a:t> </a:t>
            </a:r>
            <a:r>
              <a:rPr lang="en-US" dirty="0" err="1"/>
              <a:t>seluruhnya</a:t>
            </a:r>
            <a:r>
              <a:rPr lang="en-US" dirty="0"/>
              <a:t> </a:t>
            </a:r>
            <a:r>
              <a:rPr lang="en-US" dirty="0" err="1"/>
              <a:t>atau</a:t>
            </a:r>
            <a:r>
              <a:rPr lang="en-US" dirty="0"/>
              <a:t> </a:t>
            </a:r>
            <a:r>
              <a:rPr lang="en-US" dirty="0" err="1"/>
              <a:t>sebagian</a:t>
            </a:r>
            <a:r>
              <a:rPr lang="en-US" dirty="0"/>
              <a:t>, </a:t>
            </a:r>
            <a:r>
              <a:rPr lang="en-US" dirty="0" err="1"/>
              <a:t>untuk</a:t>
            </a:r>
            <a:r>
              <a:rPr lang="en-US" dirty="0"/>
              <a:t> </a:t>
            </a:r>
            <a:r>
              <a:rPr lang="en-US" dirty="0" err="1"/>
              <a:t>penyampaian</a:t>
            </a:r>
            <a:r>
              <a:rPr lang="en-US" dirty="0"/>
              <a:t>, </a:t>
            </a:r>
            <a:r>
              <a:rPr lang="en-US" dirty="0" err="1"/>
              <a:t>interaksi</a:t>
            </a:r>
            <a:r>
              <a:rPr lang="en-US" dirty="0"/>
              <a:t> dan / </a:t>
            </a:r>
            <a:r>
              <a:rPr lang="en-US" dirty="0" err="1"/>
              <a:t>atau</a:t>
            </a:r>
            <a:r>
              <a:rPr lang="en-US" dirty="0"/>
              <a:t> </a:t>
            </a:r>
            <a:r>
              <a:rPr lang="en-US" dirty="0" err="1"/>
              <a:t>fasilitasi</a:t>
            </a:r>
            <a:r>
              <a:rPr lang="en-US" dirty="0"/>
              <a:t> </a:t>
            </a:r>
            <a:r>
              <a:rPr lang="en-US" dirty="0" err="1"/>
              <a:t>pembelajaran</a:t>
            </a:r>
            <a:r>
              <a:rPr lang="en-US" dirty="0"/>
              <a:t>.</a:t>
            </a:r>
          </a:p>
          <a:p>
            <a:pPr marL="342900" indent="-342900" algn="just">
              <a:spcBef>
                <a:spcPts val="0"/>
              </a:spcBef>
            </a:pPr>
            <a:endParaRPr lang="en-US" b="1" i="1" dirty="0"/>
          </a:p>
          <a:p>
            <a:pPr marL="342900" indent="-342900" algn="just">
              <a:spcBef>
                <a:spcPts val="0"/>
              </a:spcBef>
            </a:pPr>
            <a:r>
              <a:rPr lang="en-US" b="1" i="1" dirty="0"/>
              <a:t>Blended Learning: </a:t>
            </a:r>
            <a:r>
              <a:rPr lang="en-US" dirty="0"/>
              <a:t>model </a:t>
            </a:r>
            <a:r>
              <a:rPr lang="en-US" dirty="0" err="1"/>
              <a:t>pembelajaran</a:t>
            </a:r>
            <a:r>
              <a:rPr lang="en-US" dirty="0"/>
              <a:t> yang </a:t>
            </a:r>
            <a:r>
              <a:rPr lang="en-US" dirty="0" err="1"/>
              <a:t>menggabungkan</a:t>
            </a:r>
            <a:r>
              <a:rPr lang="en-US" dirty="0"/>
              <a:t> </a:t>
            </a:r>
            <a:r>
              <a:rPr lang="en-US" dirty="0" err="1"/>
              <a:t>praktik</a:t>
            </a:r>
            <a:r>
              <a:rPr lang="en-US" dirty="0"/>
              <a:t> </a:t>
            </a:r>
            <a:r>
              <a:rPr lang="en-US" dirty="0" err="1"/>
              <a:t>kelas</a:t>
            </a:r>
            <a:r>
              <a:rPr lang="en-US" dirty="0"/>
              <a:t> </a:t>
            </a:r>
            <a:r>
              <a:rPr lang="en-US" dirty="0" err="1"/>
              <a:t>tatap</a:t>
            </a:r>
            <a:r>
              <a:rPr lang="en-US" dirty="0"/>
              <a:t> </a:t>
            </a:r>
            <a:r>
              <a:rPr lang="en-US" dirty="0" err="1"/>
              <a:t>muka</a:t>
            </a:r>
            <a:r>
              <a:rPr lang="en-US" dirty="0"/>
              <a:t> </a:t>
            </a:r>
            <a:r>
              <a:rPr lang="en-US" dirty="0" err="1"/>
              <a:t>dengan</a:t>
            </a:r>
            <a:r>
              <a:rPr lang="en-US" dirty="0"/>
              <a:t> </a:t>
            </a:r>
            <a:r>
              <a:rPr lang="en-US" dirty="0" err="1"/>
              <a:t>solusi</a:t>
            </a:r>
            <a:r>
              <a:rPr lang="en-US" dirty="0"/>
              <a:t> e-learning.</a:t>
            </a: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404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t>TIK untuk Tujuan Pembelajaran</a:t>
            </a:r>
            <a:endParaRPr dirty="0"/>
          </a:p>
        </p:txBody>
      </p:sp>
      <p:sp>
        <p:nvSpPr>
          <p:cNvPr id="237" name="Google Shape;237;p16"/>
          <p:cNvSpPr txBox="1">
            <a:spLocks noGrp="1"/>
          </p:cNvSpPr>
          <p:nvPr>
            <p:ph type="body" idx="1"/>
          </p:nvPr>
        </p:nvSpPr>
        <p:spPr>
          <a:xfrm>
            <a:off x="191912" y="1313344"/>
            <a:ext cx="8694913" cy="3830156"/>
          </a:xfrm>
          <a:prstGeom prst="rect">
            <a:avLst/>
          </a:prstGeom>
        </p:spPr>
        <p:txBody>
          <a:bodyPr spcFirstLastPara="1" wrap="square" lIns="91425" tIns="91425" rIns="91425" bIns="91425" anchor="t" anchorCtr="0">
            <a:noAutofit/>
          </a:bodyPr>
          <a:lstStyle/>
          <a:p>
            <a:pPr marL="0" indent="0" algn="r">
              <a:spcBef>
                <a:spcPts val="0"/>
              </a:spcBef>
              <a:buNone/>
            </a:pPr>
            <a:r>
              <a:rPr lang="en-US" sz="1200" dirty="0"/>
              <a:t>(</a:t>
            </a:r>
            <a:r>
              <a:rPr lang="en-US" sz="1200" dirty="0" err="1"/>
              <a:t>Ratheeswari</a:t>
            </a:r>
            <a:r>
              <a:rPr lang="en-US" sz="1200" dirty="0"/>
              <a:t>, 2018)</a:t>
            </a:r>
          </a:p>
          <a:p>
            <a:pPr marL="342900" indent="-342900" algn="just">
              <a:spcBef>
                <a:spcPts val="0"/>
              </a:spcBef>
            </a:pPr>
            <a:r>
              <a:rPr lang="en-US" b="1" i="1" dirty="0"/>
              <a:t>Constructivism:</a:t>
            </a:r>
            <a:r>
              <a:rPr lang="en-US" dirty="0"/>
              <a:t> </a:t>
            </a:r>
            <a:r>
              <a:rPr lang="id-ID" sz="2200" dirty="0"/>
              <a:t>paradigma pembelajaran yang mengasumsikan pembelajaran sebagai proses '' membangun '' makna atau pengetahuan baru individu berdasarkan pengetahuan dan pengalaman mereka sebelumnya.</a:t>
            </a:r>
            <a:endParaRPr lang="en-ID" sz="2200" dirty="0"/>
          </a:p>
          <a:p>
            <a:pPr marL="342900" indent="-342900" algn="just">
              <a:spcBef>
                <a:spcPts val="0"/>
              </a:spcBef>
            </a:pPr>
            <a:endParaRPr lang="en-US" sz="2200" dirty="0"/>
          </a:p>
          <a:p>
            <a:pPr marL="342900" indent="-342900" algn="just">
              <a:spcBef>
                <a:spcPts val="0"/>
              </a:spcBef>
            </a:pPr>
            <a:r>
              <a:rPr lang="en-US" altLang="en-US" b="1" i="1" dirty="0"/>
              <a:t>Learner-centered learning environment: </a:t>
            </a:r>
            <a:r>
              <a:rPr lang="id-ID" sz="2200" dirty="0"/>
              <a:t>lingkungan belajar yang memperhatikan pengetahuan, keterampilan, sikap, dan keyakinan yang dibawa peserta didik ke dalam proses pembelajaran yang daya dorongnya berasal dari paradigma pembelajaran yang disebut konstruktivisme.</a:t>
            </a:r>
            <a:endParaRPr lang="en-US" altLang="en-US" sz="2200"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69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Pendidikan</a:t>
            </a:r>
            <a:endParaRPr dirty="0"/>
          </a:p>
        </p:txBody>
      </p:sp>
      <p:sp>
        <p:nvSpPr>
          <p:cNvPr id="237" name="Google Shape;237;p16"/>
          <p:cNvSpPr txBox="1">
            <a:spLocks noGrp="1"/>
          </p:cNvSpPr>
          <p:nvPr>
            <p:ph type="body" idx="1"/>
          </p:nvPr>
        </p:nvSpPr>
        <p:spPr>
          <a:xfrm>
            <a:off x="191912" y="1313344"/>
            <a:ext cx="8779560"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err="1"/>
              <a:t>Sebagai</a:t>
            </a:r>
            <a:r>
              <a:rPr lang="en-US" altLang="en-US" dirty="0"/>
              <a:t> Skill </a:t>
            </a:r>
            <a:r>
              <a:rPr lang="en-US" altLang="en-US" dirty="0" err="1"/>
              <a:t>dan</a:t>
            </a:r>
            <a:r>
              <a:rPr lang="en-US" altLang="en-US" dirty="0"/>
              <a:t> </a:t>
            </a:r>
            <a:r>
              <a:rPr lang="en-US" altLang="en-US" dirty="0" err="1"/>
              <a:t>Kompetensi</a:t>
            </a:r>
            <a:endParaRPr lang="en-US" altLang="en-US" dirty="0"/>
          </a:p>
          <a:p>
            <a:pPr marL="800100" lvl="1" indent="-342900" algn="just">
              <a:spcBef>
                <a:spcPts val="1200"/>
              </a:spcBef>
              <a:buFont typeface="Wingdings" panose="05000000000000000000" pitchFamily="2" charset="2"/>
              <a:buChar char="§"/>
            </a:pPr>
            <a:r>
              <a:rPr lang="en-US" altLang="en-US" dirty="0"/>
              <a:t>TIK </a:t>
            </a:r>
            <a:r>
              <a:rPr lang="en-US" altLang="en-US" dirty="0" err="1"/>
              <a:t>menjadi</a:t>
            </a:r>
            <a:r>
              <a:rPr lang="en-US" altLang="en-US" dirty="0"/>
              <a:t> </a:t>
            </a:r>
            <a:r>
              <a:rPr lang="en-US" altLang="en-US" dirty="0" err="1"/>
              <a:t>fasilitas</a:t>
            </a:r>
            <a:r>
              <a:rPr lang="en-US" altLang="en-US" dirty="0"/>
              <a:t> </a:t>
            </a:r>
            <a:r>
              <a:rPr lang="en-US" altLang="en-US" dirty="0" err="1"/>
              <a:t>dalam</a:t>
            </a:r>
            <a:r>
              <a:rPr lang="en-US" altLang="en-US" dirty="0"/>
              <a:t> </a:t>
            </a:r>
            <a:r>
              <a:rPr lang="en-US" altLang="en-US" dirty="0" err="1"/>
              <a:t>mengembangkan</a:t>
            </a:r>
            <a:r>
              <a:rPr lang="en-US" altLang="en-US" dirty="0"/>
              <a:t> </a:t>
            </a:r>
            <a:r>
              <a:rPr lang="en-US" altLang="en-US" dirty="0" err="1"/>
              <a:t>kemampuan</a:t>
            </a:r>
            <a:r>
              <a:rPr lang="en-US" altLang="en-US" dirty="0"/>
              <a:t> </a:t>
            </a:r>
            <a:r>
              <a:rPr lang="en-US" altLang="en-US" dirty="0" err="1"/>
              <a:t>dan</a:t>
            </a:r>
            <a:r>
              <a:rPr lang="en-US" altLang="en-US" dirty="0"/>
              <a:t> </a:t>
            </a:r>
            <a:r>
              <a:rPr lang="en-US" altLang="en-US" dirty="0" err="1"/>
              <a:t>kompetensi</a:t>
            </a:r>
            <a:r>
              <a:rPr lang="en-US" altLang="en-US" dirty="0"/>
              <a:t> </a:t>
            </a:r>
            <a:r>
              <a:rPr lang="en-US" altLang="en-US" dirty="0" err="1"/>
              <a:t>pelajar</a:t>
            </a:r>
            <a:r>
              <a:rPr lang="en-US" altLang="en-US" dirty="0"/>
              <a:t> </a:t>
            </a:r>
            <a:r>
              <a:rPr lang="en-US" altLang="en-US" dirty="0" err="1"/>
              <a:t>maupun</a:t>
            </a:r>
            <a:r>
              <a:rPr lang="en-US" altLang="en-US" dirty="0"/>
              <a:t> </a:t>
            </a:r>
            <a:r>
              <a:rPr lang="en-US" altLang="en-US" dirty="0" err="1"/>
              <a:t>pengajar</a:t>
            </a:r>
            <a:endParaRPr lang="en-US" altLang="en-US" dirty="0"/>
          </a:p>
          <a:p>
            <a:pPr marL="800100" lvl="1" indent="-342900" algn="just">
              <a:spcBef>
                <a:spcPts val="1200"/>
              </a:spcBef>
              <a:buFont typeface="Wingdings" panose="05000000000000000000" pitchFamily="2" charset="2"/>
              <a:buChar char="§"/>
            </a:pPr>
            <a:r>
              <a:rPr lang="en-US" altLang="en-US" dirty="0" err="1"/>
              <a:t>Sebagai</a:t>
            </a:r>
            <a:r>
              <a:rPr lang="en-US" altLang="en-US" dirty="0"/>
              <a:t> tools </a:t>
            </a:r>
            <a:r>
              <a:rPr lang="en-US" altLang="en-US" dirty="0" err="1"/>
              <a:t>dalam</a:t>
            </a:r>
            <a:r>
              <a:rPr lang="en-US" altLang="en-US" dirty="0"/>
              <a:t> </a:t>
            </a:r>
            <a:r>
              <a:rPr lang="en-US" altLang="en-US" dirty="0" err="1"/>
              <a:t>melakukan</a:t>
            </a:r>
            <a:r>
              <a:rPr lang="en-US" altLang="en-US" dirty="0"/>
              <a:t> </a:t>
            </a:r>
            <a:r>
              <a:rPr lang="en-US" altLang="en-US" dirty="0" err="1"/>
              <a:t>pekerjaan</a:t>
            </a:r>
            <a:r>
              <a:rPr lang="en-US" altLang="en-US" dirty="0"/>
              <a:t> </a:t>
            </a:r>
            <a:r>
              <a:rPr lang="en-US" altLang="en-US" dirty="0" err="1"/>
              <a:t>sesuai</a:t>
            </a:r>
            <a:r>
              <a:rPr lang="en-US" altLang="en-US" dirty="0"/>
              <a:t> </a:t>
            </a:r>
            <a:r>
              <a:rPr lang="en-US" altLang="en-US" dirty="0" err="1"/>
              <a:t>dengan</a:t>
            </a:r>
            <a:r>
              <a:rPr lang="en-US" altLang="en-US" dirty="0"/>
              <a:t> </a:t>
            </a:r>
            <a:r>
              <a:rPr lang="en-US" altLang="en-US" dirty="0" err="1"/>
              <a:t>kompetensinya</a:t>
            </a:r>
            <a:endParaRPr lang="en-US" altLang="en-US" dirty="0"/>
          </a:p>
          <a:p>
            <a:pPr marL="800100" lvl="1" indent="-342900" algn="just">
              <a:spcBef>
                <a:spcPts val="1200"/>
              </a:spcBef>
              <a:buFont typeface="Wingdings" panose="05000000000000000000" pitchFamily="2" charset="2"/>
              <a:buChar char="§"/>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2029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Pendidikan</a:t>
            </a:r>
            <a:r>
              <a:rPr lang="en-US" dirty="0"/>
              <a:t> (Cont.)</a:t>
            </a:r>
            <a:endParaRPr dirty="0"/>
          </a:p>
        </p:txBody>
      </p:sp>
      <p:sp>
        <p:nvSpPr>
          <p:cNvPr id="237" name="Google Shape;237;p16"/>
          <p:cNvSpPr txBox="1">
            <a:spLocks noGrp="1"/>
          </p:cNvSpPr>
          <p:nvPr>
            <p:ph type="body" idx="1"/>
          </p:nvPr>
        </p:nvSpPr>
        <p:spPr>
          <a:xfrm>
            <a:off x="191912" y="1313344"/>
            <a:ext cx="8779560"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err="1"/>
              <a:t>Sebagai</a:t>
            </a:r>
            <a:r>
              <a:rPr lang="en-US" altLang="en-US" dirty="0"/>
              <a:t> </a:t>
            </a:r>
            <a:r>
              <a:rPr lang="en-US" altLang="en-US" dirty="0" err="1"/>
              <a:t>Infrastruktur</a:t>
            </a:r>
            <a:r>
              <a:rPr lang="en-US" altLang="en-US" dirty="0"/>
              <a:t> </a:t>
            </a:r>
            <a:r>
              <a:rPr lang="en-US" altLang="en-US" dirty="0" err="1"/>
              <a:t>Pembelajaran</a:t>
            </a:r>
            <a:endParaRPr lang="en-US" altLang="en-US" dirty="0"/>
          </a:p>
          <a:p>
            <a:pPr marL="800100" lvl="1" indent="-342900" algn="just">
              <a:spcBef>
                <a:spcPts val="1200"/>
              </a:spcBef>
              <a:buFont typeface="Wingdings" panose="05000000000000000000" pitchFamily="2" charset="2"/>
              <a:buChar char="§"/>
            </a:pPr>
            <a:r>
              <a:rPr lang="en-US" altLang="en-US" dirty="0" err="1"/>
              <a:t>Tersedianya</a:t>
            </a:r>
            <a:r>
              <a:rPr lang="en-US" altLang="en-US" dirty="0"/>
              <a:t> </a:t>
            </a:r>
            <a:r>
              <a:rPr lang="en-US" altLang="en-US" dirty="0" err="1"/>
              <a:t>bahan</a:t>
            </a:r>
            <a:r>
              <a:rPr lang="en-US" altLang="en-US" dirty="0"/>
              <a:t> ajar </a:t>
            </a:r>
            <a:r>
              <a:rPr lang="en-US" altLang="en-US" dirty="0" err="1"/>
              <a:t>pada</a:t>
            </a:r>
            <a:r>
              <a:rPr lang="en-US" altLang="en-US" dirty="0"/>
              <a:t> format digital</a:t>
            </a:r>
          </a:p>
          <a:p>
            <a:pPr marL="800100" lvl="1" indent="-342900" algn="just">
              <a:spcBef>
                <a:spcPts val="1200"/>
              </a:spcBef>
              <a:buFont typeface="Wingdings" panose="05000000000000000000" pitchFamily="2" charset="2"/>
              <a:buChar char="§"/>
            </a:pPr>
            <a:r>
              <a:rPr lang="en-US" altLang="en-US" dirty="0" err="1"/>
              <a:t>Tersedianya</a:t>
            </a:r>
            <a:r>
              <a:rPr lang="en-US" altLang="en-US" dirty="0"/>
              <a:t> media </a:t>
            </a:r>
            <a:r>
              <a:rPr lang="en-US" altLang="en-US" dirty="0" err="1"/>
              <a:t>dalam</a:t>
            </a:r>
            <a:r>
              <a:rPr lang="en-US" altLang="en-US" dirty="0"/>
              <a:t> </a:t>
            </a:r>
            <a:r>
              <a:rPr lang="en-US" altLang="en-US" dirty="0" err="1"/>
              <a:t>menyampaikan</a:t>
            </a:r>
            <a:r>
              <a:rPr lang="en-US" altLang="en-US" dirty="0"/>
              <a:t> </a:t>
            </a:r>
            <a:r>
              <a:rPr lang="en-US" altLang="en-US" dirty="0" err="1"/>
              <a:t>bahan</a:t>
            </a:r>
            <a:r>
              <a:rPr lang="en-US" altLang="en-US" dirty="0"/>
              <a:t> ajar</a:t>
            </a:r>
          </a:p>
          <a:p>
            <a:pPr marL="800100" lvl="1" indent="-342900" algn="just">
              <a:spcBef>
                <a:spcPts val="1200"/>
              </a:spcBef>
              <a:buFont typeface="Wingdings" panose="05000000000000000000" pitchFamily="2" charset="2"/>
              <a:buChar char="§"/>
            </a:pPr>
            <a:r>
              <a:rPr lang="en-US" altLang="en-US" dirty="0" err="1"/>
              <a:t>Belajar</a:t>
            </a:r>
            <a:r>
              <a:rPr lang="en-US" altLang="en-US" dirty="0"/>
              <a:t> </a:t>
            </a:r>
            <a:r>
              <a:rPr lang="en-US" altLang="en-US" dirty="0" err="1"/>
              <a:t>dimana</a:t>
            </a:r>
            <a:r>
              <a:rPr lang="en-US" altLang="en-US" dirty="0"/>
              <a:t> </a:t>
            </a:r>
            <a:r>
              <a:rPr lang="en-US" altLang="en-US" dirty="0" err="1"/>
              <a:t>saja</a:t>
            </a:r>
            <a:r>
              <a:rPr lang="en-US" altLang="en-US" dirty="0"/>
              <a:t> </a:t>
            </a:r>
            <a:r>
              <a:rPr lang="en-US" altLang="en-US" dirty="0" err="1"/>
              <a:t>dan</a:t>
            </a:r>
            <a:r>
              <a:rPr lang="en-US" altLang="en-US" dirty="0"/>
              <a:t> </a:t>
            </a:r>
            <a:r>
              <a:rPr lang="en-US" altLang="en-US" dirty="0" err="1"/>
              <a:t>kapan</a:t>
            </a:r>
            <a:r>
              <a:rPr lang="en-US" altLang="en-US" dirty="0"/>
              <a:t> </a:t>
            </a:r>
            <a:r>
              <a:rPr lang="en-US" altLang="en-US" dirty="0" err="1"/>
              <a:t>saja</a:t>
            </a: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16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Pendidikan</a:t>
            </a:r>
            <a:r>
              <a:rPr lang="en-US" dirty="0"/>
              <a:t> (Cont.)</a:t>
            </a:r>
            <a:endParaRPr dirty="0"/>
          </a:p>
        </p:txBody>
      </p:sp>
      <p:sp>
        <p:nvSpPr>
          <p:cNvPr id="237" name="Google Shape;237;p16"/>
          <p:cNvSpPr txBox="1">
            <a:spLocks noGrp="1"/>
          </p:cNvSpPr>
          <p:nvPr>
            <p:ph type="body" idx="1"/>
          </p:nvPr>
        </p:nvSpPr>
        <p:spPr>
          <a:xfrm>
            <a:off x="191912" y="1313344"/>
            <a:ext cx="8779560"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err="1"/>
              <a:t>Sebagai</a:t>
            </a:r>
            <a:r>
              <a:rPr lang="en-US" altLang="en-US" dirty="0"/>
              <a:t> </a:t>
            </a:r>
            <a:r>
              <a:rPr lang="en-US" dirty="0" err="1"/>
              <a:t>Sumber</a:t>
            </a:r>
            <a:r>
              <a:rPr lang="en-US" dirty="0"/>
              <a:t> </a:t>
            </a:r>
            <a:r>
              <a:rPr lang="en-US" dirty="0" err="1"/>
              <a:t>untuk</a:t>
            </a:r>
            <a:r>
              <a:rPr lang="en-US" dirty="0"/>
              <a:t> </a:t>
            </a:r>
            <a:r>
              <a:rPr lang="en-US" dirty="0" err="1"/>
              <a:t>Bahan</a:t>
            </a:r>
            <a:r>
              <a:rPr lang="en-US" dirty="0"/>
              <a:t> </a:t>
            </a:r>
            <a:r>
              <a:rPr lang="en-US" dirty="0" err="1"/>
              <a:t>Belajar</a:t>
            </a:r>
            <a:endParaRPr lang="en-US" dirty="0"/>
          </a:p>
          <a:p>
            <a:pPr marL="800100" lvl="1" indent="-342900" algn="just">
              <a:spcBef>
                <a:spcPts val="1200"/>
              </a:spcBef>
              <a:buFont typeface="Wingdings" panose="05000000000000000000" pitchFamily="2" charset="2"/>
              <a:buChar char="§"/>
            </a:pPr>
            <a:r>
              <a:rPr lang="en-US" altLang="en-US" dirty="0" err="1"/>
              <a:t>Bermacam-macam</a:t>
            </a:r>
            <a:r>
              <a:rPr lang="en-US" altLang="en-US" dirty="0"/>
              <a:t> </a:t>
            </a:r>
            <a:r>
              <a:rPr lang="en-US" altLang="en-US" dirty="0" err="1"/>
              <a:t>sumber</a:t>
            </a:r>
            <a:r>
              <a:rPr lang="en-US" altLang="en-US" dirty="0"/>
              <a:t> </a:t>
            </a:r>
            <a:r>
              <a:rPr lang="en-US" altLang="en-US" dirty="0" err="1"/>
              <a:t>bahan</a:t>
            </a:r>
            <a:r>
              <a:rPr lang="en-US" altLang="en-US" dirty="0"/>
              <a:t> ajar yang </a:t>
            </a:r>
            <a:r>
              <a:rPr lang="en-US" altLang="en-US" dirty="0" err="1"/>
              <a:t>tersedia</a:t>
            </a:r>
            <a:r>
              <a:rPr lang="en-US" altLang="en-US" dirty="0"/>
              <a:t> di </a:t>
            </a:r>
            <a:r>
              <a:rPr lang="en-US" altLang="en-US" dirty="0" err="1"/>
              <a:t>seluruh</a:t>
            </a:r>
            <a:r>
              <a:rPr lang="en-US" altLang="en-US" dirty="0"/>
              <a:t> </a:t>
            </a:r>
            <a:r>
              <a:rPr lang="en-US" altLang="en-US" dirty="0" err="1"/>
              <a:t>penjuru</a:t>
            </a:r>
            <a:r>
              <a:rPr lang="en-US" altLang="en-US" dirty="0"/>
              <a:t> </a:t>
            </a:r>
            <a:r>
              <a:rPr lang="en-US" altLang="en-US" dirty="0" err="1"/>
              <a:t>dunia</a:t>
            </a:r>
            <a:endParaRPr lang="en-US" altLang="en-US" dirty="0"/>
          </a:p>
          <a:p>
            <a:pPr marL="800100" lvl="1" indent="-342900" algn="just">
              <a:spcBef>
                <a:spcPts val="1200"/>
              </a:spcBef>
              <a:buFont typeface="Wingdings" panose="05000000000000000000" pitchFamily="2" charset="2"/>
              <a:buChar char="§"/>
            </a:pPr>
            <a:r>
              <a:rPr lang="en-US" altLang="en-US" dirty="0" err="1"/>
              <a:t>Buku</a:t>
            </a:r>
            <a:r>
              <a:rPr lang="en-US" altLang="en-US" dirty="0"/>
              <a:t> </a:t>
            </a:r>
            <a:r>
              <a:rPr lang="en-US" altLang="en-US" dirty="0" err="1"/>
              <a:t>dan</a:t>
            </a:r>
            <a:r>
              <a:rPr lang="en-US" altLang="en-US" dirty="0"/>
              <a:t> </a:t>
            </a:r>
            <a:r>
              <a:rPr lang="en-US" altLang="en-US" dirty="0" err="1"/>
              <a:t>bahan</a:t>
            </a:r>
            <a:r>
              <a:rPr lang="en-US" altLang="en-US" dirty="0"/>
              <a:t> ajar </a:t>
            </a:r>
            <a:r>
              <a:rPr lang="en-US" altLang="en-US" dirty="0" err="1"/>
              <a:t>diperbaharui</a:t>
            </a:r>
            <a:r>
              <a:rPr lang="en-US" altLang="en-US" dirty="0"/>
              <a:t> </a:t>
            </a:r>
            <a:r>
              <a:rPr lang="en-US" altLang="en-US" dirty="0" err="1"/>
              <a:t>secara</a:t>
            </a:r>
            <a:r>
              <a:rPr lang="en-US" altLang="en-US" dirty="0"/>
              <a:t> </a:t>
            </a:r>
            <a:r>
              <a:rPr lang="en-US" altLang="en-US" dirty="0" err="1"/>
              <a:t>kontinyu</a:t>
            </a:r>
            <a:endParaRPr lang="en-US" altLang="en-US" dirty="0"/>
          </a:p>
          <a:p>
            <a:pPr marL="800100" lvl="1" indent="-342900" algn="just">
              <a:spcBef>
                <a:spcPts val="1200"/>
              </a:spcBef>
              <a:buFont typeface="Wingdings" panose="05000000000000000000" pitchFamily="2" charset="2"/>
              <a:buChar char="§"/>
            </a:pPr>
            <a:r>
              <a:rPr lang="en-US" altLang="en-US" dirty="0" err="1"/>
              <a:t>Tanpa</a:t>
            </a:r>
            <a:r>
              <a:rPr lang="en-US" altLang="en-US" dirty="0"/>
              <a:t> </a:t>
            </a:r>
            <a:r>
              <a:rPr lang="en-US" altLang="en-US" dirty="0" err="1"/>
              <a:t>Teknologi</a:t>
            </a:r>
            <a:r>
              <a:rPr lang="en-US" altLang="en-US" dirty="0"/>
              <a:t> </a:t>
            </a:r>
            <a:r>
              <a:rPr lang="en-US" altLang="en-US" dirty="0" err="1"/>
              <a:t>ini</a:t>
            </a:r>
            <a:r>
              <a:rPr lang="en-US" altLang="en-US" dirty="0"/>
              <a:t>, </a:t>
            </a:r>
            <a:r>
              <a:rPr lang="en-US" altLang="en-US" dirty="0" err="1"/>
              <a:t>pembelajaran</a:t>
            </a:r>
            <a:r>
              <a:rPr lang="en-US" altLang="en-US" dirty="0"/>
              <a:t> yang up-to-date </a:t>
            </a:r>
            <a:r>
              <a:rPr lang="en-US" altLang="en-US" dirty="0" err="1"/>
              <a:t>membutuhkan</a:t>
            </a:r>
            <a:r>
              <a:rPr lang="en-US" altLang="en-US" dirty="0"/>
              <a:t> </a:t>
            </a:r>
            <a:r>
              <a:rPr lang="en-US" altLang="en-US" dirty="0" err="1"/>
              <a:t>waktu</a:t>
            </a:r>
            <a:r>
              <a:rPr lang="en-US" altLang="en-US" dirty="0"/>
              <a:t> yang lama</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7024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Pendidikan</a:t>
            </a:r>
            <a:r>
              <a:rPr lang="en-US" dirty="0"/>
              <a:t> (Cont.)</a:t>
            </a:r>
            <a:endParaRPr dirty="0"/>
          </a:p>
        </p:txBody>
      </p:sp>
      <p:sp>
        <p:nvSpPr>
          <p:cNvPr id="237" name="Google Shape;237;p16"/>
          <p:cNvSpPr txBox="1">
            <a:spLocks noGrp="1"/>
          </p:cNvSpPr>
          <p:nvPr>
            <p:ph type="body" idx="1"/>
          </p:nvPr>
        </p:nvSpPr>
        <p:spPr>
          <a:xfrm>
            <a:off x="191912" y="1313344"/>
            <a:ext cx="8779560"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s-ES" dirty="0" err="1"/>
              <a:t>Sebagai</a:t>
            </a:r>
            <a:r>
              <a:rPr lang="es-ES" dirty="0"/>
              <a:t> </a:t>
            </a:r>
            <a:r>
              <a:rPr lang="es-ES" dirty="0" err="1"/>
              <a:t>Alat</a:t>
            </a:r>
            <a:r>
              <a:rPr lang="es-ES" dirty="0"/>
              <a:t> </a:t>
            </a:r>
            <a:r>
              <a:rPr lang="es-ES" dirty="0" err="1"/>
              <a:t>Bantu</a:t>
            </a:r>
            <a:r>
              <a:rPr lang="es-ES" dirty="0"/>
              <a:t> dan </a:t>
            </a:r>
            <a:r>
              <a:rPr lang="es-ES" dirty="0" err="1"/>
              <a:t>Fasilitas</a:t>
            </a:r>
            <a:r>
              <a:rPr lang="es-ES" dirty="0"/>
              <a:t> </a:t>
            </a:r>
            <a:r>
              <a:rPr lang="es-ES" dirty="0" err="1"/>
              <a:t>Pembelajaran</a:t>
            </a:r>
            <a:endParaRPr lang="en-US" dirty="0"/>
          </a:p>
          <a:p>
            <a:pPr marL="800100" lvl="1" indent="-342900" algn="just">
              <a:spcBef>
                <a:spcPts val="1200"/>
              </a:spcBef>
              <a:buFont typeface="Wingdings" panose="05000000000000000000" pitchFamily="2" charset="2"/>
              <a:buChar char="§"/>
            </a:pPr>
            <a:r>
              <a:rPr lang="en-US" altLang="en-US" dirty="0"/>
              <a:t>TIK </a:t>
            </a:r>
            <a:r>
              <a:rPr lang="en-US" altLang="en-US" dirty="0" err="1"/>
              <a:t>sebagai</a:t>
            </a:r>
            <a:r>
              <a:rPr lang="en-US" altLang="en-US" dirty="0"/>
              <a:t> </a:t>
            </a:r>
            <a:r>
              <a:rPr lang="en-US" altLang="en-US" dirty="0" err="1"/>
              <a:t>alat</a:t>
            </a:r>
            <a:r>
              <a:rPr lang="en-US" altLang="en-US" dirty="0"/>
              <a:t> bantu </a:t>
            </a:r>
            <a:r>
              <a:rPr lang="en-US" altLang="en-US" dirty="0" err="1"/>
              <a:t>dalam</a:t>
            </a:r>
            <a:r>
              <a:rPr lang="en-US" altLang="en-US" dirty="0"/>
              <a:t> </a:t>
            </a:r>
            <a:r>
              <a:rPr lang="en-US" altLang="en-US" dirty="0" err="1"/>
              <a:t>menerangkan</a:t>
            </a:r>
            <a:r>
              <a:rPr lang="en-US" altLang="en-US" dirty="0"/>
              <a:t> </a:t>
            </a:r>
            <a:r>
              <a:rPr lang="en-US" altLang="en-US" dirty="0" err="1"/>
              <a:t>suatu</a:t>
            </a:r>
            <a:r>
              <a:rPr lang="en-US" altLang="en-US" dirty="0"/>
              <a:t> </a:t>
            </a:r>
            <a:r>
              <a:rPr lang="en-US" altLang="en-US" dirty="0" err="1"/>
              <a:t>pembelajaran</a:t>
            </a:r>
            <a:endParaRPr lang="en-US" altLang="en-US" dirty="0"/>
          </a:p>
          <a:p>
            <a:pPr marL="800100" lvl="1" indent="-342900" algn="just">
              <a:spcBef>
                <a:spcPts val="1200"/>
              </a:spcBef>
              <a:buFont typeface="Wingdings" panose="05000000000000000000" pitchFamily="2" charset="2"/>
              <a:buChar char="§"/>
            </a:pPr>
            <a:r>
              <a:rPr lang="en-US" altLang="en-US" dirty="0" err="1"/>
              <a:t>Alat</a:t>
            </a:r>
            <a:r>
              <a:rPr lang="en-US" altLang="en-US" dirty="0"/>
              <a:t> bantu </a:t>
            </a:r>
            <a:r>
              <a:rPr lang="en-US" altLang="en-US" dirty="0" err="1"/>
              <a:t>dalam</a:t>
            </a:r>
            <a:r>
              <a:rPr lang="en-US" altLang="en-US" dirty="0"/>
              <a:t> TIK </a:t>
            </a:r>
            <a:r>
              <a:rPr lang="en-US" altLang="en-US" dirty="0" err="1"/>
              <a:t>dapat</a:t>
            </a:r>
            <a:r>
              <a:rPr lang="en-US" altLang="en-US" dirty="0"/>
              <a:t> </a:t>
            </a:r>
            <a:r>
              <a:rPr lang="en-US" altLang="en-US" dirty="0" err="1"/>
              <a:t>memberikan</a:t>
            </a:r>
            <a:r>
              <a:rPr lang="en-US" altLang="en-US" dirty="0"/>
              <a:t> </a:t>
            </a:r>
            <a:r>
              <a:rPr lang="en-US" altLang="en-US" dirty="0" err="1"/>
              <a:t>wawasan</a:t>
            </a:r>
            <a:r>
              <a:rPr lang="en-US" altLang="en-US" dirty="0"/>
              <a:t> </a:t>
            </a:r>
            <a:r>
              <a:rPr lang="en-US" altLang="en-US" dirty="0" err="1"/>
              <a:t>baru</a:t>
            </a:r>
            <a:r>
              <a:rPr lang="en-US" altLang="en-US" dirty="0"/>
              <a:t> </a:t>
            </a:r>
            <a:r>
              <a:rPr lang="en-US" altLang="en-US" dirty="0" err="1"/>
              <a:t>dalam</a:t>
            </a:r>
            <a:r>
              <a:rPr lang="en-US" altLang="en-US" dirty="0"/>
              <a:t> </a:t>
            </a:r>
            <a:r>
              <a:rPr lang="en-US" altLang="en-US" dirty="0" err="1"/>
              <a:t>sudut</a:t>
            </a:r>
            <a:r>
              <a:rPr lang="en-US" altLang="en-US" dirty="0"/>
              <a:t> </a:t>
            </a:r>
            <a:r>
              <a:rPr lang="en-US" altLang="en-US" dirty="0" err="1"/>
              <a:t>pandang</a:t>
            </a:r>
            <a:r>
              <a:rPr lang="en-US" altLang="en-US" dirty="0"/>
              <a:t> yang lain.</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74146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Pendidikan</a:t>
            </a:r>
            <a:r>
              <a:rPr lang="en-US" dirty="0"/>
              <a:t> (Cont.)</a:t>
            </a:r>
            <a:endParaRPr dirty="0"/>
          </a:p>
        </p:txBody>
      </p:sp>
      <p:sp>
        <p:nvSpPr>
          <p:cNvPr id="237" name="Google Shape;237;p16"/>
          <p:cNvSpPr txBox="1">
            <a:spLocks noGrp="1"/>
          </p:cNvSpPr>
          <p:nvPr>
            <p:ph type="body" idx="1"/>
          </p:nvPr>
        </p:nvSpPr>
        <p:spPr>
          <a:xfrm>
            <a:off x="191912" y="1313344"/>
            <a:ext cx="8779560"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s-ES" dirty="0"/>
              <a:t>  </a:t>
            </a:r>
            <a:r>
              <a:rPr lang="es-ES" dirty="0" err="1"/>
              <a:t>Sebagai</a:t>
            </a:r>
            <a:r>
              <a:rPr lang="es-ES" dirty="0"/>
              <a:t> </a:t>
            </a:r>
            <a:r>
              <a:rPr lang="es-ES" dirty="0" err="1"/>
              <a:t>Pendukung</a:t>
            </a:r>
            <a:r>
              <a:rPr lang="es-ES" dirty="0"/>
              <a:t> </a:t>
            </a:r>
            <a:r>
              <a:rPr lang="es-ES" dirty="0" err="1"/>
              <a:t>Manajemen</a:t>
            </a:r>
            <a:r>
              <a:rPr lang="es-ES" dirty="0"/>
              <a:t> </a:t>
            </a:r>
            <a:r>
              <a:rPr lang="es-ES" dirty="0" err="1"/>
              <a:t>Pembelajaran</a:t>
            </a:r>
            <a:endParaRPr lang="en-US" dirty="0"/>
          </a:p>
          <a:p>
            <a:pPr marL="800100" lvl="1" indent="-342900" algn="just">
              <a:spcBef>
                <a:spcPts val="1200"/>
              </a:spcBef>
              <a:buFont typeface="Wingdings" panose="05000000000000000000" pitchFamily="2" charset="2"/>
              <a:buChar char="§"/>
            </a:pPr>
            <a:r>
              <a:rPr lang="en-US" altLang="en-US" dirty="0"/>
              <a:t>TIK </a:t>
            </a:r>
            <a:r>
              <a:rPr lang="en-US" altLang="en-US" dirty="0" err="1"/>
              <a:t>dapat</a:t>
            </a:r>
            <a:r>
              <a:rPr lang="en-US" altLang="en-US" dirty="0"/>
              <a:t> </a:t>
            </a:r>
            <a:r>
              <a:rPr lang="en-US" altLang="en-US" dirty="0" err="1"/>
              <a:t>membantu</a:t>
            </a:r>
            <a:r>
              <a:rPr lang="en-US" altLang="en-US" dirty="0"/>
              <a:t> </a:t>
            </a:r>
            <a:r>
              <a:rPr lang="en-US" altLang="en-US" dirty="0" err="1"/>
              <a:t>mengelola</a:t>
            </a:r>
            <a:r>
              <a:rPr lang="en-US" altLang="en-US" dirty="0"/>
              <a:t> proses </a:t>
            </a:r>
            <a:r>
              <a:rPr lang="en-US" altLang="en-US" dirty="0" err="1"/>
              <a:t>pembelajaran</a:t>
            </a:r>
            <a:r>
              <a:rPr lang="en-US" altLang="en-US" dirty="0"/>
              <a:t> </a:t>
            </a:r>
            <a:r>
              <a:rPr lang="en-US" altLang="en-US" dirty="0" err="1"/>
              <a:t>sehingga</a:t>
            </a:r>
            <a:r>
              <a:rPr lang="en-US" altLang="en-US" dirty="0"/>
              <a:t> proses </a:t>
            </a:r>
            <a:r>
              <a:rPr lang="en-US" altLang="en-US" dirty="0" err="1"/>
              <a:t>pembelajaran</a:t>
            </a:r>
            <a:r>
              <a:rPr lang="en-US" altLang="en-US" dirty="0"/>
              <a:t> </a:t>
            </a:r>
            <a:r>
              <a:rPr lang="en-US" altLang="en-US" dirty="0" err="1"/>
              <a:t>dapat</a:t>
            </a:r>
            <a:r>
              <a:rPr lang="en-US" altLang="en-US" dirty="0"/>
              <a:t> </a:t>
            </a:r>
            <a:r>
              <a:rPr lang="en-US" altLang="en-US" dirty="0" err="1"/>
              <a:t>dipantau</a:t>
            </a:r>
            <a:endParaRPr lang="en-US" altLang="en-US" dirty="0"/>
          </a:p>
          <a:p>
            <a:pPr marL="457200" lvl="1" indent="0" algn="just">
              <a:spcBef>
                <a:spcPts val="1200"/>
              </a:spcBef>
              <a:buNone/>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210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48" name="Google Shape;248;p17"/>
          <p:cNvSpPr txBox="1">
            <a:spLocks noGrp="1"/>
          </p:cNvSpPr>
          <p:nvPr>
            <p:ph type="ctrTitle" idx="4294967295"/>
          </p:nvPr>
        </p:nvSpPr>
        <p:spPr>
          <a:xfrm>
            <a:off x="0" y="3411538"/>
            <a:ext cx="5472113" cy="8286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FF9800"/>
                </a:solidFill>
              </a:rPr>
              <a:t>Teknologi</a:t>
            </a:r>
            <a:r>
              <a:rPr lang="en-US" sz="2400" dirty="0">
                <a:solidFill>
                  <a:srgbClr val="FF9800"/>
                </a:solidFill>
              </a:rPr>
              <a:t> </a:t>
            </a:r>
            <a:r>
              <a:rPr lang="en-US" sz="2400" dirty="0" err="1">
                <a:solidFill>
                  <a:srgbClr val="FF9800"/>
                </a:solidFill>
              </a:rPr>
              <a:t>Informasi</a:t>
            </a:r>
            <a:r>
              <a:rPr lang="en-US" sz="2400" dirty="0">
                <a:solidFill>
                  <a:srgbClr val="FF9800"/>
                </a:solidFill>
              </a:rPr>
              <a:t> </a:t>
            </a:r>
            <a:r>
              <a:rPr lang="en-US" sz="2400" dirty="0">
                <a:solidFill>
                  <a:schemeClr val="tx1"/>
                </a:solidFill>
              </a:rPr>
              <a:t>&amp;</a:t>
            </a:r>
            <a:r>
              <a:rPr lang="en-US" sz="2400" dirty="0">
                <a:solidFill>
                  <a:srgbClr val="FF9800"/>
                </a:solidFill>
              </a:rPr>
              <a:t> Komunikasi</a:t>
            </a:r>
            <a:br>
              <a:rPr lang="en-US" sz="2400" dirty="0">
                <a:solidFill>
                  <a:srgbClr val="FF9800"/>
                </a:solidFill>
              </a:rPr>
            </a:br>
            <a:r>
              <a:rPr lang="en-US" sz="3200" dirty="0">
                <a:solidFill>
                  <a:srgbClr val="0070C0"/>
                </a:solidFill>
              </a:rPr>
              <a:t>(TIK)</a:t>
            </a:r>
            <a:endParaRPr sz="3200" dirty="0">
              <a:solidFill>
                <a:srgbClr val="0070C0"/>
              </a:solidFill>
            </a:endParaRPr>
          </a:p>
        </p:txBody>
      </p:sp>
      <p:sp>
        <p:nvSpPr>
          <p:cNvPr id="249" name="Google Shape;249;p17"/>
          <p:cNvSpPr txBox="1">
            <a:spLocks noGrp="1"/>
          </p:cNvSpPr>
          <p:nvPr>
            <p:ph type="subTitle" idx="4294967295"/>
          </p:nvPr>
        </p:nvSpPr>
        <p:spPr>
          <a:xfrm>
            <a:off x="0" y="1308100"/>
            <a:ext cx="5567363" cy="784225"/>
          </a:xfrm>
          <a:prstGeom prst="rect">
            <a:avLst/>
          </a:prstGeom>
        </p:spPr>
        <p:txBody>
          <a:bodyPr spcFirstLastPara="1" wrap="square" lIns="91425" tIns="91425" rIns="91425" bIns="91425" anchor="ctr" anchorCtr="0">
            <a:noAutofit/>
          </a:bodyPr>
          <a:lstStyle/>
          <a:p>
            <a:pPr marL="0" lvl="0" indent="0" algn="ctr">
              <a:spcAft>
                <a:spcPts val="1000"/>
              </a:spcAft>
              <a:buNone/>
            </a:pPr>
            <a:r>
              <a:rPr lang="en-US" b="1" dirty="0">
                <a:solidFill>
                  <a:srgbClr val="FF9800"/>
                </a:solidFill>
              </a:rPr>
              <a:t>Information </a:t>
            </a:r>
            <a:r>
              <a:rPr lang="en-US" b="1" dirty="0">
                <a:solidFill>
                  <a:schemeClr val="tx1"/>
                </a:solidFill>
              </a:rPr>
              <a:t>&amp;</a:t>
            </a:r>
            <a:r>
              <a:rPr lang="en-US" b="1" dirty="0">
                <a:solidFill>
                  <a:srgbClr val="FF9800"/>
                </a:solidFill>
              </a:rPr>
              <a:t> Communication Technology</a:t>
            </a:r>
          </a:p>
          <a:p>
            <a:pPr marL="0" lvl="0" indent="0" algn="ctr">
              <a:spcAft>
                <a:spcPts val="1000"/>
              </a:spcAft>
              <a:buNone/>
            </a:pPr>
            <a:r>
              <a:rPr lang="en-US" sz="3200" b="1" dirty="0">
                <a:solidFill>
                  <a:srgbClr val="0070C0"/>
                </a:solidFill>
              </a:rPr>
              <a:t>(ICT)</a:t>
            </a:r>
            <a:endParaRPr sz="3200" b="1" dirty="0">
              <a:solidFill>
                <a:srgbClr val="0070C0"/>
              </a:solidFill>
            </a:endParaRP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Pendidikan</a:t>
            </a:r>
            <a:r>
              <a:rPr lang="en-US" dirty="0"/>
              <a:t> (Cont.)</a:t>
            </a:r>
            <a:endParaRPr dirty="0"/>
          </a:p>
        </p:txBody>
      </p:sp>
      <p:sp>
        <p:nvSpPr>
          <p:cNvPr id="237" name="Google Shape;237;p16"/>
          <p:cNvSpPr txBox="1">
            <a:spLocks noGrp="1"/>
          </p:cNvSpPr>
          <p:nvPr>
            <p:ph type="body" idx="1"/>
          </p:nvPr>
        </p:nvSpPr>
        <p:spPr>
          <a:xfrm>
            <a:off x="191912" y="1313344"/>
            <a:ext cx="8779560"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s-ES" dirty="0"/>
              <a:t>  </a:t>
            </a:r>
            <a:r>
              <a:rPr lang="es-ES" dirty="0" err="1"/>
              <a:t>Sebagai</a:t>
            </a:r>
            <a:r>
              <a:rPr lang="es-ES" dirty="0"/>
              <a:t> </a:t>
            </a:r>
            <a:r>
              <a:rPr lang="es-ES" dirty="0" err="1"/>
              <a:t>Sistem</a:t>
            </a:r>
            <a:r>
              <a:rPr lang="es-ES" dirty="0"/>
              <a:t> </a:t>
            </a:r>
            <a:r>
              <a:rPr lang="es-ES" dirty="0" err="1"/>
              <a:t>Pendukung</a:t>
            </a:r>
            <a:r>
              <a:rPr lang="es-ES" dirty="0"/>
              <a:t> </a:t>
            </a:r>
            <a:r>
              <a:rPr lang="es-ES" dirty="0" err="1"/>
              <a:t>Keputusan</a:t>
            </a:r>
            <a:endParaRPr lang="en-US" dirty="0"/>
          </a:p>
          <a:p>
            <a:pPr marL="800100" lvl="1" indent="-342900" algn="just">
              <a:spcBef>
                <a:spcPts val="1200"/>
              </a:spcBef>
              <a:buFont typeface="Wingdings" panose="05000000000000000000" pitchFamily="2" charset="2"/>
              <a:buChar char="§"/>
            </a:pPr>
            <a:r>
              <a:rPr lang="en-US" altLang="en-US" dirty="0"/>
              <a:t>TIK </a:t>
            </a:r>
            <a:r>
              <a:rPr lang="en-US" altLang="en-US" dirty="0" err="1"/>
              <a:t>dapat</a:t>
            </a:r>
            <a:r>
              <a:rPr lang="en-US" altLang="en-US" dirty="0"/>
              <a:t> </a:t>
            </a:r>
            <a:r>
              <a:rPr lang="en-US" altLang="en-US" dirty="0" err="1"/>
              <a:t>membantu</a:t>
            </a:r>
            <a:r>
              <a:rPr lang="en-US" altLang="en-US" dirty="0"/>
              <a:t> </a:t>
            </a:r>
            <a:r>
              <a:rPr lang="en-US" altLang="en-US" dirty="0" err="1"/>
              <a:t>mengetahui</a:t>
            </a:r>
            <a:r>
              <a:rPr lang="en-US" altLang="en-US" dirty="0"/>
              <a:t> </a:t>
            </a:r>
            <a:r>
              <a:rPr lang="en-US" altLang="en-US" dirty="0" err="1"/>
              <a:t>sejauh</a:t>
            </a:r>
            <a:r>
              <a:rPr lang="en-US" altLang="en-US" dirty="0"/>
              <a:t> mana proses </a:t>
            </a:r>
            <a:r>
              <a:rPr lang="en-US" altLang="en-US" dirty="0" err="1"/>
              <a:t>belajar</a:t>
            </a:r>
            <a:r>
              <a:rPr lang="en-US" altLang="en-US" dirty="0"/>
              <a:t> </a:t>
            </a:r>
            <a:r>
              <a:rPr lang="en-US" altLang="en-US" dirty="0" err="1"/>
              <a:t>mengajar</a:t>
            </a:r>
            <a:r>
              <a:rPr lang="en-US" altLang="en-US" dirty="0"/>
              <a:t> </a:t>
            </a:r>
            <a:r>
              <a:rPr lang="en-US" altLang="en-US" dirty="0" err="1"/>
              <a:t>suatu</a:t>
            </a:r>
            <a:r>
              <a:rPr lang="en-US" altLang="en-US" dirty="0"/>
              <a:t> </a:t>
            </a:r>
            <a:r>
              <a:rPr lang="en-US" altLang="en-US" dirty="0" err="1"/>
              <a:t>pembelajaran</a:t>
            </a:r>
            <a:endParaRPr lang="en-US" altLang="en-US" dirty="0"/>
          </a:p>
          <a:p>
            <a:pPr marL="800100" lvl="1" indent="-342900" algn="just">
              <a:spcBef>
                <a:spcPts val="1200"/>
              </a:spcBef>
              <a:buFont typeface="Wingdings" panose="05000000000000000000" pitchFamily="2" charset="2"/>
              <a:buChar char="§"/>
            </a:pPr>
            <a:r>
              <a:rPr lang="en-US" altLang="en-US" dirty="0" err="1"/>
              <a:t>Sistem</a:t>
            </a:r>
            <a:r>
              <a:rPr lang="en-US" altLang="en-US" dirty="0"/>
              <a:t> </a:t>
            </a:r>
            <a:r>
              <a:rPr lang="en-US" altLang="en-US" dirty="0" err="1"/>
              <a:t>dapat</a:t>
            </a:r>
            <a:r>
              <a:rPr lang="en-US" altLang="en-US" dirty="0"/>
              <a:t> </a:t>
            </a:r>
            <a:r>
              <a:rPr lang="en-US" altLang="en-US" dirty="0" err="1"/>
              <a:t>mengambil</a:t>
            </a:r>
            <a:r>
              <a:rPr lang="en-US" altLang="en-US" dirty="0"/>
              <a:t> </a:t>
            </a:r>
            <a:r>
              <a:rPr lang="en-US" altLang="en-US" dirty="0" err="1"/>
              <a:t>keputusan</a:t>
            </a:r>
            <a:r>
              <a:rPr lang="en-US" altLang="en-US" dirty="0"/>
              <a:t> </a:t>
            </a:r>
            <a:r>
              <a:rPr lang="en-US" altLang="en-US" dirty="0" err="1"/>
              <a:t>mengenai</a:t>
            </a:r>
            <a:r>
              <a:rPr lang="en-US" altLang="en-US" dirty="0"/>
              <a:t> </a:t>
            </a:r>
            <a:r>
              <a:rPr lang="en-US" altLang="en-US" dirty="0" err="1"/>
              <a:t>berhasil</a:t>
            </a:r>
            <a:r>
              <a:rPr lang="en-US" altLang="en-US" dirty="0"/>
              <a:t>/</a:t>
            </a:r>
            <a:r>
              <a:rPr lang="en-US" altLang="en-US" dirty="0" err="1"/>
              <a:t>tidaknya</a:t>
            </a:r>
            <a:r>
              <a:rPr lang="en-US" altLang="en-US" dirty="0"/>
              <a:t> proses </a:t>
            </a:r>
            <a:r>
              <a:rPr lang="en-US" altLang="en-US" dirty="0" err="1"/>
              <a:t>pembelajaran</a:t>
            </a:r>
            <a:r>
              <a:rPr lang="en-US" altLang="en-US" dirty="0"/>
              <a:t> </a:t>
            </a:r>
            <a:r>
              <a:rPr lang="en-US" altLang="en-US" dirty="0" err="1"/>
              <a:t>berdasarkan</a:t>
            </a:r>
            <a:r>
              <a:rPr lang="en-US" altLang="en-US" dirty="0"/>
              <a:t> data-</a:t>
            </a:r>
            <a:r>
              <a:rPr lang="en-US" altLang="en-US" dirty="0" err="1"/>
              <a:t>datayang</a:t>
            </a:r>
            <a:r>
              <a:rPr lang="en-US" altLang="en-US" dirty="0"/>
              <a:t> </a:t>
            </a:r>
            <a:r>
              <a:rPr lang="en-US" altLang="en-US" dirty="0" err="1"/>
              <a:t>ada</a:t>
            </a:r>
            <a:endParaRPr lang="en-US" altLang="en-US" dirty="0"/>
          </a:p>
          <a:p>
            <a:pPr marL="457200" lvl="1" indent="0" algn="just">
              <a:spcBef>
                <a:spcPts val="1200"/>
              </a:spcBef>
              <a:buNone/>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132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Rules for Computers in Classrooms</a:t>
            </a:r>
            <a:endParaRPr dirty="0"/>
          </a:p>
        </p:txBody>
      </p:sp>
      <p:sp>
        <p:nvSpPr>
          <p:cNvPr id="237" name="Google Shape;237;p16"/>
          <p:cNvSpPr txBox="1">
            <a:spLocks noGrp="1"/>
          </p:cNvSpPr>
          <p:nvPr>
            <p:ph type="body" idx="1"/>
          </p:nvPr>
        </p:nvSpPr>
        <p:spPr>
          <a:xfrm>
            <a:off x="191912" y="1313344"/>
            <a:ext cx="8783821" cy="964030"/>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err="1"/>
              <a:t>Masalah</a:t>
            </a:r>
            <a:r>
              <a:rPr lang="en-US" altLang="en-US" dirty="0"/>
              <a:t>: </a:t>
            </a:r>
            <a:r>
              <a:rPr lang="en-US" altLang="en-US" dirty="0" err="1"/>
              <a:t>Komputer</a:t>
            </a:r>
            <a:r>
              <a:rPr lang="en-US" altLang="en-US" dirty="0"/>
              <a:t> di </a:t>
            </a:r>
            <a:r>
              <a:rPr lang="en-US" altLang="en-US" dirty="0" err="1"/>
              <a:t>ruang</a:t>
            </a:r>
            <a:r>
              <a:rPr lang="en-US" altLang="en-US" dirty="0"/>
              <a:t> </a:t>
            </a:r>
            <a:r>
              <a:rPr lang="en-US" altLang="en-US" dirty="0" err="1"/>
              <a:t>kelas</a:t>
            </a:r>
            <a:r>
              <a:rPr lang="en-US" altLang="en-US" dirty="0"/>
              <a:t> </a:t>
            </a:r>
            <a:r>
              <a:rPr lang="en-US" altLang="en-US" dirty="0" err="1"/>
              <a:t>dapat</a:t>
            </a:r>
            <a:r>
              <a:rPr lang="en-US" altLang="en-US" dirty="0"/>
              <a:t> </a:t>
            </a:r>
            <a:r>
              <a:rPr lang="en-US" altLang="en-US" dirty="0" err="1"/>
              <a:t>digunakan</a:t>
            </a:r>
            <a:r>
              <a:rPr lang="en-US" altLang="en-US" dirty="0"/>
              <a:t> </a:t>
            </a:r>
            <a:r>
              <a:rPr lang="en-US" altLang="en-US" dirty="0" err="1"/>
              <a:t>atau</a:t>
            </a:r>
            <a:r>
              <a:rPr lang="en-US" altLang="en-US" dirty="0"/>
              <a:t> </a:t>
            </a:r>
            <a:r>
              <a:rPr lang="en-US" altLang="en-US" dirty="0" err="1"/>
              <a:t>disalahgunakan</a:t>
            </a:r>
            <a:r>
              <a:rPr lang="en-US" altLang="en-US" dirty="0"/>
              <a:t>.</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37;p16"/>
          <p:cNvSpPr txBox="1">
            <a:spLocks/>
          </p:cNvSpPr>
          <p:nvPr/>
        </p:nvSpPr>
        <p:spPr>
          <a:xfrm>
            <a:off x="191913" y="2277374"/>
            <a:ext cx="4391909" cy="3209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342900" indent="-342900" algn="just">
              <a:spcBef>
                <a:spcPts val="1200"/>
              </a:spcBef>
            </a:pPr>
            <a:r>
              <a:rPr lang="en-US" altLang="en-US" dirty="0" err="1"/>
              <a:t>Untuk</a:t>
            </a:r>
            <a:r>
              <a:rPr lang="en-US" altLang="en-US" dirty="0"/>
              <a:t> </a:t>
            </a:r>
            <a:r>
              <a:rPr lang="en-US" altLang="en-US" dirty="0" err="1"/>
              <a:t>apa</a:t>
            </a:r>
            <a:r>
              <a:rPr lang="en-US" altLang="en-US" dirty="0"/>
              <a:t> </a:t>
            </a:r>
            <a:r>
              <a:rPr lang="en-US" altLang="en-US" dirty="0" err="1"/>
              <a:t>mereka</a:t>
            </a:r>
            <a:r>
              <a:rPr lang="en-US" altLang="en-US" dirty="0"/>
              <a:t> </a:t>
            </a:r>
            <a:r>
              <a:rPr lang="en-US" altLang="en-US" dirty="0" err="1"/>
              <a:t>digunakan</a:t>
            </a:r>
            <a:r>
              <a:rPr lang="en-US" altLang="en-US" dirty="0"/>
              <a:t>?</a:t>
            </a:r>
          </a:p>
          <a:p>
            <a:pPr marL="800100" lvl="1" indent="-342900" algn="just">
              <a:spcBef>
                <a:spcPts val="600"/>
              </a:spcBef>
              <a:buFont typeface="Wingdings" panose="05000000000000000000" pitchFamily="2" charset="2"/>
              <a:buChar char="§"/>
            </a:pPr>
            <a:r>
              <a:rPr lang="en-US" altLang="en-US" sz="2000" dirty="0" err="1"/>
              <a:t>Mengikuti</a:t>
            </a:r>
            <a:r>
              <a:rPr lang="en-US" altLang="en-US" sz="2000" dirty="0"/>
              <a:t> </a:t>
            </a:r>
            <a:r>
              <a:rPr lang="en-US" altLang="en-US" sz="2000" dirty="0" err="1"/>
              <a:t>kuliah</a:t>
            </a:r>
            <a:endParaRPr lang="en-US" altLang="en-US" sz="2000" dirty="0"/>
          </a:p>
          <a:p>
            <a:pPr marL="800100" lvl="1" indent="-342900" algn="just">
              <a:spcBef>
                <a:spcPts val="600"/>
              </a:spcBef>
              <a:buFont typeface="Wingdings" panose="05000000000000000000" pitchFamily="2" charset="2"/>
              <a:buChar char="§"/>
            </a:pPr>
            <a:r>
              <a:rPr lang="en-US" altLang="en-US" sz="2000" dirty="0" err="1"/>
              <a:t>Diskusi</a:t>
            </a:r>
            <a:r>
              <a:rPr lang="en-US" altLang="en-US" sz="2000" dirty="0"/>
              <a:t> </a:t>
            </a:r>
            <a:r>
              <a:rPr lang="en-US" altLang="en-US" sz="2000" dirty="0" err="1"/>
              <a:t>dengan</a:t>
            </a:r>
            <a:r>
              <a:rPr lang="en-US" altLang="en-US" sz="2000" dirty="0"/>
              <a:t> </a:t>
            </a:r>
            <a:r>
              <a:rPr lang="en-US" altLang="en-US" sz="2000" dirty="0" err="1"/>
              <a:t>dosen</a:t>
            </a:r>
            <a:endParaRPr lang="en-US" altLang="en-US" sz="2000" dirty="0"/>
          </a:p>
          <a:p>
            <a:pPr marL="800100" lvl="1" indent="-342900" algn="just">
              <a:spcBef>
                <a:spcPts val="600"/>
              </a:spcBef>
              <a:buFont typeface="Wingdings" panose="05000000000000000000" pitchFamily="2" charset="2"/>
              <a:buChar char="§"/>
            </a:pPr>
            <a:r>
              <a:rPr lang="en-US" altLang="en-US" sz="2000" dirty="0" err="1"/>
              <a:t>Melakukan</a:t>
            </a:r>
            <a:r>
              <a:rPr lang="en-US" altLang="en-US" sz="2000" dirty="0"/>
              <a:t> </a:t>
            </a:r>
            <a:r>
              <a:rPr lang="en-US" altLang="en-US" sz="2000" dirty="0" err="1"/>
              <a:t>pencarian</a:t>
            </a:r>
            <a:r>
              <a:rPr lang="en-US" altLang="en-US" sz="2000" dirty="0"/>
              <a:t> Internet yang </a:t>
            </a:r>
            <a:r>
              <a:rPr lang="en-US" altLang="en-US" sz="2000" dirty="0" err="1"/>
              <a:t>ditugaskan</a:t>
            </a:r>
            <a:r>
              <a:rPr lang="en-US" altLang="en-US" sz="2000" dirty="0"/>
              <a:t> </a:t>
            </a:r>
            <a:r>
              <a:rPr lang="en-US" altLang="en-US" sz="2000" dirty="0" err="1"/>
              <a:t>oleh</a:t>
            </a:r>
            <a:r>
              <a:rPr lang="en-US" altLang="en-US" sz="2000" dirty="0"/>
              <a:t> </a:t>
            </a:r>
            <a:r>
              <a:rPr lang="en-US" altLang="en-US" sz="2000" dirty="0" err="1"/>
              <a:t>dosen</a:t>
            </a:r>
            <a:endParaRPr lang="en-US" altLang="en-US" sz="2000" dirty="0"/>
          </a:p>
          <a:p>
            <a:pPr marL="800100" lvl="1" indent="-342900" algn="just">
              <a:spcBef>
                <a:spcPts val="600"/>
              </a:spcBef>
              <a:buFont typeface="Wingdings" panose="05000000000000000000" pitchFamily="2" charset="2"/>
              <a:buChar char="§"/>
            </a:pPr>
            <a:r>
              <a:rPr lang="en-US" altLang="en-US" sz="2000" dirty="0" err="1"/>
              <a:t>Menyelesaikan</a:t>
            </a:r>
            <a:r>
              <a:rPr lang="en-US" altLang="en-US" sz="2000" dirty="0"/>
              <a:t> </a:t>
            </a:r>
            <a:r>
              <a:rPr lang="en-US" altLang="en-US" sz="2000" dirty="0" err="1"/>
              <a:t>tugas</a:t>
            </a:r>
            <a:r>
              <a:rPr lang="en-US" altLang="en-US" sz="2000" dirty="0"/>
              <a:t> </a:t>
            </a:r>
            <a:r>
              <a:rPr lang="en-US" altLang="en-US" sz="2000" dirty="0" err="1"/>
              <a:t>kelas</a:t>
            </a:r>
            <a:endParaRPr lang="en-US" altLang="en-US" sz="2000" dirty="0"/>
          </a:p>
        </p:txBody>
      </p:sp>
      <p:sp>
        <p:nvSpPr>
          <p:cNvPr id="11" name="Google Shape;237;p16"/>
          <p:cNvSpPr txBox="1">
            <a:spLocks/>
          </p:cNvSpPr>
          <p:nvPr/>
        </p:nvSpPr>
        <p:spPr>
          <a:xfrm>
            <a:off x="4583822" y="2277374"/>
            <a:ext cx="4391911" cy="3588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342900" indent="-342900" algn="just">
              <a:spcBef>
                <a:spcPts val="1200"/>
              </a:spcBef>
            </a:pPr>
            <a:r>
              <a:rPr lang="en-US" altLang="en-US" dirty="0" err="1"/>
              <a:t>Apa</a:t>
            </a:r>
            <a:r>
              <a:rPr lang="en-US" altLang="en-US" dirty="0"/>
              <a:t> </a:t>
            </a:r>
            <a:r>
              <a:rPr lang="en-US" altLang="en-US" dirty="0" err="1"/>
              <a:t>itu</a:t>
            </a:r>
            <a:r>
              <a:rPr lang="en-US" altLang="en-US" dirty="0"/>
              <a:t> </a:t>
            </a:r>
            <a:r>
              <a:rPr lang="en-US" altLang="en-US" dirty="0" err="1"/>
              <a:t>penyalahgunaan</a:t>
            </a:r>
            <a:r>
              <a:rPr lang="en-US" altLang="en-US" dirty="0"/>
              <a:t>?</a:t>
            </a:r>
          </a:p>
          <a:p>
            <a:pPr marL="800100" lvl="1" indent="-342900" algn="just">
              <a:spcBef>
                <a:spcPts val="600"/>
              </a:spcBef>
              <a:buFont typeface="Wingdings" panose="05000000000000000000" pitchFamily="2" charset="2"/>
              <a:buChar char="§"/>
            </a:pPr>
            <a:r>
              <a:rPr lang="en-US" altLang="en-US" sz="2000" dirty="0" err="1"/>
              <a:t>Pesan</a:t>
            </a:r>
            <a:r>
              <a:rPr lang="en-US" altLang="en-US" sz="2000" dirty="0"/>
              <a:t> </a:t>
            </a:r>
            <a:r>
              <a:rPr lang="en-US" altLang="en-US" sz="2000" dirty="0" err="1"/>
              <a:t>teks</a:t>
            </a:r>
            <a:r>
              <a:rPr lang="en-US" altLang="en-US" sz="2000" dirty="0"/>
              <a:t> </a:t>
            </a:r>
            <a:r>
              <a:rPr lang="en-US" altLang="en-US" sz="2000" dirty="0" err="1"/>
              <a:t>atau</a:t>
            </a:r>
            <a:r>
              <a:rPr lang="en-US" altLang="en-US" sz="2000" dirty="0"/>
              <a:t> </a:t>
            </a:r>
            <a:r>
              <a:rPr lang="en-US" altLang="en-US" sz="2000" dirty="0" err="1"/>
              <a:t>mengirim</a:t>
            </a:r>
            <a:r>
              <a:rPr lang="en-US" altLang="en-US" sz="2000" dirty="0"/>
              <a:t> email </a:t>
            </a:r>
            <a:r>
              <a:rPr lang="en-US" altLang="en-US" sz="2000" dirty="0" err="1"/>
              <a:t>ke</a:t>
            </a:r>
            <a:r>
              <a:rPr lang="en-US" altLang="en-US" sz="2000" dirty="0"/>
              <a:t> </a:t>
            </a:r>
            <a:r>
              <a:rPr lang="en-US" altLang="en-US" sz="2000" dirty="0" err="1"/>
              <a:t>teman</a:t>
            </a:r>
            <a:endParaRPr lang="en-US" altLang="en-US" sz="2000" dirty="0"/>
          </a:p>
          <a:p>
            <a:pPr marL="800100" lvl="1" indent="-342900" algn="just">
              <a:spcBef>
                <a:spcPts val="600"/>
              </a:spcBef>
              <a:buFont typeface="Wingdings" panose="05000000000000000000" pitchFamily="2" charset="2"/>
              <a:buChar char="§"/>
            </a:pPr>
            <a:r>
              <a:rPr lang="en-US" altLang="en-US" sz="2000" dirty="0"/>
              <a:t>Browsing </a:t>
            </a:r>
            <a:r>
              <a:rPr lang="en-US" altLang="en-US" sz="2000" dirty="0" err="1"/>
              <a:t>untuk</a:t>
            </a:r>
            <a:r>
              <a:rPr lang="en-US" altLang="en-US" sz="2000" dirty="0"/>
              <a:t> </a:t>
            </a:r>
            <a:r>
              <a:rPr lang="en-US" altLang="en-US" sz="2000" dirty="0" err="1"/>
              <a:t>hiburan</a:t>
            </a:r>
            <a:endParaRPr lang="en-US" altLang="en-US" sz="2000" dirty="0"/>
          </a:p>
          <a:p>
            <a:pPr marL="800100" lvl="1" indent="-342900" algn="just">
              <a:spcBef>
                <a:spcPts val="600"/>
              </a:spcBef>
              <a:buFont typeface="Wingdings" panose="05000000000000000000" pitchFamily="2" charset="2"/>
              <a:buChar char="§"/>
            </a:pPr>
            <a:r>
              <a:rPr lang="en-US" altLang="en-US" sz="2000" dirty="0" err="1"/>
              <a:t>Mengerjakan</a:t>
            </a:r>
            <a:r>
              <a:rPr lang="en-US" altLang="en-US" sz="2000" dirty="0"/>
              <a:t> </a:t>
            </a:r>
            <a:r>
              <a:rPr lang="en-US" altLang="en-US" sz="2000" dirty="0" err="1"/>
              <a:t>tugas</a:t>
            </a:r>
            <a:r>
              <a:rPr lang="en-US" altLang="en-US" sz="2000" dirty="0"/>
              <a:t> </a:t>
            </a:r>
            <a:r>
              <a:rPr lang="en-US" altLang="en-US" sz="2000" dirty="0" err="1"/>
              <a:t>untuk</a:t>
            </a:r>
            <a:r>
              <a:rPr lang="en-US" altLang="en-US" sz="2000" dirty="0"/>
              <a:t> </a:t>
            </a:r>
            <a:r>
              <a:rPr lang="en-US" altLang="en-US" sz="2000" dirty="0" err="1"/>
              <a:t>matakuliah</a:t>
            </a:r>
            <a:r>
              <a:rPr lang="en-US" altLang="en-US" sz="2000" dirty="0"/>
              <a:t> lain</a:t>
            </a:r>
          </a:p>
          <a:p>
            <a:pPr marL="0" indent="0" algn="just">
              <a:buNone/>
            </a:pPr>
            <a:endParaRPr lang="en-US" altLang="en-US" sz="2000" dirty="0"/>
          </a:p>
          <a:p>
            <a:pPr marL="457200" lvl="1" indent="0" algn="just">
              <a:spcBef>
                <a:spcPts val="1200"/>
              </a:spcBef>
              <a:buFont typeface="Roboto Condensed Light"/>
              <a:buNone/>
            </a:pPr>
            <a:endParaRPr lang="en-US" altLang="en-US" dirty="0"/>
          </a:p>
        </p:txBody>
      </p:sp>
    </p:spTree>
    <p:extLst>
      <p:ext uri="{BB962C8B-B14F-4D97-AF65-F5344CB8AC3E}">
        <p14:creationId xmlns:p14="http://schemas.microsoft.com/office/powerpoint/2010/main" val="131485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3" name="Picture 2">
            <a:extLst>
              <a:ext uri="{FF2B5EF4-FFF2-40B4-BE49-F238E27FC236}">
                <a16:creationId xmlns:a16="http://schemas.microsoft.com/office/drawing/2014/main" xmlns="" id="{4A4CFF13-3539-4570-B888-D9335C704CF4}"/>
              </a:ext>
            </a:extLst>
          </p:cNvPr>
          <p:cNvPicPr>
            <a:picLocks noChangeAspect="1"/>
          </p:cNvPicPr>
          <p:nvPr/>
        </p:nvPicPr>
        <p:blipFill>
          <a:blip r:embed="rId3"/>
          <a:stretch>
            <a:fillRect/>
          </a:stretch>
        </p:blipFill>
        <p:spPr>
          <a:xfrm>
            <a:off x="0" y="2689583"/>
            <a:ext cx="3291840" cy="2453917"/>
          </a:xfrm>
          <a:prstGeom prst="rect">
            <a:avLst/>
          </a:prstGeom>
        </p:spPr>
      </p:pic>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Rectangle 2">
            <a:extLst>
              <a:ext uri="{FF2B5EF4-FFF2-40B4-BE49-F238E27FC236}">
                <a16:creationId xmlns:a16="http://schemas.microsoft.com/office/drawing/2014/main" xmlns="" id="{13A6E293-8ECC-4475-9910-729B19166ABF}"/>
              </a:ext>
            </a:extLst>
          </p:cNvPr>
          <p:cNvSpPr txBox="1">
            <a:spLocks noChangeArrowheads="1"/>
          </p:cNvSpPr>
          <p:nvPr/>
        </p:nvSpPr>
        <p:spPr>
          <a:xfrm>
            <a:off x="164592" y="1234796"/>
            <a:ext cx="8814816" cy="9712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defRPr/>
            </a:pPr>
            <a:r>
              <a:rPr lang="en-US" sz="3600" b="1" dirty="0" err="1">
                <a:solidFill>
                  <a:srgbClr val="0070C0"/>
                </a:solidFill>
                <a:latin typeface="Roboto Condensed" panose="020B0604020202020204" charset="0"/>
                <a:ea typeface="Roboto Condensed" panose="020B0604020202020204" charset="0"/>
              </a:rPr>
              <a:t>Apa</a:t>
            </a:r>
            <a:r>
              <a:rPr lang="en-US" sz="3600" b="1" dirty="0">
                <a:solidFill>
                  <a:srgbClr val="0070C0"/>
                </a:solidFill>
                <a:latin typeface="Roboto Condensed" panose="020B0604020202020204" charset="0"/>
                <a:ea typeface="Roboto Condensed" panose="020B0604020202020204" charset="0"/>
              </a:rPr>
              <a:t> </a:t>
            </a:r>
            <a:r>
              <a:rPr lang="en-US" sz="3600" b="1" dirty="0">
                <a:solidFill>
                  <a:srgbClr val="FFC000"/>
                </a:solidFill>
                <a:latin typeface="Roboto Condensed" panose="020B0604020202020204" charset="0"/>
                <a:ea typeface="Roboto Condensed" panose="020B0604020202020204" charset="0"/>
              </a:rPr>
              <a:t>TIK </a:t>
            </a:r>
            <a:r>
              <a:rPr lang="en-US" sz="3600" b="1" dirty="0" err="1">
                <a:solidFill>
                  <a:srgbClr val="0070C0"/>
                </a:solidFill>
                <a:latin typeface="Roboto Condensed" panose="020B0604020202020204" charset="0"/>
                <a:ea typeface="Roboto Condensed" panose="020B0604020202020204" charset="0"/>
              </a:rPr>
              <a:t>hanya</a:t>
            </a:r>
            <a:r>
              <a:rPr lang="en-US" sz="3600" b="1" dirty="0">
                <a:solidFill>
                  <a:srgbClr val="0070C0"/>
                </a:solidFill>
                <a:latin typeface="Roboto Condensed" panose="020B0604020202020204" charset="0"/>
                <a:ea typeface="Roboto Condensed" panose="020B0604020202020204" charset="0"/>
              </a:rPr>
              <a:t> </a:t>
            </a:r>
            <a:r>
              <a:rPr lang="en-US" sz="3600" b="1" dirty="0" err="1">
                <a:solidFill>
                  <a:srgbClr val="0070C0"/>
                </a:solidFill>
                <a:latin typeface="Roboto Condensed" panose="020B0604020202020204" charset="0"/>
                <a:ea typeface="Roboto Condensed" panose="020B0604020202020204" charset="0"/>
              </a:rPr>
              <a:t>terbatas</a:t>
            </a:r>
            <a:r>
              <a:rPr lang="en-US" sz="3600" b="1" dirty="0">
                <a:solidFill>
                  <a:srgbClr val="0070C0"/>
                </a:solidFill>
                <a:latin typeface="Roboto Condensed" panose="020B0604020202020204" charset="0"/>
                <a:ea typeface="Roboto Condensed" panose="020B0604020202020204" charset="0"/>
              </a:rPr>
              <a:t> </a:t>
            </a:r>
            <a:r>
              <a:rPr lang="en-US" sz="3600" b="1" dirty="0" err="1">
                <a:solidFill>
                  <a:srgbClr val="0070C0"/>
                </a:solidFill>
                <a:latin typeface="Roboto Condensed" panose="020B0604020202020204" charset="0"/>
                <a:ea typeface="Roboto Condensed" panose="020B0604020202020204" charset="0"/>
              </a:rPr>
              <a:t>pada</a:t>
            </a:r>
            <a:r>
              <a:rPr lang="en-US" sz="3600" b="1" dirty="0">
                <a:solidFill>
                  <a:srgbClr val="0070C0"/>
                </a:solidFill>
                <a:latin typeface="Roboto Condensed" panose="020B0604020202020204" charset="0"/>
                <a:ea typeface="Roboto Condensed" panose="020B0604020202020204" charset="0"/>
              </a:rPr>
              <a:t> </a:t>
            </a:r>
          </a:p>
          <a:p>
            <a:pPr algn="ctr">
              <a:defRPr/>
            </a:pPr>
            <a:r>
              <a:rPr lang="en-US" sz="3600" b="1" dirty="0" err="1">
                <a:solidFill>
                  <a:srgbClr val="0070C0"/>
                </a:solidFill>
                <a:latin typeface="Roboto Condensed" panose="020B0604020202020204" charset="0"/>
                <a:ea typeface="Roboto Condensed" panose="020B0604020202020204" charset="0"/>
              </a:rPr>
              <a:t>dunia</a:t>
            </a:r>
            <a:r>
              <a:rPr lang="en-US" sz="3600" b="1" dirty="0">
                <a:solidFill>
                  <a:srgbClr val="0070C0"/>
                </a:solidFill>
                <a:latin typeface="Roboto Condensed" panose="020B0604020202020204" charset="0"/>
                <a:ea typeface="Roboto Condensed" panose="020B0604020202020204" charset="0"/>
              </a:rPr>
              <a:t> </a:t>
            </a:r>
            <a:r>
              <a:rPr lang="en-US" sz="3600" b="1" dirty="0" err="1">
                <a:solidFill>
                  <a:srgbClr val="0070C0"/>
                </a:solidFill>
                <a:latin typeface="Roboto Condensed" panose="020B0604020202020204" charset="0"/>
                <a:ea typeface="Roboto Condensed" panose="020B0604020202020204" charset="0"/>
              </a:rPr>
              <a:t>pendidikan</a:t>
            </a:r>
            <a:r>
              <a:rPr lang="en-US" sz="3600" b="1" dirty="0">
                <a:solidFill>
                  <a:srgbClr val="0070C0"/>
                </a:solidFill>
                <a:latin typeface="Roboto Condensed" panose="020B0604020202020204" charset="0"/>
                <a:ea typeface="Roboto Condensed" panose="020B0604020202020204" charset="0"/>
              </a:rPr>
              <a:t>?</a:t>
            </a:r>
          </a:p>
        </p:txBody>
      </p:sp>
    </p:spTree>
    <p:extLst>
      <p:ext uri="{BB962C8B-B14F-4D97-AF65-F5344CB8AC3E}">
        <p14:creationId xmlns:p14="http://schemas.microsoft.com/office/powerpoint/2010/main" val="42672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Kesehatan</a:t>
            </a:r>
            <a:endParaRPr dirty="0"/>
          </a:p>
        </p:txBody>
      </p:sp>
      <p:sp>
        <p:nvSpPr>
          <p:cNvPr id="237" name="Google Shape;237;p16"/>
          <p:cNvSpPr txBox="1">
            <a:spLocks noGrp="1"/>
          </p:cNvSpPr>
          <p:nvPr>
            <p:ph type="body" idx="1"/>
          </p:nvPr>
        </p:nvSpPr>
        <p:spPr>
          <a:xfrm>
            <a:off x="155275" y="1227079"/>
            <a:ext cx="8816197" cy="3830156"/>
          </a:xfrm>
          <a:prstGeom prst="rect">
            <a:avLst/>
          </a:prstGeom>
        </p:spPr>
        <p:txBody>
          <a:bodyPr spcFirstLastPara="1" wrap="square" lIns="91425" tIns="91425" rIns="91425" bIns="91425" anchor="t" anchorCtr="0">
            <a:noAutofit/>
          </a:bodyPr>
          <a:lstStyle/>
          <a:p>
            <a:pPr marL="342900" indent="-342900" algn="just">
              <a:spcBef>
                <a:spcPts val="0"/>
              </a:spcBef>
            </a:pPr>
            <a:r>
              <a:rPr lang="es-ES" b="1" i="1" dirty="0" err="1"/>
              <a:t>Body</a:t>
            </a:r>
            <a:r>
              <a:rPr lang="es-ES" b="1" i="1" dirty="0"/>
              <a:t> </a:t>
            </a:r>
            <a:r>
              <a:rPr lang="es-ES" b="1" i="1" dirty="0" err="1"/>
              <a:t>scanners</a:t>
            </a:r>
            <a:r>
              <a:rPr lang="es-ES" b="1" i="1" dirty="0"/>
              <a:t> </a:t>
            </a:r>
          </a:p>
          <a:p>
            <a:pPr marL="800100" lvl="1" indent="-342900" algn="just">
              <a:spcBef>
                <a:spcPts val="600"/>
              </a:spcBef>
              <a:buFont typeface="Wingdings" panose="05000000000000000000" pitchFamily="2" charset="2"/>
              <a:buChar char="§"/>
            </a:pPr>
            <a:r>
              <a:rPr lang="es-ES" sz="2000" dirty="0" err="1"/>
              <a:t>mengirimkan</a:t>
            </a:r>
            <a:r>
              <a:rPr lang="es-ES" sz="2000" dirty="0"/>
              <a:t> </a:t>
            </a:r>
            <a:r>
              <a:rPr lang="es-ES" sz="2000" dirty="0" err="1"/>
              <a:t>sinar</a:t>
            </a:r>
            <a:r>
              <a:rPr lang="es-ES" sz="2000" dirty="0"/>
              <a:t> </a:t>
            </a:r>
            <a:r>
              <a:rPr lang="es-ES" sz="2000" dirty="0" err="1"/>
              <a:t>elektromagnetik</a:t>
            </a:r>
            <a:r>
              <a:rPr lang="es-ES" sz="2000" dirty="0"/>
              <a:t> </a:t>
            </a:r>
            <a:r>
              <a:rPr lang="es-ES" sz="2000" dirty="0" err="1"/>
              <a:t>melalui</a:t>
            </a:r>
            <a:r>
              <a:rPr lang="es-ES" sz="2000" dirty="0"/>
              <a:t> </a:t>
            </a:r>
            <a:r>
              <a:rPr lang="es-ES" sz="2000" dirty="0" err="1"/>
              <a:t>tubuh</a:t>
            </a:r>
            <a:r>
              <a:rPr lang="es-ES" sz="2000" dirty="0"/>
              <a:t> </a:t>
            </a:r>
            <a:r>
              <a:rPr lang="es-ES" sz="2000" dirty="0" err="1"/>
              <a:t>pasien</a:t>
            </a:r>
            <a:r>
              <a:rPr lang="es-ES" sz="2000" dirty="0"/>
              <a:t> dan sensor </a:t>
            </a:r>
            <a:r>
              <a:rPr lang="es-ES" sz="2000" dirty="0" err="1"/>
              <a:t>mendeteksi</a:t>
            </a:r>
            <a:r>
              <a:rPr lang="es-ES" sz="2000" dirty="0"/>
              <a:t> </a:t>
            </a:r>
            <a:r>
              <a:rPr lang="es-ES" sz="2000" dirty="0" err="1"/>
              <a:t>seberapa</a:t>
            </a:r>
            <a:r>
              <a:rPr lang="es-ES" sz="2000" dirty="0"/>
              <a:t> </a:t>
            </a:r>
            <a:r>
              <a:rPr lang="es-ES" sz="2000" dirty="0" err="1"/>
              <a:t>banyak</a:t>
            </a:r>
            <a:r>
              <a:rPr lang="es-ES" sz="2000" dirty="0"/>
              <a:t> </a:t>
            </a:r>
            <a:r>
              <a:rPr lang="es-ES" sz="2000" dirty="0" err="1"/>
              <a:t>bagian</a:t>
            </a:r>
            <a:r>
              <a:rPr lang="es-ES" sz="2000" dirty="0"/>
              <a:t> </a:t>
            </a:r>
            <a:r>
              <a:rPr lang="es-ES" sz="2000" dirty="0" err="1"/>
              <a:t>tubuh</a:t>
            </a:r>
            <a:r>
              <a:rPr lang="es-ES" sz="2000" dirty="0"/>
              <a:t> yang </a:t>
            </a:r>
            <a:r>
              <a:rPr lang="es-ES" sz="2000" dirty="0" err="1"/>
              <a:t>berbeda</a:t>
            </a:r>
            <a:r>
              <a:rPr lang="es-ES" sz="2000" dirty="0"/>
              <a:t> </a:t>
            </a:r>
            <a:r>
              <a:rPr lang="es-ES" sz="2000" dirty="0" err="1"/>
              <a:t>menyerap</a:t>
            </a:r>
            <a:r>
              <a:rPr lang="es-ES" sz="2000" dirty="0"/>
              <a:t> </a:t>
            </a:r>
            <a:r>
              <a:rPr lang="es-ES" sz="2000" dirty="0" err="1"/>
              <a:t>xray</a:t>
            </a:r>
            <a:r>
              <a:rPr lang="es-ES" sz="2000" dirty="0"/>
              <a:t>.</a:t>
            </a:r>
          </a:p>
          <a:p>
            <a:pPr marL="800100" lvl="1" indent="-342900" algn="just">
              <a:spcBef>
                <a:spcPts val="600"/>
              </a:spcBef>
              <a:buFont typeface="Wingdings" panose="05000000000000000000" pitchFamily="2" charset="2"/>
              <a:buChar char="§"/>
            </a:pPr>
            <a:r>
              <a:rPr lang="es-ES" sz="2000" dirty="0" err="1"/>
              <a:t>Komputer</a:t>
            </a:r>
            <a:r>
              <a:rPr lang="es-ES" sz="2000" dirty="0"/>
              <a:t> </a:t>
            </a:r>
            <a:r>
              <a:rPr lang="es-ES" sz="2000" dirty="0" err="1"/>
              <a:t>menggunakan</a:t>
            </a:r>
            <a:r>
              <a:rPr lang="es-ES" sz="2000" dirty="0"/>
              <a:t> data </a:t>
            </a:r>
            <a:r>
              <a:rPr lang="es-ES" sz="2000" dirty="0" err="1"/>
              <a:t>ini</a:t>
            </a:r>
            <a:r>
              <a:rPr lang="es-ES" sz="2000" dirty="0"/>
              <a:t> </a:t>
            </a:r>
            <a:r>
              <a:rPr lang="es-ES" sz="2000" dirty="0" err="1"/>
              <a:t>untuk</a:t>
            </a:r>
            <a:r>
              <a:rPr lang="es-ES" sz="2000" dirty="0"/>
              <a:t> </a:t>
            </a:r>
            <a:r>
              <a:rPr lang="es-ES" sz="2000" dirty="0" err="1"/>
              <a:t>membangun</a:t>
            </a:r>
            <a:r>
              <a:rPr lang="es-ES" sz="2000" dirty="0"/>
              <a:t> gambar </a:t>
            </a:r>
            <a:r>
              <a:rPr lang="es-ES" sz="2000" dirty="0" err="1"/>
              <a:t>bagian</a:t>
            </a:r>
            <a:r>
              <a:rPr lang="es-ES" sz="2000" dirty="0"/>
              <a:t> </a:t>
            </a:r>
            <a:r>
              <a:rPr lang="es-ES" sz="2000" dirty="0" err="1"/>
              <a:t>dalam</a:t>
            </a:r>
            <a:r>
              <a:rPr lang="es-ES" sz="2000" dirty="0"/>
              <a:t> </a:t>
            </a:r>
            <a:r>
              <a:rPr lang="es-ES" sz="2000" dirty="0" err="1"/>
              <a:t>tubuh</a:t>
            </a:r>
            <a:r>
              <a:rPr lang="es-ES" sz="2000" dirty="0"/>
              <a:t> </a:t>
            </a:r>
            <a:r>
              <a:rPr lang="es-ES" sz="2000" dirty="0" err="1"/>
              <a:t>pasien</a:t>
            </a:r>
            <a:r>
              <a:rPr lang="es-ES" sz="2000" dirty="0"/>
              <a:t>.</a:t>
            </a:r>
          </a:p>
          <a:p>
            <a:pPr marL="342900" indent="-342900" algn="just">
              <a:spcBef>
                <a:spcPts val="1200"/>
              </a:spcBef>
            </a:pPr>
            <a:r>
              <a:rPr lang="es-ES" b="1" i="1" dirty="0" err="1"/>
              <a:t>Patient</a:t>
            </a:r>
            <a:r>
              <a:rPr lang="es-ES" b="1" i="1" dirty="0"/>
              <a:t> </a:t>
            </a:r>
            <a:r>
              <a:rPr lang="es-ES" b="1" i="1" dirty="0" err="1"/>
              <a:t>monitoring</a:t>
            </a:r>
            <a:endParaRPr lang="es-ES" b="1" i="1" dirty="0"/>
          </a:p>
          <a:p>
            <a:pPr marL="800100" lvl="1" indent="-342900" algn="just">
              <a:spcBef>
                <a:spcPts val="600"/>
              </a:spcBef>
              <a:buFont typeface="Wingdings" panose="05000000000000000000" pitchFamily="2" charset="2"/>
              <a:buChar char="§"/>
            </a:pPr>
            <a:r>
              <a:rPr lang="es-ES" sz="2000" dirty="0" err="1"/>
              <a:t>Komputer</a:t>
            </a:r>
            <a:r>
              <a:rPr lang="es-ES" sz="2000" dirty="0"/>
              <a:t> </a:t>
            </a:r>
            <a:r>
              <a:rPr lang="es-ES" sz="2000" dirty="0" err="1"/>
              <a:t>digunakan</a:t>
            </a:r>
            <a:r>
              <a:rPr lang="es-ES" sz="2000" dirty="0"/>
              <a:t> di </a:t>
            </a:r>
            <a:r>
              <a:rPr lang="es-ES" sz="2000" dirty="0" err="1"/>
              <a:t>rumah</a:t>
            </a:r>
            <a:r>
              <a:rPr lang="es-ES" sz="2000" dirty="0"/>
              <a:t> </a:t>
            </a:r>
            <a:r>
              <a:rPr lang="es-ES" sz="2000" dirty="0" err="1"/>
              <a:t>sakit</a:t>
            </a:r>
            <a:r>
              <a:rPr lang="es-ES" sz="2000" dirty="0"/>
              <a:t> </a:t>
            </a:r>
            <a:r>
              <a:rPr lang="es-ES" sz="2000" dirty="0" err="1"/>
              <a:t>untuk</a:t>
            </a:r>
            <a:r>
              <a:rPr lang="es-ES" sz="2000" dirty="0"/>
              <a:t> </a:t>
            </a:r>
            <a:r>
              <a:rPr lang="es-ES" sz="2000" dirty="0" err="1"/>
              <a:t>memantau</a:t>
            </a:r>
            <a:r>
              <a:rPr lang="es-ES" sz="2000" dirty="0"/>
              <a:t> </a:t>
            </a:r>
            <a:r>
              <a:rPr lang="es-ES" sz="2000" dirty="0" err="1"/>
              <a:t>pasien</a:t>
            </a:r>
            <a:r>
              <a:rPr lang="es-ES" sz="2000" dirty="0"/>
              <a:t> yang </a:t>
            </a:r>
            <a:r>
              <a:rPr lang="es-ES" sz="2000" dirty="0" err="1"/>
              <a:t>sakit</a:t>
            </a:r>
            <a:r>
              <a:rPr lang="es-ES" sz="2000" dirty="0"/>
              <a:t> </a:t>
            </a:r>
            <a:r>
              <a:rPr lang="es-ES" sz="2000" dirty="0" err="1"/>
              <a:t>kritis</a:t>
            </a:r>
            <a:r>
              <a:rPr lang="es-ES" sz="2000" dirty="0"/>
              <a:t> di </a:t>
            </a:r>
            <a:r>
              <a:rPr lang="es-ES" sz="2000" dirty="0" err="1"/>
              <a:t>unit</a:t>
            </a:r>
            <a:r>
              <a:rPr lang="es-ES" sz="2000" dirty="0"/>
              <a:t> </a:t>
            </a:r>
            <a:r>
              <a:rPr lang="es-ES" sz="2000" dirty="0" err="1"/>
              <a:t>perawatan</a:t>
            </a:r>
            <a:r>
              <a:rPr lang="es-ES" sz="2000" dirty="0"/>
              <a:t> </a:t>
            </a:r>
            <a:r>
              <a:rPr lang="es-ES" sz="2000" dirty="0" err="1"/>
              <a:t>intensif</a:t>
            </a:r>
            <a:r>
              <a:rPr lang="es-ES" sz="2000" dirty="0"/>
              <a:t>.</a:t>
            </a:r>
          </a:p>
          <a:p>
            <a:pPr marL="800100" lvl="1" indent="-342900" algn="just">
              <a:spcBef>
                <a:spcPts val="600"/>
              </a:spcBef>
              <a:buFont typeface="Wingdings" panose="05000000000000000000" pitchFamily="2" charset="2"/>
              <a:buChar char="§"/>
            </a:pPr>
            <a:r>
              <a:rPr lang="es-ES" sz="2000" dirty="0" err="1"/>
              <a:t>Pasien</a:t>
            </a:r>
            <a:r>
              <a:rPr lang="es-ES" sz="2000" dirty="0"/>
              <a:t> </a:t>
            </a:r>
            <a:r>
              <a:rPr lang="es-ES" sz="2000" dirty="0" err="1"/>
              <a:t>memiliki</a:t>
            </a:r>
            <a:r>
              <a:rPr lang="es-ES" sz="2000" dirty="0"/>
              <a:t> sensor yang </a:t>
            </a:r>
            <a:r>
              <a:rPr lang="es-ES" sz="2000" dirty="0" err="1"/>
              <a:t>melekat</a:t>
            </a:r>
            <a:r>
              <a:rPr lang="es-ES" sz="2000" dirty="0"/>
              <a:t> </a:t>
            </a:r>
            <a:r>
              <a:rPr lang="es-ES" sz="2000" dirty="0" err="1"/>
              <a:t>padanya</a:t>
            </a:r>
            <a:r>
              <a:rPr lang="es-ES" sz="2000" dirty="0"/>
              <a:t> yang </a:t>
            </a:r>
            <a:r>
              <a:rPr lang="es-ES" sz="2000" dirty="0" err="1"/>
              <a:t>mendeteksi</a:t>
            </a:r>
            <a:r>
              <a:rPr lang="es-ES" sz="2000" dirty="0"/>
              <a:t> </a:t>
            </a:r>
            <a:r>
              <a:rPr lang="es-ES" sz="2000" dirty="0" err="1"/>
              <a:t>perubahan</a:t>
            </a:r>
            <a:r>
              <a:rPr lang="es-ES" sz="2000" dirty="0"/>
              <a:t> </a:t>
            </a:r>
            <a:r>
              <a:rPr lang="es-ES" sz="2000" dirty="0" err="1"/>
              <a:t>denyut</a:t>
            </a:r>
            <a:r>
              <a:rPr lang="es-ES" sz="2000" dirty="0"/>
              <a:t> </a:t>
            </a:r>
            <a:r>
              <a:rPr lang="es-ES" sz="2000" dirty="0" err="1"/>
              <a:t>jantung</a:t>
            </a:r>
            <a:r>
              <a:rPr lang="es-ES" sz="2000" dirty="0"/>
              <a:t>, </a:t>
            </a:r>
            <a:r>
              <a:rPr lang="es-ES" sz="2000" dirty="0" err="1"/>
              <a:t>denyut</a:t>
            </a:r>
            <a:r>
              <a:rPr lang="es-ES" sz="2000" dirty="0"/>
              <a:t> </a:t>
            </a:r>
            <a:r>
              <a:rPr lang="es-ES" sz="2000" dirty="0" err="1"/>
              <a:t>nadi</a:t>
            </a:r>
            <a:r>
              <a:rPr lang="es-ES" sz="2000" dirty="0"/>
              <a:t>, </a:t>
            </a:r>
            <a:r>
              <a:rPr lang="es-ES" sz="2000" dirty="0" err="1"/>
              <a:t>tekanan</a:t>
            </a:r>
            <a:r>
              <a:rPr lang="es-ES" sz="2000" dirty="0"/>
              <a:t> </a:t>
            </a:r>
            <a:r>
              <a:rPr lang="es-ES" sz="2000" dirty="0" err="1"/>
              <a:t>darah</a:t>
            </a:r>
            <a:r>
              <a:rPr lang="es-ES" sz="2000" dirty="0"/>
              <a:t>, </a:t>
            </a:r>
            <a:r>
              <a:rPr lang="es-ES" sz="2000" dirty="0" err="1"/>
              <a:t>pernapasan</a:t>
            </a:r>
            <a:r>
              <a:rPr lang="es-ES" sz="2000" dirty="0"/>
              <a:t> dan </a:t>
            </a:r>
            <a:r>
              <a:rPr lang="es-ES" sz="2000" dirty="0" err="1"/>
              <a:t>aktivitas</a:t>
            </a:r>
            <a:r>
              <a:rPr lang="es-ES" sz="2000" dirty="0"/>
              <a:t> </a:t>
            </a:r>
            <a:r>
              <a:rPr lang="es-ES" sz="2000" dirty="0" err="1"/>
              <a:t>otak</a:t>
            </a:r>
            <a:r>
              <a:rPr lang="es-ES" sz="2000" dirty="0"/>
              <a:t>.</a:t>
            </a:r>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23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anim calcmode="lin" valueType="num">
                                      <p:cBhvr>
                                        <p:cTn id="13"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000"/>
                                        <p:tgtEl>
                                          <p:spTgt spid="237">
                                            <p:txEl>
                                              <p:pRg st="2" end="2"/>
                                            </p:txEl>
                                          </p:spTgt>
                                        </p:tgtEl>
                                      </p:cBhvr>
                                    </p:animEffect>
                                    <p:anim calcmode="lin" valueType="num">
                                      <p:cBhvr>
                                        <p:cTn id="18"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7">
                                            <p:txEl>
                                              <p:pRg st="3" end="3"/>
                                            </p:txEl>
                                          </p:spTgt>
                                        </p:tgtEl>
                                        <p:attrNameLst>
                                          <p:attrName>style.visibility</p:attrName>
                                        </p:attrNameLst>
                                      </p:cBhvr>
                                      <p:to>
                                        <p:strVal val="visible"/>
                                      </p:to>
                                    </p:set>
                                    <p:animEffect transition="in" filter="fade">
                                      <p:cBhvr>
                                        <p:cTn id="24" dur="1000"/>
                                        <p:tgtEl>
                                          <p:spTgt spid="237">
                                            <p:txEl>
                                              <p:pRg st="3" end="3"/>
                                            </p:txEl>
                                          </p:spTgt>
                                        </p:tgtEl>
                                      </p:cBhvr>
                                    </p:animEffect>
                                    <p:anim calcmode="lin" valueType="num">
                                      <p:cBhvr>
                                        <p:cTn id="25" dur="1000" fill="hold"/>
                                        <p:tgtEl>
                                          <p:spTgt spid="23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3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7">
                                            <p:txEl>
                                              <p:pRg st="4" end="4"/>
                                            </p:txEl>
                                          </p:spTgt>
                                        </p:tgtEl>
                                        <p:attrNameLst>
                                          <p:attrName>style.visibility</p:attrName>
                                        </p:attrNameLst>
                                      </p:cBhvr>
                                      <p:to>
                                        <p:strVal val="visible"/>
                                      </p:to>
                                    </p:set>
                                    <p:animEffect transition="in" filter="fade">
                                      <p:cBhvr>
                                        <p:cTn id="29" dur="1000"/>
                                        <p:tgtEl>
                                          <p:spTgt spid="237">
                                            <p:txEl>
                                              <p:pRg st="4" end="4"/>
                                            </p:txEl>
                                          </p:spTgt>
                                        </p:tgtEl>
                                      </p:cBhvr>
                                    </p:animEffect>
                                    <p:anim calcmode="lin" valueType="num">
                                      <p:cBhvr>
                                        <p:cTn id="30" dur="1000" fill="hold"/>
                                        <p:tgtEl>
                                          <p:spTgt spid="23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3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7">
                                            <p:txEl>
                                              <p:pRg st="5" end="5"/>
                                            </p:txEl>
                                          </p:spTgt>
                                        </p:tgtEl>
                                        <p:attrNameLst>
                                          <p:attrName>style.visibility</p:attrName>
                                        </p:attrNameLst>
                                      </p:cBhvr>
                                      <p:to>
                                        <p:strVal val="visible"/>
                                      </p:to>
                                    </p:set>
                                    <p:animEffect transition="in" filter="fade">
                                      <p:cBhvr>
                                        <p:cTn id="34" dur="1000"/>
                                        <p:tgtEl>
                                          <p:spTgt spid="237">
                                            <p:txEl>
                                              <p:pRg st="5" end="5"/>
                                            </p:txEl>
                                          </p:spTgt>
                                        </p:tgtEl>
                                      </p:cBhvr>
                                    </p:animEffect>
                                    <p:anim calcmode="lin" valueType="num">
                                      <p:cBhvr>
                                        <p:cTn id="35" dur="1000" fill="hold"/>
                                        <p:tgtEl>
                                          <p:spTgt spid="23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Peran</a:t>
            </a:r>
            <a:r>
              <a:rPr lang="en-US" dirty="0"/>
              <a:t> TIK </a:t>
            </a:r>
            <a:r>
              <a:rPr lang="en-US" dirty="0" err="1"/>
              <a:t>dalam</a:t>
            </a:r>
            <a:r>
              <a:rPr lang="en-US" dirty="0"/>
              <a:t> </a:t>
            </a:r>
            <a:r>
              <a:rPr lang="en-US" dirty="0" err="1"/>
              <a:t>Dunia</a:t>
            </a:r>
            <a:r>
              <a:rPr lang="en-US" dirty="0"/>
              <a:t> </a:t>
            </a:r>
            <a:r>
              <a:rPr lang="en-US" dirty="0" err="1"/>
              <a:t>Kesehatan</a:t>
            </a:r>
            <a:r>
              <a:rPr lang="en-US" dirty="0"/>
              <a:t> (Cont.)</a:t>
            </a:r>
            <a:endParaRPr dirty="0"/>
          </a:p>
        </p:txBody>
      </p:sp>
      <p:sp>
        <p:nvSpPr>
          <p:cNvPr id="237" name="Google Shape;237;p16"/>
          <p:cNvSpPr txBox="1">
            <a:spLocks noGrp="1"/>
          </p:cNvSpPr>
          <p:nvPr>
            <p:ph type="body" idx="1"/>
          </p:nvPr>
        </p:nvSpPr>
        <p:spPr>
          <a:xfrm>
            <a:off x="155275" y="1227079"/>
            <a:ext cx="8816197"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b="1" i="1" dirty="0"/>
              <a:t>Organ transplants</a:t>
            </a:r>
          </a:p>
          <a:p>
            <a:pPr marL="800100" lvl="1" indent="-342900" algn="just">
              <a:spcBef>
                <a:spcPts val="600"/>
              </a:spcBef>
              <a:buFont typeface="Wingdings" panose="05000000000000000000" pitchFamily="2" charset="2"/>
              <a:buChar char="§"/>
            </a:pPr>
            <a:r>
              <a:rPr lang="en-US" altLang="en-US" sz="2000" dirty="0"/>
              <a:t>Basis data yang </a:t>
            </a:r>
            <a:r>
              <a:rPr lang="en-US" altLang="en-US" sz="2000" dirty="0" err="1"/>
              <a:t>terkomputerisasi</a:t>
            </a:r>
            <a:r>
              <a:rPr lang="en-US" altLang="en-US" sz="2000" dirty="0"/>
              <a:t> </a:t>
            </a:r>
          </a:p>
          <a:p>
            <a:pPr marL="800100" lvl="1" indent="-342900" algn="just">
              <a:spcBef>
                <a:spcPts val="600"/>
              </a:spcBef>
              <a:buFont typeface="Wingdings" panose="05000000000000000000" pitchFamily="2" charset="2"/>
              <a:buChar char="§"/>
            </a:pPr>
            <a:r>
              <a:rPr lang="en-US" altLang="en-US" sz="2000" dirty="0" err="1"/>
              <a:t>membantu</a:t>
            </a:r>
            <a:r>
              <a:rPr lang="en-US" altLang="en-US" sz="2000" dirty="0"/>
              <a:t> </a:t>
            </a:r>
            <a:r>
              <a:rPr lang="en-US" altLang="en-US" sz="2000" dirty="0" err="1"/>
              <a:t>mencocokkan</a:t>
            </a:r>
            <a:r>
              <a:rPr lang="en-US" altLang="en-US" sz="2000" dirty="0"/>
              <a:t> </a:t>
            </a:r>
            <a:r>
              <a:rPr lang="en-US" altLang="en-US" sz="2000" dirty="0" err="1"/>
              <a:t>pasien</a:t>
            </a:r>
            <a:r>
              <a:rPr lang="en-US" altLang="en-US" sz="2000" dirty="0"/>
              <a:t> yang </a:t>
            </a:r>
            <a:r>
              <a:rPr lang="en-US" altLang="en-US" sz="2000" dirty="0" err="1"/>
              <a:t>sedang</a:t>
            </a:r>
            <a:r>
              <a:rPr lang="en-US" altLang="en-US" sz="2000" dirty="0"/>
              <a:t> </a:t>
            </a:r>
            <a:r>
              <a:rPr lang="en-US" altLang="en-US" sz="2000" dirty="0" err="1"/>
              <a:t>menunggu</a:t>
            </a:r>
            <a:r>
              <a:rPr lang="en-US" altLang="en-US" sz="2000" dirty="0"/>
              <a:t> </a:t>
            </a:r>
            <a:r>
              <a:rPr lang="en-US" altLang="en-US" sz="2000" dirty="0" err="1"/>
              <a:t>transplantasi</a:t>
            </a:r>
            <a:r>
              <a:rPr lang="en-US" altLang="en-US" sz="2000" dirty="0"/>
              <a:t> organ </a:t>
            </a:r>
            <a:r>
              <a:rPr lang="en-US" altLang="en-US" sz="2000" dirty="0" err="1"/>
              <a:t>seperti</a:t>
            </a:r>
            <a:r>
              <a:rPr lang="en-US" altLang="en-US" sz="2000" dirty="0"/>
              <a:t> </a:t>
            </a:r>
            <a:r>
              <a:rPr lang="en-US" altLang="en-US" sz="2000" dirty="0" err="1"/>
              <a:t>ginjal</a:t>
            </a:r>
            <a:r>
              <a:rPr lang="en-US" altLang="en-US" sz="2000" dirty="0"/>
              <a:t>, </a:t>
            </a:r>
            <a:r>
              <a:rPr lang="en-US" altLang="en-US" sz="2000" dirty="0" err="1"/>
              <a:t>hati</a:t>
            </a:r>
            <a:r>
              <a:rPr lang="en-US" altLang="en-US" sz="2000" dirty="0"/>
              <a:t>, </a:t>
            </a:r>
            <a:r>
              <a:rPr lang="en-US" altLang="en-US" sz="2000" dirty="0" err="1"/>
              <a:t>atau</a:t>
            </a:r>
            <a:r>
              <a:rPr lang="en-US" altLang="en-US" sz="2000" dirty="0"/>
              <a:t> </a:t>
            </a:r>
            <a:r>
              <a:rPr lang="en-US" altLang="en-US" sz="2000" dirty="0" err="1"/>
              <a:t>jantung</a:t>
            </a:r>
            <a:r>
              <a:rPr lang="en-US" altLang="en-US" sz="2000" dirty="0"/>
              <a:t> yang </a:t>
            </a:r>
            <a:r>
              <a:rPr lang="en-US" altLang="en-US" sz="2000" dirty="0" err="1"/>
              <a:t>baru</a:t>
            </a:r>
            <a:r>
              <a:rPr lang="en-US" altLang="en-US" sz="2000" dirty="0"/>
              <a:t>, </a:t>
            </a:r>
            <a:r>
              <a:rPr lang="en-US" altLang="en-US" sz="2000" dirty="0" err="1"/>
              <a:t>dengan</a:t>
            </a:r>
            <a:r>
              <a:rPr lang="en-US" altLang="en-US" sz="2000" dirty="0"/>
              <a:t> organ yang </a:t>
            </a:r>
            <a:r>
              <a:rPr lang="en-US" altLang="en-US" sz="2000" dirty="0" err="1"/>
              <a:t>cocok</a:t>
            </a:r>
            <a:r>
              <a:rPr lang="en-US" altLang="en-US" sz="2000" dirty="0"/>
              <a:t> </a:t>
            </a:r>
            <a:r>
              <a:rPr lang="en-US" altLang="en-US" sz="2000" dirty="0" err="1"/>
              <a:t>dari</a:t>
            </a:r>
            <a:r>
              <a:rPr lang="en-US" altLang="en-US" sz="2000" dirty="0"/>
              <a:t> donor.</a:t>
            </a:r>
          </a:p>
          <a:p>
            <a:pPr marL="342900" indent="-342900" algn="just">
              <a:spcBef>
                <a:spcPts val="1200"/>
              </a:spcBef>
            </a:pPr>
            <a:r>
              <a:rPr lang="en-US" altLang="en-US" b="1" i="1" dirty="0"/>
              <a:t>Patient records</a:t>
            </a:r>
          </a:p>
          <a:p>
            <a:pPr marL="800100" lvl="1" indent="-342900" algn="just">
              <a:spcBef>
                <a:spcPts val="600"/>
              </a:spcBef>
              <a:buFont typeface="Wingdings" panose="05000000000000000000" pitchFamily="2" charset="2"/>
              <a:buChar char="§"/>
            </a:pPr>
            <a:r>
              <a:rPr lang="en-US" altLang="en-US" sz="2000" dirty="0"/>
              <a:t>Basis data </a:t>
            </a:r>
            <a:r>
              <a:rPr lang="en-US" altLang="en-US" sz="2000" dirty="0" err="1"/>
              <a:t>digunakan</a:t>
            </a:r>
            <a:r>
              <a:rPr lang="en-US" altLang="en-US" sz="2000" dirty="0"/>
              <a:t> </a:t>
            </a:r>
            <a:r>
              <a:rPr lang="en-US" altLang="en-US" sz="2000" dirty="0" err="1"/>
              <a:t>oleh</a:t>
            </a:r>
            <a:r>
              <a:rPr lang="en-US" altLang="en-US" sz="2000" dirty="0"/>
              <a:t> </a:t>
            </a:r>
            <a:r>
              <a:rPr lang="en-US" altLang="en-US" sz="2000" dirty="0" err="1"/>
              <a:t>setiap</a:t>
            </a:r>
            <a:r>
              <a:rPr lang="en-US" altLang="en-US" sz="2000" dirty="0"/>
              <a:t> </a:t>
            </a:r>
            <a:r>
              <a:rPr lang="en-US" altLang="en-US" sz="2000" dirty="0" err="1"/>
              <a:t>rumah</a:t>
            </a:r>
            <a:r>
              <a:rPr lang="en-US" altLang="en-US" sz="2000" dirty="0"/>
              <a:t> </a:t>
            </a:r>
            <a:r>
              <a:rPr lang="en-US" altLang="en-US" sz="2000" dirty="0" err="1"/>
              <a:t>sakit</a:t>
            </a:r>
            <a:r>
              <a:rPr lang="en-US" altLang="en-US" sz="2000" dirty="0"/>
              <a:t> di </a:t>
            </a:r>
            <a:r>
              <a:rPr lang="en-US" altLang="en-US" sz="2000" dirty="0" err="1"/>
              <a:t>untuk</a:t>
            </a:r>
            <a:r>
              <a:rPr lang="en-US" altLang="en-US" sz="2000" dirty="0"/>
              <a:t> </a:t>
            </a:r>
            <a:r>
              <a:rPr lang="en-US" altLang="en-US" sz="2000" dirty="0" err="1"/>
              <a:t>menyimpan</a:t>
            </a:r>
            <a:r>
              <a:rPr lang="en-US" altLang="en-US" sz="2000" dirty="0"/>
              <a:t> </a:t>
            </a:r>
            <a:r>
              <a:rPr lang="en-US" altLang="en-US" sz="2000" dirty="0" err="1"/>
              <a:t>informasi</a:t>
            </a:r>
            <a:r>
              <a:rPr lang="en-US" altLang="en-US" sz="2000" dirty="0"/>
              <a:t> </a:t>
            </a:r>
            <a:r>
              <a:rPr lang="en-US" altLang="en-US" sz="2000" dirty="0" err="1"/>
              <a:t>tentang</a:t>
            </a:r>
            <a:r>
              <a:rPr lang="en-US" altLang="en-US" sz="2000" dirty="0"/>
              <a:t> </a:t>
            </a:r>
            <a:r>
              <a:rPr lang="en-US" altLang="en-US" sz="2000" dirty="0" err="1"/>
              <a:t>pasien</a:t>
            </a:r>
            <a:r>
              <a:rPr lang="en-US" altLang="en-US" sz="2000" dirty="0"/>
              <a:t>.</a:t>
            </a:r>
          </a:p>
          <a:p>
            <a:pPr marL="800100" lvl="1" indent="-342900" algn="just">
              <a:spcBef>
                <a:spcPts val="600"/>
              </a:spcBef>
              <a:buFont typeface="Wingdings" panose="05000000000000000000" pitchFamily="2" charset="2"/>
              <a:buChar char="§"/>
            </a:pPr>
            <a:r>
              <a:rPr lang="en-US" altLang="en-US" sz="2000" dirty="0" err="1"/>
              <a:t>Mencatat</a:t>
            </a:r>
            <a:r>
              <a:rPr lang="en-US" altLang="en-US" sz="2000" dirty="0"/>
              <a:t> </a:t>
            </a:r>
            <a:r>
              <a:rPr lang="en-US" altLang="en-US" sz="2000" dirty="0" err="1"/>
              <a:t>riwayat</a:t>
            </a:r>
            <a:r>
              <a:rPr lang="en-US" altLang="en-US" sz="2000" dirty="0"/>
              <a:t> </a:t>
            </a:r>
            <a:r>
              <a:rPr lang="en-US" altLang="en-US" sz="2000" dirty="0" err="1"/>
              <a:t>penyakit</a:t>
            </a:r>
            <a:r>
              <a:rPr lang="en-US" altLang="en-US" sz="2000" dirty="0"/>
              <a:t> </a:t>
            </a:r>
            <a:r>
              <a:rPr lang="en-US" altLang="en-US" sz="2000" dirty="0" err="1"/>
              <a:t>pasien</a:t>
            </a:r>
            <a:endParaRPr lang="en-US" altLang="en-US" sz="2000" dirty="0"/>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70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anim calcmode="lin" valueType="num">
                                      <p:cBhvr>
                                        <p:cTn id="13"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000"/>
                                        <p:tgtEl>
                                          <p:spTgt spid="237">
                                            <p:txEl>
                                              <p:pRg st="2" end="2"/>
                                            </p:txEl>
                                          </p:spTgt>
                                        </p:tgtEl>
                                      </p:cBhvr>
                                    </p:animEffect>
                                    <p:anim calcmode="lin" valueType="num">
                                      <p:cBhvr>
                                        <p:cTn id="18"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7">
                                            <p:txEl>
                                              <p:pRg st="3" end="3"/>
                                            </p:txEl>
                                          </p:spTgt>
                                        </p:tgtEl>
                                        <p:attrNameLst>
                                          <p:attrName>style.visibility</p:attrName>
                                        </p:attrNameLst>
                                      </p:cBhvr>
                                      <p:to>
                                        <p:strVal val="visible"/>
                                      </p:to>
                                    </p:set>
                                    <p:animEffect transition="in" filter="fade">
                                      <p:cBhvr>
                                        <p:cTn id="24" dur="1000"/>
                                        <p:tgtEl>
                                          <p:spTgt spid="237">
                                            <p:txEl>
                                              <p:pRg st="3" end="3"/>
                                            </p:txEl>
                                          </p:spTgt>
                                        </p:tgtEl>
                                      </p:cBhvr>
                                    </p:animEffect>
                                    <p:anim calcmode="lin" valueType="num">
                                      <p:cBhvr>
                                        <p:cTn id="25" dur="1000" fill="hold"/>
                                        <p:tgtEl>
                                          <p:spTgt spid="23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3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7">
                                            <p:txEl>
                                              <p:pRg st="4" end="4"/>
                                            </p:txEl>
                                          </p:spTgt>
                                        </p:tgtEl>
                                        <p:attrNameLst>
                                          <p:attrName>style.visibility</p:attrName>
                                        </p:attrNameLst>
                                      </p:cBhvr>
                                      <p:to>
                                        <p:strVal val="visible"/>
                                      </p:to>
                                    </p:set>
                                    <p:animEffect transition="in" filter="fade">
                                      <p:cBhvr>
                                        <p:cTn id="29" dur="1000"/>
                                        <p:tgtEl>
                                          <p:spTgt spid="237">
                                            <p:txEl>
                                              <p:pRg st="4" end="4"/>
                                            </p:txEl>
                                          </p:spTgt>
                                        </p:tgtEl>
                                      </p:cBhvr>
                                    </p:animEffect>
                                    <p:anim calcmode="lin" valueType="num">
                                      <p:cBhvr>
                                        <p:cTn id="30" dur="1000" fill="hold"/>
                                        <p:tgtEl>
                                          <p:spTgt spid="23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37">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7">
                                            <p:txEl>
                                              <p:pRg st="5" end="5"/>
                                            </p:txEl>
                                          </p:spTgt>
                                        </p:tgtEl>
                                        <p:attrNameLst>
                                          <p:attrName>style.visibility</p:attrName>
                                        </p:attrNameLst>
                                      </p:cBhvr>
                                      <p:to>
                                        <p:strVal val="visible"/>
                                      </p:to>
                                    </p:set>
                                    <p:animEffect transition="in" filter="fade">
                                      <p:cBhvr>
                                        <p:cTn id="34" dur="1000"/>
                                        <p:tgtEl>
                                          <p:spTgt spid="237">
                                            <p:txEl>
                                              <p:pRg st="5" end="5"/>
                                            </p:txEl>
                                          </p:spTgt>
                                        </p:tgtEl>
                                      </p:cBhvr>
                                    </p:animEffect>
                                    <p:anim calcmode="lin" valueType="num">
                                      <p:cBhvr>
                                        <p:cTn id="35" dur="1000" fill="hold"/>
                                        <p:tgtEl>
                                          <p:spTgt spid="23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Money : Cashless Society?</a:t>
            </a:r>
            <a:endParaRPr dirty="0"/>
          </a:p>
        </p:txBody>
      </p:sp>
      <p:sp>
        <p:nvSpPr>
          <p:cNvPr id="237" name="Google Shape;237;p16"/>
          <p:cNvSpPr txBox="1">
            <a:spLocks noGrp="1"/>
          </p:cNvSpPr>
          <p:nvPr>
            <p:ph type="body" idx="1"/>
          </p:nvPr>
        </p:nvSpPr>
        <p:spPr>
          <a:xfrm>
            <a:off x="155275" y="1227079"/>
            <a:ext cx="8816197"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b="1" dirty="0"/>
              <a:t>DEFINISI</a:t>
            </a:r>
            <a:r>
              <a:rPr lang="en-US" altLang="en-US" dirty="0"/>
              <a:t>: Virtual </a:t>
            </a:r>
            <a:r>
              <a:rPr lang="en-US" altLang="en-US" dirty="0" err="1"/>
              <a:t>berarti</a:t>
            </a:r>
            <a:r>
              <a:rPr lang="en-US" altLang="en-US" dirty="0"/>
              <a:t> </a:t>
            </a:r>
            <a:r>
              <a:rPr lang="en-US" altLang="en-US" dirty="0" err="1"/>
              <a:t>sesuatu</a:t>
            </a:r>
            <a:r>
              <a:rPr lang="en-US" altLang="en-US" dirty="0"/>
              <a:t> yang </a:t>
            </a:r>
            <a:r>
              <a:rPr lang="en-US" altLang="en-US" dirty="0" err="1"/>
              <a:t>dibuat</a:t>
            </a:r>
            <a:r>
              <a:rPr lang="en-US" altLang="en-US" dirty="0"/>
              <a:t>, </a:t>
            </a:r>
            <a:r>
              <a:rPr lang="en-US" altLang="en-US" dirty="0" err="1"/>
              <a:t>disimulasikan</a:t>
            </a:r>
            <a:r>
              <a:rPr lang="en-US" altLang="en-US" dirty="0"/>
              <a:t>, </a:t>
            </a:r>
            <a:r>
              <a:rPr lang="en-US" altLang="en-US" dirty="0" err="1"/>
              <a:t>atau</a:t>
            </a:r>
            <a:r>
              <a:rPr lang="en-US" altLang="en-US" dirty="0"/>
              <a:t> </a:t>
            </a:r>
            <a:r>
              <a:rPr lang="en-US" altLang="en-US" dirty="0" err="1"/>
              <a:t>dijalankan</a:t>
            </a:r>
            <a:r>
              <a:rPr lang="en-US" altLang="en-US" dirty="0"/>
              <a:t> </a:t>
            </a:r>
            <a:r>
              <a:rPr lang="en-US" altLang="en-US" dirty="0" err="1"/>
              <a:t>melalui</a:t>
            </a:r>
            <a:r>
              <a:rPr lang="en-US" altLang="en-US" dirty="0"/>
              <a:t> </a:t>
            </a:r>
            <a:r>
              <a:rPr lang="en-US" altLang="en-US" dirty="0" err="1"/>
              <a:t>komputer</a:t>
            </a:r>
            <a:r>
              <a:rPr lang="en-US" altLang="en-US" dirty="0"/>
              <a:t> </a:t>
            </a:r>
            <a:r>
              <a:rPr lang="en-US" altLang="en-US" dirty="0" err="1"/>
              <a:t>atau</a:t>
            </a:r>
            <a:r>
              <a:rPr lang="en-US" altLang="en-US" dirty="0"/>
              <a:t> </a:t>
            </a:r>
            <a:r>
              <a:rPr lang="en-US" altLang="en-US" dirty="0" err="1"/>
              <a:t>jaringan</a:t>
            </a:r>
            <a:r>
              <a:rPr lang="en-US" altLang="en-US" dirty="0"/>
              <a:t> </a:t>
            </a:r>
            <a:r>
              <a:rPr lang="en-US" altLang="en-US" dirty="0" err="1"/>
              <a:t>komputer</a:t>
            </a:r>
            <a:r>
              <a:rPr lang="en-US" altLang="en-US" dirty="0"/>
              <a:t>.</a:t>
            </a:r>
          </a:p>
          <a:p>
            <a:pPr marL="342900" indent="-342900" algn="just">
              <a:spcBef>
                <a:spcPts val="1200"/>
              </a:spcBef>
            </a:pPr>
            <a:r>
              <a:rPr lang="en-US" altLang="en-US" b="1" i="1" dirty="0"/>
              <a:t>Virtual money</a:t>
            </a:r>
            <a:r>
              <a:rPr lang="en-US" altLang="en-US" dirty="0"/>
              <a:t> </a:t>
            </a:r>
          </a:p>
          <a:p>
            <a:pPr marL="800100" lvl="1" indent="-342900" algn="just">
              <a:spcBef>
                <a:spcPts val="1200"/>
              </a:spcBef>
              <a:buFont typeface="Wingdings" panose="05000000000000000000" pitchFamily="2" charset="2"/>
              <a:buChar char="§"/>
            </a:pPr>
            <a:r>
              <a:rPr lang="en-US" altLang="en-US" i="1" dirty="0"/>
              <a:t>Cash-value cards: </a:t>
            </a:r>
            <a:r>
              <a:rPr lang="en-ID" dirty="0"/>
              <a:t>: e-toll, CC, flash</a:t>
            </a:r>
            <a:endParaRPr lang="en-US" altLang="en-US" i="1" dirty="0"/>
          </a:p>
          <a:p>
            <a:pPr marL="800100" lvl="1" indent="-342900" algn="just">
              <a:spcBef>
                <a:spcPts val="1200"/>
              </a:spcBef>
              <a:buFont typeface="Wingdings" panose="05000000000000000000" pitchFamily="2" charset="2"/>
              <a:buChar char="§"/>
            </a:pPr>
            <a:r>
              <a:rPr lang="en-US" altLang="en-US" i="1" dirty="0"/>
              <a:t>“Electronic wallets” (e.g., PayPal, OVO, DANA, </a:t>
            </a:r>
            <a:r>
              <a:rPr lang="en-US" altLang="en-US" i="1" dirty="0" err="1"/>
              <a:t>dll</a:t>
            </a:r>
            <a:r>
              <a:rPr lang="en-US" altLang="en-US" i="1" dirty="0"/>
              <a:t>)</a:t>
            </a:r>
          </a:p>
          <a:p>
            <a:pPr marL="800100" lvl="1" indent="-342900" algn="just">
              <a:spcBef>
                <a:spcPts val="1200"/>
              </a:spcBef>
              <a:buFont typeface="Wingdings" panose="05000000000000000000" pitchFamily="2" charset="2"/>
              <a:buChar char="§"/>
            </a:pPr>
            <a:r>
              <a:rPr lang="en-US" altLang="en-US" i="1" dirty="0"/>
              <a:t>Online bill paying</a:t>
            </a:r>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7028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ICT in Entertainment &amp; the Arts</a:t>
            </a:r>
            <a:endParaRPr dirty="0"/>
          </a:p>
        </p:txBody>
      </p:sp>
      <p:sp>
        <p:nvSpPr>
          <p:cNvPr id="237" name="Google Shape;237;p16"/>
          <p:cNvSpPr txBox="1">
            <a:spLocks noGrp="1"/>
          </p:cNvSpPr>
          <p:nvPr>
            <p:ph type="body" idx="1"/>
          </p:nvPr>
        </p:nvSpPr>
        <p:spPr>
          <a:xfrm>
            <a:off x="155275" y="1227079"/>
            <a:ext cx="8816197"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a:t>Video games</a:t>
            </a:r>
          </a:p>
          <a:p>
            <a:pPr marL="342900" indent="-342900" algn="just">
              <a:spcBef>
                <a:spcPts val="1200"/>
              </a:spcBef>
            </a:pPr>
            <a:r>
              <a:rPr lang="en-US" altLang="en-US" dirty="0"/>
              <a:t>Photo sharing</a:t>
            </a:r>
          </a:p>
          <a:p>
            <a:pPr marL="342900" indent="-342900" algn="just">
              <a:spcBef>
                <a:spcPts val="1200"/>
              </a:spcBef>
            </a:pPr>
            <a:r>
              <a:rPr lang="en-US" altLang="en-US" dirty="0"/>
              <a:t>Streaming &amp; Downloading</a:t>
            </a:r>
          </a:p>
          <a:p>
            <a:pPr marL="800100" lvl="1" indent="-342900" algn="just">
              <a:spcBef>
                <a:spcPts val="1200"/>
              </a:spcBef>
              <a:buFont typeface="Wingdings" panose="05000000000000000000" pitchFamily="2" charset="2"/>
              <a:buChar char="§"/>
            </a:pPr>
            <a:r>
              <a:rPr lang="en-US" altLang="en-US" dirty="0"/>
              <a:t>Music</a:t>
            </a:r>
          </a:p>
          <a:p>
            <a:pPr marL="800100" lvl="1" indent="-342900" algn="just">
              <a:spcBef>
                <a:spcPts val="1200"/>
              </a:spcBef>
              <a:buFont typeface="Wingdings" panose="05000000000000000000" pitchFamily="2" charset="2"/>
              <a:buChar char="§"/>
            </a:pPr>
            <a:r>
              <a:rPr lang="en-US" altLang="en-US" dirty="0"/>
              <a:t>Movies</a:t>
            </a:r>
          </a:p>
          <a:p>
            <a:pPr marL="342900" indent="-342900" algn="just">
              <a:spcBef>
                <a:spcPts val="1200"/>
              </a:spcBef>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4783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a:t>ICT in Job &amp; Careers</a:t>
            </a:r>
            <a:endParaRPr dirty="0"/>
          </a:p>
        </p:txBody>
      </p:sp>
      <p:sp>
        <p:nvSpPr>
          <p:cNvPr id="237" name="Google Shape;237;p16"/>
          <p:cNvSpPr txBox="1">
            <a:spLocks noGrp="1"/>
          </p:cNvSpPr>
          <p:nvPr>
            <p:ph type="body" idx="1"/>
          </p:nvPr>
        </p:nvSpPr>
        <p:spPr>
          <a:xfrm>
            <a:off x="155275" y="1227079"/>
            <a:ext cx="8816197"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dirty="0"/>
              <a:t>Hotel: reservations systems.</a:t>
            </a:r>
          </a:p>
          <a:p>
            <a:pPr marL="342900" indent="-342900" algn="just">
              <a:spcBef>
                <a:spcPts val="1200"/>
              </a:spcBef>
            </a:pPr>
            <a:r>
              <a:rPr lang="en-US" altLang="en-US" dirty="0" err="1"/>
              <a:t>Stasiun</a:t>
            </a:r>
            <a:r>
              <a:rPr lang="en-US" altLang="en-US" dirty="0"/>
              <a:t>: system </a:t>
            </a:r>
            <a:r>
              <a:rPr lang="en-US" altLang="en-US" dirty="0" err="1"/>
              <a:t>jadwal</a:t>
            </a:r>
            <a:r>
              <a:rPr lang="en-US" altLang="en-US" dirty="0"/>
              <a:t> </a:t>
            </a:r>
            <a:r>
              <a:rPr lang="en-US" altLang="en-US" dirty="0" err="1"/>
              <a:t>keberangkatan</a:t>
            </a:r>
            <a:r>
              <a:rPr lang="en-US" altLang="en-US" dirty="0"/>
              <a:t>/</a:t>
            </a:r>
            <a:r>
              <a:rPr lang="en-US" altLang="en-US" dirty="0" err="1"/>
              <a:t>kedatangan</a:t>
            </a:r>
            <a:r>
              <a:rPr lang="en-US" altLang="en-US" dirty="0"/>
              <a:t>, </a:t>
            </a:r>
            <a:r>
              <a:rPr lang="en-US" altLang="en-US" dirty="0" err="1"/>
              <a:t>penjualan</a:t>
            </a:r>
            <a:r>
              <a:rPr lang="en-US" altLang="en-US" dirty="0"/>
              <a:t> </a:t>
            </a:r>
            <a:r>
              <a:rPr lang="en-US" altLang="en-US" dirty="0" err="1"/>
              <a:t>tiket</a:t>
            </a:r>
            <a:endParaRPr lang="en-US" altLang="en-US" dirty="0"/>
          </a:p>
          <a:p>
            <a:pPr marL="342900" indent="-342900" algn="just">
              <a:spcBef>
                <a:spcPts val="1200"/>
              </a:spcBef>
            </a:pPr>
            <a:r>
              <a:rPr lang="en-US" altLang="en-US" dirty="0" err="1"/>
              <a:t>Kampus</a:t>
            </a:r>
            <a:r>
              <a:rPr lang="en-US" altLang="en-US" dirty="0"/>
              <a:t>: system </a:t>
            </a:r>
            <a:r>
              <a:rPr lang="en-US" altLang="en-US" dirty="0" err="1"/>
              <a:t>informasi</a:t>
            </a:r>
            <a:r>
              <a:rPr lang="en-US" altLang="en-US" dirty="0"/>
              <a:t> </a:t>
            </a:r>
            <a:r>
              <a:rPr lang="en-US" altLang="en-US" dirty="0" err="1"/>
              <a:t>akademik</a:t>
            </a:r>
            <a:endParaRPr lang="en-US" altLang="en-US" dirty="0"/>
          </a:p>
          <a:p>
            <a:pPr marL="342900" indent="-342900" algn="just">
              <a:spcBef>
                <a:spcPts val="1200"/>
              </a:spcBef>
            </a:pPr>
            <a:r>
              <a:rPr lang="en-US" altLang="en-US" dirty="0"/>
              <a:t>Customer Service: </a:t>
            </a:r>
            <a:r>
              <a:rPr lang="en-US" altLang="en-US" dirty="0" err="1"/>
              <a:t>manajemen</a:t>
            </a:r>
            <a:r>
              <a:rPr lang="en-US" altLang="en-US" dirty="0"/>
              <a:t> </a:t>
            </a:r>
            <a:r>
              <a:rPr lang="en-US" altLang="en-US" dirty="0" err="1"/>
              <a:t>pelayanan</a:t>
            </a:r>
            <a:r>
              <a:rPr lang="en-US" altLang="en-US" dirty="0"/>
              <a:t> customer</a:t>
            </a:r>
          </a:p>
          <a:p>
            <a:pPr marL="342900" indent="-342900" algn="just">
              <a:spcBef>
                <a:spcPts val="1200"/>
              </a:spcBef>
            </a:pPr>
            <a:r>
              <a:rPr lang="en-US" altLang="en-US" dirty="0" err="1"/>
              <a:t>Toserba</a:t>
            </a:r>
            <a:r>
              <a:rPr lang="en-US" altLang="en-US" dirty="0"/>
              <a:t>: system </a:t>
            </a:r>
            <a:r>
              <a:rPr lang="en-US" altLang="en-US" dirty="0" err="1"/>
              <a:t>kasir</a:t>
            </a:r>
            <a:endParaRPr lang="en-US" altLang="en-US" dirty="0"/>
          </a:p>
          <a:p>
            <a:pPr marL="342900" indent="-342900" algn="just">
              <a:spcBef>
                <a:spcPts val="1200"/>
              </a:spcBef>
            </a:pPr>
            <a:r>
              <a:rPr lang="en-US" altLang="en-US" dirty="0"/>
              <a:t>Job-hunting: </a:t>
            </a:r>
            <a:r>
              <a:rPr lang="en-US" altLang="en-US" i="1" dirty="0"/>
              <a:t>online job searches, create &amp; post resume</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618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1" end="1"/>
                                            </p:txEl>
                                          </p:spTgt>
                                        </p:tgtEl>
                                        <p:attrNameLst>
                                          <p:attrName>style.visibility</p:attrName>
                                        </p:attrNameLst>
                                      </p:cBhvr>
                                      <p:to>
                                        <p:strVal val="visible"/>
                                      </p:to>
                                    </p:set>
                                    <p:animEffect transition="in" filter="fade">
                                      <p:cBhvr>
                                        <p:cTn id="14" dur="1000"/>
                                        <p:tgtEl>
                                          <p:spTgt spid="237">
                                            <p:txEl>
                                              <p:pRg st="1" end="1"/>
                                            </p:txEl>
                                          </p:spTgt>
                                        </p:tgtEl>
                                      </p:cBhvr>
                                    </p:animEffect>
                                    <p:anim calcmode="lin" valueType="num">
                                      <p:cBhvr>
                                        <p:cTn id="15"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7">
                                            <p:txEl>
                                              <p:pRg st="2" end="2"/>
                                            </p:txEl>
                                          </p:spTgt>
                                        </p:tgtEl>
                                        <p:attrNameLst>
                                          <p:attrName>style.visibility</p:attrName>
                                        </p:attrNameLst>
                                      </p:cBhvr>
                                      <p:to>
                                        <p:strVal val="visible"/>
                                      </p:to>
                                    </p:set>
                                    <p:animEffect transition="in" filter="fade">
                                      <p:cBhvr>
                                        <p:cTn id="21" dur="1000"/>
                                        <p:tgtEl>
                                          <p:spTgt spid="237">
                                            <p:txEl>
                                              <p:pRg st="2" end="2"/>
                                            </p:txEl>
                                          </p:spTgt>
                                        </p:tgtEl>
                                      </p:cBhvr>
                                    </p:animEffect>
                                    <p:anim calcmode="lin" valueType="num">
                                      <p:cBhvr>
                                        <p:cTn id="22"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7">
                                            <p:txEl>
                                              <p:pRg st="3" end="3"/>
                                            </p:txEl>
                                          </p:spTgt>
                                        </p:tgtEl>
                                        <p:attrNameLst>
                                          <p:attrName>style.visibility</p:attrName>
                                        </p:attrNameLst>
                                      </p:cBhvr>
                                      <p:to>
                                        <p:strVal val="visible"/>
                                      </p:to>
                                    </p:set>
                                    <p:animEffect transition="in" filter="fade">
                                      <p:cBhvr>
                                        <p:cTn id="28" dur="1000"/>
                                        <p:tgtEl>
                                          <p:spTgt spid="237">
                                            <p:txEl>
                                              <p:pRg st="3" end="3"/>
                                            </p:txEl>
                                          </p:spTgt>
                                        </p:tgtEl>
                                      </p:cBhvr>
                                    </p:animEffect>
                                    <p:anim calcmode="lin" valueType="num">
                                      <p:cBhvr>
                                        <p:cTn id="29" dur="1000" fill="hold"/>
                                        <p:tgtEl>
                                          <p:spTgt spid="23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7">
                                            <p:txEl>
                                              <p:pRg st="4" end="4"/>
                                            </p:txEl>
                                          </p:spTgt>
                                        </p:tgtEl>
                                        <p:attrNameLst>
                                          <p:attrName>style.visibility</p:attrName>
                                        </p:attrNameLst>
                                      </p:cBhvr>
                                      <p:to>
                                        <p:strVal val="visible"/>
                                      </p:to>
                                    </p:set>
                                    <p:animEffect transition="in" filter="fade">
                                      <p:cBhvr>
                                        <p:cTn id="35" dur="1000"/>
                                        <p:tgtEl>
                                          <p:spTgt spid="237">
                                            <p:txEl>
                                              <p:pRg st="4" end="4"/>
                                            </p:txEl>
                                          </p:spTgt>
                                        </p:tgtEl>
                                      </p:cBhvr>
                                    </p:animEffect>
                                    <p:anim calcmode="lin" valueType="num">
                                      <p:cBhvr>
                                        <p:cTn id="36" dur="1000" fill="hold"/>
                                        <p:tgtEl>
                                          <p:spTgt spid="23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7">
                                            <p:txEl>
                                              <p:pRg st="5" end="5"/>
                                            </p:txEl>
                                          </p:spTgt>
                                        </p:tgtEl>
                                        <p:attrNameLst>
                                          <p:attrName>style.visibility</p:attrName>
                                        </p:attrNameLst>
                                      </p:cBhvr>
                                      <p:to>
                                        <p:strVal val="visible"/>
                                      </p:to>
                                    </p:set>
                                    <p:animEffect transition="in" filter="fade">
                                      <p:cBhvr>
                                        <p:cTn id="42" dur="1000"/>
                                        <p:tgtEl>
                                          <p:spTgt spid="237">
                                            <p:txEl>
                                              <p:pRg st="5" end="5"/>
                                            </p:txEl>
                                          </p:spTgt>
                                        </p:tgtEl>
                                      </p:cBhvr>
                                    </p:animEffect>
                                    <p:anim calcmode="lin" valueType="num">
                                      <p:cBhvr>
                                        <p:cTn id="43" dur="1000" fill="hold"/>
                                        <p:tgtEl>
                                          <p:spTgt spid="23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4" name="Google Shape;384;p25"/>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82" name="Google Shape;382;p25"/>
          <p:cNvSpPr txBox="1">
            <a:spLocks noGrp="1"/>
          </p:cNvSpPr>
          <p:nvPr>
            <p:ph type="ctrTitle" idx="4294967295"/>
          </p:nvPr>
        </p:nvSpPr>
        <p:spPr>
          <a:xfrm>
            <a:off x="1104900" y="1808163"/>
            <a:ext cx="8039100" cy="12255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dirty="0" err="1">
                <a:solidFill>
                  <a:srgbClr val="3F5378"/>
                </a:solidFill>
              </a:rPr>
              <a:t>Pertanyaan</a:t>
            </a:r>
            <a:r>
              <a:rPr lang="en-US" sz="7200" dirty="0">
                <a:solidFill>
                  <a:srgbClr val="3F5378"/>
                </a:solidFill>
              </a:rPr>
              <a:t>?</a:t>
            </a:r>
            <a:endParaRPr sz="7200" dirty="0">
              <a:solidFill>
                <a:srgbClr val="3F5378"/>
              </a:solidFill>
            </a:endParaRPr>
          </a:p>
        </p:txBody>
      </p:sp>
    </p:spTree>
    <p:extLst>
      <p:ext uri="{BB962C8B-B14F-4D97-AF65-F5344CB8AC3E}">
        <p14:creationId xmlns:p14="http://schemas.microsoft.com/office/powerpoint/2010/main" val="3036420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dirty="0" err="1"/>
              <a:t>Tugas</a:t>
            </a:r>
            <a:r>
              <a:rPr lang="en-US" dirty="0"/>
              <a:t> </a:t>
            </a:r>
            <a:r>
              <a:rPr lang="en-US" dirty="0" err="1"/>
              <a:t>Individu</a:t>
            </a:r>
            <a:endParaRPr dirty="0"/>
          </a:p>
        </p:txBody>
      </p:sp>
      <p:sp>
        <p:nvSpPr>
          <p:cNvPr id="237" name="Google Shape;237;p16"/>
          <p:cNvSpPr txBox="1">
            <a:spLocks noGrp="1"/>
          </p:cNvSpPr>
          <p:nvPr>
            <p:ph type="body" idx="1"/>
          </p:nvPr>
        </p:nvSpPr>
        <p:spPr>
          <a:xfrm>
            <a:off x="155275" y="1227079"/>
            <a:ext cx="8816197" cy="3830156"/>
          </a:xfrm>
          <a:prstGeom prst="rect">
            <a:avLst/>
          </a:prstGeom>
        </p:spPr>
        <p:txBody>
          <a:bodyPr spcFirstLastPara="1" wrap="square" lIns="91425" tIns="91425" rIns="91425" bIns="91425" anchor="t" anchorCtr="0">
            <a:noAutofit/>
          </a:bodyPr>
          <a:lstStyle/>
          <a:p>
            <a:pPr marL="342900" indent="-342900" algn="just">
              <a:spcBef>
                <a:spcPts val="1200"/>
              </a:spcBef>
            </a:pPr>
            <a:r>
              <a:rPr lang="en-US" altLang="en-US" sz="2000" dirty="0" err="1"/>
              <a:t>Buat</a:t>
            </a:r>
            <a:r>
              <a:rPr lang="en-US" altLang="en-US" sz="2000" dirty="0"/>
              <a:t> 10 </a:t>
            </a:r>
            <a:r>
              <a:rPr lang="en-US" altLang="en-US" sz="2000" dirty="0" err="1"/>
              <a:t>soal</a:t>
            </a:r>
            <a:r>
              <a:rPr lang="en-US" altLang="en-US" sz="2000" dirty="0"/>
              <a:t> </a:t>
            </a:r>
            <a:r>
              <a:rPr lang="en-US" altLang="en-US" sz="2000" dirty="0" err="1"/>
              <a:t>dengan</a:t>
            </a:r>
            <a:r>
              <a:rPr lang="en-US" altLang="en-US" sz="2000" dirty="0"/>
              <a:t> 5 </a:t>
            </a:r>
            <a:r>
              <a:rPr lang="en-US" altLang="en-US" sz="2000" dirty="0" err="1"/>
              <a:t>pilihan</a:t>
            </a:r>
            <a:r>
              <a:rPr lang="en-US" altLang="en-US" sz="2000" dirty="0"/>
              <a:t> </a:t>
            </a:r>
            <a:r>
              <a:rPr lang="en-US" altLang="en-US" sz="2000" dirty="0" err="1"/>
              <a:t>jawaban</a:t>
            </a:r>
            <a:r>
              <a:rPr lang="en-US" altLang="en-US" sz="2000" dirty="0"/>
              <a:t> (</a:t>
            </a:r>
            <a:r>
              <a:rPr lang="en-US" altLang="en-US" sz="2000" dirty="0" err="1"/>
              <a:t>jawaban</a:t>
            </a:r>
            <a:r>
              <a:rPr lang="en-US" altLang="en-US" sz="2000" dirty="0"/>
              <a:t> </a:t>
            </a:r>
            <a:r>
              <a:rPr lang="en-US" altLang="en-US" sz="2000" dirty="0" err="1"/>
              <a:t>benar</a:t>
            </a:r>
            <a:r>
              <a:rPr lang="en-US" altLang="en-US" sz="2000" dirty="0"/>
              <a:t> di </a:t>
            </a:r>
            <a:r>
              <a:rPr lang="en-US" altLang="en-US" sz="2000" dirty="0" err="1"/>
              <a:t>tebalkan</a:t>
            </a:r>
            <a:r>
              <a:rPr lang="en-US" altLang="en-US" sz="2000" dirty="0"/>
              <a:t>/</a:t>
            </a:r>
            <a:r>
              <a:rPr lang="en-US" altLang="en-US" sz="2000" b="1" i="1" dirty="0"/>
              <a:t>bold</a:t>
            </a:r>
            <a:r>
              <a:rPr lang="en-US" altLang="en-US" sz="2000" dirty="0"/>
              <a:t>)  </a:t>
            </a:r>
            <a:r>
              <a:rPr lang="en-US" altLang="en-US" sz="2000" dirty="0" err="1"/>
              <a:t>berdasarkan</a:t>
            </a:r>
            <a:r>
              <a:rPr lang="en-US" altLang="en-US" sz="2000" dirty="0"/>
              <a:t> </a:t>
            </a:r>
            <a:r>
              <a:rPr lang="en-US" altLang="en-US" sz="2000" dirty="0" err="1"/>
              <a:t>materi</a:t>
            </a:r>
            <a:r>
              <a:rPr lang="en-US" altLang="en-US" sz="2000" dirty="0"/>
              <a:t> </a:t>
            </a:r>
            <a:r>
              <a:rPr lang="en-US" altLang="en-US" sz="2000" dirty="0" err="1"/>
              <a:t>hari</a:t>
            </a:r>
            <a:r>
              <a:rPr lang="en-US" altLang="en-US" sz="2000" dirty="0"/>
              <a:t> </a:t>
            </a:r>
            <a:r>
              <a:rPr lang="en-US" altLang="en-US" sz="2000" dirty="0" err="1"/>
              <a:t>ini</a:t>
            </a:r>
            <a:r>
              <a:rPr lang="en-US" altLang="en-US" sz="2000" dirty="0"/>
              <a:t>.</a:t>
            </a:r>
          </a:p>
          <a:p>
            <a:pPr marL="342900" indent="-342900" algn="just">
              <a:spcBef>
                <a:spcPts val="1200"/>
              </a:spcBef>
            </a:pPr>
            <a:r>
              <a:rPr lang="en-US" altLang="en-US" sz="2000" dirty="0" err="1"/>
              <a:t>Tugas</a:t>
            </a:r>
            <a:r>
              <a:rPr lang="en-US" altLang="en-US" sz="2000" dirty="0"/>
              <a:t> </a:t>
            </a:r>
            <a:r>
              <a:rPr lang="en-US" altLang="en-US" sz="2000" dirty="0" err="1"/>
              <a:t>langsung</a:t>
            </a:r>
            <a:r>
              <a:rPr lang="en-US" altLang="en-US" sz="2000" dirty="0"/>
              <a:t> di submit di LMS, </a:t>
            </a:r>
            <a:r>
              <a:rPr lang="en-US" altLang="en-US" sz="2000" dirty="0" err="1"/>
              <a:t>tanpa</a:t>
            </a:r>
            <a:r>
              <a:rPr lang="en-US" altLang="en-US" sz="2000" dirty="0"/>
              <a:t> submit </a:t>
            </a:r>
            <a:r>
              <a:rPr lang="en-US" altLang="en-US" sz="2000" dirty="0" err="1"/>
              <a:t>dengan</a:t>
            </a:r>
            <a:r>
              <a:rPr lang="en-US" altLang="en-US" sz="2000" dirty="0"/>
              <a:t> file pdf.</a:t>
            </a:r>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dirty="0"/>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927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Preface ICT</a:t>
            </a:r>
            <a:endParaRPr dirty="0"/>
          </a:p>
        </p:txBody>
      </p:sp>
      <p:sp>
        <p:nvSpPr>
          <p:cNvPr id="237" name="Google Shape;237;p16"/>
          <p:cNvSpPr txBox="1">
            <a:spLocks noGrp="1"/>
          </p:cNvSpPr>
          <p:nvPr>
            <p:ph type="body" idx="1"/>
          </p:nvPr>
        </p:nvSpPr>
        <p:spPr>
          <a:xfrm>
            <a:off x="191912" y="1313343"/>
            <a:ext cx="8195732" cy="3539211"/>
          </a:xfrm>
          <a:prstGeom prst="rect">
            <a:avLst/>
          </a:prstGeom>
        </p:spPr>
        <p:txBody>
          <a:bodyPr spcFirstLastPara="1" wrap="square" lIns="91425" tIns="91425" rIns="91425" bIns="91425" anchor="t" anchorCtr="0">
            <a:noAutofit/>
          </a:bodyPr>
          <a:lstStyle/>
          <a:p>
            <a:pPr marL="342900" indent="-342900" algn="just"/>
            <a:r>
              <a:rPr lang="en-US" altLang="en-US" i="1" dirty="0"/>
              <a:t>Information </a:t>
            </a:r>
            <a:r>
              <a:rPr lang="en-US" altLang="en-US" dirty="0"/>
              <a:t>(</a:t>
            </a:r>
            <a:r>
              <a:rPr lang="en-US" altLang="en-US" dirty="0" err="1"/>
              <a:t>informasi</a:t>
            </a:r>
            <a:r>
              <a:rPr lang="en-US" altLang="en-US" dirty="0"/>
              <a:t>) : </a:t>
            </a:r>
            <a:r>
              <a:rPr lang="en-US" altLang="en-US" dirty="0" err="1"/>
              <a:t>hasil</a:t>
            </a:r>
            <a:r>
              <a:rPr lang="en-US" altLang="en-US" dirty="0"/>
              <a:t> </a:t>
            </a:r>
            <a:r>
              <a:rPr lang="en-US" altLang="en-US" dirty="0" err="1"/>
              <a:t>dari</a:t>
            </a:r>
            <a:r>
              <a:rPr lang="en-US" altLang="en-US" dirty="0"/>
              <a:t> data yang </a:t>
            </a:r>
            <a:r>
              <a:rPr lang="en-US" altLang="en-US" dirty="0" err="1"/>
              <a:t>diolah</a:t>
            </a:r>
            <a:r>
              <a:rPr lang="en-US" altLang="en-US" dirty="0"/>
              <a:t> </a:t>
            </a:r>
            <a:r>
              <a:rPr lang="en-US" altLang="en-US" dirty="0" err="1"/>
              <a:t>dan</a:t>
            </a:r>
            <a:r>
              <a:rPr lang="en-US" altLang="en-US" dirty="0"/>
              <a:t> </a:t>
            </a:r>
            <a:r>
              <a:rPr lang="en-US" altLang="en-US" dirty="0" err="1"/>
              <a:t>menerangkan</a:t>
            </a:r>
            <a:r>
              <a:rPr lang="en-US" altLang="en-US" dirty="0"/>
              <a:t> </a:t>
            </a:r>
            <a:r>
              <a:rPr lang="en-US" altLang="en-US" dirty="0" err="1"/>
              <a:t>sesuatu</a:t>
            </a:r>
            <a:r>
              <a:rPr lang="en-US" altLang="en-US" dirty="0"/>
              <a:t> </a:t>
            </a:r>
            <a:r>
              <a:rPr lang="en-US" altLang="en-US" dirty="0" err="1"/>
              <a:t>serta</a:t>
            </a:r>
            <a:r>
              <a:rPr lang="en-US" altLang="en-US" dirty="0"/>
              <a:t> </a:t>
            </a:r>
            <a:r>
              <a:rPr lang="en-US" altLang="en-US" dirty="0" err="1"/>
              <a:t>berguna</a:t>
            </a:r>
            <a:r>
              <a:rPr lang="en-US" altLang="en-US" dirty="0"/>
              <a:t> </a:t>
            </a:r>
            <a:r>
              <a:rPr lang="en-US" altLang="en-US" dirty="0" err="1"/>
              <a:t>bagi</a:t>
            </a:r>
            <a:r>
              <a:rPr lang="en-US" altLang="en-US" dirty="0"/>
              <a:t> yang </a:t>
            </a:r>
            <a:r>
              <a:rPr lang="en-US" altLang="en-US" dirty="0" err="1"/>
              <a:t>mengetahuinya</a:t>
            </a:r>
            <a:r>
              <a:rPr lang="en-US" altLang="en-US" dirty="0"/>
              <a:t>.</a:t>
            </a:r>
          </a:p>
          <a:p>
            <a:pPr marL="342900" indent="-342900" algn="just">
              <a:spcBef>
                <a:spcPts val="1800"/>
              </a:spcBef>
              <a:spcAft>
                <a:spcPts val="1200"/>
              </a:spcAft>
            </a:pPr>
            <a:r>
              <a:rPr lang="en-US" altLang="en-US" i="1" dirty="0"/>
              <a:t>Communication </a:t>
            </a:r>
            <a:r>
              <a:rPr lang="en-US" altLang="en-US" dirty="0"/>
              <a:t>(</a:t>
            </a:r>
            <a:r>
              <a:rPr lang="en-US" altLang="en-US" dirty="0" err="1"/>
              <a:t>komunikasi</a:t>
            </a:r>
            <a:r>
              <a:rPr lang="en-US" altLang="en-US" dirty="0"/>
              <a:t>) : </a:t>
            </a:r>
            <a:r>
              <a:rPr lang="en-US" altLang="en-US" dirty="0" err="1"/>
              <a:t>pengiriman</a:t>
            </a:r>
            <a:r>
              <a:rPr lang="en-US" altLang="en-US" dirty="0"/>
              <a:t> dan </a:t>
            </a:r>
            <a:r>
              <a:rPr lang="en-US" altLang="en-US" dirty="0" err="1"/>
              <a:t>penerimaan</a:t>
            </a:r>
            <a:r>
              <a:rPr lang="en-US" altLang="en-US" dirty="0"/>
              <a:t> </a:t>
            </a:r>
            <a:r>
              <a:rPr lang="en-US" altLang="en-US" dirty="0" err="1"/>
              <a:t>pesan</a:t>
            </a:r>
            <a:r>
              <a:rPr lang="en-US" altLang="en-US" dirty="0"/>
              <a:t> </a:t>
            </a:r>
            <a:r>
              <a:rPr lang="en-US" altLang="en-US" dirty="0" err="1"/>
              <a:t>atau</a:t>
            </a:r>
            <a:r>
              <a:rPr lang="en-US" altLang="en-US" dirty="0"/>
              <a:t> </a:t>
            </a:r>
            <a:r>
              <a:rPr lang="en-US" altLang="en-US" dirty="0" err="1"/>
              <a:t>berita</a:t>
            </a:r>
            <a:r>
              <a:rPr lang="en-US" altLang="en-US" dirty="0"/>
              <a:t> </a:t>
            </a:r>
            <a:r>
              <a:rPr lang="en-US" altLang="en-US" dirty="0" err="1"/>
              <a:t>antara</a:t>
            </a:r>
            <a:r>
              <a:rPr lang="en-US" altLang="en-US" dirty="0"/>
              <a:t> 2 </a:t>
            </a:r>
            <a:r>
              <a:rPr lang="en-US" altLang="en-US" dirty="0" err="1"/>
              <a:t>pihak</a:t>
            </a:r>
            <a:r>
              <a:rPr lang="en-US" altLang="en-US" dirty="0"/>
              <a:t> </a:t>
            </a:r>
            <a:r>
              <a:rPr lang="en-US" altLang="en-US" dirty="0" err="1"/>
              <a:t>atau</a:t>
            </a:r>
            <a:r>
              <a:rPr lang="en-US" altLang="en-US" dirty="0"/>
              <a:t> </a:t>
            </a:r>
            <a:r>
              <a:rPr lang="en-US" altLang="en-US" dirty="0" err="1"/>
              <a:t>lebih</a:t>
            </a:r>
            <a:r>
              <a:rPr lang="en-US" altLang="en-US" dirty="0"/>
              <a:t> </a:t>
            </a:r>
            <a:r>
              <a:rPr lang="en-US" altLang="en-US" dirty="0" err="1"/>
              <a:t>sehingga</a:t>
            </a:r>
            <a:r>
              <a:rPr lang="en-US" altLang="en-US" dirty="0"/>
              <a:t> </a:t>
            </a:r>
            <a:r>
              <a:rPr lang="en-US" altLang="en-US" dirty="0" err="1"/>
              <a:t>pesan</a:t>
            </a:r>
            <a:r>
              <a:rPr lang="en-US" altLang="en-US" dirty="0"/>
              <a:t> yang </a:t>
            </a:r>
            <a:r>
              <a:rPr lang="en-US" altLang="en-US" dirty="0" err="1"/>
              <a:t>dimaksud</a:t>
            </a:r>
            <a:r>
              <a:rPr lang="en-US" altLang="en-US" dirty="0"/>
              <a:t> </a:t>
            </a:r>
            <a:r>
              <a:rPr lang="en-US" altLang="en-US" dirty="0" err="1"/>
              <a:t>dapat</a:t>
            </a:r>
            <a:r>
              <a:rPr lang="en-US" altLang="en-US" dirty="0"/>
              <a:t> </a:t>
            </a:r>
            <a:r>
              <a:rPr lang="en-US" altLang="en-US" dirty="0" err="1"/>
              <a:t>dipahami</a:t>
            </a:r>
            <a:r>
              <a:rPr lang="en-US" altLang="en-US" dirty="0"/>
              <a:t>.</a:t>
            </a:r>
          </a:p>
          <a:p>
            <a:pPr marL="342900" indent="-342900" algn="just"/>
            <a:r>
              <a:rPr lang="en-US" altLang="en-US" i="1" dirty="0"/>
              <a:t>Technology </a:t>
            </a:r>
            <a:r>
              <a:rPr lang="en-US" altLang="en-US" dirty="0"/>
              <a:t>(</a:t>
            </a:r>
            <a:r>
              <a:rPr lang="en-US" altLang="en-US" dirty="0" err="1"/>
              <a:t>teknologi</a:t>
            </a:r>
            <a:r>
              <a:rPr lang="en-US" altLang="en-US" dirty="0"/>
              <a:t>) : </a:t>
            </a:r>
            <a:r>
              <a:rPr lang="en-US" altLang="en-US" dirty="0" err="1"/>
              <a:t>kemampuan</a:t>
            </a:r>
            <a:r>
              <a:rPr lang="en-US" altLang="en-US" dirty="0"/>
              <a:t> </a:t>
            </a:r>
            <a:r>
              <a:rPr lang="en-US" altLang="en-US" dirty="0" err="1"/>
              <a:t>teknik</a:t>
            </a:r>
            <a:r>
              <a:rPr lang="en-US" altLang="en-US" dirty="0"/>
              <a:t> yang </a:t>
            </a:r>
            <a:r>
              <a:rPr lang="en-US" altLang="en-US" dirty="0" err="1"/>
              <a:t>berlandaskan</a:t>
            </a:r>
            <a:r>
              <a:rPr lang="en-US" altLang="en-US" dirty="0"/>
              <a:t> </a:t>
            </a:r>
            <a:r>
              <a:rPr lang="en-US" altLang="en-US" dirty="0" err="1"/>
              <a:t>pengetahuan</a:t>
            </a:r>
            <a:r>
              <a:rPr lang="en-US" altLang="en-US" dirty="0"/>
              <a:t> </a:t>
            </a:r>
            <a:r>
              <a:rPr lang="en-US" altLang="en-US" dirty="0" err="1"/>
              <a:t>ilmu</a:t>
            </a:r>
            <a:r>
              <a:rPr lang="en-US" altLang="en-US" dirty="0"/>
              <a:t> </a:t>
            </a:r>
            <a:r>
              <a:rPr lang="en-US" altLang="en-US" dirty="0" err="1"/>
              <a:t>eksakta</a:t>
            </a:r>
            <a:r>
              <a:rPr lang="en-US" altLang="en-US" dirty="0"/>
              <a:t> yang </a:t>
            </a:r>
            <a:r>
              <a:rPr lang="en-US" altLang="en-US" dirty="0" err="1"/>
              <a:t>berdasarkan</a:t>
            </a:r>
            <a:r>
              <a:rPr lang="en-US" altLang="en-US" dirty="0"/>
              <a:t> proses </a:t>
            </a:r>
            <a:r>
              <a:rPr lang="en-US" altLang="en-US" dirty="0" err="1"/>
              <a:t>teknis</a:t>
            </a:r>
            <a:r>
              <a:rPr lang="en-US" altLang="en-US" dirty="0"/>
              <a:t>.</a:t>
            </a:r>
          </a:p>
          <a:p>
            <a:pPr marL="342900" indent="-342900"/>
            <a:endParaRPr lang="en-US" altLang="en-US" sz="2000" dirty="0"/>
          </a:p>
          <a:p>
            <a:pPr marL="0" indent="0" algn="just">
              <a:buNone/>
            </a:pPr>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20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1" end="1"/>
                                            </p:txEl>
                                          </p:spTgt>
                                        </p:tgtEl>
                                        <p:attrNameLst>
                                          <p:attrName>style.visibility</p:attrName>
                                        </p:attrNameLst>
                                      </p:cBhvr>
                                      <p:to>
                                        <p:strVal val="visible"/>
                                      </p:to>
                                    </p:set>
                                    <p:animEffect transition="in" filter="fade">
                                      <p:cBhvr>
                                        <p:cTn id="14" dur="1000"/>
                                        <p:tgtEl>
                                          <p:spTgt spid="237">
                                            <p:txEl>
                                              <p:pRg st="1" end="1"/>
                                            </p:txEl>
                                          </p:spTgt>
                                        </p:tgtEl>
                                      </p:cBhvr>
                                    </p:animEffect>
                                    <p:anim calcmode="lin" valueType="num">
                                      <p:cBhvr>
                                        <p:cTn id="15" dur="1000" fill="hold"/>
                                        <p:tgtEl>
                                          <p:spTgt spid="23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7">
                                            <p:txEl>
                                              <p:pRg st="2" end="2"/>
                                            </p:txEl>
                                          </p:spTgt>
                                        </p:tgtEl>
                                        <p:attrNameLst>
                                          <p:attrName>style.visibility</p:attrName>
                                        </p:attrNameLst>
                                      </p:cBhvr>
                                      <p:to>
                                        <p:strVal val="visible"/>
                                      </p:to>
                                    </p:set>
                                    <p:animEffect transition="in" filter="fade">
                                      <p:cBhvr>
                                        <p:cTn id="21" dur="1000"/>
                                        <p:tgtEl>
                                          <p:spTgt spid="237">
                                            <p:txEl>
                                              <p:pRg st="2" end="2"/>
                                            </p:txEl>
                                          </p:spTgt>
                                        </p:tgtEl>
                                      </p:cBhvr>
                                    </p:animEffect>
                                    <p:anim calcmode="lin" valueType="num">
                                      <p:cBhvr>
                                        <p:cTn id="22"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ICT </a:t>
            </a:r>
            <a:r>
              <a:rPr lang="en-US" dirty="0" err="1"/>
              <a:t>menurut</a:t>
            </a:r>
            <a:r>
              <a:rPr lang="en-US" dirty="0"/>
              <a:t> </a:t>
            </a:r>
            <a:r>
              <a:rPr lang="en-US" dirty="0" err="1"/>
              <a:t>Pakar</a:t>
            </a:r>
            <a:endParaRPr dirty="0"/>
          </a:p>
        </p:txBody>
      </p:sp>
      <p:sp>
        <p:nvSpPr>
          <p:cNvPr id="237" name="Google Shape;237;p16"/>
          <p:cNvSpPr txBox="1">
            <a:spLocks noGrp="1"/>
          </p:cNvSpPr>
          <p:nvPr>
            <p:ph type="body" idx="1"/>
          </p:nvPr>
        </p:nvSpPr>
        <p:spPr>
          <a:xfrm>
            <a:off x="191912" y="1313343"/>
            <a:ext cx="8710548" cy="3539211"/>
          </a:xfrm>
          <a:prstGeom prst="rect">
            <a:avLst/>
          </a:prstGeom>
        </p:spPr>
        <p:txBody>
          <a:bodyPr spcFirstLastPara="1" wrap="square" lIns="91425" tIns="91425" rIns="91425" bIns="91425" anchor="t" anchorCtr="0">
            <a:noAutofit/>
          </a:bodyPr>
          <a:lstStyle/>
          <a:p>
            <a:pPr marL="342900" indent="-342900" algn="just"/>
            <a:r>
              <a:rPr lang="en-US" altLang="en-US" dirty="0"/>
              <a:t>ICT </a:t>
            </a:r>
            <a:r>
              <a:rPr lang="en-US" altLang="en-US" dirty="0" err="1"/>
              <a:t>merupakan</a:t>
            </a:r>
            <a:r>
              <a:rPr lang="en-US" altLang="en-US" dirty="0"/>
              <a:t> </a:t>
            </a:r>
            <a:r>
              <a:rPr lang="en-US" altLang="en-US" dirty="0" err="1"/>
              <a:t>serangkaian</a:t>
            </a:r>
            <a:r>
              <a:rPr lang="en-US" altLang="en-US" dirty="0"/>
              <a:t> </a:t>
            </a:r>
            <a:r>
              <a:rPr lang="en-US" altLang="en-US" dirty="0" err="1"/>
              <a:t>aktivitas</a:t>
            </a:r>
            <a:r>
              <a:rPr lang="en-US" altLang="en-US" dirty="0"/>
              <a:t> yang </a:t>
            </a:r>
            <a:r>
              <a:rPr lang="en-US" altLang="en-US" dirty="0" err="1"/>
              <a:t>difasilitasi</a:t>
            </a:r>
            <a:r>
              <a:rPr lang="en-US" altLang="en-US" dirty="0"/>
              <a:t> </a:t>
            </a:r>
            <a:r>
              <a:rPr lang="en-US" altLang="en-US" dirty="0" err="1"/>
              <a:t>oleh</a:t>
            </a:r>
            <a:r>
              <a:rPr lang="en-US" altLang="en-US" dirty="0"/>
              <a:t> </a:t>
            </a:r>
            <a:r>
              <a:rPr lang="en-US" altLang="en-US" dirty="0" err="1"/>
              <a:t>alat</a:t>
            </a:r>
            <a:r>
              <a:rPr lang="en-US" altLang="en-US" dirty="0"/>
              <a:t> </a:t>
            </a:r>
            <a:r>
              <a:rPr lang="en-US" altLang="en-US" dirty="0" err="1"/>
              <a:t>elektonik</a:t>
            </a:r>
            <a:r>
              <a:rPr lang="en-US" altLang="en-US" dirty="0"/>
              <a:t> </a:t>
            </a:r>
            <a:r>
              <a:rPr lang="en-US" altLang="en-US" dirty="0" err="1"/>
              <a:t>untuk</a:t>
            </a:r>
            <a:r>
              <a:rPr lang="en-US" altLang="en-US" dirty="0"/>
              <a:t> </a:t>
            </a:r>
            <a:r>
              <a:rPr lang="en-US" altLang="en-US" dirty="0" err="1"/>
              <a:t>melakukan</a:t>
            </a:r>
            <a:r>
              <a:rPr lang="en-US" altLang="en-US" dirty="0"/>
              <a:t> </a:t>
            </a:r>
            <a:r>
              <a:rPr lang="en-US" altLang="en-US" dirty="0" err="1"/>
              <a:t>pemrosesan</a:t>
            </a:r>
            <a:r>
              <a:rPr lang="en-US" altLang="en-US" dirty="0"/>
              <a:t>, </a:t>
            </a:r>
            <a:r>
              <a:rPr lang="en-US" altLang="en-US" dirty="0" err="1"/>
              <a:t>transmisi</a:t>
            </a:r>
            <a:r>
              <a:rPr lang="en-US" altLang="en-US" dirty="0"/>
              <a:t> </a:t>
            </a:r>
            <a:r>
              <a:rPr lang="en-US" altLang="en-US" dirty="0" err="1"/>
              <a:t>dan</a:t>
            </a:r>
            <a:r>
              <a:rPr lang="en-US" altLang="en-US" dirty="0"/>
              <a:t> </a:t>
            </a:r>
            <a:r>
              <a:rPr lang="en-US" altLang="en-US" dirty="0" err="1"/>
              <a:t>menampilkan</a:t>
            </a:r>
            <a:r>
              <a:rPr lang="en-US" altLang="en-US" dirty="0"/>
              <a:t> </a:t>
            </a:r>
            <a:r>
              <a:rPr lang="en-US" altLang="en-US" dirty="0" err="1"/>
              <a:t>informasi</a:t>
            </a:r>
            <a:r>
              <a:rPr lang="en-US" altLang="en-US" dirty="0"/>
              <a:t> (Rodriguez and Wilson, 2000)</a:t>
            </a:r>
          </a:p>
          <a:p>
            <a:pPr marL="342900" indent="-342900" algn="just"/>
            <a:endParaRPr lang="en-US" altLang="en-US" dirty="0"/>
          </a:p>
          <a:p>
            <a:pPr marL="342900" indent="-342900" algn="just"/>
            <a:r>
              <a:rPr lang="en-US" altLang="en-US" dirty="0"/>
              <a:t>ICT </a:t>
            </a:r>
            <a:r>
              <a:rPr lang="en-US" altLang="en-US" dirty="0" err="1"/>
              <a:t>merujuk</a:t>
            </a:r>
            <a:r>
              <a:rPr lang="en-US" altLang="en-US" dirty="0"/>
              <a:t> </a:t>
            </a:r>
            <a:r>
              <a:rPr lang="en-US" altLang="en-US" dirty="0" err="1"/>
              <a:t>pada</a:t>
            </a:r>
            <a:r>
              <a:rPr lang="en-US" altLang="en-US" dirty="0"/>
              <a:t> </a:t>
            </a:r>
            <a:r>
              <a:rPr lang="en-US" altLang="en-US" dirty="0" err="1"/>
              <a:t>teknologi</a:t>
            </a:r>
            <a:r>
              <a:rPr lang="en-US" altLang="en-US" dirty="0"/>
              <a:t> yang </a:t>
            </a:r>
            <a:r>
              <a:rPr lang="en-US" altLang="en-US" dirty="0" err="1"/>
              <a:t>digunakan</a:t>
            </a:r>
            <a:r>
              <a:rPr lang="en-US" altLang="en-US" dirty="0"/>
              <a:t> orang </a:t>
            </a:r>
            <a:r>
              <a:rPr lang="en-US" altLang="en-US" dirty="0" err="1"/>
              <a:t>untuk</a:t>
            </a:r>
            <a:r>
              <a:rPr lang="en-US" altLang="en-US" dirty="0"/>
              <a:t> </a:t>
            </a:r>
            <a:r>
              <a:rPr lang="en-US" altLang="en-US" dirty="0" err="1"/>
              <a:t>berbagi</a:t>
            </a:r>
            <a:r>
              <a:rPr lang="en-US" altLang="en-US" dirty="0"/>
              <a:t>, </a:t>
            </a:r>
            <a:r>
              <a:rPr lang="en-US" altLang="en-US" dirty="0" err="1"/>
              <a:t>mendistribusikan</a:t>
            </a:r>
            <a:r>
              <a:rPr lang="en-US" altLang="en-US" dirty="0"/>
              <a:t>, </a:t>
            </a:r>
            <a:r>
              <a:rPr lang="en-US" altLang="en-US" dirty="0" err="1"/>
              <a:t>mengumpulkan</a:t>
            </a:r>
            <a:r>
              <a:rPr lang="en-US" altLang="en-US" dirty="0"/>
              <a:t> </a:t>
            </a:r>
            <a:r>
              <a:rPr lang="en-US" altLang="en-US" dirty="0" err="1"/>
              <a:t>informasi</a:t>
            </a:r>
            <a:r>
              <a:rPr lang="en-US" altLang="en-US" dirty="0"/>
              <a:t> </a:t>
            </a:r>
            <a:r>
              <a:rPr lang="en-US" altLang="en-US" dirty="0" err="1"/>
              <a:t>dan</a:t>
            </a:r>
            <a:r>
              <a:rPr lang="en-US" altLang="en-US" dirty="0"/>
              <a:t> </a:t>
            </a:r>
            <a:r>
              <a:rPr lang="en-US" altLang="en-US" dirty="0" err="1"/>
              <a:t>berkomunikasi</a:t>
            </a:r>
            <a:r>
              <a:rPr lang="en-US" altLang="en-US" dirty="0"/>
              <a:t>, </a:t>
            </a:r>
            <a:r>
              <a:rPr lang="en-US" altLang="en-US" dirty="0" err="1"/>
              <a:t>melalui</a:t>
            </a:r>
            <a:r>
              <a:rPr lang="en-US" altLang="en-US" dirty="0"/>
              <a:t> </a:t>
            </a:r>
            <a:r>
              <a:rPr lang="en-US" altLang="en-US" dirty="0" err="1"/>
              <a:t>komputer</a:t>
            </a:r>
            <a:r>
              <a:rPr lang="en-US" altLang="en-US" dirty="0"/>
              <a:t> </a:t>
            </a:r>
            <a:r>
              <a:rPr lang="en-US" altLang="en-US" dirty="0" err="1"/>
              <a:t>dan</a:t>
            </a:r>
            <a:r>
              <a:rPr lang="en-US" altLang="en-US" dirty="0"/>
              <a:t> </a:t>
            </a:r>
            <a:r>
              <a:rPr lang="en-US" altLang="en-US" dirty="0" err="1"/>
              <a:t>jaringan</a:t>
            </a:r>
            <a:r>
              <a:rPr lang="en-US" altLang="en-US" dirty="0"/>
              <a:t> </a:t>
            </a:r>
            <a:r>
              <a:rPr lang="en-US" altLang="en-US" dirty="0" err="1"/>
              <a:t>komputer</a:t>
            </a:r>
            <a:r>
              <a:rPr lang="en-US" altLang="en-US" dirty="0"/>
              <a:t>” (ESCAP, 2001)</a:t>
            </a:r>
          </a:p>
          <a:p>
            <a:pPr marL="342900" indent="-342900" algn="just"/>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110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2" end="2"/>
                                            </p:txEl>
                                          </p:spTgt>
                                        </p:tgtEl>
                                        <p:attrNameLst>
                                          <p:attrName>style.visibility</p:attrName>
                                        </p:attrNameLst>
                                      </p:cBhvr>
                                      <p:to>
                                        <p:strVal val="visible"/>
                                      </p:to>
                                    </p:set>
                                    <p:animEffect transition="in" filter="fade">
                                      <p:cBhvr>
                                        <p:cTn id="14" dur="1000"/>
                                        <p:tgtEl>
                                          <p:spTgt spid="237">
                                            <p:txEl>
                                              <p:pRg st="2" end="2"/>
                                            </p:txEl>
                                          </p:spTgt>
                                        </p:tgtEl>
                                      </p:cBhvr>
                                    </p:animEffect>
                                    <p:anim calcmode="lin" valueType="num">
                                      <p:cBhvr>
                                        <p:cTn id="15"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ICT </a:t>
            </a:r>
            <a:r>
              <a:rPr lang="en-US" dirty="0" err="1"/>
              <a:t>menurut</a:t>
            </a:r>
            <a:r>
              <a:rPr lang="en-US" dirty="0"/>
              <a:t> </a:t>
            </a:r>
            <a:r>
              <a:rPr lang="en-US" dirty="0" err="1"/>
              <a:t>Pakar</a:t>
            </a:r>
            <a:endParaRPr dirty="0"/>
          </a:p>
        </p:txBody>
      </p:sp>
      <p:sp>
        <p:nvSpPr>
          <p:cNvPr id="237" name="Google Shape;237;p16"/>
          <p:cNvSpPr txBox="1">
            <a:spLocks noGrp="1"/>
          </p:cNvSpPr>
          <p:nvPr>
            <p:ph type="body" idx="1"/>
          </p:nvPr>
        </p:nvSpPr>
        <p:spPr>
          <a:xfrm>
            <a:off x="191912" y="1313343"/>
            <a:ext cx="8710548" cy="3539211"/>
          </a:xfrm>
          <a:prstGeom prst="rect">
            <a:avLst/>
          </a:prstGeom>
        </p:spPr>
        <p:txBody>
          <a:bodyPr spcFirstLastPara="1" wrap="square" lIns="91425" tIns="91425" rIns="91425" bIns="91425" anchor="t" anchorCtr="0">
            <a:noAutofit/>
          </a:bodyPr>
          <a:lstStyle/>
          <a:p>
            <a:pPr marL="342900" indent="-342900" algn="just"/>
            <a:r>
              <a:rPr lang="en-US" altLang="en-US" dirty="0"/>
              <a:t>ICT </a:t>
            </a:r>
            <a:r>
              <a:rPr lang="en-US" altLang="en-US" dirty="0" err="1"/>
              <a:t>sebagai</a:t>
            </a:r>
            <a:r>
              <a:rPr lang="en-US" altLang="en-US" dirty="0"/>
              <a:t> </a:t>
            </a:r>
            <a:r>
              <a:rPr lang="en-US" altLang="en-US" dirty="0" err="1"/>
              <a:t>alat</a:t>
            </a:r>
            <a:r>
              <a:rPr lang="en-US" altLang="en-US" dirty="0"/>
              <a:t> yang </a:t>
            </a:r>
            <a:r>
              <a:rPr lang="en-US" altLang="en-US" dirty="0" err="1"/>
              <a:t>digunakan</a:t>
            </a:r>
            <a:r>
              <a:rPr lang="en-US" altLang="en-US" dirty="0"/>
              <a:t> </a:t>
            </a:r>
            <a:r>
              <a:rPr lang="en-US" altLang="en-US" dirty="0" err="1"/>
              <a:t>untuk</a:t>
            </a:r>
            <a:r>
              <a:rPr lang="en-US" altLang="en-US" dirty="0"/>
              <a:t> </a:t>
            </a:r>
            <a:r>
              <a:rPr lang="en-US" altLang="en-US" dirty="0" err="1"/>
              <a:t>mengolah</a:t>
            </a:r>
            <a:r>
              <a:rPr lang="en-US" altLang="en-US" dirty="0"/>
              <a:t> data, </a:t>
            </a:r>
            <a:r>
              <a:rPr lang="en-US" altLang="en-US" dirty="0" err="1"/>
              <a:t>termasuk</a:t>
            </a:r>
            <a:r>
              <a:rPr lang="en-US" altLang="en-US" dirty="0"/>
              <a:t> </a:t>
            </a:r>
            <a:r>
              <a:rPr lang="en-US" altLang="en-US" dirty="0" err="1"/>
              <a:t>memproses</a:t>
            </a:r>
            <a:r>
              <a:rPr lang="en-US" altLang="en-US" dirty="0"/>
              <a:t>, </a:t>
            </a:r>
            <a:r>
              <a:rPr lang="en-US" altLang="en-US" dirty="0" err="1"/>
              <a:t>mendapatkan</a:t>
            </a:r>
            <a:r>
              <a:rPr lang="en-US" altLang="en-US" dirty="0"/>
              <a:t>, </a:t>
            </a:r>
            <a:r>
              <a:rPr lang="en-US" altLang="en-US" dirty="0" err="1"/>
              <a:t>menyusun</a:t>
            </a:r>
            <a:r>
              <a:rPr lang="en-US" altLang="en-US" dirty="0"/>
              <a:t>, </a:t>
            </a:r>
            <a:r>
              <a:rPr lang="en-US" altLang="en-US" dirty="0" err="1"/>
              <a:t>menyimpan</a:t>
            </a:r>
            <a:r>
              <a:rPr lang="en-US" altLang="en-US" dirty="0"/>
              <a:t>, </a:t>
            </a:r>
            <a:r>
              <a:rPr lang="en-US" altLang="en-US" dirty="0" err="1"/>
              <a:t>memanipulasi</a:t>
            </a:r>
            <a:r>
              <a:rPr lang="en-US" altLang="en-US" dirty="0"/>
              <a:t> data </a:t>
            </a:r>
            <a:r>
              <a:rPr lang="en-US" altLang="en-US" dirty="0" err="1"/>
              <a:t>untuk</a:t>
            </a:r>
            <a:r>
              <a:rPr lang="en-US" altLang="en-US" dirty="0"/>
              <a:t> </a:t>
            </a:r>
            <a:r>
              <a:rPr lang="en-US" altLang="en-US" dirty="0" err="1"/>
              <a:t>menghasilkan</a:t>
            </a:r>
            <a:r>
              <a:rPr lang="en-US" altLang="en-US" dirty="0"/>
              <a:t> </a:t>
            </a:r>
            <a:r>
              <a:rPr lang="en-US" altLang="en-US" dirty="0" err="1"/>
              <a:t>informasi</a:t>
            </a:r>
            <a:r>
              <a:rPr lang="en-US" altLang="en-US" dirty="0"/>
              <a:t> yang </a:t>
            </a:r>
            <a:r>
              <a:rPr lang="en-US" altLang="en-US" dirty="0" err="1"/>
              <a:t>berkualitas</a:t>
            </a:r>
            <a:r>
              <a:rPr lang="en-US" altLang="en-US" dirty="0"/>
              <a:t> (</a:t>
            </a:r>
            <a:r>
              <a:rPr lang="en-US" altLang="en-US" dirty="0" err="1"/>
              <a:t>Wawan</a:t>
            </a:r>
            <a:r>
              <a:rPr lang="en-US" altLang="en-US" dirty="0"/>
              <a:t> </a:t>
            </a:r>
            <a:r>
              <a:rPr lang="en-US" altLang="en-US" dirty="0" err="1"/>
              <a:t>Wardiana</a:t>
            </a:r>
            <a:r>
              <a:rPr lang="en-US" altLang="en-US" dirty="0"/>
              <a:t>, 2002)</a:t>
            </a:r>
          </a:p>
          <a:p>
            <a:pPr marL="342900" indent="-342900" algn="just"/>
            <a:endParaRPr lang="en-US" altLang="en-US" dirty="0"/>
          </a:p>
          <a:p>
            <a:pPr marL="342900" indent="-342900" algn="just"/>
            <a:r>
              <a:rPr lang="en-US" altLang="en-US" dirty="0"/>
              <a:t>ICT </a:t>
            </a:r>
            <a:r>
              <a:rPr lang="en-US" altLang="en-US" dirty="0" err="1"/>
              <a:t>sarana</a:t>
            </a:r>
            <a:r>
              <a:rPr lang="en-US" altLang="en-US" dirty="0"/>
              <a:t> </a:t>
            </a:r>
            <a:r>
              <a:rPr lang="en-US" altLang="en-US" dirty="0" err="1"/>
              <a:t>prasarana</a:t>
            </a:r>
            <a:r>
              <a:rPr lang="en-US" altLang="en-US" dirty="0"/>
              <a:t> (hardware, software, </a:t>
            </a:r>
            <a:r>
              <a:rPr lang="en-US" altLang="en-US" dirty="0" err="1"/>
              <a:t>useware</a:t>
            </a:r>
            <a:r>
              <a:rPr lang="en-US" altLang="en-US" dirty="0"/>
              <a:t>), </a:t>
            </a:r>
            <a:r>
              <a:rPr lang="en-US" altLang="en-US" dirty="0" err="1"/>
              <a:t>sistem</a:t>
            </a:r>
            <a:r>
              <a:rPr lang="en-US" altLang="en-US" dirty="0"/>
              <a:t> </a:t>
            </a:r>
            <a:r>
              <a:rPr lang="en-US" altLang="en-US" dirty="0" err="1"/>
              <a:t>dan</a:t>
            </a:r>
            <a:r>
              <a:rPr lang="en-US" altLang="en-US" dirty="0"/>
              <a:t> </a:t>
            </a:r>
            <a:r>
              <a:rPr lang="en-US" altLang="en-US" dirty="0" err="1"/>
              <a:t>metode</a:t>
            </a:r>
            <a:r>
              <a:rPr lang="en-US" altLang="en-US" dirty="0"/>
              <a:t> </a:t>
            </a:r>
            <a:r>
              <a:rPr lang="en-US" altLang="en-US" dirty="0" err="1"/>
              <a:t>untuk</a:t>
            </a:r>
            <a:r>
              <a:rPr lang="en-US" altLang="en-US" dirty="0"/>
              <a:t> </a:t>
            </a:r>
            <a:r>
              <a:rPr lang="en-US" altLang="en-US" dirty="0" err="1"/>
              <a:t>perolehan</a:t>
            </a:r>
            <a:r>
              <a:rPr lang="en-US" altLang="en-US" dirty="0"/>
              <a:t>, </a:t>
            </a:r>
            <a:r>
              <a:rPr lang="en-US" altLang="en-US" dirty="0" err="1"/>
              <a:t>pengiriman</a:t>
            </a:r>
            <a:r>
              <a:rPr lang="en-US" altLang="en-US" dirty="0"/>
              <a:t>, </a:t>
            </a:r>
            <a:r>
              <a:rPr lang="en-US" altLang="en-US" dirty="0" err="1"/>
              <a:t>penerimaan</a:t>
            </a:r>
            <a:r>
              <a:rPr lang="en-US" altLang="en-US" dirty="0"/>
              <a:t>, </a:t>
            </a:r>
            <a:r>
              <a:rPr lang="en-US" altLang="en-US" dirty="0" err="1"/>
              <a:t>pengolahan</a:t>
            </a:r>
            <a:r>
              <a:rPr lang="en-US" altLang="en-US" dirty="0"/>
              <a:t>, </a:t>
            </a:r>
            <a:r>
              <a:rPr lang="en-US" altLang="en-US" dirty="0" err="1"/>
              <a:t>penafsiran</a:t>
            </a:r>
            <a:r>
              <a:rPr lang="en-US" altLang="en-US" dirty="0"/>
              <a:t>, </a:t>
            </a:r>
            <a:r>
              <a:rPr lang="en-US" altLang="en-US" dirty="0" err="1"/>
              <a:t>penyimpanan</a:t>
            </a:r>
            <a:r>
              <a:rPr lang="en-US" altLang="en-US" dirty="0"/>
              <a:t>, </a:t>
            </a:r>
            <a:r>
              <a:rPr lang="en-US" altLang="en-US" dirty="0" err="1"/>
              <a:t>pengorganisasian</a:t>
            </a:r>
            <a:r>
              <a:rPr lang="en-US" altLang="en-US" dirty="0"/>
              <a:t>, </a:t>
            </a:r>
            <a:r>
              <a:rPr lang="en-US" altLang="en-US" dirty="0" err="1"/>
              <a:t>dan</a:t>
            </a:r>
            <a:r>
              <a:rPr lang="en-US" altLang="en-US" dirty="0"/>
              <a:t> </a:t>
            </a:r>
            <a:r>
              <a:rPr lang="en-US" altLang="en-US" dirty="0" err="1"/>
              <a:t>penggunaan</a:t>
            </a:r>
            <a:r>
              <a:rPr lang="en-US" altLang="en-US" dirty="0"/>
              <a:t> data (</a:t>
            </a:r>
            <a:r>
              <a:rPr lang="en-US" altLang="en-US" dirty="0" err="1"/>
              <a:t>Yusufhadi</a:t>
            </a:r>
            <a:r>
              <a:rPr lang="en-US" altLang="en-US" dirty="0"/>
              <a:t> </a:t>
            </a:r>
            <a:r>
              <a:rPr lang="en-US" altLang="en-US" dirty="0" err="1"/>
              <a:t>Miarso</a:t>
            </a:r>
            <a:r>
              <a:rPr lang="en-US" altLang="en-US" dirty="0"/>
              <a:t> , 2004).</a:t>
            </a:r>
          </a:p>
          <a:p>
            <a:pPr marL="342900" indent="-342900" algn="just"/>
            <a:endParaRPr lang="en-US" altLang="en-US" dirty="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31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anim calcmode="lin" valueType="num">
                                      <p:cBhvr>
                                        <p:cTn id="8"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xEl>
                                              <p:pRg st="2" end="2"/>
                                            </p:txEl>
                                          </p:spTgt>
                                        </p:tgtEl>
                                        <p:attrNameLst>
                                          <p:attrName>style.visibility</p:attrName>
                                        </p:attrNameLst>
                                      </p:cBhvr>
                                      <p:to>
                                        <p:strVal val="visible"/>
                                      </p:to>
                                    </p:set>
                                    <p:animEffect transition="in" filter="fade">
                                      <p:cBhvr>
                                        <p:cTn id="14" dur="1000"/>
                                        <p:tgtEl>
                                          <p:spTgt spid="237">
                                            <p:txEl>
                                              <p:pRg st="2" end="2"/>
                                            </p:txEl>
                                          </p:spTgt>
                                        </p:tgtEl>
                                      </p:cBhvr>
                                    </p:animEffect>
                                    <p:anim calcmode="lin" valueType="num">
                                      <p:cBhvr>
                                        <p:cTn id="15" dur="1000" fill="hold"/>
                                        <p:tgtEl>
                                          <p:spTgt spid="23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717582" y="1999855"/>
            <a:ext cx="7708836" cy="214611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2400" dirty="0" err="1">
                <a:solidFill>
                  <a:schemeClr val="accent1">
                    <a:lumMod val="75000"/>
                  </a:schemeClr>
                </a:solidFill>
                <a:latin typeface="Roboto Condensed" panose="020B0604020202020204" charset="0"/>
                <a:ea typeface="Roboto Condensed" panose="020B0604020202020204" charset="0"/>
              </a:rPr>
              <a:t>merupakan</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teknologi</a:t>
            </a:r>
            <a:r>
              <a:rPr lang="en-US" altLang="en-US" sz="2400" dirty="0">
                <a:solidFill>
                  <a:schemeClr val="accent1">
                    <a:lumMod val="75000"/>
                  </a:schemeClr>
                </a:solidFill>
                <a:latin typeface="Roboto Condensed" panose="020B0604020202020204" charset="0"/>
                <a:ea typeface="Roboto Condensed" panose="020B0604020202020204" charset="0"/>
              </a:rPr>
              <a:t> yang </a:t>
            </a:r>
            <a:r>
              <a:rPr lang="en-US" altLang="en-US" sz="2400" dirty="0" err="1">
                <a:solidFill>
                  <a:schemeClr val="accent1">
                    <a:lumMod val="75000"/>
                  </a:schemeClr>
                </a:solidFill>
                <a:latin typeface="Roboto Condensed" panose="020B0604020202020204" charset="0"/>
                <a:ea typeface="Roboto Condensed" panose="020B0604020202020204" charset="0"/>
              </a:rPr>
              <a:t>mencakup</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seluruh</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peralatan</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teknik</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untuk</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memproses</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mengolah</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dan</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menyampaikan</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informasi</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serta</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pemindahan</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informasi</a:t>
            </a:r>
            <a:r>
              <a:rPr lang="en-US" altLang="en-US" sz="2400" dirty="0">
                <a:solidFill>
                  <a:schemeClr val="accent1">
                    <a:lumMod val="75000"/>
                  </a:schemeClr>
                </a:solidFill>
                <a:latin typeface="Roboto Condensed" panose="020B0604020202020204" charset="0"/>
                <a:ea typeface="Roboto Condensed" panose="020B0604020202020204" charset="0"/>
              </a:rPr>
              <a:t> </a:t>
            </a:r>
            <a:r>
              <a:rPr lang="en-US" altLang="en-US" sz="2400" dirty="0" err="1">
                <a:solidFill>
                  <a:schemeClr val="accent1">
                    <a:lumMod val="75000"/>
                  </a:schemeClr>
                </a:solidFill>
                <a:latin typeface="Roboto Condensed" panose="020B0604020202020204" charset="0"/>
                <a:ea typeface="Roboto Condensed" panose="020B0604020202020204" charset="0"/>
              </a:rPr>
              <a:t>antar</a:t>
            </a:r>
            <a:r>
              <a:rPr lang="en-US" altLang="en-US" sz="2400" dirty="0">
                <a:solidFill>
                  <a:schemeClr val="accent1">
                    <a:lumMod val="75000"/>
                  </a:schemeClr>
                </a:solidFill>
                <a:latin typeface="Roboto Condensed" panose="020B0604020202020204" charset="0"/>
                <a:ea typeface="Roboto Condensed" panose="020B0604020202020204" charset="0"/>
              </a:rPr>
              <a:t> media.</a:t>
            </a:r>
          </a:p>
        </p:txBody>
      </p:sp>
      <p:sp>
        <p:nvSpPr>
          <p:cNvPr id="7" name="Google Shape;267;p18">
            <a:extLst>
              <a:ext uri="{FF2B5EF4-FFF2-40B4-BE49-F238E27FC236}">
                <a16:creationId xmlns:a16="http://schemas.microsoft.com/office/drawing/2014/main" xmlns="" id="{212411A8-C8E6-4F9D-81DA-FA1995855127}"/>
              </a:ext>
            </a:extLst>
          </p:cNvPr>
          <p:cNvSpPr txBox="1">
            <a:spLocks/>
          </p:cNvSpPr>
          <p:nvPr/>
        </p:nvSpPr>
        <p:spPr>
          <a:xfrm>
            <a:off x="717582" y="926796"/>
            <a:ext cx="7708836" cy="5825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2000" b="1" dirty="0" err="1">
                <a:solidFill>
                  <a:srgbClr val="FFC000"/>
                </a:solidFill>
                <a:latin typeface="Roboto Condensed" panose="020B0604020202020204" charset="0"/>
                <a:ea typeface="Roboto Condensed" panose="020B0604020202020204" charset="0"/>
              </a:rPr>
              <a:t>Teknologi</a:t>
            </a:r>
            <a:r>
              <a:rPr lang="en-US" altLang="en-US" sz="2000" b="1" dirty="0">
                <a:solidFill>
                  <a:srgbClr val="FFC000"/>
                </a:solidFill>
                <a:latin typeface="Roboto Condensed" panose="020B0604020202020204" charset="0"/>
                <a:ea typeface="Roboto Condensed" panose="020B0604020202020204" charset="0"/>
              </a:rPr>
              <a:t> </a:t>
            </a:r>
            <a:r>
              <a:rPr lang="en-US" altLang="en-US" sz="2000" b="1" dirty="0" err="1">
                <a:solidFill>
                  <a:srgbClr val="FFC000"/>
                </a:solidFill>
                <a:latin typeface="Roboto Condensed" panose="020B0604020202020204" charset="0"/>
                <a:ea typeface="Roboto Condensed" panose="020B0604020202020204" charset="0"/>
              </a:rPr>
              <a:t>Informasi</a:t>
            </a:r>
            <a:r>
              <a:rPr lang="en-US" altLang="en-US" sz="2000" b="1" dirty="0">
                <a:solidFill>
                  <a:srgbClr val="FFC000"/>
                </a:solidFill>
                <a:latin typeface="Roboto Condensed" panose="020B0604020202020204" charset="0"/>
                <a:ea typeface="Roboto Condensed" panose="020B0604020202020204" charset="0"/>
              </a:rPr>
              <a:t> &amp; Komunikasi</a:t>
            </a:r>
          </a:p>
        </p:txBody>
      </p:sp>
    </p:spTree>
    <p:extLst>
      <p:ext uri="{BB962C8B-B14F-4D97-AF65-F5344CB8AC3E}">
        <p14:creationId xmlns:p14="http://schemas.microsoft.com/office/powerpoint/2010/main" val="327946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Roboto Condensed"/>
                <a:ea typeface="Roboto Condensed"/>
                <a:sym typeface="Roboto Condensed"/>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1" i="0" u="none" strike="noStrike" kern="0" cap="none" spc="0" normalizeH="0" baseline="0" noProof="0">
              <a:ln>
                <a:noFill/>
              </a:ln>
              <a:solidFill>
                <a:srgbClr val="FFFFFF"/>
              </a:solidFill>
              <a:effectLst/>
              <a:uLnTx/>
              <a:uFillTx/>
              <a:latin typeface="Roboto Condensed"/>
              <a:ea typeface="Roboto Condensed"/>
              <a:sym typeface="Roboto Condense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717582" y="1524000"/>
            <a:ext cx="7708836" cy="27362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TIK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mengacu</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pada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teknologi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yang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menyediakan</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akses</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informasi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melalui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telekomunikasi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en-US" sz="2400" dirty="0">
                <a:solidFill>
                  <a:srgbClr val="3A81BA">
                    <a:lumMod val="75000"/>
                  </a:srgbClr>
                </a:solidFill>
                <a:latin typeface="Roboto Condensed" panose="020B0604020202020204" charset="0"/>
                <a:ea typeface="Roboto Condensed" panose="020B0604020202020204" charset="0"/>
              </a:rPr>
              <a:t>Sama </a:t>
            </a:r>
            <a:r>
              <a:rPr lang="en-US" altLang="en-US" sz="2400" dirty="0" err="1">
                <a:solidFill>
                  <a:srgbClr val="3A81BA">
                    <a:lumMod val="75000"/>
                  </a:srgbClr>
                </a:solidFill>
                <a:latin typeface="Roboto Condensed" panose="020B0604020202020204" charset="0"/>
                <a:ea typeface="Roboto Condensed" panose="020B0604020202020204" charset="0"/>
              </a:rPr>
              <a:t>halnya</a:t>
            </a:r>
            <a:r>
              <a:rPr lang="en-US" altLang="en-US" sz="2400" dirty="0">
                <a:solidFill>
                  <a:srgbClr val="3A81BA">
                    <a:lumMod val="75000"/>
                  </a:srgbClr>
                </a:solidFill>
                <a:latin typeface="Roboto Condensed" panose="020B0604020202020204" charset="0"/>
                <a:ea typeface="Roboto Condensed" panose="020B0604020202020204" charset="0"/>
              </a:rPr>
              <a:t> </a:t>
            </a:r>
            <a:r>
              <a:rPr lang="en-US" altLang="en-US" sz="2400" dirty="0" err="1">
                <a:solidFill>
                  <a:srgbClr val="3A81BA">
                    <a:lumMod val="75000"/>
                  </a:srgbClr>
                </a:solidFill>
                <a:latin typeface="Roboto Condensed" panose="020B0604020202020204" charset="0"/>
                <a:ea typeface="Roboto Condensed" panose="020B0604020202020204" charset="0"/>
              </a:rPr>
              <a:t>dengan</a:t>
            </a:r>
            <a:r>
              <a:rPr lang="en-US" altLang="en-US" sz="2400" dirty="0">
                <a:solidFill>
                  <a:srgbClr val="3A81BA">
                    <a:lumMod val="75000"/>
                  </a:srgbClr>
                </a:solidFill>
                <a:latin typeface="Roboto Condensed" panose="020B0604020202020204" charset="0"/>
                <a:ea typeface="Roboto Condensed" panose="020B0604020202020204" charset="0"/>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Teknologi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Informasi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(TI)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tetapi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fokus</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utama</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pada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teknologi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komunikasi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TIK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mencakup</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internet,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jaringan</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nirkabel</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telepon</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seluler</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dan media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komunikasi</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 </a:t>
            </a:r>
            <a:r>
              <a:rPr kumimoji="0" lang="en-US" altLang="en-US" sz="2400" b="0" i="0" u="none" strike="noStrike" kern="0" cap="none" spc="0" normalizeH="0" baseline="0" noProof="0" dirty="0" err="1">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lainnya</a:t>
            </a:r>
            <a:r>
              <a:rPr kumimoji="0" lang="en-US" altLang="en-US" sz="2400" b="0" i="0" u="none" strike="noStrike" kern="0" cap="none" spc="0" normalizeH="0" baseline="0" noProof="0" dirty="0">
                <a:ln>
                  <a:noFill/>
                </a:ln>
                <a:solidFill>
                  <a:srgbClr val="3A81BA">
                    <a:lumMod val="75000"/>
                  </a:srgbClr>
                </a:solidFill>
                <a:effectLst/>
                <a:uLnTx/>
                <a:uFillTx/>
                <a:latin typeface="Roboto Condensed" panose="020B0604020202020204" charset="0"/>
                <a:ea typeface="Roboto Condensed" panose="020B0604020202020204" charset="0"/>
                <a:cs typeface="Arial"/>
                <a:sym typeface="Arial"/>
              </a:rPr>
              <a:t>.</a:t>
            </a:r>
          </a:p>
        </p:txBody>
      </p:sp>
      <p:sp>
        <p:nvSpPr>
          <p:cNvPr id="7" name="Google Shape;267;p18">
            <a:extLst>
              <a:ext uri="{FF2B5EF4-FFF2-40B4-BE49-F238E27FC236}">
                <a16:creationId xmlns:a16="http://schemas.microsoft.com/office/drawing/2014/main" xmlns="" id="{212411A8-C8E6-4F9D-81DA-FA1995855127}"/>
              </a:ext>
            </a:extLst>
          </p:cNvPr>
          <p:cNvSpPr txBox="1">
            <a:spLocks/>
          </p:cNvSpPr>
          <p:nvPr/>
        </p:nvSpPr>
        <p:spPr>
          <a:xfrm>
            <a:off x="717582" y="926796"/>
            <a:ext cx="7708836" cy="5825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en-US" sz="2000" b="1" i="0" u="none" strike="noStrike" kern="0" cap="none" spc="0" normalizeH="0" baseline="0" noProof="0" dirty="0">
                <a:ln>
                  <a:noFill/>
                </a:ln>
                <a:solidFill>
                  <a:srgbClr val="FFC000"/>
                </a:solidFill>
                <a:effectLst/>
                <a:uLnTx/>
                <a:uFillTx/>
                <a:latin typeface="Roboto Condensed" panose="020B0604020202020204" charset="0"/>
                <a:ea typeface="Roboto Condensed" panose="020B0604020202020204" charset="0"/>
                <a:cs typeface="Arial"/>
                <a:sym typeface="Arial"/>
              </a:rPr>
              <a:t>Information and Communication Technology</a:t>
            </a:r>
          </a:p>
        </p:txBody>
      </p:sp>
    </p:spTree>
    <p:extLst>
      <p:ext uri="{BB962C8B-B14F-4D97-AF65-F5344CB8AC3E}">
        <p14:creationId xmlns:p14="http://schemas.microsoft.com/office/powerpoint/2010/main" val="70673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Google Shape;267;p18">
            <a:extLst>
              <a:ext uri="{FF2B5EF4-FFF2-40B4-BE49-F238E27FC236}">
                <a16:creationId xmlns:a16="http://schemas.microsoft.com/office/drawing/2014/main" xmlns="" id="{212411A8-C8E6-4F9D-81DA-FA1995855127}"/>
              </a:ext>
            </a:extLst>
          </p:cNvPr>
          <p:cNvSpPr txBox="1">
            <a:spLocks/>
          </p:cNvSpPr>
          <p:nvPr/>
        </p:nvSpPr>
        <p:spPr>
          <a:xfrm>
            <a:off x="717582" y="1999855"/>
            <a:ext cx="7708836" cy="214611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spcBef>
                <a:spcPts val="600"/>
              </a:spcBef>
              <a:buClr>
                <a:srgbClr val="C7D3E6"/>
              </a:buClr>
              <a:buSzPts val="2400"/>
              <a:buFont typeface="Roboto Condensed Light"/>
              <a:buChar char="▰"/>
            </a:pPr>
            <a:r>
              <a:rPr lang="en-US" sz="2000" dirty="0" err="1">
                <a:solidFill>
                  <a:schemeClr val="accent1">
                    <a:lumMod val="75000"/>
                  </a:schemeClr>
                </a:solidFill>
              </a:rPr>
              <a:t>Apakah</a:t>
            </a:r>
            <a:r>
              <a:rPr lang="en-US" sz="2000" dirty="0">
                <a:solidFill>
                  <a:schemeClr val="accent1">
                    <a:lumMod val="75000"/>
                  </a:schemeClr>
                </a:solidFill>
              </a:rPr>
              <a:t> </a:t>
            </a:r>
            <a:r>
              <a:rPr lang="en-US" sz="2000" dirty="0" err="1">
                <a:solidFill>
                  <a:schemeClr val="accent1">
                    <a:lumMod val="75000"/>
                  </a:schemeClr>
                </a:solidFill>
              </a:rPr>
              <a:t>Anda</a:t>
            </a:r>
            <a:r>
              <a:rPr lang="en-US" sz="2000" dirty="0">
                <a:solidFill>
                  <a:schemeClr val="accent1">
                    <a:lumMod val="75000"/>
                  </a:schemeClr>
                </a:solidFill>
              </a:rPr>
              <a:t> </a:t>
            </a:r>
            <a:r>
              <a:rPr lang="en-US" sz="2000" dirty="0" err="1">
                <a:solidFill>
                  <a:schemeClr val="accent1">
                    <a:lumMod val="75000"/>
                  </a:schemeClr>
                </a:solidFill>
              </a:rPr>
              <a:t>menyampaikan</a:t>
            </a:r>
            <a:r>
              <a:rPr lang="en-US" sz="2000" dirty="0">
                <a:solidFill>
                  <a:schemeClr val="accent1">
                    <a:lumMod val="75000"/>
                  </a:schemeClr>
                </a:solidFill>
              </a:rPr>
              <a:t> </a:t>
            </a:r>
            <a:r>
              <a:rPr lang="en-US" sz="2000" dirty="0" err="1">
                <a:solidFill>
                  <a:schemeClr val="accent1">
                    <a:lumMod val="75000"/>
                  </a:schemeClr>
                </a:solidFill>
              </a:rPr>
              <a:t>informasi</a:t>
            </a:r>
            <a:r>
              <a:rPr lang="en-US" sz="2000" dirty="0">
                <a:solidFill>
                  <a:schemeClr val="accent1">
                    <a:lumMod val="75000"/>
                  </a:schemeClr>
                </a:solidFill>
              </a:rPr>
              <a:t>? </a:t>
            </a:r>
          </a:p>
          <a:p>
            <a:pPr marL="342900" indent="-342900" algn="just">
              <a:spcBef>
                <a:spcPts val="600"/>
              </a:spcBef>
              <a:buClr>
                <a:srgbClr val="C7D3E6"/>
              </a:buClr>
              <a:buSzPts val="2400"/>
              <a:buFont typeface="Roboto Condensed Light"/>
              <a:buChar char="▰"/>
            </a:pPr>
            <a:r>
              <a:rPr lang="en-US" sz="2000" dirty="0" err="1">
                <a:solidFill>
                  <a:schemeClr val="accent1">
                    <a:lumMod val="75000"/>
                  </a:schemeClr>
                </a:solidFill>
              </a:rPr>
              <a:t>Apakah</a:t>
            </a:r>
            <a:r>
              <a:rPr lang="en-US" sz="2000" dirty="0">
                <a:solidFill>
                  <a:schemeClr val="accent1">
                    <a:lumMod val="75000"/>
                  </a:schemeClr>
                </a:solidFill>
              </a:rPr>
              <a:t> </a:t>
            </a:r>
            <a:r>
              <a:rPr lang="en-US" sz="2000" dirty="0" err="1">
                <a:solidFill>
                  <a:schemeClr val="accent1">
                    <a:lumMod val="75000"/>
                  </a:schemeClr>
                </a:solidFill>
              </a:rPr>
              <a:t>Anda</a:t>
            </a:r>
            <a:r>
              <a:rPr lang="en-US" sz="2000" dirty="0">
                <a:solidFill>
                  <a:schemeClr val="accent1">
                    <a:lumMod val="75000"/>
                  </a:schemeClr>
                </a:solidFill>
              </a:rPr>
              <a:t> </a:t>
            </a:r>
            <a:r>
              <a:rPr lang="en-US" sz="2000" dirty="0" err="1">
                <a:solidFill>
                  <a:schemeClr val="accent1">
                    <a:lumMod val="75000"/>
                  </a:schemeClr>
                </a:solidFill>
              </a:rPr>
              <a:t>menggunakan</a:t>
            </a:r>
            <a:r>
              <a:rPr lang="en-US" sz="2000" dirty="0">
                <a:solidFill>
                  <a:schemeClr val="accent1">
                    <a:lumMod val="75000"/>
                  </a:schemeClr>
                </a:solidFill>
              </a:rPr>
              <a:t> </a:t>
            </a:r>
            <a:r>
              <a:rPr lang="en-US" sz="2000" dirty="0" err="1">
                <a:solidFill>
                  <a:schemeClr val="accent1">
                    <a:lumMod val="75000"/>
                  </a:schemeClr>
                </a:solidFill>
              </a:rPr>
              <a:t>teknologi</a:t>
            </a:r>
            <a:r>
              <a:rPr lang="en-US" sz="2000" dirty="0">
                <a:solidFill>
                  <a:schemeClr val="accent1">
                    <a:lumMod val="75000"/>
                  </a:schemeClr>
                </a:solidFill>
              </a:rPr>
              <a:t> </a:t>
            </a:r>
            <a:r>
              <a:rPr lang="en-US" sz="2000" dirty="0" err="1">
                <a:solidFill>
                  <a:schemeClr val="accent1">
                    <a:lumMod val="75000"/>
                  </a:schemeClr>
                </a:solidFill>
              </a:rPr>
              <a:t>informasi</a:t>
            </a:r>
            <a:r>
              <a:rPr lang="en-US" sz="2000" dirty="0">
                <a:solidFill>
                  <a:schemeClr val="accent1">
                    <a:lumMod val="75000"/>
                  </a:schemeClr>
                </a:solidFill>
              </a:rPr>
              <a:t>?</a:t>
            </a:r>
          </a:p>
          <a:p>
            <a:pPr marL="342900" lvl="0" indent="-342900" algn="just">
              <a:spcBef>
                <a:spcPts val="600"/>
              </a:spcBef>
              <a:buClr>
                <a:srgbClr val="C7D3E6"/>
              </a:buClr>
              <a:buSzPts val="2400"/>
              <a:buFont typeface="Roboto Condensed Light"/>
              <a:buChar char="▰"/>
            </a:pPr>
            <a:r>
              <a:rPr lang="en-US" sz="2000" dirty="0" err="1">
                <a:solidFill>
                  <a:schemeClr val="accent1">
                    <a:lumMod val="75000"/>
                  </a:schemeClr>
                </a:solidFill>
              </a:rPr>
              <a:t>Apakah</a:t>
            </a:r>
            <a:r>
              <a:rPr lang="en-US" sz="2000" dirty="0">
                <a:solidFill>
                  <a:schemeClr val="accent1">
                    <a:lumMod val="75000"/>
                  </a:schemeClr>
                </a:solidFill>
              </a:rPr>
              <a:t> Anda </a:t>
            </a:r>
            <a:r>
              <a:rPr lang="en-US" sz="2000" dirty="0" err="1">
                <a:solidFill>
                  <a:schemeClr val="accent1">
                    <a:lumMod val="75000"/>
                  </a:schemeClr>
                </a:solidFill>
              </a:rPr>
              <a:t>menggunakan</a:t>
            </a:r>
            <a:r>
              <a:rPr lang="en-US" sz="2000" dirty="0">
                <a:solidFill>
                  <a:schemeClr val="accent1">
                    <a:lumMod val="75000"/>
                  </a:schemeClr>
                </a:solidFill>
              </a:rPr>
              <a:t> </a:t>
            </a:r>
            <a:r>
              <a:rPr lang="en-US" sz="2000" dirty="0" err="1">
                <a:solidFill>
                  <a:schemeClr val="accent1">
                    <a:lumMod val="75000"/>
                  </a:schemeClr>
                </a:solidFill>
              </a:rPr>
              <a:t>komunikasi</a:t>
            </a:r>
            <a:r>
              <a:rPr lang="en-US" sz="2000" dirty="0">
                <a:solidFill>
                  <a:schemeClr val="accent1">
                    <a:lumMod val="75000"/>
                  </a:schemeClr>
                </a:solidFill>
              </a:rPr>
              <a:t>? </a:t>
            </a:r>
          </a:p>
          <a:p>
            <a:pPr marL="342900" indent="-342900" algn="just">
              <a:spcBef>
                <a:spcPts val="600"/>
              </a:spcBef>
              <a:buClr>
                <a:srgbClr val="C7D3E6"/>
              </a:buClr>
              <a:buSzPts val="2400"/>
              <a:buFont typeface="Roboto Condensed Light"/>
              <a:buChar char="▰"/>
            </a:pPr>
            <a:r>
              <a:rPr lang="en-US" sz="2000" dirty="0" err="1">
                <a:solidFill>
                  <a:schemeClr val="accent1">
                    <a:lumMod val="75000"/>
                  </a:schemeClr>
                </a:solidFill>
              </a:rPr>
              <a:t>Apakah</a:t>
            </a:r>
            <a:r>
              <a:rPr lang="en-US" sz="2000" dirty="0">
                <a:solidFill>
                  <a:schemeClr val="accent1">
                    <a:lumMod val="75000"/>
                  </a:schemeClr>
                </a:solidFill>
              </a:rPr>
              <a:t> Anda </a:t>
            </a:r>
            <a:r>
              <a:rPr lang="en-US" sz="2000" dirty="0" err="1">
                <a:solidFill>
                  <a:schemeClr val="accent1">
                    <a:lumMod val="75000"/>
                  </a:schemeClr>
                </a:solidFill>
              </a:rPr>
              <a:t>menggunakan</a:t>
            </a:r>
            <a:r>
              <a:rPr lang="en-US" sz="2000" dirty="0">
                <a:solidFill>
                  <a:schemeClr val="accent1">
                    <a:lumMod val="75000"/>
                  </a:schemeClr>
                </a:solidFill>
              </a:rPr>
              <a:t> </a:t>
            </a:r>
            <a:r>
              <a:rPr lang="en-US" sz="2000" dirty="0" err="1">
                <a:solidFill>
                  <a:schemeClr val="accent1">
                    <a:lumMod val="75000"/>
                  </a:schemeClr>
                </a:solidFill>
              </a:rPr>
              <a:t>teknologi</a:t>
            </a:r>
            <a:r>
              <a:rPr lang="en-US" sz="2000" dirty="0">
                <a:solidFill>
                  <a:schemeClr val="accent1">
                    <a:lumMod val="75000"/>
                  </a:schemeClr>
                </a:solidFill>
              </a:rPr>
              <a:t> </a:t>
            </a:r>
            <a:r>
              <a:rPr lang="en-US" sz="2000" dirty="0" err="1">
                <a:solidFill>
                  <a:schemeClr val="accent1">
                    <a:lumMod val="75000"/>
                  </a:schemeClr>
                </a:solidFill>
              </a:rPr>
              <a:t>komunikasi</a:t>
            </a:r>
            <a:r>
              <a:rPr lang="en-US" sz="2000" dirty="0">
                <a:solidFill>
                  <a:schemeClr val="accent1">
                    <a:lumMod val="75000"/>
                  </a:schemeClr>
                </a:solidFill>
              </a:rPr>
              <a:t>?</a:t>
            </a:r>
            <a:endParaRPr lang="en-US" altLang="en-US" sz="2000" dirty="0">
              <a:solidFill>
                <a:schemeClr val="accent1">
                  <a:lumMod val="75000"/>
                </a:schemeClr>
              </a:solidFill>
              <a:latin typeface="Roboto Condensed" panose="020B0604020202020204" charset="0"/>
              <a:ea typeface="Roboto Condensed" panose="020B0604020202020204" charset="0"/>
            </a:endParaRPr>
          </a:p>
          <a:p>
            <a:pPr algn="ctr"/>
            <a:endParaRPr lang="en-US" altLang="en-US" sz="1800" b="1" dirty="0">
              <a:solidFill>
                <a:srgbClr val="FFC000"/>
              </a:solidFill>
              <a:latin typeface="Roboto Condensed" panose="020B0604020202020204" charset="0"/>
              <a:ea typeface="Roboto Condensed" panose="020B0604020202020204" charset="0"/>
            </a:endParaRPr>
          </a:p>
        </p:txBody>
      </p:sp>
      <p:sp>
        <p:nvSpPr>
          <p:cNvPr id="7" name="Google Shape;267;p18">
            <a:extLst>
              <a:ext uri="{FF2B5EF4-FFF2-40B4-BE49-F238E27FC236}">
                <a16:creationId xmlns:a16="http://schemas.microsoft.com/office/drawing/2014/main" xmlns="" id="{212411A8-C8E6-4F9D-81DA-FA1995855127}"/>
              </a:ext>
            </a:extLst>
          </p:cNvPr>
          <p:cNvSpPr txBox="1">
            <a:spLocks/>
          </p:cNvSpPr>
          <p:nvPr/>
        </p:nvSpPr>
        <p:spPr>
          <a:xfrm>
            <a:off x="717582" y="926796"/>
            <a:ext cx="7708836" cy="58253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dirty="0" err="1">
                <a:latin typeface="Roboto Condensed" panose="020B0604020202020204" charset="0"/>
                <a:ea typeface="Roboto Condensed" panose="020B0604020202020204" charset="0"/>
              </a:rPr>
              <a:t>Ketika</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anda</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berbicara</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secara</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langsung</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dengan</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teman</a:t>
            </a:r>
            <a:r>
              <a:rPr lang="en-US" sz="2400" dirty="0">
                <a:latin typeface="Roboto Condensed" panose="020B0604020202020204" charset="0"/>
                <a:ea typeface="Roboto Condensed" panose="020B0604020202020204" charset="0"/>
              </a:rPr>
              <a:t> di </a:t>
            </a:r>
            <a:r>
              <a:rPr lang="en-US" sz="2400" dirty="0" err="1">
                <a:latin typeface="Roboto Condensed" panose="020B0604020202020204" charset="0"/>
                <a:ea typeface="Roboto Condensed" panose="020B0604020202020204" charset="0"/>
              </a:rPr>
              <a:t>dalam</a:t>
            </a:r>
            <a:r>
              <a:rPr lang="en-US" sz="2400" dirty="0">
                <a:latin typeface="Roboto Condensed" panose="020B0604020202020204" charset="0"/>
                <a:ea typeface="Roboto Condensed" panose="020B0604020202020204" charset="0"/>
              </a:rPr>
              <a:t> </a:t>
            </a:r>
            <a:r>
              <a:rPr lang="en-US" sz="2400" dirty="0" err="1">
                <a:latin typeface="Roboto Condensed" panose="020B0604020202020204" charset="0"/>
                <a:ea typeface="Roboto Condensed" panose="020B0604020202020204" charset="0"/>
              </a:rPr>
              <a:t>kelas</a:t>
            </a:r>
            <a:endParaRPr lang="en-US" sz="2400" dirty="0">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5967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anim calcmode="lin" valueType="num">
                                      <p:cBhvr>
                                        <p:cTn id="2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Crop</Template>
  <TotalTime>1393</TotalTime>
  <Words>1750</Words>
  <Application>Microsoft Office PowerPoint</Application>
  <PresentationFormat>On-screen Show (16:9)</PresentationFormat>
  <Paragraphs>235</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Franklin Gothic Book</vt:lpstr>
      <vt:lpstr>Roboto Condensed</vt:lpstr>
      <vt:lpstr>Verdana</vt:lpstr>
      <vt:lpstr>Arial</vt:lpstr>
      <vt:lpstr>Arvo</vt:lpstr>
      <vt:lpstr>Wingdings</vt:lpstr>
      <vt:lpstr>Roboto Condensed Light</vt:lpstr>
      <vt:lpstr>Crop</vt:lpstr>
      <vt:lpstr>Konsep  Teknologi Informasi</vt:lpstr>
      <vt:lpstr>Perkembangan ICT</vt:lpstr>
      <vt:lpstr>Teknologi Informasi &amp; Komunikasi (TIK)</vt:lpstr>
      <vt:lpstr>Preface ICT</vt:lpstr>
      <vt:lpstr>ICT menurut Pakar</vt:lpstr>
      <vt:lpstr>ICT menurut Pakar</vt:lpstr>
      <vt:lpstr>PowerPoint Presentation</vt:lpstr>
      <vt:lpstr>PowerPoint Presentation</vt:lpstr>
      <vt:lpstr>PowerPoint Presentation</vt:lpstr>
      <vt:lpstr>Ruang Lingkup TIK</vt:lpstr>
      <vt:lpstr>Fungsi dan Tujuan TIK</vt:lpstr>
      <vt:lpstr>Dampak TIK</vt:lpstr>
      <vt:lpstr>PowerPoint Presentation</vt:lpstr>
      <vt:lpstr>PowerPoint Presentation</vt:lpstr>
      <vt:lpstr>PowerPoint Presentation</vt:lpstr>
      <vt:lpstr>Tujuan suatu pesan informasi</vt:lpstr>
      <vt:lpstr>Bentuk Komunikasi</vt:lpstr>
      <vt:lpstr>Bentuk Komunikasi</vt:lpstr>
      <vt:lpstr>Modes of Communication</vt:lpstr>
      <vt:lpstr>Modes of Communication (Cont.)</vt:lpstr>
      <vt:lpstr>PowerPoint Presentation</vt:lpstr>
      <vt:lpstr>TIK dalam Dunia Pendidikan</vt:lpstr>
      <vt:lpstr>TIK untuk Tujuan Pembelajaran</vt:lpstr>
      <vt:lpstr>TIK untuk Tujuan Pembelajaran</vt:lpstr>
      <vt:lpstr>Peran TIK dalam Dunia Pendidikan</vt:lpstr>
      <vt:lpstr>Peran TIK dalam Dunia Pendidikan (Cont.)</vt:lpstr>
      <vt:lpstr>Peran TIK dalam Dunia Pendidikan (Cont.)</vt:lpstr>
      <vt:lpstr>Peran TIK dalam Dunia Pendidikan (Cont.)</vt:lpstr>
      <vt:lpstr>Peran TIK dalam Dunia Pendidikan (Cont.)</vt:lpstr>
      <vt:lpstr>Peran TIK dalam Dunia Pendidikan (Cont.)</vt:lpstr>
      <vt:lpstr>Rules for Computers in Classrooms</vt:lpstr>
      <vt:lpstr>PowerPoint Presentation</vt:lpstr>
      <vt:lpstr>Peran TIK dalam Dunia Kesehatan</vt:lpstr>
      <vt:lpstr>Peran TIK dalam Dunia Kesehatan (Cont.)</vt:lpstr>
      <vt:lpstr>Money : Cashless Society?</vt:lpstr>
      <vt:lpstr>ICT in Entertainment &amp; the Arts</vt:lpstr>
      <vt:lpstr>ICT in Job &amp; Careers</vt:lpstr>
      <vt:lpstr>Pertanyaan?</vt:lpstr>
      <vt:lpstr>Tugas Individu</vt:lpstr>
    </vt:vector>
  </TitlesOfParts>
  <Company>Jurusan Teknologi Informasi - Politeknik Negeri Malang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Perkembangan ICT</dc:title>
  <dc:creator>Moch Zawaruddin Abdullah</dc:creator>
  <cp:lastModifiedBy>Microsoft account</cp:lastModifiedBy>
  <cp:revision>125</cp:revision>
  <dcterms:modified xsi:type="dcterms:W3CDTF">2023-10-02T06:15:59Z</dcterms:modified>
  <cp:category>Konsep Teknologi Informasi</cp:category>
</cp:coreProperties>
</file>