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0"/>
  </p:notesMasterIdLst>
  <p:sldIdLst>
    <p:sldId id="256" r:id="rId2"/>
    <p:sldId id="259" r:id="rId3"/>
    <p:sldId id="262" r:id="rId4"/>
    <p:sldId id="261" r:id="rId5"/>
    <p:sldId id="284" r:id="rId6"/>
    <p:sldId id="299" r:id="rId7"/>
    <p:sldId id="300" r:id="rId8"/>
    <p:sldId id="298" r:id="rId9"/>
    <p:sldId id="285" r:id="rId10"/>
    <p:sldId id="270" r:id="rId11"/>
    <p:sldId id="286" r:id="rId12"/>
    <p:sldId id="288" r:id="rId13"/>
    <p:sldId id="307" r:id="rId14"/>
    <p:sldId id="302" r:id="rId15"/>
    <p:sldId id="263" r:id="rId16"/>
    <p:sldId id="310" r:id="rId17"/>
    <p:sldId id="301" r:id="rId18"/>
    <p:sldId id="304" r:id="rId19"/>
    <p:sldId id="305" r:id="rId20"/>
    <p:sldId id="303" r:id="rId21"/>
    <p:sldId id="306" r:id="rId22"/>
    <p:sldId id="311" r:id="rId23"/>
    <p:sldId id="309" r:id="rId24"/>
    <p:sldId id="313" r:id="rId25"/>
    <p:sldId id="312" r:id="rId26"/>
    <p:sldId id="294" r:id="rId27"/>
    <p:sldId id="314" r:id="rId28"/>
    <p:sldId id="297" r:id="rId29"/>
  </p:sldIdLst>
  <p:sldSz cx="9144000" cy="5143500" type="screen16x9"/>
  <p:notesSz cx="6858000" cy="9144000"/>
  <p:embeddedFontLst>
    <p:embeddedFont>
      <p:font typeface="Wingdings 3" panose="05040102010807070707" pitchFamily="18" charset="2"/>
      <p:regular r:id="rId31"/>
    </p:embeddedFont>
    <p:embeddedFont>
      <p:font typeface="Roboto Condensed Light" panose="020B0604020202020204" charset="0"/>
      <p:regular r:id="rId32"/>
      <p:bold r:id="rId33"/>
      <p:italic r:id="rId34"/>
      <p:boldItalic r:id="rId35"/>
    </p:embeddedFont>
    <p:embeddedFont>
      <p:font typeface="Lucida Fax" panose="02060602050505020204" pitchFamily="18" charset="0"/>
      <p:regular r:id="rId36"/>
      <p:bold r:id="rId37"/>
      <p:italic r:id="rId38"/>
      <p:boldItalic r:id="rId39"/>
    </p:embeddedFont>
    <p:embeddedFont>
      <p:font typeface="Roboto Condensed" panose="020B0604020202020204" charset="0"/>
      <p:regular r:id="rId40"/>
      <p:bold r:id="rId41"/>
      <p:italic r:id="rId42"/>
      <p:boldItalic r:id="rId43"/>
    </p:embeddedFont>
    <p:embeddedFont>
      <p:font typeface="Century Gothic" panose="020B0502020202020204" pitchFamily="34" charset="0"/>
      <p:regular r:id="rId44"/>
      <p:bold r:id="rId45"/>
      <p:italic r:id="rId46"/>
      <p:boldItalic r:id="rId47"/>
    </p:embeddedFont>
    <p:embeddedFont>
      <p:font typeface="Arvo" panose="020B0604020202020204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A8280B-188E-4297-8C0D-4CFB83D71784}">
  <a:tblStyle styleId="{7AA8280B-188E-4297-8C0D-4CFB83D717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82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font" Target="fonts/font17.fntdata"/><Relationship Id="rId50" Type="http://schemas.openxmlformats.org/officeDocument/2006/relationships/font" Target="fonts/font20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1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font" Target="fonts/font18.fntdata"/><Relationship Id="rId8" Type="http://schemas.openxmlformats.org/officeDocument/2006/relationships/slide" Target="slides/slide7.xml"/><Relationship Id="rId51" Type="http://schemas.openxmlformats.org/officeDocument/2006/relationships/font" Target="fonts/font21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24346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89588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8325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8070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8394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56446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57122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17686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84679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11296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70060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3789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76034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28787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63081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72041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85195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3573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9790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8079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6419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0093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1290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1770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4373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3215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8508444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3414580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6710408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38829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528347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8876337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1757748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2122522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92675235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23353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4090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68733792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66298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251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49574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7209203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1141170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5509474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29604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3543301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7473424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754154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aC2CmTTZTVU?feature=oembed" TargetMode="Externa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datadriveninvestor/the-6-emerging-technologies-that-will-change-the-world-d9d9d1196b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787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Konsep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sz="1800" dirty="0"/>
          </a:p>
        </p:txBody>
      </p:sp>
      <p:sp>
        <p:nvSpPr>
          <p:cNvPr id="3" name="Google Shape;184;p11">
            <a:extLst>
              <a:ext uri="{FF2B5EF4-FFF2-40B4-BE49-F238E27FC236}">
                <a16:creationId xmlns:a16="http://schemas.microsoft.com/office/drawing/2014/main" xmlns="" id="{38C219AF-8065-4B2B-851B-3D48E8F4A928}"/>
              </a:ext>
            </a:extLst>
          </p:cNvPr>
          <p:cNvSpPr txBox="1">
            <a:spLocks/>
          </p:cNvSpPr>
          <p:nvPr/>
        </p:nvSpPr>
        <p:spPr>
          <a:xfrm>
            <a:off x="1780789" y="3579989"/>
            <a:ext cx="5367900" cy="472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800" dirty="0" smtClean="0"/>
              <a:t>Yuri </a:t>
            </a:r>
            <a:r>
              <a:rPr lang="en-US" sz="1800" dirty="0" err="1" smtClean="0"/>
              <a:t>Ariyanto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7011AE7-00F1-489D-A74B-758CB5764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344" y="2560461"/>
            <a:ext cx="1487278" cy="149970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0" name="Google Shape;267;p18">
            <a:extLst>
              <a:ext uri="{FF2B5EF4-FFF2-40B4-BE49-F238E27FC236}">
                <a16:creationId xmlns:a16="http://schemas.microsoft.com/office/drawing/2014/main" xmlns="" id="{04873014-6089-47EE-9495-25D176625907}"/>
              </a:ext>
            </a:extLst>
          </p:cNvPr>
          <p:cNvSpPr txBox="1">
            <a:spLocks/>
          </p:cNvSpPr>
          <p:nvPr/>
        </p:nvSpPr>
        <p:spPr>
          <a:xfrm>
            <a:off x="3036711" y="0"/>
            <a:ext cx="5915830" cy="6044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2800" b="1" dirty="0">
                <a:latin typeface="Roboto Condensed" panose="020B0604020202020204" charset="0"/>
                <a:ea typeface="Roboto Condensed" panose="020B0604020202020204" charset="0"/>
              </a:rPr>
              <a:t>Big Data</a:t>
            </a:r>
          </a:p>
        </p:txBody>
      </p:sp>
      <p:pic>
        <p:nvPicPr>
          <p:cNvPr id="2" name="Online Media 1" title="APA ITU BIG DATA?">
            <a:hlinkClick r:id="" action="ppaction://media"/>
            <a:extLst>
              <a:ext uri="{FF2B5EF4-FFF2-40B4-BE49-F238E27FC236}">
                <a16:creationId xmlns:a16="http://schemas.microsoft.com/office/drawing/2014/main" xmlns="" id="{38942203-9478-4686-9B66-1E5B850F8C7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8600" y="604444"/>
            <a:ext cx="9066800" cy="453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55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Big Data (Cont.)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191912" y="1535289"/>
            <a:ext cx="8692444" cy="29036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/>
            <a:r>
              <a:rPr lang="en-US" dirty="0" err="1"/>
              <a:t>Tahun</a:t>
            </a:r>
            <a:r>
              <a:rPr lang="en-US" dirty="0"/>
              <a:t> 2000 </a:t>
            </a:r>
            <a:r>
              <a:rPr lang="en-US" dirty="0" err="1"/>
              <a:t>sekitar</a:t>
            </a:r>
            <a:r>
              <a:rPr lang="en-US" dirty="0"/>
              <a:t> 20% </a:t>
            </a:r>
            <a:r>
              <a:rPr lang="en-US" dirty="0" err="1"/>
              <a:t>dari</a:t>
            </a:r>
            <a:r>
              <a:rPr lang="en-US" dirty="0"/>
              <a:t> data </a:t>
            </a:r>
            <a:r>
              <a:rPr lang="en-US" dirty="0" err="1"/>
              <a:t>berupa</a:t>
            </a:r>
            <a:r>
              <a:rPr lang="en-US" dirty="0"/>
              <a:t> data digital dan pada </a:t>
            </a:r>
            <a:r>
              <a:rPr lang="en-US" dirty="0" err="1"/>
              <a:t>tahun</a:t>
            </a:r>
            <a:r>
              <a:rPr lang="en-US" dirty="0"/>
              <a:t> 2015, 98% data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data digital.</a:t>
            </a:r>
          </a:p>
          <a:p>
            <a:pPr marL="342900" indent="-342900" algn="just"/>
            <a:r>
              <a:rPr lang="en-US" altLang="en-US" dirty="0" err="1"/>
              <a:t>Pemanfaatan</a:t>
            </a:r>
            <a:r>
              <a:rPr lang="en-US" altLang="en-US" dirty="0"/>
              <a:t> big data</a:t>
            </a:r>
          </a:p>
          <a:p>
            <a:pPr marL="800100" lvl="1" indent="-342900" algn="just"/>
            <a:r>
              <a:rPr lang="en-US" altLang="en-US" dirty="0"/>
              <a:t>Advertisement</a:t>
            </a:r>
          </a:p>
          <a:p>
            <a:pPr marL="800100" lvl="1" indent="-342900" algn="just"/>
            <a:r>
              <a:rPr lang="en-US" altLang="en-US" dirty="0" err="1"/>
              <a:t>Prediksi</a:t>
            </a:r>
            <a:r>
              <a:rPr lang="en-US" altLang="en-US" dirty="0"/>
              <a:t> </a:t>
            </a:r>
            <a:r>
              <a:rPr lang="en-US" altLang="en-US" dirty="0" err="1"/>
              <a:t>bencana</a:t>
            </a:r>
            <a:endParaRPr lang="en-US" altLang="en-US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0459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E6C14E7-F2DD-4CDE-8A51-68DFE6A43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464" y="1024128"/>
            <a:ext cx="1719072" cy="1719072"/>
          </a:xfrm>
          <a:prstGeom prst="rect">
            <a:avLst/>
          </a:prstGeom>
        </p:spPr>
      </p:pic>
      <p:sp>
        <p:nvSpPr>
          <p:cNvPr id="10" name="Google Shape;267;p18">
            <a:extLst>
              <a:ext uri="{FF2B5EF4-FFF2-40B4-BE49-F238E27FC236}">
                <a16:creationId xmlns:a16="http://schemas.microsoft.com/office/drawing/2014/main" xmlns="" id="{212411A8-C8E6-4F9D-81DA-FA1995855127}"/>
              </a:ext>
            </a:extLst>
          </p:cNvPr>
          <p:cNvSpPr txBox="1">
            <a:spLocks/>
          </p:cNvSpPr>
          <p:nvPr/>
        </p:nvSpPr>
        <p:spPr>
          <a:xfrm>
            <a:off x="717582" y="2900868"/>
            <a:ext cx="7708836" cy="5718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eaLnBrk="1" hangingPunct="1"/>
            <a:r>
              <a:rPr lang="en-US" altLang="en-US" sz="2800" b="1" dirty="0">
                <a:solidFill>
                  <a:srgbClr val="FF0000"/>
                </a:solidFill>
                <a:latin typeface="Roboto Condensed" panose="020B0604020202020204" charset="0"/>
                <a:ea typeface="Roboto Condensed" panose="020B0604020202020204" charset="0"/>
              </a:rPr>
              <a:t>STOP</a:t>
            </a:r>
          </a:p>
          <a:p>
            <a:pPr algn="ctr" eaLnBrk="1" hangingPunct="1"/>
            <a:endParaRPr lang="en-US" altLang="en-US" sz="2800" b="1" dirty="0">
              <a:solidFill>
                <a:srgbClr val="FF0000"/>
              </a:solidFill>
              <a:latin typeface="Roboto Condensed" panose="020B0604020202020204" charset="0"/>
              <a:ea typeface="Roboto Condensed" panose="020B0604020202020204" charset="0"/>
            </a:endParaRPr>
          </a:p>
          <a:p>
            <a:pPr algn="ctr" eaLnBrk="1" hangingPunct="1"/>
            <a:r>
              <a:rPr lang="en-US" altLang="en-US" sz="2800" b="1" dirty="0" err="1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Apa</a:t>
            </a:r>
            <a:r>
              <a:rPr lang="en-US" altLang="en-US" sz="2800" b="1" dirty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altLang="en-US" sz="2800" b="1" dirty="0" err="1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saja</a:t>
            </a:r>
            <a:r>
              <a:rPr lang="en-US" altLang="en-US" sz="2800" b="1" dirty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 yang </a:t>
            </a:r>
            <a:r>
              <a:rPr lang="en-US" altLang="en-US" sz="2800" b="1" dirty="0" err="1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berperan</a:t>
            </a:r>
            <a:r>
              <a:rPr lang="en-US" altLang="en-US" sz="2800" b="1" dirty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altLang="en-US" sz="2800" b="1" dirty="0" err="1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dalam</a:t>
            </a:r>
            <a:r>
              <a:rPr lang="en-US" altLang="en-US" sz="2800" b="1" dirty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altLang="en-US" sz="2800" b="1" dirty="0" err="1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inovasi</a:t>
            </a:r>
            <a:r>
              <a:rPr lang="en-US" altLang="en-US" sz="2800" b="1" dirty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</a:p>
          <a:p>
            <a:pPr algn="ctr" eaLnBrk="1" hangingPunct="1"/>
            <a:r>
              <a:rPr lang="en-US" altLang="en-US" sz="2800" b="1" dirty="0" err="1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saat</a:t>
            </a:r>
            <a:r>
              <a:rPr lang="en-US" altLang="en-US" sz="2800" b="1" dirty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altLang="en-US" sz="2800" b="1" dirty="0" err="1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ini</a:t>
            </a:r>
            <a:r>
              <a:rPr lang="en-US" altLang="en-US" sz="2800" b="1" dirty="0">
                <a:solidFill>
                  <a:schemeClr val="tx1"/>
                </a:solidFill>
                <a:latin typeface="Roboto Condensed" panose="020B0604020202020204" charset="0"/>
                <a:ea typeface="Roboto Condensed" panose="020B060402020202020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79465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8" name="Google Shape;267;p18">
            <a:extLst>
              <a:ext uri="{FF2B5EF4-FFF2-40B4-BE49-F238E27FC236}">
                <a16:creationId xmlns:a16="http://schemas.microsoft.com/office/drawing/2014/main" xmlns="" id="{F3FCF881-5ADD-49FD-BFAB-8F6C01E73DDB}"/>
              </a:ext>
            </a:extLst>
          </p:cNvPr>
          <p:cNvSpPr txBox="1">
            <a:spLocks/>
          </p:cNvSpPr>
          <p:nvPr/>
        </p:nvSpPr>
        <p:spPr>
          <a:xfrm>
            <a:off x="814275" y="1537988"/>
            <a:ext cx="7708836" cy="19051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eaLnBrk="1" hangingPunct="1"/>
            <a:r>
              <a:rPr lang="en-US" altLang="en-US" sz="2800" b="1" dirty="0" err="1">
                <a:latin typeface="Roboto Condensed" panose="020B0604020202020204" charset="0"/>
                <a:ea typeface="Roboto Condensed" panose="020B0604020202020204" charset="0"/>
              </a:rPr>
              <a:t>Sistem</a:t>
            </a:r>
            <a:r>
              <a:rPr lang="en-US" altLang="en-US" sz="2800" b="1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altLang="en-US" sz="2800" b="1" dirty="0" err="1">
                <a:latin typeface="Roboto Condensed" panose="020B0604020202020204" charset="0"/>
                <a:ea typeface="Roboto Condensed" panose="020B0604020202020204" charset="0"/>
              </a:rPr>
              <a:t>Informasi</a:t>
            </a:r>
            <a:endParaRPr lang="en-US" altLang="en-US" sz="2800" b="1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algn="ctr" eaLnBrk="1" hangingPunct="1"/>
            <a:r>
              <a:rPr lang="en-US" altLang="en-US" sz="4800" b="1" dirty="0">
                <a:solidFill>
                  <a:srgbClr val="FFC000"/>
                </a:solidFill>
                <a:latin typeface="Roboto Condensed" panose="020B0604020202020204" charset="0"/>
                <a:ea typeface="Roboto Condensed" panose="020B0604020202020204" charset="0"/>
              </a:rPr>
              <a:t>&amp;</a:t>
            </a:r>
          </a:p>
          <a:p>
            <a:pPr algn="ctr" eaLnBrk="1" hangingPunct="1"/>
            <a:r>
              <a:rPr lang="en-US" altLang="en-US" sz="2800" b="1" dirty="0" err="1">
                <a:latin typeface="Roboto Condensed" panose="020B0604020202020204" charset="0"/>
                <a:ea typeface="Roboto Condensed" panose="020B0604020202020204" charset="0"/>
              </a:rPr>
              <a:t>Teknologi</a:t>
            </a:r>
            <a:r>
              <a:rPr lang="en-US" altLang="en-US" sz="2800" b="1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altLang="en-US" sz="2800" b="1" dirty="0" err="1">
                <a:latin typeface="Roboto Condensed" panose="020B0604020202020204" charset="0"/>
                <a:ea typeface="Roboto Condensed" panose="020B0604020202020204" charset="0"/>
              </a:rPr>
              <a:t>Informasi</a:t>
            </a:r>
            <a:endParaRPr lang="en-US" altLang="en-US" sz="2800" b="1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485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US" dirty="0"/>
          </a:p>
        </p:txBody>
      </p:sp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165936" y="1537988"/>
            <a:ext cx="8539832" cy="33504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2400" dirty="0" err="1"/>
              <a:t>Teknologi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teknologi</a:t>
            </a:r>
            <a:r>
              <a:rPr lang="en-US" sz="2400" dirty="0"/>
              <a:t> yang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manusia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keperluan</a:t>
            </a:r>
            <a:r>
              <a:rPr lang="en-US" sz="2400" dirty="0"/>
              <a:t> yang </a:t>
            </a:r>
            <a:r>
              <a:rPr lang="en-US" sz="2400" dirty="0" err="1"/>
              <a:t>berkaitan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err="1"/>
              <a:t>Teknologi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menyatukan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</a:t>
            </a:r>
            <a:r>
              <a:rPr lang="en-US" sz="2400" dirty="0" err="1"/>
              <a:t>teknologi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komunikasi</a:t>
            </a:r>
            <a:r>
              <a:rPr lang="en-US" sz="2400" dirty="0"/>
              <a:t>. </a:t>
            </a:r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27058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Modern</a:t>
            </a:r>
          </a:p>
        </p:txBody>
      </p:sp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165936" y="1537988"/>
            <a:ext cx="8539832" cy="33504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2400" dirty="0" err="1"/>
              <a:t>Studi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struktur</a:t>
            </a:r>
            <a:r>
              <a:rPr lang="en-US" sz="2400" dirty="0"/>
              <a:t>, </a:t>
            </a:r>
            <a:r>
              <a:rPr lang="en-US" sz="2400" dirty="0" err="1"/>
              <a:t>tingkah</a:t>
            </a:r>
            <a:r>
              <a:rPr lang="en-US" sz="2400" dirty="0"/>
              <a:t> </a:t>
            </a:r>
            <a:r>
              <a:rPr lang="en-US" sz="2400" dirty="0" err="1"/>
              <a:t>laku</a:t>
            </a:r>
            <a:r>
              <a:rPr lang="en-US" sz="2400" dirty="0"/>
              <a:t>, dan </a:t>
            </a:r>
            <a:r>
              <a:rPr lang="en-US" sz="2400" dirty="0" err="1"/>
              <a:t>interaksi</a:t>
            </a:r>
            <a:r>
              <a:rPr lang="en-US" sz="2400" dirty="0"/>
              <a:t> yang </a:t>
            </a:r>
            <a:r>
              <a:rPr lang="en-US" sz="2400" dirty="0" err="1"/>
              <a:t>menggabungkan</a:t>
            </a:r>
            <a:r>
              <a:rPr lang="en-US" sz="2400" dirty="0"/>
              <a:t> </a:t>
            </a:r>
            <a:r>
              <a:rPr lang="en-US" sz="2400" dirty="0" err="1"/>
              <a:t>komputer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alat</a:t>
            </a:r>
            <a:r>
              <a:rPr lang="en-US" sz="2400" dirty="0"/>
              <a:t> </a:t>
            </a:r>
            <a:r>
              <a:rPr lang="en-US" sz="2400" dirty="0" err="1"/>
              <a:t>komunikasi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menyimpan</a:t>
            </a:r>
            <a:r>
              <a:rPr lang="en-US" sz="2400" dirty="0"/>
              <a:t>, </a:t>
            </a:r>
            <a:r>
              <a:rPr lang="en-US" sz="2400" dirty="0" err="1"/>
              <a:t>menerima</a:t>
            </a:r>
            <a:r>
              <a:rPr lang="en-US" sz="2400" dirty="0"/>
              <a:t>, dan </a:t>
            </a:r>
            <a:r>
              <a:rPr lang="en-US" sz="2400" dirty="0" err="1"/>
              <a:t>memanipulasikan</a:t>
            </a:r>
            <a:r>
              <a:rPr lang="en-US" sz="2400" dirty="0"/>
              <a:t> </a:t>
            </a:r>
            <a:r>
              <a:rPr lang="en-US" sz="2400" dirty="0" err="1"/>
              <a:t>penyimpanan</a:t>
            </a:r>
            <a:r>
              <a:rPr lang="en-US" sz="2400" dirty="0"/>
              <a:t> data</a:t>
            </a:r>
          </a:p>
          <a:p>
            <a:pPr algn="just"/>
            <a:endParaRPr lang="en-US" sz="2400"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US" dirty="0"/>
          </a:p>
        </p:txBody>
      </p:sp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165936" y="1537988"/>
            <a:ext cx="8539832" cy="33504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2400" dirty="0" err="1"/>
              <a:t>Teknologi</a:t>
            </a:r>
            <a:r>
              <a:rPr lang="en-US" sz="2400" dirty="0"/>
              <a:t> </a:t>
            </a:r>
            <a:r>
              <a:rPr lang="en-US" sz="2400" dirty="0" err="1"/>
              <a:t>masukan</a:t>
            </a:r>
            <a:r>
              <a:rPr lang="en-US" sz="2400" dirty="0"/>
              <a:t> (input technology). </a:t>
            </a:r>
          </a:p>
          <a:p>
            <a:pPr algn="just"/>
            <a:r>
              <a:rPr lang="en-US" sz="2400" dirty="0" err="1"/>
              <a:t>Teknologi</a:t>
            </a:r>
            <a:r>
              <a:rPr lang="en-US" sz="2400" dirty="0"/>
              <a:t> </a:t>
            </a:r>
            <a:r>
              <a:rPr lang="en-US" sz="2400" dirty="0" err="1"/>
              <a:t>keluaran</a:t>
            </a:r>
            <a:r>
              <a:rPr lang="en-US" sz="2400" dirty="0"/>
              <a:t> (output technology) </a:t>
            </a:r>
          </a:p>
          <a:p>
            <a:pPr algn="just"/>
            <a:r>
              <a:rPr lang="en-US" sz="2400" dirty="0" err="1"/>
              <a:t>Teknologi</a:t>
            </a:r>
            <a:r>
              <a:rPr lang="en-US" sz="2400" dirty="0"/>
              <a:t> </a:t>
            </a:r>
            <a:r>
              <a:rPr lang="en-US" sz="2400" dirty="0" err="1"/>
              <a:t>perangkat</a:t>
            </a:r>
            <a:r>
              <a:rPr lang="en-US" sz="2400" dirty="0"/>
              <a:t> </a:t>
            </a:r>
            <a:r>
              <a:rPr lang="en-US" sz="2400" dirty="0" err="1"/>
              <a:t>lunak</a:t>
            </a:r>
            <a:r>
              <a:rPr lang="en-US" sz="2400" dirty="0"/>
              <a:t> (software technology) </a:t>
            </a:r>
          </a:p>
          <a:p>
            <a:pPr algn="just"/>
            <a:r>
              <a:rPr lang="en-US" sz="2400" dirty="0" err="1"/>
              <a:t>Teknologi</a:t>
            </a:r>
            <a:r>
              <a:rPr lang="en-US" sz="2400" dirty="0"/>
              <a:t> </a:t>
            </a:r>
            <a:r>
              <a:rPr lang="en-US" sz="2400" dirty="0" err="1"/>
              <a:t>penyimpan</a:t>
            </a:r>
            <a:r>
              <a:rPr lang="en-US" sz="2400" dirty="0"/>
              <a:t> (</a:t>
            </a:r>
            <a:r>
              <a:rPr lang="en-US" sz="2400" dirty="0" err="1"/>
              <a:t>strorage</a:t>
            </a:r>
            <a:r>
              <a:rPr lang="en-US" sz="2400" dirty="0"/>
              <a:t> technology) </a:t>
            </a:r>
          </a:p>
          <a:p>
            <a:pPr algn="just"/>
            <a:r>
              <a:rPr lang="en-US" sz="2400" dirty="0" err="1"/>
              <a:t>Teknologi</a:t>
            </a:r>
            <a:r>
              <a:rPr lang="en-US" sz="2400" dirty="0"/>
              <a:t> </a:t>
            </a:r>
            <a:r>
              <a:rPr lang="en-US" sz="2400" dirty="0" err="1"/>
              <a:t>telekomunikasi</a:t>
            </a:r>
            <a:r>
              <a:rPr lang="en-US" sz="2400" dirty="0"/>
              <a:t> (telecommunication technology) </a:t>
            </a:r>
          </a:p>
          <a:p>
            <a:pPr algn="just"/>
            <a:r>
              <a:rPr lang="en-US" sz="2400" dirty="0" err="1"/>
              <a:t>Mesin</a:t>
            </a:r>
            <a:r>
              <a:rPr lang="en-US" sz="2400" dirty="0"/>
              <a:t> </a:t>
            </a:r>
            <a:r>
              <a:rPr lang="en-US" sz="2400" dirty="0" err="1"/>
              <a:t>pemroses</a:t>
            </a:r>
            <a:r>
              <a:rPr lang="en-US" sz="2400" dirty="0"/>
              <a:t> (processing machine)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dikenal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istilah</a:t>
            </a:r>
            <a:r>
              <a:rPr lang="en-US" sz="2400" dirty="0"/>
              <a:t> CPU. </a:t>
            </a:r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0671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US" dirty="0"/>
          </a:p>
        </p:txBody>
      </p:sp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165936" y="1537988"/>
            <a:ext cx="8566924" cy="33504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kerja</a:t>
            </a:r>
            <a:r>
              <a:rPr lang="en-US" sz="2400" dirty="0"/>
              <a:t> yang </a:t>
            </a:r>
            <a:r>
              <a:rPr lang="en-US" sz="2400" dirty="0" err="1"/>
              <a:t>kegiatannya</a:t>
            </a:r>
            <a:r>
              <a:rPr lang="en-US" sz="2400" dirty="0"/>
              <a:t> </a:t>
            </a:r>
            <a:r>
              <a:rPr lang="en-US" sz="2400" dirty="0" err="1"/>
              <a:t>ditujukan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pengolahan</a:t>
            </a:r>
            <a:r>
              <a:rPr lang="en-US" sz="2400" dirty="0"/>
              <a:t> (</a:t>
            </a:r>
            <a:r>
              <a:rPr lang="en-US" sz="2400" dirty="0" err="1"/>
              <a:t>menangkap</a:t>
            </a:r>
            <a:r>
              <a:rPr lang="en-US" sz="2400" dirty="0"/>
              <a:t>, </a:t>
            </a:r>
            <a:r>
              <a:rPr lang="en-US" sz="2400" dirty="0" err="1"/>
              <a:t>transmisi</a:t>
            </a:r>
            <a:r>
              <a:rPr lang="en-US" sz="2400" dirty="0"/>
              <a:t>, </a:t>
            </a:r>
            <a:r>
              <a:rPr lang="en-US" sz="2400" dirty="0" err="1"/>
              <a:t>menyimpan</a:t>
            </a:r>
            <a:r>
              <a:rPr lang="en-US" sz="2400" dirty="0"/>
              <a:t>, </a:t>
            </a:r>
            <a:r>
              <a:rPr lang="en-US" sz="2400" dirty="0" err="1"/>
              <a:t>mengambil</a:t>
            </a:r>
            <a:r>
              <a:rPr lang="en-US" sz="2400" dirty="0"/>
              <a:t>, </a:t>
            </a:r>
            <a:r>
              <a:rPr lang="en-US" sz="2400" dirty="0" err="1"/>
              <a:t>memanipulasi</a:t>
            </a:r>
            <a:r>
              <a:rPr lang="en-US" sz="2400" dirty="0"/>
              <a:t> dan </a:t>
            </a:r>
            <a:r>
              <a:rPr lang="en-US" sz="2400" dirty="0" err="1"/>
              <a:t>menampilkan</a:t>
            </a:r>
            <a:r>
              <a:rPr lang="en-US" sz="2400" dirty="0"/>
              <a:t>) </a:t>
            </a:r>
            <a:r>
              <a:rPr lang="en-US" sz="2400" dirty="0" err="1"/>
              <a:t>informasi</a:t>
            </a:r>
            <a:r>
              <a:rPr lang="en-US" sz="2400" dirty="0"/>
              <a:t>. (Alter S., 2006)</a:t>
            </a:r>
          </a:p>
          <a:p>
            <a:pPr algn="just"/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gabungan</a:t>
            </a:r>
            <a:r>
              <a:rPr lang="en-US" sz="2400" dirty="0"/>
              <a:t> yang </a:t>
            </a:r>
            <a:r>
              <a:rPr lang="en-US" sz="2400" dirty="0" err="1"/>
              <a:t>terorganisasi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manusia</a:t>
            </a:r>
            <a:r>
              <a:rPr lang="en-US" sz="2400" dirty="0"/>
              <a:t>, </a:t>
            </a:r>
            <a:r>
              <a:rPr lang="en-US" sz="2400" dirty="0" err="1"/>
              <a:t>perangkat</a:t>
            </a:r>
            <a:r>
              <a:rPr lang="en-US" sz="2400" dirty="0"/>
              <a:t> </a:t>
            </a:r>
            <a:r>
              <a:rPr lang="en-US" sz="2400" dirty="0" err="1"/>
              <a:t>lunak</a:t>
            </a:r>
            <a:r>
              <a:rPr lang="en-US" sz="2400" dirty="0"/>
              <a:t>, </a:t>
            </a:r>
            <a:r>
              <a:rPr lang="en-US" sz="2400" dirty="0" err="1"/>
              <a:t>perangkat</a:t>
            </a:r>
            <a:r>
              <a:rPr lang="en-US" sz="2400" dirty="0"/>
              <a:t> </a:t>
            </a:r>
            <a:r>
              <a:rPr lang="en-US" sz="2400" dirty="0" err="1"/>
              <a:t>keras</a:t>
            </a:r>
            <a:r>
              <a:rPr lang="en-US" sz="2400" dirty="0"/>
              <a:t>, </a:t>
            </a:r>
            <a:r>
              <a:rPr lang="en-US" sz="2400" dirty="0" err="1"/>
              <a:t>jaringan</a:t>
            </a:r>
            <a:r>
              <a:rPr lang="en-US" sz="2400" dirty="0"/>
              <a:t> </a:t>
            </a:r>
            <a:r>
              <a:rPr lang="en-US" sz="2400" dirty="0" err="1"/>
              <a:t>komunikasi</a:t>
            </a:r>
            <a:r>
              <a:rPr lang="en-US" sz="2400" dirty="0"/>
              <a:t> dan </a:t>
            </a:r>
            <a:r>
              <a:rPr lang="en-US" sz="2400" dirty="0" err="1"/>
              <a:t>sumber</a:t>
            </a:r>
            <a:r>
              <a:rPr lang="en-US" sz="2400" dirty="0"/>
              <a:t> data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mengumpulkan</a:t>
            </a:r>
            <a:r>
              <a:rPr lang="en-US" sz="2400" dirty="0"/>
              <a:t>, </a:t>
            </a:r>
            <a:r>
              <a:rPr lang="en-US" sz="2400" dirty="0" err="1"/>
              <a:t>mengubah</a:t>
            </a:r>
            <a:r>
              <a:rPr lang="en-US" sz="2400" dirty="0"/>
              <a:t>, dan </a:t>
            </a:r>
            <a:r>
              <a:rPr lang="en-US" sz="2400" dirty="0" err="1"/>
              <a:t>menyebarkan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organisasi</a:t>
            </a:r>
            <a:r>
              <a:rPr lang="en-US" sz="2400" dirty="0"/>
              <a:t>. (James A., 2007)</a:t>
            </a:r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69135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US" dirty="0"/>
          </a:p>
        </p:txBody>
      </p:sp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165936" y="1537988"/>
            <a:ext cx="8539832" cy="33504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di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organisasi</a:t>
            </a:r>
            <a:r>
              <a:rPr lang="en-US" sz="2400" dirty="0"/>
              <a:t> yang </a:t>
            </a:r>
            <a:r>
              <a:rPr lang="en-US" sz="2400" dirty="0" err="1"/>
              <a:t>mempertemukan</a:t>
            </a:r>
            <a:r>
              <a:rPr lang="en-US" sz="2400" dirty="0"/>
              <a:t> </a:t>
            </a:r>
            <a:r>
              <a:rPr lang="en-US" sz="2400" dirty="0" err="1"/>
              <a:t>kebutuhan</a:t>
            </a:r>
            <a:r>
              <a:rPr lang="en-US" sz="2400" dirty="0"/>
              <a:t> </a:t>
            </a:r>
            <a:r>
              <a:rPr lang="en-US" sz="2400" dirty="0" err="1"/>
              <a:t>pengolahan</a:t>
            </a:r>
            <a:r>
              <a:rPr lang="en-US" sz="2400" dirty="0"/>
              <a:t> </a:t>
            </a:r>
            <a:r>
              <a:rPr lang="en-US" sz="2400" dirty="0" err="1"/>
              <a:t>transaksi</a:t>
            </a:r>
            <a:r>
              <a:rPr lang="en-US" sz="2400" dirty="0"/>
              <a:t> </a:t>
            </a:r>
            <a:r>
              <a:rPr lang="en-US" sz="2400" dirty="0" err="1"/>
              <a:t>harian</a:t>
            </a:r>
            <a:r>
              <a:rPr lang="en-US" sz="2400" dirty="0"/>
              <a:t>, </a:t>
            </a:r>
            <a:r>
              <a:rPr lang="en-US" sz="2400" dirty="0" err="1"/>
              <a:t>mendukung</a:t>
            </a:r>
            <a:r>
              <a:rPr lang="en-US" sz="2400" dirty="0"/>
              <a:t> </a:t>
            </a:r>
            <a:r>
              <a:rPr lang="en-US" sz="2400" dirty="0" err="1"/>
              <a:t>operasi</a:t>
            </a:r>
            <a:r>
              <a:rPr lang="en-US" sz="2400" dirty="0"/>
              <a:t>, </a:t>
            </a:r>
            <a:r>
              <a:rPr lang="en-US" sz="2400" dirty="0" err="1"/>
              <a:t>bersifat</a:t>
            </a:r>
            <a:r>
              <a:rPr lang="en-US" sz="2400" dirty="0"/>
              <a:t> </a:t>
            </a:r>
            <a:r>
              <a:rPr lang="en-US" sz="2400" dirty="0" err="1"/>
              <a:t>manajerial</a:t>
            </a:r>
            <a:r>
              <a:rPr lang="en-US" sz="2400" dirty="0"/>
              <a:t> dan </a:t>
            </a:r>
            <a:r>
              <a:rPr lang="en-US" sz="2400" dirty="0" err="1"/>
              <a:t>kegiatan</a:t>
            </a:r>
            <a:r>
              <a:rPr lang="en-US" sz="2400" dirty="0"/>
              <a:t> </a:t>
            </a:r>
            <a:r>
              <a:rPr lang="en-US" sz="2400" dirty="0" err="1"/>
              <a:t>strategi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organisasi</a:t>
            </a:r>
            <a:r>
              <a:rPr lang="en-US" sz="2400" dirty="0"/>
              <a:t> dan </a:t>
            </a:r>
            <a:r>
              <a:rPr lang="en-US" sz="2400" dirty="0" err="1"/>
              <a:t>menyediakan</a:t>
            </a:r>
            <a:r>
              <a:rPr lang="en-US" sz="2400" dirty="0"/>
              <a:t> </a:t>
            </a:r>
            <a:r>
              <a:rPr lang="en-US" sz="2400" dirty="0" err="1"/>
              <a:t>pihak</a:t>
            </a:r>
            <a:r>
              <a:rPr lang="en-US" sz="2400" dirty="0"/>
              <a:t> </a:t>
            </a:r>
            <a:r>
              <a:rPr lang="en-US" sz="2400" dirty="0" err="1"/>
              <a:t>luar</a:t>
            </a:r>
            <a:r>
              <a:rPr lang="en-US" sz="2400" dirty="0"/>
              <a:t> </a:t>
            </a:r>
            <a:r>
              <a:rPr lang="en-US" sz="2400" dirty="0" err="1"/>
              <a:t>tertentu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laporan-laporan</a:t>
            </a:r>
            <a:r>
              <a:rPr lang="en-US" sz="2400" dirty="0"/>
              <a:t> yang </a:t>
            </a:r>
            <a:r>
              <a:rPr lang="en-US" sz="2400" dirty="0" err="1"/>
              <a:t>diperlukan</a:t>
            </a:r>
            <a:r>
              <a:rPr lang="en-US" sz="2400" dirty="0"/>
              <a:t>. (Laudon, 2007)</a:t>
            </a:r>
          </a:p>
          <a:p>
            <a:pPr algn="just"/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mengumpulkan</a:t>
            </a:r>
            <a:r>
              <a:rPr lang="en-US" sz="2400" dirty="0"/>
              <a:t>, </a:t>
            </a:r>
            <a:r>
              <a:rPr lang="en-US" sz="2400" dirty="0" err="1"/>
              <a:t>memproses</a:t>
            </a:r>
            <a:r>
              <a:rPr lang="en-US" sz="2400" dirty="0"/>
              <a:t>, </a:t>
            </a:r>
            <a:r>
              <a:rPr lang="en-US" sz="2400" dirty="0" err="1"/>
              <a:t>menyimpan</a:t>
            </a:r>
            <a:r>
              <a:rPr lang="en-US" sz="2400" dirty="0"/>
              <a:t>, </a:t>
            </a:r>
            <a:r>
              <a:rPr lang="en-US" sz="2400" dirty="0" err="1"/>
              <a:t>menganalisis</a:t>
            </a:r>
            <a:r>
              <a:rPr lang="en-US" sz="2400" dirty="0"/>
              <a:t> dan </a:t>
            </a:r>
            <a:r>
              <a:rPr lang="en-US" sz="2400" dirty="0" err="1"/>
              <a:t>menyebarkan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tujuan</a:t>
            </a:r>
            <a:r>
              <a:rPr lang="en-US" sz="2400" dirty="0"/>
              <a:t> yang </a:t>
            </a:r>
            <a:r>
              <a:rPr lang="en-US" sz="2400" dirty="0" err="1"/>
              <a:t>spesifik</a:t>
            </a:r>
            <a:r>
              <a:rPr lang="en-US" sz="2400" dirty="0"/>
              <a:t>. (</a:t>
            </a:r>
            <a:r>
              <a:rPr lang="en-US" sz="2400" dirty="0" err="1"/>
              <a:t>Turban,McLean</a:t>
            </a:r>
            <a:r>
              <a:rPr lang="en-US" sz="2400" dirty="0"/>
              <a:t> dan </a:t>
            </a:r>
            <a:r>
              <a:rPr lang="en-US" sz="2400" dirty="0" err="1"/>
              <a:t>Wetherbe</a:t>
            </a:r>
            <a:r>
              <a:rPr lang="en-US" sz="2400" dirty="0"/>
              <a:t>, 1999 ).</a:t>
            </a:r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78870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sym typeface="Roboto Condense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19</a:t>
            </a:fld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Roboto Condensed"/>
              <a:sym typeface="Roboto Condensed"/>
            </a:endParaRPr>
          </a:p>
        </p:txBody>
      </p:sp>
      <p:sp>
        <p:nvSpPr>
          <p:cNvPr id="8" name="Google Shape;267;p18">
            <a:extLst>
              <a:ext uri="{FF2B5EF4-FFF2-40B4-BE49-F238E27FC236}">
                <a16:creationId xmlns:a16="http://schemas.microsoft.com/office/drawing/2014/main" xmlns="" id="{F3FCF881-5ADD-49FD-BFAB-8F6C01E73DDB}"/>
              </a:ext>
            </a:extLst>
          </p:cNvPr>
          <p:cNvSpPr txBox="1">
            <a:spLocks/>
          </p:cNvSpPr>
          <p:nvPr/>
        </p:nvSpPr>
        <p:spPr>
          <a:xfrm>
            <a:off x="475488" y="1537988"/>
            <a:ext cx="8047623" cy="19051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/>
            <a:r>
              <a:rPr lang="en-US" sz="2800" dirty="0" err="1">
                <a:latin typeface="Roboto Condensed" panose="020B0604020202020204" charset="0"/>
                <a:ea typeface="Roboto Condensed" panose="020B0604020202020204" charset="0"/>
              </a:rPr>
              <a:t>sistem</a:t>
            </a:r>
            <a:r>
              <a:rPr lang="en-US" sz="2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800" dirty="0" err="1">
                <a:latin typeface="Roboto Condensed" panose="020B0604020202020204" charset="0"/>
                <a:ea typeface="Roboto Condensed" panose="020B0604020202020204" charset="0"/>
              </a:rPr>
              <a:t>informasi</a:t>
            </a:r>
            <a:r>
              <a:rPr lang="en-US" sz="2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800" dirty="0" err="1">
                <a:latin typeface="Roboto Condensed" panose="020B0604020202020204" charset="0"/>
                <a:ea typeface="Roboto Condensed" panose="020B0604020202020204" charset="0"/>
              </a:rPr>
              <a:t>mencakup</a:t>
            </a:r>
            <a:r>
              <a:rPr lang="en-US" sz="2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800" dirty="0" err="1">
                <a:latin typeface="Roboto Condensed" panose="020B0604020202020204" charset="0"/>
                <a:ea typeface="Roboto Condensed" panose="020B0604020202020204" charset="0"/>
              </a:rPr>
              <a:t>sejumlah</a:t>
            </a:r>
            <a:r>
              <a:rPr lang="en-US" sz="2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800" dirty="0" err="1">
                <a:latin typeface="Roboto Condensed" panose="020B0604020202020204" charset="0"/>
                <a:ea typeface="Roboto Condensed" panose="020B0604020202020204" charset="0"/>
              </a:rPr>
              <a:t>komponen</a:t>
            </a:r>
            <a:r>
              <a:rPr lang="en-US" sz="2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800" dirty="0" err="1">
                <a:latin typeface="Roboto Condensed" panose="020B0604020202020204" charset="0"/>
                <a:ea typeface="Roboto Condensed" panose="020B0604020202020204" charset="0"/>
              </a:rPr>
              <a:t>baik</a:t>
            </a:r>
            <a:r>
              <a:rPr lang="en-US" sz="2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800" dirty="0" err="1">
                <a:latin typeface="Roboto Condensed" panose="020B0604020202020204" charset="0"/>
                <a:ea typeface="Roboto Condensed" panose="020B0604020202020204" charset="0"/>
              </a:rPr>
              <a:t>berupa</a:t>
            </a:r>
            <a:r>
              <a:rPr lang="en-US" sz="2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800" dirty="0" err="1">
                <a:latin typeface="Roboto Condensed" panose="020B0604020202020204" charset="0"/>
                <a:ea typeface="Roboto Condensed" panose="020B0604020202020204" charset="0"/>
              </a:rPr>
              <a:t>manusia</a:t>
            </a:r>
            <a:r>
              <a:rPr lang="en-US" sz="2800" dirty="0">
                <a:latin typeface="Roboto Condensed" panose="020B0604020202020204" charset="0"/>
                <a:ea typeface="Roboto Condensed" panose="020B0604020202020204" charset="0"/>
              </a:rPr>
              <a:t>, </a:t>
            </a:r>
            <a:r>
              <a:rPr lang="en-US" sz="2800" dirty="0" err="1">
                <a:latin typeface="Roboto Condensed" panose="020B0604020202020204" charset="0"/>
                <a:ea typeface="Roboto Condensed" panose="020B0604020202020204" charset="0"/>
              </a:rPr>
              <a:t>komputer</a:t>
            </a:r>
            <a:r>
              <a:rPr lang="en-US" sz="2800" dirty="0">
                <a:latin typeface="Roboto Condensed" panose="020B0604020202020204" charset="0"/>
                <a:ea typeface="Roboto Condensed" panose="020B0604020202020204" charset="0"/>
              </a:rPr>
              <a:t>, </a:t>
            </a:r>
            <a:r>
              <a:rPr lang="en-US" sz="2800" dirty="0" err="1">
                <a:latin typeface="Roboto Condensed" panose="020B0604020202020204" charset="0"/>
                <a:ea typeface="Roboto Condensed" panose="020B0604020202020204" charset="0"/>
              </a:rPr>
              <a:t>teknologi</a:t>
            </a:r>
            <a:r>
              <a:rPr lang="en-US" sz="2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800" dirty="0" err="1">
                <a:latin typeface="Roboto Condensed" panose="020B0604020202020204" charset="0"/>
                <a:ea typeface="Roboto Condensed" panose="020B0604020202020204" charset="0"/>
              </a:rPr>
              <a:t>informasi</a:t>
            </a:r>
            <a:r>
              <a:rPr lang="en-US" sz="2800" dirty="0">
                <a:latin typeface="Roboto Condensed" panose="020B0604020202020204" charset="0"/>
                <a:ea typeface="Roboto Condensed" panose="020B0604020202020204" charset="0"/>
              </a:rPr>
              <a:t>, </a:t>
            </a:r>
            <a:r>
              <a:rPr lang="en-US" sz="2800" dirty="0" err="1">
                <a:latin typeface="Roboto Condensed" panose="020B0604020202020204" charset="0"/>
                <a:ea typeface="Roboto Condensed" panose="020B0604020202020204" charset="0"/>
              </a:rPr>
              <a:t>metode</a:t>
            </a:r>
            <a:r>
              <a:rPr lang="en-US" sz="2800" dirty="0">
                <a:latin typeface="Roboto Condensed" panose="020B0604020202020204" charset="0"/>
                <a:ea typeface="Roboto Condensed" panose="020B0604020202020204" charset="0"/>
              </a:rPr>
              <a:t>, dan </a:t>
            </a:r>
            <a:r>
              <a:rPr lang="en-US" sz="2800" dirty="0" err="1">
                <a:latin typeface="Roboto Condensed" panose="020B0604020202020204" charset="0"/>
                <a:ea typeface="Roboto Condensed" panose="020B0604020202020204" charset="0"/>
              </a:rPr>
              <a:t>prosedur</a:t>
            </a:r>
            <a:r>
              <a:rPr lang="en-US" sz="2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800" dirty="0" err="1">
                <a:latin typeface="Roboto Condensed" panose="020B0604020202020204" charset="0"/>
                <a:ea typeface="Roboto Condensed" panose="020B0604020202020204" charset="0"/>
              </a:rPr>
              <a:t>kerja</a:t>
            </a:r>
            <a:r>
              <a:rPr lang="en-US" sz="2800" dirty="0">
                <a:latin typeface="Roboto Condensed" panose="020B0604020202020204" charset="0"/>
                <a:ea typeface="Roboto Condensed" panose="020B0604020202020204" charset="0"/>
              </a:rPr>
              <a:t> yang </a:t>
            </a:r>
            <a:r>
              <a:rPr lang="en-US" sz="2800" dirty="0" err="1">
                <a:latin typeface="Roboto Condensed" panose="020B0604020202020204" charset="0"/>
                <a:ea typeface="Roboto Condensed" panose="020B0604020202020204" charset="0"/>
              </a:rPr>
              <a:t>memproses</a:t>
            </a:r>
            <a:r>
              <a:rPr lang="en-US" sz="2800" dirty="0">
                <a:latin typeface="Roboto Condensed" panose="020B0604020202020204" charset="0"/>
                <a:ea typeface="Roboto Condensed" panose="020B0604020202020204" charset="0"/>
              </a:rPr>
              <a:t> data </a:t>
            </a:r>
            <a:r>
              <a:rPr lang="en-US" sz="2800" dirty="0" err="1">
                <a:latin typeface="Roboto Condensed" panose="020B0604020202020204" charset="0"/>
                <a:ea typeface="Roboto Condensed" panose="020B0604020202020204" charset="0"/>
              </a:rPr>
              <a:t>menjadi</a:t>
            </a:r>
            <a:r>
              <a:rPr lang="en-US" sz="2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800" dirty="0" err="1">
                <a:latin typeface="Roboto Condensed" panose="020B0604020202020204" charset="0"/>
                <a:ea typeface="Roboto Condensed" panose="020B0604020202020204" charset="0"/>
              </a:rPr>
              <a:t>informasi</a:t>
            </a:r>
            <a:r>
              <a:rPr lang="en-US" sz="2800" dirty="0">
                <a:latin typeface="Roboto Condensed" panose="020B0604020202020204" charset="0"/>
                <a:ea typeface="Roboto Condensed" panose="020B0604020202020204" charset="0"/>
              </a:rPr>
              <a:t> yang </a:t>
            </a:r>
            <a:r>
              <a:rPr lang="en-US" sz="2800" dirty="0" err="1">
                <a:latin typeface="Roboto Condensed" panose="020B0604020202020204" charset="0"/>
                <a:ea typeface="Roboto Condensed" panose="020B0604020202020204" charset="0"/>
              </a:rPr>
              <a:t>dimaksudkan</a:t>
            </a:r>
            <a:r>
              <a:rPr lang="en-US" sz="2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800" dirty="0" err="1">
                <a:latin typeface="Roboto Condensed" panose="020B0604020202020204" charset="0"/>
                <a:ea typeface="Roboto Condensed" panose="020B0604020202020204" charset="0"/>
              </a:rPr>
              <a:t>untuk</a:t>
            </a:r>
            <a:r>
              <a:rPr lang="en-US" sz="2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800" dirty="0" err="1">
                <a:latin typeface="Roboto Condensed" panose="020B0604020202020204" charset="0"/>
                <a:ea typeface="Roboto Condensed" panose="020B0604020202020204" charset="0"/>
              </a:rPr>
              <a:t>mencapai</a:t>
            </a:r>
            <a:r>
              <a:rPr lang="en-US" sz="2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800" dirty="0" err="1">
                <a:latin typeface="Roboto Condensed" panose="020B0604020202020204" charset="0"/>
                <a:ea typeface="Roboto Condensed" panose="020B0604020202020204" charset="0"/>
              </a:rPr>
              <a:t>suatu</a:t>
            </a:r>
            <a:r>
              <a:rPr lang="en-US" sz="2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800" dirty="0" err="1">
                <a:latin typeface="Roboto Condensed" panose="020B0604020202020204" charset="0"/>
                <a:ea typeface="Roboto Condensed" panose="020B0604020202020204" charset="0"/>
              </a:rPr>
              <a:t>sasaran</a:t>
            </a:r>
            <a:r>
              <a:rPr lang="en-US" sz="2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800" dirty="0" err="1">
                <a:latin typeface="Roboto Condensed" panose="020B0604020202020204" charset="0"/>
                <a:ea typeface="Roboto Condensed" panose="020B0604020202020204" charset="0"/>
              </a:rPr>
              <a:t>atau</a:t>
            </a:r>
            <a:r>
              <a:rPr lang="en-US" sz="2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2800" dirty="0" err="1">
                <a:latin typeface="Roboto Condensed" panose="020B0604020202020204" charset="0"/>
                <a:ea typeface="Roboto Condensed" panose="020B0604020202020204" charset="0"/>
              </a:rPr>
              <a:t>tujuan</a:t>
            </a:r>
            <a:r>
              <a:rPr lang="en-US" sz="2800" dirty="0">
                <a:latin typeface="Roboto Condensed" panose="020B0604020202020204" charset="0"/>
                <a:ea typeface="Roboto Condensed" panose="020B0604020202020204" charset="0"/>
              </a:rPr>
              <a:t>.</a:t>
            </a:r>
            <a:endParaRPr kumimoji="0" lang="en-US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004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Inovasi</a:t>
            </a:r>
            <a:r>
              <a:rPr lang="en-US" dirty="0"/>
              <a:t> </a:t>
            </a:r>
            <a:r>
              <a:rPr lang="en-US" dirty="0" err="1"/>
              <a:t>Teknologi</a:t>
            </a:r>
            <a:endParaRPr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5259942" cy="2871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Bab </a:t>
            </a:r>
            <a:r>
              <a:rPr lang="en" sz="4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4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US"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1407C42-7264-450B-BBF5-2E1E4A534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58" y="1403542"/>
            <a:ext cx="6513363" cy="358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523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B29C4F-7BB4-4280-8900-01EED2B92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Kemampuan</a:t>
            </a:r>
            <a:r>
              <a:rPr lang="en-US" dirty="0"/>
              <a:t> Utama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4F53977-6441-48D3-8E8E-58A3AB232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" y="1666004"/>
            <a:ext cx="4252300" cy="272430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Komputasi</a:t>
            </a:r>
            <a:r>
              <a:rPr lang="en-US" dirty="0"/>
              <a:t> </a:t>
            </a:r>
            <a:r>
              <a:rPr lang="en-US" dirty="0" err="1"/>
              <a:t>numerik</a:t>
            </a:r>
            <a:r>
              <a:rPr lang="en-US" dirty="0"/>
              <a:t>, </a:t>
            </a:r>
            <a:r>
              <a:rPr lang="en-US" dirty="0" err="1"/>
              <a:t>bervolume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, </a:t>
            </a:r>
            <a:r>
              <a:rPr lang="en-US" dirty="0" err="1"/>
              <a:t>cepat</a:t>
            </a:r>
            <a:endParaRPr lang="en-US" dirty="0"/>
          </a:p>
          <a:p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murah</a:t>
            </a:r>
            <a:r>
              <a:rPr lang="en-US" dirty="0"/>
              <a:t>, </a:t>
            </a:r>
            <a:r>
              <a:rPr lang="en-US" dirty="0" err="1"/>
              <a:t>akurat</a:t>
            </a:r>
            <a:r>
              <a:rPr lang="en-US" dirty="0"/>
              <a:t> dan </a:t>
            </a:r>
            <a:r>
              <a:rPr lang="en-US" dirty="0" err="1"/>
              <a:t>cepat</a:t>
            </a:r>
            <a:endParaRPr lang="en-US" dirty="0"/>
          </a:p>
          <a:p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diakses</a:t>
            </a:r>
            <a:endParaRPr lang="en-US" dirty="0"/>
          </a:p>
          <a:p>
            <a:r>
              <a:rPr lang="en-US" dirty="0" err="1"/>
              <a:t>Pengaksesan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diseluruh</a:t>
            </a:r>
            <a:r>
              <a:rPr lang="en-US" dirty="0"/>
              <a:t> dunia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dan </a:t>
            </a:r>
            <a:r>
              <a:rPr lang="en-US" dirty="0" err="1"/>
              <a:t>murah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F32D284-09C2-4238-8EB3-05D34DBEF2F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775309" y="1611140"/>
            <a:ext cx="4252300" cy="272430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efektifitas</a:t>
            </a:r>
            <a:r>
              <a:rPr lang="en-US" dirty="0"/>
              <a:t> dan </a:t>
            </a:r>
            <a:r>
              <a:rPr lang="en-US" dirty="0" err="1"/>
              <a:t>efisiensi</a:t>
            </a:r>
            <a:endParaRPr lang="en-US" dirty="0"/>
          </a:p>
          <a:p>
            <a:r>
              <a:rPr lang="en-US" dirty="0" err="1"/>
              <a:t>Menyajikan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jelas</a:t>
            </a:r>
            <a:endParaRPr lang="en-US" dirty="0"/>
          </a:p>
          <a:p>
            <a:r>
              <a:rPr lang="en-US" dirty="0" err="1"/>
              <a:t>Mengotomasikan</a:t>
            </a:r>
            <a:r>
              <a:rPr lang="en-US" dirty="0"/>
              <a:t> proses-proses </a:t>
            </a:r>
            <a:r>
              <a:rPr lang="en-US" dirty="0" err="1"/>
              <a:t>bisnis</a:t>
            </a:r>
            <a:endParaRPr lang="en-US" dirty="0"/>
          </a:p>
          <a:p>
            <a:r>
              <a:rPr lang="en-US" dirty="0" err="1"/>
              <a:t>Mempercepat</a:t>
            </a:r>
            <a:r>
              <a:rPr lang="en-US" dirty="0"/>
              <a:t> </a:t>
            </a:r>
            <a:r>
              <a:rPr lang="en-US" dirty="0" err="1"/>
              <a:t>pengetikan</a:t>
            </a:r>
            <a:r>
              <a:rPr lang="en-US" dirty="0"/>
              <a:t> dan </a:t>
            </a:r>
            <a:r>
              <a:rPr lang="en-US" dirty="0" err="1"/>
              <a:t>penyuntingan</a:t>
            </a:r>
            <a:endParaRPr lang="en-US" dirty="0"/>
          </a:p>
          <a:p>
            <a:r>
              <a:rPr lang="en-US" dirty="0" err="1"/>
              <a:t>Pembiayaanyang</a:t>
            </a:r>
            <a:r>
              <a:rPr lang="en-US" dirty="0"/>
              <a:t> </a:t>
            </a:r>
            <a:r>
              <a:rPr lang="en-US" dirty="0" err="1"/>
              <a:t>jauhlebihmurah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8CCE316-934A-4FF8-9F7C-6485FC3F5D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grpSp>
        <p:nvGrpSpPr>
          <p:cNvPr id="6" name="Google Shape;271;p18">
            <a:extLst>
              <a:ext uri="{FF2B5EF4-FFF2-40B4-BE49-F238E27FC236}">
                <a16:creationId xmlns:a16="http://schemas.microsoft.com/office/drawing/2014/main" xmlns="" id="{49F79306-0EB5-4010-8861-E7166BD2FAD2}"/>
              </a:ext>
            </a:extLst>
          </p:cNvPr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7" name="Google Shape;272;p18">
              <a:extLst>
                <a:ext uri="{FF2B5EF4-FFF2-40B4-BE49-F238E27FC236}">
                  <a16:creationId xmlns:a16="http://schemas.microsoft.com/office/drawing/2014/main" xmlns="" id="{58F4DA30-60C8-4E2E-9269-41F70762F4D9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73;p18">
              <a:extLst>
                <a:ext uri="{FF2B5EF4-FFF2-40B4-BE49-F238E27FC236}">
                  <a16:creationId xmlns:a16="http://schemas.microsoft.com/office/drawing/2014/main" xmlns="" id="{D52A5E8C-5161-4CFF-BC24-7D30420B60C9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74;p18">
              <a:extLst>
                <a:ext uri="{FF2B5EF4-FFF2-40B4-BE49-F238E27FC236}">
                  <a16:creationId xmlns:a16="http://schemas.microsoft.com/office/drawing/2014/main" xmlns="" id="{C51BF390-1189-4488-9E13-BA8C3E971A2D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75;p18">
              <a:extLst>
                <a:ext uri="{FF2B5EF4-FFF2-40B4-BE49-F238E27FC236}">
                  <a16:creationId xmlns:a16="http://schemas.microsoft.com/office/drawing/2014/main" xmlns="" id="{D4755DBA-CA10-4422-B231-603D1CF6BC58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76;p18">
              <a:extLst>
                <a:ext uri="{FF2B5EF4-FFF2-40B4-BE49-F238E27FC236}">
                  <a16:creationId xmlns:a16="http://schemas.microsoft.com/office/drawing/2014/main" xmlns="" id="{53ED5835-6D5D-4CC8-85FB-59B8707F91E8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77;p18">
              <a:extLst>
                <a:ext uri="{FF2B5EF4-FFF2-40B4-BE49-F238E27FC236}">
                  <a16:creationId xmlns:a16="http://schemas.microsoft.com/office/drawing/2014/main" xmlns="" id="{38069B43-556E-4473-B742-343833F51BF7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78;p18">
              <a:extLst>
                <a:ext uri="{FF2B5EF4-FFF2-40B4-BE49-F238E27FC236}">
                  <a16:creationId xmlns:a16="http://schemas.microsoft.com/office/drawing/2014/main" xmlns="" id="{E7E7FBEF-CC82-4C28-BE04-8FA0D87F4C9B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3670A1D-76B3-488A-88F5-E20E29B8EE6A}"/>
              </a:ext>
            </a:extLst>
          </p:cNvPr>
          <p:cNvSpPr txBox="1"/>
          <p:nvPr/>
        </p:nvSpPr>
        <p:spPr>
          <a:xfrm>
            <a:off x="109728" y="1407967"/>
            <a:ext cx="4323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Lucida Fax" panose="02060602050505020204" pitchFamily="18" charset="0"/>
              </a:rPr>
              <a:t>(Turban, McLean, </a:t>
            </a:r>
            <a:r>
              <a:rPr lang="en-US" sz="1800" dirty="0" err="1">
                <a:latin typeface="Lucida Fax" panose="02060602050505020204" pitchFamily="18" charset="0"/>
              </a:rPr>
              <a:t>Wetherbe</a:t>
            </a:r>
            <a:r>
              <a:rPr lang="en-US" sz="1800" dirty="0">
                <a:latin typeface="Lucida Fax" panose="02060602050505020204" pitchFamily="18" charset="0"/>
              </a:rPr>
              <a:t>, 1999) :</a:t>
            </a:r>
          </a:p>
        </p:txBody>
      </p:sp>
    </p:spTree>
    <p:extLst>
      <p:ext uri="{BB962C8B-B14F-4D97-AF65-F5344CB8AC3E}">
        <p14:creationId xmlns:p14="http://schemas.microsoft.com/office/powerpoint/2010/main" val="686531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sym typeface="Roboto Condense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22</a:t>
            </a:fld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Roboto Condensed"/>
              <a:sym typeface="Roboto Condensed"/>
            </a:endParaRPr>
          </a:p>
        </p:txBody>
      </p:sp>
      <p:sp>
        <p:nvSpPr>
          <p:cNvPr id="8" name="Google Shape;267;p18">
            <a:extLst>
              <a:ext uri="{FF2B5EF4-FFF2-40B4-BE49-F238E27FC236}">
                <a16:creationId xmlns:a16="http://schemas.microsoft.com/office/drawing/2014/main" xmlns="" id="{F3FCF881-5ADD-49FD-BFAB-8F6C01E73DDB}"/>
              </a:ext>
            </a:extLst>
          </p:cNvPr>
          <p:cNvSpPr txBox="1">
            <a:spLocks/>
          </p:cNvSpPr>
          <p:nvPr/>
        </p:nvSpPr>
        <p:spPr>
          <a:xfrm>
            <a:off x="814275" y="1537988"/>
            <a:ext cx="7708836" cy="19051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en-US" sz="2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B0604020202020204" charset="0"/>
                <a:ea typeface="Roboto Condensed" panose="020B0604020202020204" charset="0"/>
                <a:cs typeface="Arial"/>
                <a:sym typeface="Arial"/>
              </a:rPr>
              <a:t>Apa</a:t>
            </a:r>
            <a:r>
              <a:rPr kumimoji="0" lang="en-US" altLang="en-US" sz="2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B0604020202020204" charset="0"/>
                <a:ea typeface="Roboto Condensed" panose="020B0604020202020204" charset="0"/>
                <a:cs typeface="Arial"/>
                <a:sym typeface="Arial"/>
              </a:rPr>
              <a:t> </a:t>
            </a:r>
            <a:r>
              <a:rPr kumimoji="0" lang="en-US" altLang="en-US" sz="2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B0604020202020204" charset="0"/>
                <a:ea typeface="Roboto Condensed" panose="020B0604020202020204" charset="0"/>
                <a:cs typeface="Arial"/>
                <a:sym typeface="Arial"/>
              </a:rPr>
              <a:t>perbedaan</a:t>
            </a:r>
            <a:endParaRPr kumimoji="0" lang="en-US" altLang="en-US" sz="2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B0604020202020204" charset="0"/>
                <a:ea typeface="Roboto Condensed" panose="020B0604020202020204" charset="0"/>
                <a:cs typeface="Arial"/>
                <a:sym typeface="Arial"/>
              </a:rPr>
              <a:t>Sistem</a:t>
            </a: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B0604020202020204" charset="0"/>
                <a:ea typeface="Roboto Condensed" panose="020B0604020202020204" charset="0"/>
                <a:cs typeface="Arial"/>
                <a:sym typeface="Arial"/>
              </a:rPr>
              <a:t> </a:t>
            </a:r>
            <a:r>
              <a:rPr kumimoji="0" lang="en-US" alt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B0604020202020204" charset="0"/>
                <a:ea typeface="Roboto Condensed" panose="020B0604020202020204" charset="0"/>
                <a:cs typeface="Arial"/>
                <a:sym typeface="Arial"/>
              </a:rPr>
              <a:t>Informasi</a:t>
            </a: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B0604020202020204" charset="0"/>
                <a:ea typeface="Roboto Condensed" panose="020B0604020202020204" charset="0"/>
                <a:cs typeface="Arial"/>
                <a:sym typeface="Arial"/>
              </a:rPr>
              <a:t> </a:t>
            </a:r>
            <a:r>
              <a:rPr kumimoji="0" lang="en-US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Roboto Condensed" panose="020B0604020202020204" charset="0"/>
                <a:ea typeface="Roboto Condensed" panose="020B0604020202020204" charset="0"/>
                <a:cs typeface="Arial"/>
                <a:sym typeface="Arial"/>
              </a:rPr>
              <a:t>&amp; </a:t>
            </a:r>
            <a:r>
              <a:rPr kumimoji="0" lang="en-US" alt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B0604020202020204" charset="0"/>
                <a:ea typeface="Roboto Condensed" panose="020B0604020202020204" charset="0"/>
                <a:cs typeface="Arial"/>
                <a:sym typeface="Arial"/>
              </a:rPr>
              <a:t>Teknologi</a:t>
            </a: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B0604020202020204" charset="0"/>
                <a:ea typeface="Roboto Condensed" panose="020B0604020202020204" charset="0"/>
                <a:cs typeface="Arial"/>
                <a:sym typeface="Arial"/>
              </a:rPr>
              <a:t> </a:t>
            </a:r>
            <a:r>
              <a:rPr kumimoji="0" lang="en-US" alt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B0604020202020204" charset="0"/>
                <a:ea typeface="Roboto Condensed" panose="020B0604020202020204" charset="0"/>
                <a:cs typeface="Arial"/>
                <a:sym typeface="Arial"/>
              </a:rPr>
              <a:t>Informasi</a:t>
            </a: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B0604020202020204" charset="0"/>
                <a:ea typeface="Roboto Condensed" panose="020B0604020202020204" charset="0"/>
                <a:cs typeface="Arial"/>
                <a:sym typeface="Arial"/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598514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B29C4F-7BB4-4280-8900-01EED2B92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Perbedaan</a:t>
            </a:r>
            <a:r>
              <a:rPr lang="en-US" dirty="0"/>
              <a:t> SI &amp; TI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4F53977-6441-48D3-8E8E-58A3AB232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" y="1537988"/>
            <a:ext cx="4016358" cy="2724300"/>
          </a:xfrm>
        </p:spPr>
        <p:txBody>
          <a:bodyPr>
            <a:normAutofit fontScale="92500" lnSpcReduction="10000"/>
          </a:bodyPr>
          <a:lstStyle/>
          <a:p>
            <a:pPr marL="101600" indent="0">
              <a:buNone/>
            </a:pPr>
            <a:r>
              <a:rPr lang="en-US" b="1" dirty="0" err="1"/>
              <a:t>Sistem</a:t>
            </a:r>
            <a:r>
              <a:rPr lang="en-US" b="1" dirty="0"/>
              <a:t> </a:t>
            </a:r>
            <a:r>
              <a:rPr lang="en-US" b="1" dirty="0" err="1"/>
              <a:t>Informasi</a:t>
            </a:r>
            <a:endParaRPr lang="en-US" b="1" dirty="0"/>
          </a:p>
          <a:p>
            <a:r>
              <a:rPr lang="en-US" dirty="0"/>
              <a:t>Alur, </a:t>
            </a:r>
            <a:r>
              <a:rPr lang="en-US" dirty="0" err="1"/>
              <a:t>metode</a:t>
            </a:r>
            <a:r>
              <a:rPr lang="en-US" dirty="0"/>
              <a:t>, </a:t>
            </a:r>
            <a:r>
              <a:rPr lang="en-US" dirty="0" err="1"/>
              <a:t>penggunaan</a:t>
            </a:r>
            <a:r>
              <a:rPr lang="en-US" dirty="0"/>
              <a:t> 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mengolah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US" dirty="0"/>
          </a:p>
          <a:p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menyampaikan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US" dirty="0"/>
          </a:p>
          <a:p>
            <a:r>
              <a:rPr lang="en-US" dirty="0" err="1"/>
              <a:t>Interaksi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, proses, data, dan </a:t>
            </a:r>
            <a:r>
              <a:rPr lang="en-US" dirty="0" err="1"/>
              <a:t>teknologi</a:t>
            </a:r>
            <a:r>
              <a:rPr lang="en-US" dirty="0"/>
              <a:t>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F32D284-09C2-4238-8EB3-05D34DBEF2F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011251" y="1537988"/>
            <a:ext cx="4016358" cy="2724300"/>
          </a:xfrm>
        </p:spPr>
        <p:txBody>
          <a:bodyPr/>
          <a:lstStyle/>
          <a:p>
            <a:pPr marL="101600" indent="0">
              <a:buNone/>
            </a:pPr>
            <a:r>
              <a:rPr lang="en-US" b="1" dirty="0" err="1"/>
              <a:t>Teknologi</a:t>
            </a:r>
            <a:r>
              <a:rPr lang="en-US" b="1" dirty="0"/>
              <a:t> </a:t>
            </a:r>
            <a:r>
              <a:rPr lang="en-US" b="1" dirty="0" err="1"/>
              <a:t>Informasi</a:t>
            </a:r>
            <a:endParaRPr lang="en-US" b="1" dirty="0"/>
          </a:p>
          <a:p>
            <a:r>
              <a:rPr lang="en-US" dirty="0" err="1"/>
              <a:t>Teknologi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mengolah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US" dirty="0"/>
          </a:p>
          <a:p>
            <a:r>
              <a:rPr lang="en-US" dirty="0" err="1"/>
              <a:t>Pendukung</a:t>
            </a:r>
            <a:r>
              <a:rPr lang="en-US" dirty="0"/>
              <a:t>, </a:t>
            </a:r>
            <a:r>
              <a:rPr lang="en-US" dirty="0" err="1"/>
              <a:t>perantara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disampaikan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8CCE316-934A-4FF8-9F7C-6485FC3F5D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9743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B29C4F-7BB4-4280-8900-01EED2B92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SI &amp; TI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4F53977-6441-48D3-8E8E-58A3AB232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" y="1537988"/>
            <a:ext cx="4016358" cy="2724300"/>
          </a:xfrm>
        </p:spPr>
        <p:txBody>
          <a:bodyPr/>
          <a:lstStyle/>
          <a:p>
            <a:pPr marL="101600" indent="0">
              <a:buNone/>
            </a:pPr>
            <a:r>
              <a:rPr lang="en-US" b="1" dirty="0" err="1"/>
              <a:t>Sistem</a:t>
            </a:r>
            <a:r>
              <a:rPr lang="en-US" b="1" dirty="0"/>
              <a:t> </a:t>
            </a:r>
            <a:r>
              <a:rPr lang="en-US" b="1" dirty="0" err="1"/>
              <a:t>Informasi</a:t>
            </a:r>
            <a:endParaRPr lang="en-US" b="1" dirty="0"/>
          </a:p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Manajemen</a:t>
            </a:r>
            <a:endParaRPr lang="en-US" dirty="0"/>
          </a:p>
          <a:p>
            <a:r>
              <a:rPr lang="en-US" dirty="0" err="1"/>
              <a:t>Sistem</a:t>
            </a:r>
            <a:r>
              <a:rPr lang="en-US" dirty="0"/>
              <a:t> Point of Sales (</a:t>
            </a:r>
            <a:r>
              <a:rPr lang="en-US" dirty="0" err="1"/>
              <a:t>PoS</a:t>
            </a:r>
            <a:r>
              <a:rPr lang="en-US" dirty="0"/>
              <a:t>)</a:t>
            </a:r>
          </a:p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Akademik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F32D284-09C2-4238-8EB3-05D34DBEF2F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011251" y="1537988"/>
            <a:ext cx="4016358" cy="2724300"/>
          </a:xfrm>
        </p:spPr>
        <p:txBody>
          <a:bodyPr/>
          <a:lstStyle/>
          <a:p>
            <a:pPr marL="101600" indent="0">
              <a:buNone/>
            </a:pPr>
            <a:r>
              <a:rPr lang="en-US" b="1" dirty="0" err="1"/>
              <a:t>Teknologi</a:t>
            </a:r>
            <a:r>
              <a:rPr lang="en-US" b="1" dirty="0"/>
              <a:t> </a:t>
            </a:r>
            <a:r>
              <a:rPr lang="en-US" b="1" dirty="0" err="1"/>
              <a:t>Informasi</a:t>
            </a:r>
            <a:endParaRPr lang="en-US" b="1" dirty="0"/>
          </a:p>
          <a:p>
            <a:r>
              <a:rPr lang="en-US" dirty="0"/>
              <a:t>Smartphone</a:t>
            </a:r>
          </a:p>
          <a:p>
            <a:r>
              <a:rPr lang="en-US" dirty="0" err="1"/>
              <a:t>Jaringan</a:t>
            </a:r>
            <a:r>
              <a:rPr lang="en-US" dirty="0"/>
              <a:t> 5G</a:t>
            </a:r>
          </a:p>
          <a:p>
            <a:r>
              <a:rPr lang="en-US" dirty="0"/>
              <a:t>Super-computer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8CCE316-934A-4FF8-9F7C-6485FC3F5D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89043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sym typeface="Roboto Condense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25</a:t>
            </a:fld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Roboto Condensed"/>
              <a:sym typeface="Roboto Condensed"/>
            </a:endParaRPr>
          </a:p>
        </p:txBody>
      </p:sp>
      <p:sp>
        <p:nvSpPr>
          <p:cNvPr id="8" name="Google Shape;267;p18">
            <a:extLst>
              <a:ext uri="{FF2B5EF4-FFF2-40B4-BE49-F238E27FC236}">
                <a16:creationId xmlns:a16="http://schemas.microsoft.com/office/drawing/2014/main" xmlns="" id="{F3FCF881-5ADD-49FD-BFAB-8F6C01E73DDB}"/>
              </a:ext>
            </a:extLst>
          </p:cNvPr>
          <p:cNvSpPr txBox="1">
            <a:spLocks/>
          </p:cNvSpPr>
          <p:nvPr/>
        </p:nvSpPr>
        <p:spPr>
          <a:xfrm>
            <a:off x="814275" y="1537988"/>
            <a:ext cx="7708836" cy="19051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en-US" sz="2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B0604020202020204" charset="0"/>
                <a:ea typeface="Roboto Condensed" panose="020B0604020202020204" charset="0"/>
                <a:cs typeface="Arial"/>
                <a:sym typeface="Arial"/>
              </a:rPr>
              <a:t>Apa</a:t>
            </a:r>
            <a:endParaRPr kumimoji="0" lang="en-US" altLang="en-US" sz="2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 panose="020B0604020202020204" charset="0"/>
              <a:ea typeface="Roboto Condensed" panose="020B0604020202020204" charset="0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B0604020202020204" charset="0"/>
                <a:ea typeface="Roboto Condensed" panose="020B0604020202020204" charset="0"/>
                <a:cs typeface="Arial"/>
                <a:sym typeface="Arial"/>
              </a:rPr>
              <a:t>Inovasi</a:t>
            </a: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B0604020202020204" charset="0"/>
                <a:ea typeface="Roboto Condensed" panose="020B0604020202020204" charset="0"/>
                <a:cs typeface="Arial"/>
                <a:sym typeface="Arial"/>
              </a:rPr>
              <a:t> </a:t>
            </a:r>
            <a:r>
              <a:rPr kumimoji="0" lang="en-US" alt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B0604020202020204" charset="0"/>
                <a:ea typeface="Roboto Condensed" panose="020B0604020202020204" charset="0"/>
                <a:cs typeface="Arial"/>
                <a:sym typeface="Arial"/>
              </a:rPr>
              <a:t>Sistem</a:t>
            </a: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B0604020202020204" charset="0"/>
                <a:ea typeface="Roboto Condensed" panose="020B0604020202020204" charset="0"/>
                <a:cs typeface="Arial"/>
                <a:sym typeface="Arial"/>
              </a:rPr>
              <a:t> </a:t>
            </a:r>
            <a:r>
              <a:rPr kumimoji="0" lang="en-US" alt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B0604020202020204" charset="0"/>
                <a:ea typeface="Roboto Condensed" panose="020B0604020202020204" charset="0"/>
                <a:cs typeface="Arial"/>
                <a:sym typeface="Arial"/>
              </a:rPr>
              <a:t>Informasi</a:t>
            </a: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B0604020202020204" charset="0"/>
                <a:ea typeface="Roboto Condensed" panose="020B0604020202020204" charset="0"/>
                <a:cs typeface="Arial"/>
                <a:sym typeface="Arial"/>
              </a:rPr>
              <a:t> </a:t>
            </a:r>
            <a:r>
              <a:rPr kumimoji="0" lang="en-US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Roboto Condensed" panose="020B0604020202020204" charset="0"/>
                <a:ea typeface="Roboto Condensed" panose="020B0604020202020204" charset="0"/>
                <a:cs typeface="Arial"/>
                <a:sym typeface="Arial"/>
              </a:rPr>
              <a:t>&amp; </a:t>
            </a:r>
            <a:r>
              <a:rPr kumimoji="0" lang="en-US" alt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B0604020202020204" charset="0"/>
                <a:ea typeface="Roboto Condensed" panose="020B0604020202020204" charset="0"/>
                <a:cs typeface="Arial"/>
                <a:sym typeface="Arial"/>
              </a:rPr>
              <a:t>Teknologi</a:t>
            </a: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B0604020202020204" charset="0"/>
                <a:ea typeface="Roboto Condensed" panose="020B0604020202020204" charset="0"/>
                <a:cs typeface="Arial"/>
                <a:sym typeface="Arial"/>
              </a:rPr>
              <a:t> </a:t>
            </a:r>
            <a:r>
              <a:rPr kumimoji="0" lang="en-US" alt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B0604020202020204" charset="0"/>
                <a:ea typeface="Roboto Condensed" panose="020B0604020202020204" charset="0"/>
                <a:cs typeface="Arial"/>
                <a:sym typeface="Arial"/>
              </a:rPr>
              <a:t>Informasi</a:t>
            </a: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B0604020202020204" charset="0"/>
                <a:ea typeface="Roboto Condensed" panose="020B0604020202020204" charset="0"/>
                <a:cs typeface="Arial"/>
                <a:sym typeface="Arial"/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482826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err="1"/>
              <a:t>Inovasi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US"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4265FD5-5415-4194-847C-9EF2B89AB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635" y="1932119"/>
            <a:ext cx="932918" cy="7947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04E5ACE-0365-4613-A40A-AA3A7CA170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511" t="4858" r="22080"/>
          <a:stretch/>
        </p:blipFill>
        <p:spPr>
          <a:xfrm>
            <a:off x="557820" y="4027214"/>
            <a:ext cx="859704" cy="9166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DE1580F-F770-4432-9AA5-C86E77C688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409" y="2871189"/>
            <a:ext cx="918895" cy="9188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D369C84-C4DA-4EB7-AD40-7374FF3D4E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8013" y="1813554"/>
            <a:ext cx="1235534" cy="12355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FCB96C4-8E1A-491A-B453-0920FBA0FF82}"/>
              </a:ext>
            </a:extLst>
          </p:cNvPr>
          <p:cNvSpPr txBox="1"/>
          <p:nvPr/>
        </p:nvSpPr>
        <p:spPr>
          <a:xfrm>
            <a:off x="621488" y="150577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Dulu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xmlns="" id="{580C14D9-623E-44B2-8D2E-CB2D357A21CB}"/>
              </a:ext>
            </a:extLst>
          </p:cNvPr>
          <p:cNvSpPr/>
          <p:nvPr/>
        </p:nvSpPr>
        <p:spPr>
          <a:xfrm>
            <a:off x="2144889" y="2178757"/>
            <a:ext cx="1422400" cy="2636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xmlns="" id="{A05E7DD4-83EC-436F-9607-507251AFEC6C}"/>
              </a:ext>
            </a:extLst>
          </p:cNvPr>
          <p:cNvSpPr/>
          <p:nvPr/>
        </p:nvSpPr>
        <p:spPr>
          <a:xfrm>
            <a:off x="2144889" y="4353733"/>
            <a:ext cx="1422400" cy="2636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xmlns="" id="{A580D948-A5AC-4ABA-BABD-C6EDDD2E4DD5}"/>
              </a:ext>
            </a:extLst>
          </p:cNvPr>
          <p:cNvSpPr/>
          <p:nvPr/>
        </p:nvSpPr>
        <p:spPr>
          <a:xfrm>
            <a:off x="2144889" y="3277759"/>
            <a:ext cx="1422400" cy="2636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B27D8B8E-959B-4C7A-839D-DACFF298F8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4233" y="2902939"/>
            <a:ext cx="1235534" cy="123553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D2EC3E59-CD65-4C26-8EF5-B28BBA2A47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8013" y="3867769"/>
            <a:ext cx="1235534" cy="123553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C2AA56A4-96F8-4981-A8D0-3C4DBF76CFE0}"/>
              </a:ext>
            </a:extLst>
          </p:cNvPr>
          <p:cNvSpPr txBox="1"/>
          <p:nvPr/>
        </p:nvSpPr>
        <p:spPr>
          <a:xfrm>
            <a:off x="4070291" y="1472109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Sekarang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1984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err="1"/>
              <a:t>Inovasi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dan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US"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FCB96C4-8E1A-491A-B453-0920FBA0FF82}"/>
              </a:ext>
            </a:extLst>
          </p:cNvPr>
          <p:cNvSpPr txBox="1"/>
          <p:nvPr/>
        </p:nvSpPr>
        <p:spPr>
          <a:xfrm>
            <a:off x="621488" y="150577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Dulu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xmlns="" id="{A580D948-A5AC-4ABA-BABD-C6EDDD2E4DD5}"/>
              </a:ext>
            </a:extLst>
          </p:cNvPr>
          <p:cNvSpPr/>
          <p:nvPr/>
        </p:nvSpPr>
        <p:spPr>
          <a:xfrm rot="2026673">
            <a:off x="1256524" y="3211723"/>
            <a:ext cx="732352" cy="3518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C2AA56A4-96F8-4981-A8D0-3C4DBF76CFE0}"/>
              </a:ext>
            </a:extLst>
          </p:cNvPr>
          <p:cNvSpPr txBox="1"/>
          <p:nvPr/>
        </p:nvSpPr>
        <p:spPr>
          <a:xfrm>
            <a:off x="2804751" y="1505776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Sekarang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A849C42-4B9F-4335-A9C7-3021CCCED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689" y="3144697"/>
            <a:ext cx="1270677" cy="12706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4C0D2F3-722E-4247-8B77-00D5A62CC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633" y="1833026"/>
            <a:ext cx="1271920" cy="11791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78DCFAA1-B29A-46A7-95D7-3A4DAFA98F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7545" y="1397108"/>
            <a:ext cx="4096455" cy="3068387"/>
          </a:xfrm>
          <a:prstGeom prst="rect">
            <a:avLst/>
          </a:prstGeom>
        </p:spPr>
      </p:pic>
      <p:sp>
        <p:nvSpPr>
          <p:cNvPr id="30" name="Arrow: Right 29">
            <a:extLst>
              <a:ext uri="{FF2B5EF4-FFF2-40B4-BE49-F238E27FC236}">
                <a16:creationId xmlns:a16="http://schemas.microsoft.com/office/drawing/2014/main" xmlns="" id="{0DB27EC4-239F-4B74-A804-FFAAB3A55202}"/>
              </a:ext>
            </a:extLst>
          </p:cNvPr>
          <p:cNvSpPr/>
          <p:nvPr/>
        </p:nvSpPr>
        <p:spPr>
          <a:xfrm rot="20499976">
            <a:off x="3759929" y="3156231"/>
            <a:ext cx="732352" cy="3518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A19985D-61CB-4961-83BA-824D2C4201B1}"/>
              </a:ext>
            </a:extLst>
          </p:cNvPr>
          <p:cNvSpPr txBox="1"/>
          <p:nvPr/>
        </p:nvSpPr>
        <p:spPr>
          <a:xfrm>
            <a:off x="209318" y="3332165"/>
            <a:ext cx="1260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Scan &amp; </a:t>
            </a:r>
            <a:r>
              <a:rPr lang="en-US" sz="1200" dirty="0" err="1"/>
              <a:t>simpan</a:t>
            </a:r>
            <a:r>
              <a:rPr lang="en-US" sz="1200" dirty="0"/>
              <a:t> </a:t>
            </a:r>
          </a:p>
          <a:p>
            <a:pPr algn="ctr"/>
            <a:r>
              <a:rPr lang="en-US" sz="1200" dirty="0"/>
              <a:t>di PC/Laptop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8A331A7-A16F-4108-A551-5D55E4B57A32}"/>
              </a:ext>
            </a:extLst>
          </p:cNvPr>
          <p:cNvSpPr txBox="1"/>
          <p:nvPr/>
        </p:nvSpPr>
        <p:spPr>
          <a:xfrm>
            <a:off x="3198614" y="2600594"/>
            <a:ext cx="1795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Inovasi</a:t>
            </a:r>
            <a:r>
              <a:rPr lang="en-US" sz="1200" dirty="0"/>
              <a:t> </a:t>
            </a:r>
          </a:p>
          <a:p>
            <a:pPr algn="ctr"/>
            <a:r>
              <a:rPr lang="en-US" sz="1200" dirty="0"/>
              <a:t>document management</a:t>
            </a:r>
          </a:p>
        </p:txBody>
      </p:sp>
    </p:spTree>
    <p:extLst>
      <p:ext uri="{BB962C8B-B14F-4D97-AF65-F5344CB8AC3E}">
        <p14:creationId xmlns:p14="http://schemas.microsoft.com/office/powerpoint/2010/main" val="26098766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25"/>
          <p:cNvGrpSpPr/>
          <p:nvPr/>
        </p:nvGrpSpPr>
        <p:grpSpPr>
          <a:xfrm>
            <a:off x="552885" y="1385750"/>
            <a:ext cx="8044527" cy="2067200"/>
            <a:chOff x="185742" y="1287960"/>
            <a:chExt cx="8044527" cy="2067200"/>
          </a:xfrm>
        </p:grpSpPr>
        <p:sp>
          <p:nvSpPr>
            <p:cNvPr id="377" name="Google Shape;377;p25"/>
            <p:cNvSpPr/>
            <p:nvPr/>
          </p:nvSpPr>
          <p:spPr>
            <a:xfrm>
              <a:off x="6978450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8" name="Google Shape;378;p25"/>
            <p:cNvSpPr/>
            <p:nvPr/>
          </p:nvSpPr>
          <p:spPr>
            <a:xfrm rot="10800000" flipH="1">
              <a:off x="1423250" y="1697050"/>
              <a:ext cx="55665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9" name="Google Shape;379;p25"/>
            <p:cNvSpPr/>
            <p:nvPr/>
          </p:nvSpPr>
          <p:spPr>
            <a:xfrm rot="10800000" flipH="1">
              <a:off x="698647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0" name="Google Shape;380;p25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1" name="Google Shape;381;p25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384" name="Google Shape;384;p2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382" name="Google Shape;382;p25"/>
          <p:cNvSpPr txBox="1">
            <a:spLocks noGrp="1"/>
          </p:cNvSpPr>
          <p:nvPr>
            <p:ph type="ctrTitle" idx="4294967295"/>
          </p:nvPr>
        </p:nvSpPr>
        <p:spPr>
          <a:xfrm>
            <a:off x="1104900" y="1808163"/>
            <a:ext cx="8039100" cy="12255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err="1">
                <a:solidFill>
                  <a:srgbClr val="3F5378"/>
                </a:solidFill>
              </a:rPr>
              <a:t>Pertanyaan</a:t>
            </a:r>
            <a:r>
              <a:rPr lang="en-US" sz="7200" dirty="0">
                <a:solidFill>
                  <a:srgbClr val="3F5378"/>
                </a:solidFill>
              </a:rPr>
              <a:t>?</a:t>
            </a:r>
            <a:endParaRPr sz="7200" dirty="0">
              <a:solidFill>
                <a:srgbClr val="3F53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420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48" name="Google Shape;248;p17"/>
          <p:cNvSpPr txBox="1">
            <a:spLocks noGrp="1"/>
          </p:cNvSpPr>
          <p:nvPr>
            <p:ph type="ctrTitle" idx="4294967295"/>
          </p:nvPr>
        </p:nvSpPr>
        <p:spPr>
          <a:xfrm>
            <a:off x="0" y="2828925"/>
            <a:ext cx="6589713" cy="17335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 err="1">
                <a:solidFill>
                  <a:srgbClr val="FF9800"/>
                </a:solidFill>
              </a:rPr>
              <a:t>Inovasi</a:t>
            </a:r>
            <a:r>
              <a:rPr lang="en-US" sz="5400" dirty="0">
                <a:solidFill>
                  <a:srgbClr val="FF9800"/>
                </a:solidFill>
              </a:rPr>
              <a:t> ?</a:t>
            </a:r>
            <a:endParaRPr sz="5400" dirty="0">
              <a:solidFill>
                <a:srgbClr val="FF9800"/>
              </a:solidFill>
            </a:endParaRPr>
          </a:p>
        </p:txBody>
      </p:sp>
      <p:sp>
        <p:nvSpPr>
          <p:cNvPr id="249" name="Google Shape;249;p17"/>
          <p:cNvSpPr txBox="1">
            <a:spLocks noGrp="1"/>
          </p:cNvSpPr>
          <p:nvPr>
            <p:ph type="subTitle" idx="4294967295"/>
          </p:nvPr>
        </p:nvSpPr>
        <p:spPr>
          <a:xfrm>
            <a:off x="0" y="2698750"/>
            <a:ext cx="5567363" cy="7858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US" b="1" dirty="0" err="1"/>
              <a:t>Apa</a:t>
            </a:r>
            <a:r>
              <a:rPr lang="en-US" b="1" dirty="0"/>
              <a:t> </a:t>
            </a:r>
            <a:r>
              <a:rPr lang="en-US" b="1" dirty="0" err="1"/>
              <a:t>itu</a:t>
            </a:r>
            <a:endParaRPr b="1" dirty="0"/>
          </a:p>
        </p:txBody>
      </p:sp>
      <p:grpSp>
        <p:nvGrpSpPr>
          <p:cNvPr id="250" name="Google Shape;250;p17"/>
          <p:cNvGrpSpPr/>
          <p:nvPr/>
        </p:nvGrpSpPr>
        <p:grpSpPr>
          <a:xfrm>
            <a:off x="6682481" y="378837"/>
            <a:ext cx="1588639" cy="1588655"/>
            <a:chOff x="6643075" y="3664250"/>
            <a:chExt cx="407950" cy="407975"/>
          </a:xfrm>
        </p:grpSpPr>
        <p:sp>
          <p:nvSpPr>
            <p:cNvPr id="251" name="Google Shape;251;p1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17"/>
          <p:cNvGrpSpPr/>
          <p:nvPr/>
        </p:nvGrpSpPr>
        <p:grpSpPr>
          <a:xfrm rot="-587363">
            <a:off x="6589251" y="2174497"/>
            <a:ext cx="653127" cy="653134"/>
            <a:chOff x="576250" y="4319400"/>
            <a:chExt cx="442075" cy="442050"/>
          </a:xfrm>
        </p:grpSpPr>
        <p:sp>
          <p:nvSpPr>
            <p:cNvPr id="254" name="Google Shape;254;p1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17"/>
          <p:cNvSpPr/>
          <p:nvPr/>
        </p:nvSpPr>
        <p:spPr>
          <a:xfrm>
            <a:off x="6302724" y="745608"/>
            <a:ext cx="248336" cy="23712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7"/>
          <p:cNvSpPr/>
          <p:nvPr/>
        </p:nvSpPr>
        <p:spPr>
          <a:xfrm rot="2697322">
            <a:off x="7939080" y="1959478"/>
            <a:ext cx="376961" cy="35993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7"/>
          <p:cNvSpPr/>
          <p:nvPr/>
        </p:nvSpPr>
        <p:spPr>
          <a:xfrm>
            <a:off x="8237292" y="1754006"/>
            <a:ext cx="150972" cy="14422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7"/>
          <p:cNvSpPr/>
          <p:nvPr/>
        </p:nvSpPr>
        <p:spPr>
          <a:xfrm rot="1280149">
            <a:off x="6130690" y="1460796"/>
            <a:ext cx="150975" cy="14420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Inovasi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191912" y="1569156"/>
            <a:ext cx="8195732" cy="29036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/>
            <a:r>
              <a:rPr lang="en-US" altLang="en-US" dirty="0" err="1"/>
              <a:t>Suatu</a:t>
            </a:r>
            <a:r>
              <a:rPr lang="en-US" altLang="en-US" dirty="0"/>
              <a:t> ide, </a:t>
            </a:r>
            <a:r>
              <a:rPr lang="en-US" altLang="en-US" dirty="0" err="1"/>
              <a:t>gagasan</a:t>
            </a:r>
            <a:r>
              <a:rPr lang="en-US" altLang="en-US" dirty="0"/>
              <a:t>, </a:t>
            </a:r>
            <a:r>
              <a:rPr lang="en-US" altLang="en-US" dirty="0" err="1"/>
              <a:t>praktek</a:t>
            </a:r>
            <a:r>
              <a:rPr lang="en-US" altLang="en-US" dirty="0"/>
              <a:t>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err="1"/>
              <a:t>objek</a:t>
            </a:r>
            <a:r>
              <a:rPr lang="en-US" altLang="en-US" dirty="0"/>
              <a:t>/</a:t>
            </a:r>
            <a:r>
              <a:rPr lang="en-US" altLang="en-US" dirty="0" err="1"/>
              <a:t>benda</a:t>
            </a:r>
            <a:r>
              <a:rPr lang="en-US" altLang="en-US" dirty="0"/>
              <a:t> yang </a:t>
            </a:r>
            <a:r>
              <a:rPr lang="en-US" altLang="en-US" dirty="0" err="1"/>
              <a:t>disadari</a:t>
            </a:r>
            <a:r>
              <a:rPr lang="en-US" altLang="en-US" dirty="0"/>
              <a:t> dan </a:t>
            </a:r>
            <a:r>
              <a:rPr lang="en-US" altLang="en-US" dirty="0" err="1"/>
              <a:t>diterima</a:t>
            </a:r>
            <a:r>
              <a:rPr lang="en-US" altLang="en-US" dirty="0"/>
              <a:t> </a:t>
            </a:r>
            <a:r>
              <a:rPr lang="en-US" altLang="en-US" dirty="0" err="1"/>
              <a:t>sebagai</a:t>
            </a:r>
            <a:r>
              <a:rPr lang="en-US" altLang="en-US" dirty="0"/>
              <a:t> </a:t>
            </a:r>
            <a:r>
              <a:rPr lang="en-US" altLang="en-US" dirty="0" err="1"/>
              <a:t>suatu</a:t>
            </a:r>
            <a:r>
              <a:rPr lang="en-US" altLang="en-US" dirty="0"/>
              <a:t> </a:t>
            </a:r>
            <a:r>
              <a:rPr lang="en-US" altLang="en-US" dirty="0" err="1"/>
              <a:t>hal</a:t>
            </a:r>
            <a:r>
              <a:rPr lang="en-US" altLang="en-US" dirty="0"/>
              <a:t> yang </a:t>
            </a:r>
            <a:r>
              <a:rPr lang="en-US" altLang="en-US" dirty="0" err="1"/>
              <a:t>baru</a:t>
            </a:r>
            <a:r>
              <a:rPr lang="en-US" altLang="en-US" dirty="0"/>
              <a:t> oleh </a:t>
            </a:r>
            <a:r>
              <a:rPr lang="en-US" altLang="en-US" dirty="0" err="1"/>
              <a:t>seseorang</a:t>
            </a:r>
            <a:r>
              <a:rPr lang="en-US" altLang="en-US" dirty="0"/>
              <a:t>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err="1"/>
              <a:t>kelompok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diadopsi</a:t>
            </a:r>
            <a:r>
              <a:rPr lang="en-US" altLang="en-US" dirty="0"/>
              <a:t>. (Everett M. Rogers, 1983)</a:t>
            </a:r>
          </a:p>
          <a:p>
            <a:pPr marL="0" indent="0" algn="just">
              <a:buNone/>
            </a:pPr>
            <a:endParaRPr lang="en-US" altLang="en-US" dirty="0"/>
          </a:p>
          <a:p>
            <a:pPr marL="342900" indent="-342900" algn="just"/>
            <a:r>
              <a:rPr lang="en-US" altLang="en-US" dirty="0" err="1"/>
              <a:t>Inovasi</a:t>
            </a:r>
            <a:r>
              <a:rPr lang="en-US" altLang="en-US" dirty="0"/>
              <a:t> </a:t>
            </a:r>
            <a:r>
              <a:rPr lang="en-US" altLang="en-US" dirty="0" err="1"/>
              <a:t>sebagai</a:t>
            </a:r>
            <a:r>
              <a:rPr lang="en-US" altLang="en-US" dirty="0"/>
              <a:t> </a:t>
            </a:r>
            <a:r>
              <a:rPr lang="en-US" altLang="en-US" dirty="0" err="1"/>
              <a:t>suatu</a:t>
            </a:r>
            <a:r>
              <a:rPr lang="en-US" altLang="en-US" dirty="0"/>
              <a:t> </a:t>
            </a:r>
            <a:r>
              <a:rPr lang="en-US" altLang="en-US" dirty="0" err="1"/>
              <a:t>gagasan</a:t>
            </a:r>
            <a:r>
              <a:rPr lang="en-US" altLang="en-US" dirty="0"/>
              <a:t> </a:t>
            </a:r>
            <a:r>
              <a:rPr lang="en-US" altLang="en-US" dirty="0" err="1"/>
              <a:t>baru</a:t>
            </a:r>
            <a:r>
              <a:rPr lang="en-US" altLang="en-US" dirty="0"/>
              <a:t> yang </a:t>
            </a:r>
            <a:r>
              <a:rPr lang="en-US" altLang="en-US" dirty="0" err="1"/>
              <a:t>diterapkan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memprakarsai</a:t>
            </a:r>
            <a:r>
              <a:rPr lang="en-US" altLang="en-US" dirty="0"/>
              <a:t>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err="1"/>
              <a:t>memperbaiki</a:t>
            </a:r>
            <a:r>
              <a:rPr lang="en-US" altLang="en-US" dirty="0"/>
              <a:t> </a:t>
            </a:r>
            <a:r>
              <a:rPr lang="en-US" altLang="en-US" dirty="0" err="1"/>
              <a:t>suatu</a:t>
            </a:r>
            <a:r>
              <a:rPr lang="en-US" altLang="en-US" dirty="0"/>
              <a:t> </a:t>
            </a:r>
            <a:r>
              <a:rPr lang="en-US" altLang="en-US" dirty="0" err="1"/>
              <a:t>produk</a:t>
            </a:r>
            <a:r>
              <a:rPr lang="en-US" altLang="en-US" dirty="0"/>
              <a:t> </a:t>
            </a:r>
            <a:r>
              <a:rPr lang="en-US" altLang="en-US" dirty="0" err="1"/>
              <a:t>atau</a:t>
            </a:r>
            <a:r>
              <a:rPr lang="en-US" altLang="en-US" dirty="0"/>
              <a:t> proses dan </a:t>
            </a:r>
            <a:r>
              <a:rPr lang="en-US" altLang="en-US" dirty="0" err="1"/>
              <a:t>jasa</a:t>
            </a:r>
            <a:r>
              <a:rPr lang="en-US" altLang="en-US" dirty="0"/>
              <a:t>. (Stephen Robbins, 1994)</a:t>
            </a:r>
          </a:p>
          <a:p>
            <a:pPr marL="342900" indent="-342900" algn="just"/>
            <a:endParaRPr lang="en-US" altLang="en-US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Inovasi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191912" y="1253063"/>
            <a:ext cx="8805332" cy="36082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spcBef>
                <a:spcPts val="1200"/>
              </a:spcBef>
            </a:pPr>
            <a:r>
              <a:rPr lang="en-US" altLang="en-US" dirty="0"/>
              <a:t>Schumpeter (1947), </a:t>
            </a:r>
            <a:r>
              <a:rPr lang="en-US" altLang="en-US" dirty="0" err="1"/>
              <a:t>Inovasi</a:t>
            </a:r>
            <a:r>
              <a:rPr lang="en-US" altLang="en-US" dirty="0"/>
              <a:t> </a:t>
            </a:r>
            <a:r>
              <a:rPr lang="en-US" altLang="en-US" dirty="0" err="1"/>
              <a:t>merupakan</a:t>
            </a:r>
            <a:r>
              <a:rPr lang="en-US" altLang="en-US" dirty="0"/>
              <a:t> </a:t>
            </a:r>
            <a:r>
              <a:rPr lang="en-US" altLang="en-US" dirty="0" err="1"/>
              <a:t>suatu</a:t>
            </a:r>
            <a:r>
              <a:rPr lang="en-US" altLang="en-US" dirty="0"/>
              <a:t> </a:t>
            </a:r>
            <a:r>
              <a:rPr lang="en-US" altLang="en-US" dirty="0" err="1"/>
              <a:t>sumber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perubahan</a:t>
            </a:r>
            <a:r>
              <a:rPr lang="en-US" altLang="en-US" dirty="0"/>
              <a:t> </a:t>
            </a:r>
            <a:r>
              <a:rPr lang="en-US" altLang="en-US" dirty="0" err="1"/>
              <a:t>ekonomi</a:t>
            </a:r>
            <a:r>
              <a:rPr lang="en-US" altLang="en-US" dirty="0"/>
              <a:t> </a:t>
            </a:r>
            <a:r>
              <a:rPr lang="en-US" altLang="en-US" dirty="0" err="1"/>
              <a:t>sedangkan</a:t>
            </a:r>
            <a:r>
              <a:rPr lang="en-US" altLang="en-US" dirty="0"/>
              <a:t> </a:t>
            </a:r>
            <a:r>
              <a:rPr lang="en-US" altLang="en-US" dirty="0" err="1"/>
              <a:t>inovasi</a:t>
            </a:r>
            <a:r>
              <a:rPr lang="en-US" altLang="en-US" dirty="0"/>
              <a:t> </a:t>
            </a:r>
            <a:r>
              <a:rPr lang="en-US" altLang="en-US" dirty="0" err="1"/>
              <a:t>teknologi</a:t>
            </a:r>
            <a:r>
              <a:rPr lang="en-US" altLang="en-US" dirty="0"/>
              <a:t> </a:t>
            </a:r>
            <a:r>
              <a:rPr lang="en-US" altLang="en-US" dirty="0" err="1"/>
              <a:t>merupakan</a:t>
            </a:r>
            <a:r>
              <a:rPr lang="en-US" altLang="en-US" dirty="0"/>
              <a:t> </a:t>
            </a:r>
            <a:r>
              <a:rPr lang="en-US" altLang="en-US" dirty="0" err="1"/>
              <a:t>suatu</a:t>
            </a:r>
            <a:r>
              <a:rPr lang="en-US" altLang="en-US" dirty="0"/>
              <a:t> </a:t>
            </a:r>
            <a:r>
              <a:rPr lang="en-US" altLang="en-US" dirty="0" err="1"/>
              <a:t>sumber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siklus</a:t>
            </a:r>
            <a:r>
              <a:rPr lang="en-US" altLang="en-US" dirty="0"/>
              <a:t> </a:t>
            </a:r>
            <a:r>
              <a:rPr lang="en-US" altLang="en-US" dirty="0" err="1"/>
              <a:t>bisnis</a:t>
            </a:r>
            <a:r>
              <a:rPr lang="en-US" altLang="en-US" dirty="0"/>
              <a:t>. Oleh </a:t>
            </a:r>
            <a:r>
              <a:rPr lang="en-US" altLang="en-US" dirty="0" err="1"/>
              <a:t>karena</a:t>
            </a:r>
            <a:r>
              <a:rPr lang="en-US" altLang="en-US" dirty="0"/>
              <a:t> </a:t>
            </a:r>
            <a:r>
              <a:rPr lang="en-US" altLang="en-US" dirty="0" err="1"/>
              <a:t>itu</a:t>
            </a:r>
            <a:r>
              <a:rPr lang="en-US" altLang="en-US" dirty="0"/>
              <a:t>, </a:t>
            </a:r>
            <a:r>
              <a:rPr lang="en-US" altLang="en-US" dirty="0" err="1"/>
              <a:t>inovasi</a:t>
            </a:r>
            <a:r>
              <a:rPr lang="en-US" altLang="en-US" dirty="0"/>
              <a:t> </a:t>
            </a:r>
            <a:r>
              <a:rPr lang="en-US" altLang="en-US" dirty="0" err="1"/>
              <a:t>merupakan</a:t>
            </a:r>
            <a:r>
              <a:rPr lang="en-US" altLang="en-US" dirty="0"/>
              <a:t> </a:t>
            </a:r>
            <a:r>
              <a:rPr lang="en-US" altLang="en-US" dirty="0" err="1"/>
              <a:t>fenomena</a:t>
            </a:r>
            <a:r>
              <a:rPr lang="en-US" altLang="en-US" dirty="0"/>
              <a:t> yang </a:t>
            </a:r>
            <a:r>
              <a:rPr lang="en-US" altLang="en-US" dirty="0" err="1"/>
              <a:t>terjadi</a:t>
            </a:r>
            <a:r>
              <a:rPr lang="en-US" altLang="en-US" dirty="0"/>
              <a:t> pada </a:t>
            </a:r>
            <a:r>
              <a:rPr lang="en-US" altLang="en-US" dirty="0" err="1"/>
              <a:t>satu</a:t>
            </a:r>
            <a:r>
              <a:rPr lang="en-US" altLang="en-US" dirty="0"/>
              <a:t>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err="1"/>
              <a:t>lebih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lima </a:t>
            </a:r>
            <a:r>
              <a:rPr lang="en-US" altLang="en-US" dirty="0" err="1"/>
              <a:t>hal</a:t>
            </a:r>
            <a:r>
              <a:rPr lang="en-US" altLang="en-US" dirty="0"/>
              <a:t> di </a:t>
            </a:r>
            <a:r>
              <a:rPr lang="en-US" altLang="en-US" dirty="0" err="1"/>
              <a:t>bawah</a:t>
            </a:r>
            <a:r>
              <a:rPr lang="en-US" altLang="en-US" dirty="0"/>
              <a:t> </a:t>
            </a:r>
            <a:r>
              <a:rPr lang="en-US" altLang="en-US" dirty="0" err="1"/>
              <a:t>ini</a:t>
            </a:r>
            <a:r>
              <a:rPr lang="en-US" altLang="en-US" dirty="0"/>
              <a:t> :</a:t>
            </a:r>
          </a:p>
          <a:p>
            <a:pPr marL="800100" lvl="1" indent="-342900">
              <a:spcBef>
                <a:spcPts val="600"/>
              </a:spcBef>
            </a:pPr>
            <a:r>
              <a:rPr lang="en-US" altLang="en-US" sz="2000" dirty="0" err="1"/>
              <a:t>Pengenalan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Produk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Baru</a:t>
            </a:r>
            <a:endParaRPr lang="en-US" altLang="en-US" sz="2000" dirty="0"/>
          </a:p>
          <a:p>
            <a:pPr marL="800100" lvl="1" indent="-342900">
              <a:spcBef>
                <a:spcPts val="600"/>
              </a:spcBef>
            </a:pPr>
            <a:r>
              <a:rPr lang="en-US" altLang="en-US" sz="2000" dirty="0" err="1"/>
              <a:t>Pengenalan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Metode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Produksi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Baru</a:t>
            </a:r>
            <a:endParaRPr lang="en-US" altLang="en-US" sz="2000" dirty="0"/>
          </a:p>
          <a:p>
            <a:pPr marL="800100" lvl="1" indent="-342900">
              <a:spcBef>
                <a:spcPts val="600"/>
              </a:spcBef>
            </a:pPr>
            <a:r>
              <a:rPr lang="en-US" altLang="en-US" sz="2000" dirty="0" err="1"/>
              <a:t>Penetrasi</a:t>
            </a:r>
            <a:r>
              <a:rPr lang="en-US" altLang="en-US" sz="2000" dirty="0"/>
              <a:t> Pasar yang </a:t>
            </a:r>
            <a:r>
              <a:rPr lang="en-US" altLang="en-US" sz="2000" dirty="0" err="1"/>
              <a:t>Baru</a:t>
            </a:r>
            <a:endParaRPr lang="en-US" altLang="en-US" sz="2000" dirty="0"/>
          </a:p>
          <a:p>
            <a:pPr marL="800100" lvl="1" indent="-342900">
              <a:spcBef>
                <a:spcPts val="600"/>
              </a:spcBef>
            </a:pPr>
            <a:r>
              <a:rPr lang="en-US" altLang="en-US" sz="2000" dirty="0" err="1"/>
              <a:t>Menemukan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Sumber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Baru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Suplai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Bahan</a:t>
            </a:r>
            <a:r>
              <a:rPr lang="en-US" altLang="en-US" sz="2000" dirty="0"/>
              <a:t> Baku </a:t>
            </a:r>
            <a:r>
              <a:rPr lang="en-US" altLang="en-US" sz="2000" dirty="0" err="1"/>
              <a:t>atau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Produk</a:t>
            </a:r>
            <a:r>
              <a:rPr lang="en-US" altLang="en-US" sz="2000" dirty="0"/>
              <a:t> Antara</a:t>
            </a:r>
          </a:p>
          <a:p>
            <a:pPr marL="800100" lvl="1" indent="-342900">
              <a:spcBef>
                <a:spcPts val="600"/>
              </a:spcBef>
            </a:pPr>
            <a:r>
              <a:rPr lang="en-US" altLang="en-US" sz="2000" dirty="0" err="1"/>
              <a:t>Implementasi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Bentuk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Baru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Organisasi</a:t>
            </a:r>
            <a:endParaRPr lang="en-US" altLang="en-US" sz="2000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839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Inovasi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191912" y="1253063"/>
            <a:ext cx="8805332" cy="36082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spcBef>
                <a:spcPts val="1200"/>
              </a:spcBef>
            </a:pPr>
            <a:endParaRPr lang="en-US" altLang="en-US" sz="2000" dirty="0"/>
          </a:p>
          <a:p>
            <a:pPr marL="342900" indent="-342900" algn="just">
              <a:spcBef>
                <a:spcPts val="1200"/>
              </a:spcBef>
            </a:pPr>
            <a:r>
              <a:rPr lang="en-US" altLang="en-US" sz="2800" dirty="0" err="1"/>
              <a:t>Menurut</a:t>
            </a:r>
            <a:r>
              <a:rPr lang="en-US" altLang="en-US" sz="2800" dirty="0"/>
              <a:t> UU No. 19 </a:t>
            </a:r>
            <a:r>
              <a:rPr lang="en-US" altLang="en-US" sz="2800" dirty="0" err="1"/>
              <a:t>Tahun</a:t>
            </a:r>
            <a:r>
              <a:rPr lang="en-US" altLang="en-US" sz="2800" dirty="0"/>
              <a:t> 2002, </a:t>
            </a:r>
            <a:r>
              <a:rPr lang="en-US" altLang="en-US" sz="2800" dirty="0" err="1"/>
              <a:t>pengertian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inovasi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adalah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kegiatan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penelitian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pengembangan</a:t>
            </a:r>
            <a:r>
              <a:rPr lang="en-US" altLang="en-US" sz="2800" dirty="0"/>
              <a:t>, dan </a:t>
            </a:r>
            <a:r>
              <a:rPr lang="en-US" altLang="en-US" sz="2800" dirty="0" err="1"/>
              <a:t>atau</a:t>
            </a:r>
            <a:r>
              <a:rPr lang="en-US" altLang="en-US" sz="2800" dirty="0"/>
              <a:t> pun </a:t>
            </a:r>
            <a:r>
              <a:rPr lang="en-US" altLang="en-US" sz="2800" dirty="0" err="1"/>
              <a:t>perekayasaan</a:t>
            </a:r>
            <a:r>
              <a:rPr lang="en-US" altLang="en-US" sz="2800" dirty="0"/>
              <a:t> yang </a:t>
            </a:r>
            <a:r>
              <a:rPr lang="en-US" altLang="en-US" sz="2800" dirty="0" err="1"/>
              <a:t>dilakukan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dengan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tujuan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melakukan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pengembangan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penerapan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praktis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nilai</a:t>
            </a:r>
            <a:r>
              <a:rPr lang="en-US" altLang="en-US" sz="2800" dirty="0"/>
              <a:t> dan </a:t>
            </a:r>
            <a:r>
              <a:rPr lang="en-US" altLang="en-US" sz="2800" dirty="0" err="1"/>
              <a:t>konteks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ilmu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pengetahuan</a:t>
            </a:r>
            <a:r>
              <a:rPr lang="en-US" altLang="en-US" sz="2800" dirty="0"/>
              <a:t> yang </a:t>
            </a:r>
            <a:r>
              <a:rPr lang="en-US" altLang="en-US" sz="2800" dirty="0" err="1"/>
              <a:t>baru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atau</a:t>
            </a:r>
            <a:r>
              <a:rPr lang="en-US" altLang="en-US" sz="2800" dirty="0"/>
              <a:t> pun </a:t>
            </a:r>
            <a:r>
              <a:rPr lang="en-US" altLang="en-US" sz="2800" dirty="0" err="1"/>
              <a:t>cara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baru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untuk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menerapkan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ilmu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pengetahuan</a:t>
            </a:r>
            <a:r>
              <a:rPr lang="en-US" altLang="en-US" sz="2800" dirty="0"/>
              <a:t> dan </a:t>
            </a:r>
            <a:r>
              <a:rPr lang="en-US" altLang="en-US" sz="2800" dirty="0" err="1"/>
              <a:t>teknologi</a:t>
            </a:r>
            <a:r>
              <a:rPr lang="en-US" altLang="en-US" sz="2800" dirty="0"/>
              <a:t> yang </a:t>
            </a:r>
            <a:r>
              <a:rPr lang="en-US" altLang="en-US" sz="2800" dirty="0" err="1"/>
              <a:t>sudah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ada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dalam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produk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atau</a:t>
            </a:r>
            <a:r>
              <a:rPr lang="en-US" altLang="en-US" sz="2800" dirty="0"/>
              <a:t> pun proses </a:t>
            </a:r>
            <a:r>
              <a:rPr lang="en-US" altLang="en-US" sz="2800" dirty="0" err="1"/>
              <a:t>produksinya</a:t>
            </a:r>
            <a:r>
              <a:rPr lang="en-US" altLang="en-US" sz="2800" dirty="0"/>
              <a:t>.</a:t>
            </a:r>
          </a:p>
          <a:p>
            <a:pPr marL="342900" indent="-342900" algn="just">
              <a:spcBef>
                <a:spcPts val="1200"/>
              </a:spcBef>
            </a:pPr>
            <a:endParaRPr lang="en-US" altLang="en-US" sz="2000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6912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8" name="Google Shape;267;p18">
            <a:extLst>
              <a:ext uri="{FF2B5EF4-FFF2-40B4-BE49-F238E27FC236}">
                <a16:creationId xmlns:a16="http://schemas.microsoft.com/office/drawing/2014/main" xmlns="" id="{F3FCF881-5ADD-49FD-BFAB-8F6C01E73DDB}"/>
              </a:ext>
            </a:extLst>
          </p:cNvPr>
          <p:cNvSpPr txBox="1">
            <a:spLocks/>
          </p:cNvSpPr>
          <p:nvPr/>
        </p:nvSpPr>
        <p:spPr>
          <a:xfrm>
            <a:off x="3091890" y="185544"/>
            <a:ext cx="2715309" cy="5102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eaLnBrk="1" hangingPunct="1"/>
            <a:r>
              <a:rPr lang="en-US" altLang="en-US" sz="2800" b="1" dirty="0" err="1">
                <a:latin typeface="Roboto Condensed" panose="020B0604020202020204" charset="0"/>
                <a:ea typeface="Roboto Condensed" panose="020B0604020202020204" charset="0"/>
              </a:rPr>
              <a:t>Inovasi</a:t>
            </a:r>
            <a:endParaRPr lang="en-US" altLang="en-US" sz="2800" b="1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60F4477-9EE0-4F16-A064-C41D67992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313" y="1143987"/>
            <a:ext cx="6192464" cy="355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077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6 </a:t>
            </a:r>
            <a:r>
              <a:rPr lang="en-US" dirty="0" err="1"/>
              <a:t>Inovasi</a:t>
            </a:r>
            <a:r>
              <a:rPr lang="en-US" dirty="0"/>
              <a:t> yang </a:t>
            </a:r>
            <a:r>
              <a:rPr lang="en-US" dirty="0" err="1"/>
              <a:t>mengubah</a:t>
            </a:r>
            <a:r>
              <a:rPr lang="en-US" dirty="0"/>
              <a:t> dunia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165968" y="1890606"/>
            <a:ext cx="8195732" cy="29036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/>
              <a:t>Big Data</a:t>
            </a:r>
            <a:endParaRPr lang="en-US" dirty="0"/>
          </a:p>
          <a:p>
            <a:r>
              <a:rPr lang="en-US" b="1" dirty="0"/>
              <a:t>Artificial Intelligence</a:t>
            </a:r>
            <a:endParaRPr lang="en-US" dirty="0"/>
          </a:p>
          <a:p>
            <a:r>
              <a:rPr lang="en-US" b="1" dirty="0"/>
              <a:t>Self-Driving Cars</a:t>
            </a:r>
            <a:endParaRPr lang="en-US" dirty="0"/>
          </a:p>
          <a:p>
            <a:r>
              <a:rPr lang="en-US" b="1" dirty="0"/>
              <a:t>Blockchain</a:t>
            </a:r>
            <a:endParaRPr lang="en-US" dirty="0"/>
          </a:p>
          <a:p>
            <a:r>
              <a:rPr lang="en-US" b="1" dirty="0"/>
              <a:t>Virtual Reality and Augmented Reality</a:t>
            </a:r>
            <a:endParaRPr lang="en-US" dirty="0"/>
          </a:p>
          <a:p>
            <a:r>
              <a:rPr lang="en-US" b="1" dirty="0"/>
              <a:t>3D Printer</a:t>
            </a:r>
            <a:endParaRPr lang="en-US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237;p16">
            <a:extLst>
              <a:ext uri="{FF2B5EF4-FFF2-40B4-BE49-F238E27FC236}">
                <a16:creationId xmlns:a16="http://schemas.microsoft.com/office/drawing/2014/main" xmlns="" id="{D85923E8-2027-4BC8-966E-A28DB6FFD976}"/>
              </a:ext>
            </a:extLst>
          </p:cNvPr>
          <p:cNvSpPr txBox="1">
            <a:spLocks/>
          </p:cNvSpPr>
          <p:nvPr/>
        </p:nvSpPr>
        <p:spPr>
          <a:xfrm>
            <a:off x="814275" y="1300752"/>
            <a:ext cx="8195732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r">
              <a:buNone/>
            </a:pPr>
            <a:r>
              <a:rPr lang="en-US" altLang="en-US" sz="2000" dirty="0">
                <a:hlinkClick r:id="rId3"/>
              </a:rPr>
              <a:t>medium.com</a:t>
            </a:r>
            <a:r>
              <a:rPr lang="en-US" altLang="en-US" sz="2000" dirty="0"/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7198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" grpId="0" build="p"/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Big Data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191912" y="1535289"/>
            <a:ext cx="8692444" cy="29036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/>
            <a:r>
              <a:rPr lang="en-US" altLang="en-US" dirty="0" err="1"/>
              <a:t>Merupakan</a:t>
            </a:r>
            <a:r>
              <a:rPr lang="en-US" altLang="en-US" dirty="0"/>
              <a:t> </a:t>
            </a:r>
            <a:r>
              <a:rPr lang="en-US" altLang="en-US" dirty="0" err="1"/>
              <a:t>Istilah</a:t>
            </a:r>
            <a:r>
              <a:rPr lang="en-US" altLang="en-US" dirty="0"/>
              <a:t> yang </a:t>
            </a:r>
            <a:r>
              <a:rPr lang="en-US" altLang="en-US" dirty="0" err="1"/>
              <a:t>menggambarkan</a:t>
            </a:r>
            <a:r>
              <a:rPr lang="en-US" altLang="en-US" dirty="0"/>
              <a:t> volume data yang </a:t>
            </a:r>
            <a:r>
              <a:rPr lang="en-US" altLang="en-US" dirty="0" err="1"/>
              <a:t>besar</a:t>
            </a:r>
            <a:r>
              <a:rPr lang="en-US" altLang="en-US" dirty="0"/>
              <a:t>, </a:t>
            </a:r>
            <a:r>
              <a:rPr lang="en-US" altLang="en-US" dirty="0" err="1"/>
              <a:t>baik</a:t>
            </a:r>
            <a:r>
              <a:rPr lang="en-US" altLang="en-US" dirty="0"/>
              <a:t> data yang </a:t>
            </a:r>
            <a:r>
              <a:rPr lang="en-US" altLang="en-US" dirty="0" err="1"/>
              <a:t>terstruktur</a:t>
            </a:r>
            <a:r>
              <a:rPr lang="en-US" altLang="en-US" dirty="0"/>
              <a:t> </a:t>
            </a:r>
            <a:r>
              <a:rPr lang="en-US" altLang="en-US" dirty="0" err="1"/>
              <a:t>maupun</a:t>
            </a:r>
            <a:r>
              <a:rPr lang="en-US" altLang="en-US" dirty="0"/>
              <a:t> data yang </a:t>
            </a:r>
            <a:r>
              <a:rPr lang="en-US" altLang="en-US" dirty="0" err="1"/>
              <a:t>tidak</a:t>
            </a:r>
            <a:r>
              <a:rPr lang="en-US" altLang="en-US" dirty="0"/>
              <a:t> </a:t>
            </a:r>
            <a:r>
              <a:rPr lang="en-US" altLang="en-US" dirty="0" err="1"/>
              <a:t>terstruktur</a:t>
            </a:r>
            <a:r>
              <a:rPr lang="en-US" altLang="en-US" dirty="0"/>
              <a:t>. </a:t>
            </a:r>
          </a:p>
          <a:p>
            <a:pPr marL="342900" indent="-342900" algn="just"/>
            <a:endParaRPr lang="en-US" altLang="en-US" dirty="0"/>
          </a:p>
          <a:p>
            <a:pPr marL="342900" indent="-342900" algn="just"/>
            <a:r>
              <a:rPr lang="en-US" altLang="en-US" dirty="0"/>
              <a:t>Big Data </a:t>
            </a:r>
            <a:r>
              <a:rPr lang="en-US" altLang="en-US" dirty="0" err="1"/>
              <a:t>dianalisis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wawasan</a:t>
            </a:r>
            <a:r>
              <a:rPr lang="en-US" altLang="en-US" dirty="0"/>
              <a:t> yang </a:t>
            </a:r>
            <a:r>
              <a:rPr lang="en-US" altLang="en-US" dirty="0" err="1"/>
              <a:t>mengarah</a:t>
            </a:r>
            <a:r>
              <a:rPr lang="en-US" altLang="en-US" dirty="0"/>
              <a:t> pada </a:t>
            </a:r>
            <a:r>
              <a:rPr lang="en-US" altLang="en-US" dirty="0" err="1"/>
              <a:t>pengambilan</a:t>
            </a:r>
            <a:r>
              <a:rPr lang="en-US" altLang="en-US" dirty="0"/>
              <a:t> </a:t>
            </a:r>
            <a:r>
              <a:rPr lang="en-US" altLang="en-US" dirty="0" err="1"/>
              <a:t>keputusan</a:t>
            </a:r>
            <a:r>
              <a:rPr lang="en-US" altLang="en-US" dirty="0"/>
              <a:t> dan </a:t>
            </a:r>
            <a:r>
              <a:rPr lang="en-US" altLang="en-US" dirty="0" err="1"/>
              <a:t>strategi</a:t>
            </a:r>
            <a:r>
              <a:rPr lang="en-US" altLang="en-US" dirty="0"/>
              <a:t> </a:t>
            </a:r>
            <a:r>
              <a:rPr lang="en-US" altLang="en-US" dirty="0" err="1"/>
              <a:t>bisnis</a:t>
            </a:r>
            <a:r>
              <a:rPr lang="en-US" altLang="en-US" dirty="0"/>
              <a:t> yang </a:t>
            </a:r>
            <a:r>
              <a:rPr lang="en-US" altLang="en-US" dirty="0" err="1"/>
              <a:t>lebih</a:t>
            </a:r>
            <a:r>
              <a:rPr lang="en-US" altLang="en-US" dirty="0"/>
              <a:t> </a:t>
            </a:r>
            <a:r>
              <a:rPr lang="en-US" altLang="en-US" dirty="0" err="1"/>
              <a:t>baik</a:t>
            </a:r>
            <a:r>
              <a:rPr lang="en-US" altLang="en-US" dirty="0"/>
              <a:t>.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1886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488</TotalTime>
  <Words>779</Words>
  <Application>Microsoft Office PowerPoint</Application>
  <PresentationFormat>On-screen Show (16:9)</PresentationFormat>
  <Paragraphs>137</Paragraphs>
  <Slides>28</Slides>
  <Notes>25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Wingdings 3</vt:lpstr>
      <vt:lpstr>Roboto Condensed Light</vt:lpstr>
      <vt:lpstr>Lucida Fax</vt:lpstr>
      <vt:lpstr>Roboto Condensed</vt:lpstr>
      <vt:lpstr>Century Gothic</vt:lpstr>
      <vt:lpstr>Arial</vt:lpstr>
      <vt:lpstr>Arvo</vt:lpstr>
      <vt:lpstr>Ion</vt:lpstr>
      <vt:lpstr>Konsep  Teknologi Informasi</vt:lpstr>
      <vt:lpstr>Inovasi Teknologi</vt:lpstr>
      <vt:lpstr>Inovasi ?</vt:lpstr>
      <vt:lpstr>Inovasi</vt:lpstr>
      <vt:lpstr>Inovasi</vt:lpstr>
      <vt:lpstr>Inovasi</vt:lpstr>
      <vt:lpstr>PowerPoint Presentation</vt:lpstr>
      <vt:lpstr>6 Inovasi yang mengubah dunia</vt:lpstr>
      <vt:lpstr>Big Data</vt:lpstr>
      <vt:lpstr>PowerPoint Presentation</vt:lpstr>
      <vt:lpstr>Big Data (Cont.)</vt:lpstr>
      <vt:lpstr>PowerPoint Presentation</vt:lpstr>
      <vt:lpstr>PowerPoint Presentation</vt:lpstr>
      <vt:lpstr>Teknologi Informasi</vt:lpstr>
      <vt:lpstr>Teknologi Informasi Modern</vt:lpstr>
      <vt:lpstr>Contoh Teknologi Informasi</vt:lpstr>
      <vt:lpstr>Sistem Informasi</vt:lpstr>
      <vt:lpstr>Sistem Informasi</vt:lpstr>
      <vt:lpstr>PowerPoint Presentation</vt:lpstr>
      <vt:lpstr>Sistem Informasi</vt:lpstr>
      <vt:lpstr>Kemampuan Utama Sistem Informasi</vt:lpstr>
      <vt:lpstr>PowerPoint Presentation</vt:lpstr>
      <vt:lpstr>Perbedaan SI &amp; TI</vt:lpstr>
      <vt:lpstr>Contoh SI &amp; TI</vt:lpstr>
      <vt:lpstr>PowerPoint Presentation</vt:lpstr>
      <vt:lpstr>Inovasi Teknologi Informasi</vt:lpstr>
      <vt:lpstr>Inovasi Sistem Informasi dan Teknologi Informasi</vt:lpstr>
      <vt:lpstr>Pertanyaan?</vt:lpstr>
    </vt:vector>
  </TitlesOfParts>
  <Company>Jurusan Teknologi Informasi - Politeknik Negeri Malang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Inovasi Teknologi</dc:title>
  <dc:creator>Moch Zawaruddin Abdullah</dc:creator>
  <cp:lastModifiedBy>Microsoft account</cp:lastModifiedBy>
  <cp:revision>49</cp:revision>
  <dcterms:modified xsi:type="dcterms:W3CDTF">2023-09-03T23:03:48Z</dcterms:modified>
  <cp:category>Konsep Teknologi Informasi</cp:category>
</cp:coreProperties>
</file>