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57" r:id="rId5"/>
    <p:sldId id="258" r:id="rId6"/>
    <p:sldId id="263" r:id="rId7"/>
    <p:sldId id="261" r:id="rId8"/>
    <p:sldId id="259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12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94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7104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329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375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655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353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23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08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80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9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23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29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90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87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8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37F8-6AD8-4731-A522-42DA3A18CADE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76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07066" y="2167468"/>
            <a:ext cx="8144933" cy="1646302"/>
          </a:xfrm>
        </p:spPr>
        <p:txBody>
          <a:bodyPr/>
          <a:lstStyle/>
          <a:p>
            <a:r>
              <a:rPr kumimoji="1" lang="en-US" altLang="ja-JP" dirty="0" smtClean="0"/>
              <a:t>VHDL</a:t>
            </a:r>
            <a:r>
              <a:rPr kumimoji="1" lang="ja-JP" altLang="en-US" dirty="0" smtClean="0"/>
              <a:t>による平方根の計算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7766937" cy="152446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    A-2</a:t>
            </a:r>
            <a:r>
              <a:rPr kumimoji="1" lang="ja-JP" altLang="en-US" dirty="0" smtClean="0"/>
              <a:t>班  </a:t>
            </a:r>
            <a:r>
              <a:rPr kumimoji="1" lang="en-US" altLang="ja-JP" dirty="0" smtClean="0"/>
              <a:t>15173009</a:t>
            </a:r>
            <a:r>
              <a:rPr lang="ja-JP" altLang="en-US" dirty="0" smtClean="0"/>
              <a:t> 　</a:t>
            </a:r>
            <a:r>
              <a:rPr kumimoji="1" lang="ja-JP" altLang="en-US" dirty="0" smtClean="0"/>
              <a:t>加藤 大登　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　　　</a:t>
            </a:r>
            <a:r>
              <a:rPr kumimoji="1" lang="en-US" altLang="ja-JP" dirty="0" smtClean="0"/>
              <a:t>15173046 </a:t>
            </a:r>
            <a:r>
              <a:rPr kumimoji="1" lang="ja-JP" altLang="en-US" dirty="0" smtClean="0"/>
              <a:t>久朗津 宏樹</a:t>
            </a:r>
            <a:endParaRPr kumimoji="1" lang="en-US" altLang="ja-JP" dirty="0" smtClean="0"/>
          </a:p>
          <a:p>
            <a:r>
              <a:rPr lang="en-US" altLang="ja-JP" dirty="0" smtClean="0"/>
              <a:t>15173088 </a:t>
            </a:r>
            <a:r>
              <a:rPr lang="ja-JP" altLang="en-US" dirty="0" smtClean="0"/>
              <a:t>　佐藤 竜郎 </a:t>
            </a:r>
            <a:endParaRPr lang="en-US" altLang="ja-JP" dirty="0" smtClean="0"/>
          </a:p>
          <a:p>
            <a:r>
              <a:rPr kumimoji="1" lang="en-US" altLang="ja-JP" dirty="0" smtClean="0"/>
              <a:t>15173091 </a:t>
            </a:r>
            <a:r>
              <a:rPr kumimoji="1" lang="ja-JP" altLang="en-US" dirty="0" smtClean="0"/>
              <a:t>　髙田 大樹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780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 smtClean="0"/>
              <a:t>最終目標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9800166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3600" dirty="0" smtClean="0"/>
              <a:t>平方根の計算</a:t>
            </a:r>
            <a:endParaRPr lang="en-US" altLang="ja-JP" sz="3600" dirty="0" smtClean="0"/>
          </a:p>
          <a:p>
            <a:pPr marL="0" indent="0" algn="ctr">
              <a:buNone/>
            </a:pP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入力</a:t>
            </a:r>
            <a:r>
              <a:rPr lang="en-US" altLang="ja-JP" sz="3600" dirty="0" smtClean="0"/>
              <a:t>	…	</a:t>
            </a:r>
            <a:r>
              <a:rPr lang="en-US" altLang="ja-JP" sz="3600" dirty="0"/>
              <a:t>	</a:t>
            </a:r>
            <a:r>
              <a:rPr lang="en-US" altLang="ja-JP" sz="3600" dirty="0" smtClean="0"/>
              <a:t>16bit</a:t>
            </a:r>
            <a:r>
              <a:rPr lang="ja-JP" altLang="en-US" sz="3600" dirty="0" smtClean="0"/>
              <a:t>の整数 </a:t>
            </a:r>
            <a:r>
              <a:rPr lang="en-US" altLang="ja-JP" sz="3600" dirty="0" smtClean="0"/>
              <a:t>(0~65535)</a:t>
            </a:r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 smtClean="0"/>
              <a:t>出力</a:t>
            </a:r>
            <a:r>
              <a:rPr lang="en-US" altLang="ja-JP" sz="3600" dirty="0" smtClean="0"/>
              <a:t>	…		</a:t>
            </a:r>
            <a:r>
              <a:rPr lang="ja-JP" altLang="en-US" sz="3600" dirty="0" smtClean="0"/>
              <a:t>整数部分</a:t>
            </a:r>
            <a:r>
              <a:rPr lang="en-US" altLang="ja-JP" sz="3600" dirty="0" smtClean="0"/>
              <a:t>8bit,</a:t>
            </a:r>
            <a:r>
              <a:rPr lang="ja-JP" altLang="en-US" sz="3600" dirty="0" smtClean="0"/>
              <a:t>小数部分</a:t>
            </a:r>
            <a:r>
              <a:rPr lang="en-US" altLang="ja-JP" sz="3600" dirty="0" smtClean="0"/>
              <a:t>8bit</a:t>
            </a:r>
            <a:r>
              <a:rPr lang="ja-JP" altLang="en-US" sz="3600" dirty="0" smtClean="0"/>
              <a:t>の数</a:t>
            </a:r>
            <a:endParaRPr lang="en-US" altLang="ja-JP" sz="3600" dirty="0"/>
          </a:p>
        </p:txBody>
      </p:sp>
      <p:sp>
        <p:nvSpPr>
          <p:cNvPr id="4" name="線吹き出し 1 (枠付き) 3"/>
          <p:cNvSpPr/>
          <p:nvPr/>
        </p:nvSpPr>
        <p:spPr>
          <a:xfrm>
            <a:off x="8394700" y="5628612"/>
            <a:ext cx="3422650" cy="1054100"/>
          </a:xfrm>
          <a:prstGeom prst="borderCallout1">
            <a:avLst>
              <a:gd name="adj1" fmla="val 91040"/>
              <a:gd name="adj2" fmla="val -7543"/>
              <a:gd name="adj3" fmla="val -5573"/>
              <a:gd name="adj4" fmla="val -10276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平方なため半分の</a:t>
            </a:r>
            <a:r>
              <a:rPr lang="en-US" altLang="ja-JP" dirty="0" smtClean="0">
                <a:solidFill>
                  <a:schemeClr val="tx1"/>
                </a:solidFill>
              </a:rPr>
              <a:t>8bit</a:t>
            </a:r>
            <a:r>
              <a:rPr lang="ja-JP" altLang="en-US" dirty="0" smtClean="0">
                <a:solidFill>
                  <a:schemeClr val="tx1"/>
                </a:solidFill>
              </a:rPr>
              <a:t>で足りる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8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 smtClean="0"/>
              <a:t>計算例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9736666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ja-JP" sz="3200" dirty="0" smtClean="0"/>
              <a:t>		</a:t>
            </a:r>
            <a:r>
              <a:rPr kumimoji="1" lang="ja-JP" altLang="en-US" sz="3200" dirty="0" smtClean="0"/>
              <a:t>　入力</a:t>
            </a:r>
            <a:r>
              <a:rPr kumimoji="1" lang="en-US" altLang="ja-JP" sz="3200" dirty="0" smtClean="0"/>
              <a:t>					</a:t>
            </a:r>
            <a:r>
              <a:rPr kumimoji="1" lang="ja-JP" altLang="en-US" sz="3200" dirty="0" smtClean="0"/>
              <a:t>　　　出力</a:t>
            </a:r>
            <a:endParaRPr kumimoji="1" lang="en-US" altLang="ja-JP" sz="3200" dirty="0" smtClean="0"/>
          </a:p>
          <a:p>
            <a:pPr marL="0" indent="0">
              <a:buNone/>
            </a:pPr>
            <a:r>
              <a:rPr lang="en-US" altLang="ja-JP" sz="3200" dirty="0"/>
              <a:t>	</a:t>
            </a:r>
            <a:r>
              <a:rPr lang="en-US" altLang="ja-JP" sz="3200" dirty="0" smtClean="0"/>
              <a:t>	</a:t>
            </a:r>
          </a:p>
          <a:p>
            <a:pPr marL="0" indent="0">
              <a:buNone/>
            </a:pPr>
            <a:r>
              <a:rPr lang="en-US" altLang="ja-JP" sz="3200" dirty="0" smtClean="0"/>
              <a:t>	</a:t>
            </a:r>
            <a:r>
              <a:rPr lang="en-US" altLang="ja-JP" sz="2400" dirty="0" smtClean="0"/>
              <a:t>0000 0000 0000 0100 (4)</a:t>
            </a:r>
            <a:r>
              <a:rPr lang="en-US" altLang="ja-JP" sz="2400" dirty="0"/>
              <a:t>	</a:t>
            </a:r>
            <a:r>
              <a:rPr lang="ja-JP" altLang="en-US" sz="2400" dirty="0" smtClean="0"/>
              <a:t>⇒</a:t>
            </a:r>
            <a:r>
              <a:rPr lang="en-US" altLang="ja-JP" sz="2400" dirty="0" smtClean="0"/>
              <a:t>	0000 0010 0000 0000 (2)</a:t>
            </a:r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400" dirty="0" smtClean="0"/>
              <a:t>    </a:t>
            </a:r>
            <a:r>
              <a:rPr kumimoji="1" lang="en-US" altLang="ja-JP" sz="2400" dirty="0" smtClean="0"/>
              <a:t>00</a:t>
            </a:r>
            <a:r>
              <a:rPr lang="en-US" altLang="ja-JP" sz="2400" dirty="0" smtClean="0"/>
              <a:t>10 0111 0001 0000 (10000)	</a:t>
            </a:r>
            <a:r>
              <a:rPr lang="ja-JP" altLang="en-US" sz="2400" dirty="0" smtClean="0"/>
              <a:t>⇒</a:t>
            </a:r>
            <a:r>
              <a:rPr lang="en-US" altLang="ja-JP" sz="2400" dirty="0" smtClean="0"/>
              <a:t>	0110 0100 0000 0000 (100)</a:t>
            </a:r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400" dirty="0" smtClean="0"/>
              <a:t>     0000 0011 1110 1000 (1000)	</a:t>
            </a:r>
            <a:r>
              <a:rPr lang="ja-JP" altLang="en-US" sz="2400" dirty="0" smtClean="0"/>
              <a:t>⇒</a:t>
            </a:r>
            <a:r>
              <a:rPr lang="en-US" altLang="ja-JP" sz="2400" dirty="0" smtClean="0"/>
              <a:t>	0001 1111 1001 1111 (31.622...)</a:t>
            </a:r>
          </a:p>
          <a:p>
            <a:pPr marL="0" indent="0">
              <a:buNone/>
            </a:pPr>
            <a:r>
              <a:rPr kumimoji="1" lang="en-US" altLang="ja-JP" sz="2400" dirty="0" smtClean="0"/>
              <a:t>	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017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角丸四角形吹き出し 4"/>
          <p:cNvSpPr/>
          <p:nvPr/>
        </p:nvSpPr>
        <p:spPr>
          <a:xfrm>
            <a:off x="6553199" y="609600"/>
            <a:ext cx="4179801" cy="2095500"/>
          </a:xfrm>
          <a:prstGeom prst="wedgeRoundRectCallout">
            <a:avLst>
              <a:gd name="adj1" fmla="val -46535"/>
              <a:gd name="adj2" fmla="val 7792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作成した</a:t>
            </a:r>
            <a:r>
              <a:rPr kumimoji="1" lang="ja-JP" altLang="en-US" dirty="0" smtClean="0">
                <a:solidFill>
                  <a:schemeClr val="tx1"/>
                </a:solidFill>
              </a:rPr>
              <a:t>模式図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作成</a:t>
            </a:r>
            <a:r>
              <a:rPr lang="ja-JP" altLang="en-US" dirty="0" smtClean="0">
                <a:solidFill>
                  <a:schemeClr val="tx1"/>
                </a:solidFill>
              </a:rPr>
              <a:t>するコンポーネント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信号線・入出力の関係を</a:t>
            </a:r>
            <a:r>
              <a:rPr lang="ja-JP" altLang="en-US" dirty="0" smtClean="0">
                <a:solidFill>
                  <a:schemeClr val="tx1"/>
                </a:solidFill>
              </a:rPr>
              <a:t>表記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62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4128" y="546100"/>
            <a:ext cx="10295472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/>
              <a:t>◎命令の</a:t>
            </a:r>
            <a:r>
              <a:rPr lang="ja-JP" altLang="en-US" sz="4000" dirty="0" smtClean="0"/>
              <a:t>仕様</a:t>
            </a:r>
            <a:r>
              <a:rPr lang="en-US" altLang="ja-JP" sz="1600" dirty="0" smtClean="0"/>
              <a:t>(</a:t>
            </a:r>
            <a:r>
              <a:rPr lang="ja-JP" altLang="en-US" sz="2000" dirty="0" smtClean="0"/>
              <a:t>一部</a:t>
            </a:r>
            <a:r>
              <a:rPr lang="en-US" altLang="ja-JP" sz="1600" dirty="0" smtClean="0"/>
              <a:t>)</a:t>
            </a:r>
            <a:endParaRPr lang="ja-JP" altLang="en-US" sz="4000" dirty="0"/>
          </a:p>
          <a:p>
            <a:r>
              <a:rPr lang="ja-JP" altLang="en-US" dirty="0"/>
              <a:t>　</a:t>
            </a:r>
            <a:r>
              <a:rPr lang="en-US" altLang="ja-JP" sz="2000" dirty="0"/>
              <a:t>HALT</a:t>
            </a:r>
            <a:r>
              <a:rPr lang="ja-JP" altLang="en-US" sz="2000" dirty="0"/>
              <a:t>：</a:t>
            </a:r>
            <a:r>
              <a:rPr lang="en-US" altLang="ja-JP" sz="2000" dirty="0"/>
              <a:t>0000 </a:t>
            </a:r>
            <a:r>
              <a:rPr lang="ja-JP" altLang="en-US" sz="2000" dirty="0"/>
              <a:t>（なし）  　　　　  　　　終了</a:t>
            </a:r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LD① </a:t>
            </a:r>
            <a:r>
              <a:rPr lang="ja-JP" altLang="en-US" sz="2000" dirty="0"/>
              <a:t>：</a:t>
            </a:r>
            <a:r>
              <a:rPr lang="en-US" altLang="ja-JP" sz="2000" dirty="0"/>
              <a:t>0001 </a:t>
            </a:r>
            <a:r>
              <a:rPr lang="ja-JP" altLang="en-US" sz="2000" dirty="0"/>
              <a:t>レジスタ</a:t>
            </a:r>
            <a:r>
              <a:rPr lang="en-US" altLang="ja-JP" sz="2000" dirty="0"/>
              <a:t>A </a:t>
            </a:r>
            <a:r>
              <a:rPr lang="ja-JP" altLang="en-US" sz="2000" dirty="0"/>
              <a:t>レジスタ</a:t>
            </a:r>
            <a:r>
              <a:rPr lang="en-US" altLang="ja-JP" sz="2000" dirty="0"/>
              <a:t>B </a:t>
            </a:r>
            <a:r>
              <a:rPr lang="ja-JP" altLang="en-US" sz="2000" dirty="0"/>
              <a:t>　　　レジスタ</a:t>
            </a:r>
            <a:r>
              <a:rPr lang="en-US" altLang="ja-JP" sz="2000" dirty="0"/>
              <a:t>B</a:t>
            </a:r>
            <a:r>
              <a:rPr lang="ja-JP" altLang="en-US" sz="2000" dirty="0"/>
              <a:t>の内容をレジスタ</a:t>
            </a:r>
            <a:r>
              <a:rPr lang="en-US" altLang="ja-JP" sz="2000" dirty="0"/>
              <a:t>A</a:t>
            </a:r>
            <a:r>
              <a:rPr lang="ja-JP" altLang="en-US" sz="2000" dirty="0"/>
              <a:t>にコピー</a:t>
            </a:r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LD② </a:t>
            </a:r>
            <a:r>
              <a:rPr lang="ja-JP" altLang="en-US" sz="2000" dirty="0"/>
              <a:t>：</a:t>
            </a:r>
            <a:r>
              <a:rPr lang="en-US" altLang="ja-JP" sz="2000" dirty="0"/>
              <a:t>0010 </a:t>
            </a:r>
            <a:r>
              <a:rPr lang="ja-JP" altLang="en-US" sz="2000" dirty="0"/>
              <a:t>レジスタ</a:t>
            </a:r>
            <a:r>
              <a:rPr lang="en-US" altLang="ja-JP" sz="2000" dirty="0"/>
              <a:t>A </a:t>
            </a:r>
            <a:r>
              <a:rPr lang="ja-JP" altLang="en-US" sz="2000" dirty="0"/>
              <a:t>メモリアドレス　メモリアドレスの内容をレジスタ</a:t>
            </a:r>
            <a:r>
              <a:rPr lang="en-US" altLang="ja-JP" sz="2000" dirty="0"/>
              <a:t>A</a:t>
            </a:r>
            <a:r>
              <a:rPr lang="ja-JP" altLang="en-US" sz="2000" dirty="0"/>
              <a:t>にコピー</a:t>
            </a:r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LAD </a:t>
            </a:r>
            <a:r>
              <a:rPr lang="ja-JP" altLang="en-US" sz="2000" dirty="0"/>
              <a:t>：</a:t>
            </a:r>
            <a:r>
              <a:rPr lang="en-US" altLang="ja-JP" sz="2000" dirty="0"/>
              <a:t>0011 </a:t>
            </a:r>
            <a:r>
              <a:rPr lang="ja-JP" altLang="en-US" sz="2000" dirty="0"/>
              <a:t>レジスタ</a:t>
            </a:r>
            <a:r>
              <a:rPr lang="en-US" altLang="ja-JP" sz="2000" dirty="0"/>
              <a:t>A </a:t>
            </a:r>
            <a:r>
              <a:rPr lang="ja-JP" altLang="en-US" sz="2000" dirty="0"/>
              <a:t>メモリアドレス　メモリアドレスのアドレス値をレジスタ</a:t>
            </a:r>
            <a:r>
              <a:rPr lang="en-US" altLang="ja-JP" sz="2000" dirty="0"/>
              <a:t>A</a:t>
            </a:r>
            <a:r>
              <a:rPr lang="ja-JP" altLang="en-US" sz="2000" dirty="0"/>
              <a:t>にコピー</a:t>
            </a:r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STR </a:t>
            </a:r>
            <a:r>
              <a:rPr lang="ja-JP" altLang="en-US" sz="2000" dirty="0"/>
              <a:t>：</a:t>
            </a:r>
            <a:r>
              <a:rPr lang="en-US" altLang="ja-JP" sz="2000" dirty="0"/>
              <a:t>0100 </a:t>
            </a:r>
            <a:r>
              <a:rPr lang="ja-JP" altLang="en-US" sz="2000" dirty="0"/>
              <a:t>レジスタ</a:t>
            </a:r>
            <a:r>
              <a:rPr lang="en-US" altLang="ja-JP" sz="2000" dirty="0"/>
              <a:t>A </a:t>
            </a:r>
            <a:r>
              <a:rPr lang="ja-JP" altLang="en-US" sz="2000" dirty="0"/>
              <a:t>メモリアドレス　レジスタ</a:t>
            </a:r>
            <a:r>
              <a:rPr lang="en-US" altLang="ja-JP" sz="2000" dirty="0"/>
              <a:t>A</a:t>
            </a:r>
            <a:r>
              <a:rPr lang="ja-JP" altLang="en-US" sz="2000" dirty="0"/>
              <a:t>の内容をメモリアドレスの場所にコピー（注意！）</a:t>
            </a:r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ADD </a:t>
            </a:r>
            <a:r>
              <a:rPr lang="ja-JP" altLang="en-US" sz="2000" dirty="0"/>
              <a:t>：</a:t>
            </a:r>
            <a:r>
              <a:rPr lang="en-US" altLang="ja-JP" sz="2000" dirty="0"/>
              <a:t>0101 </a:t>
            </a:r>
            <a:r>
              <a:rPr lang="ja-JP" altLang="en-US" sz="2000" dirty="0"/>
              <a:t>レジスタ</a:t>
            </a:r>
            <a:r>
              <a:rPr lang="en-US" altLang="ja-JP" sz="2000" dirty="0"/>
              <a:t>A </a:t>
            </a:r>
            <a:r>
              <a:rPr lang="ja-JP" altLang="en-US" sz="2000" dirty="0"/>
              <a:t>レジスタ</a:t>
            </a:r>
            <a:r>
              <a:rPr lang="en-US" altLang="ja-JP" sz="2000" dirty="0"/>
              <a:t>B </a:t>
            </a:r>
            <a:r>
              <a:rPr lang="ja-JP" altLang="en-US" sz="2000" dirty="0"/>
              <a:t>　　　レジスタ</a:t>
            </a:r>
            <a:r>
              <a:rPr lang="en-US" altLang="ja-JP" sz="2000" dirty="0"/>
              <a:t>A</a:t>
            </a:r>
            <a:r>
              <a:rPr lang="ja-JP" altLang="en-US" sz="2000" dirty="0"/>
              <a:t>＋レジスタ</a:t>
            </a:r>
            <a:r>
              <a:rPr lang="en-US" altLang="ja-JP" sz="2000" dirty="0"/>
              <a:t>B</a:t>
            </a:r>
            <a:r>
              <a:rPr lang="ja-JP" altLang="en-US" sz="2000" dirty="0"/>
              <a:t>の答えをレジスタ</a:t>
            </a:r>
            <a:r>
              <a:rPr lang="en-US" altLang="ja-JP" sz="2000" dirty="0"/>
              <a:t>A</a:t>
            </a:r>
            <a:r>
              <a:rPr lang="ja-JP" altLang="en-US" sz="2000" dirty="0"/>
              <a:t>に入れる </a:t>
            </a:r>
            <a:r>
              <a:rPr lang="en-US" altLang="ja-JP" sz="2000" dirty="0"/>
              <a:t>FFFF</a:t>
            </a:r>
            <a:r>
              <a:rPr lang="ja-JP" altLang="en-US" sz="2000" dirty="0"/>
              <a:t>を超えるならフラグ</a:t>
            </a:r>
            <a:r>
              <a:rPr lang="en-US" altLang="ja-JP" sz="2000" dirty="0"/>
              <a:t>O</a:t>
            </a:r>
            <a:r>
              <a:rPr lang="ja-JP" altLang="en-US" sz="2000" dirty="0"/>
              <a:t>を</a:t>
            </a:r>
            <a:r>
              <a:rPr lang="en-US" altLang="ja-JP" sz="2000" dirty="0"/>
              <a:t>1</a:t>
            </a:r>
            <a:r>
              <a:rPr lang="ja-JP" altLang="en-US" sz="2000" dirty="0"/>
              <a:t>に</a:t>
            </a:r>
            <a:r>
              <a:rPr lang="ja-JP" altLang="en-US" sz="2000" dirty="0" smtClean="0"/>
              <a:t>する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570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VHDL</a:t>
            </a:r>
            <a:r>
              <a:rPr lang="ja-JP" altLang="en-US" dirty="0" smtClean="0"/>
              <a:t>による記述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パッケージ</a:t>
            </a:r>
            <a:r>
              <a:rPr lang="ja-JP" altLang="en-US" sz="2800" dirty="0" smtClean="0"/>
              <a:t>呼び出し </a:t>
            </a:r>
            <a:r>
              <a:rPr lang="en-US" altLang="ja-JP" sz="2800" dirty="0" smtClean="0"/>
              <a:t>…</a:t>
            </a:r>
            <a:r>
              <a:rPr lang="ja-JP" altLang="en-US" sz="2800" dirty="0" smtClean="0"/>
              <a:t> </a:t>
            </a:r>
            <a:r>
              <a:rPr lang="ja-JP" altLang="en-US" sz="2000" dirty="0" smtClean="0"/>
              <a:t>先頭に必ず記入</a:t>
            </a:r>
            <a:endParaRPr lang="ja-JP" altLang="en-US" sz="2000" dirty="0"/>
          </a:p>
          <a:p>
            <a:r>
              <a:rPr lang="ja-JP" altLang="en-US" sz="2800" dirty="0" smtClean="0"/>
              <a:t>エンティティ </a:t>
            </a:r>
            <a:r>
              <a:rPr lang="en-US" altLang="ja-JP" sz="2800" dirty="0" smtClean="0"/>
              <a:t>… </a:t>
            </a:r>
            <a:r>
              <a:rPr lang="ja-JP" altLang="en-US" sz="2000" dirty="0" smtClean="0"/>
              <a:t>エンティティ名・ポート宣言</a:t>
            </a:r>
            <a:endParaRPr lang="ja-JP" altLang="en-US" sz="2000" dirty="0"/>
          </a:p>
          <a:p>
            <a:r>
              <a:rPr lang="ja-JP" altLang="en-US" sz="2800" dirty="0" smtClean="0"/>
              <a:t>アーキテクチャ</a:t>
            </a:r>
            <a:r>
              <a:rPr lang="en-US" altLang="ja-JP" sz="2800" dirty="0" smtClean="0"/>
              <a:t>…</a:t>
            </a:r>
            <a:r>
              <a:rPr lang="ja-JP" altLang="en-US" sz="2000" dirty="0" smtClean="0"/>
              <a:t>内部の動作を記述する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この</a:t>
            </a:r>
            <a:r>
              <a:rPr lang="en-US" altLang="ja-JP" sz="2800" dirty="0" smtClean="0"/>
              <a:t>3</a:t>
            </a:r>
            <a:r>
              <a:rPr lang="ja-JP" altLang="en-US" sz="2800" dirty="0" smtClean="0"/>
              <a:t>つから構成される</a:t>
            </a:r>
            <a:endParaRPr lang="ja-JP" altLang="en-US" sz="2800" dirty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513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シミュレーション例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667702"/>
            <a:ext cx="11404600" cy="3695931"/>
          </a:xfrm>
          <a:prstGeom prst="rect">
            <a:avLst/>
          </a:prstGeom>
        </p:spPr>
      </p:pic>
      <p:sp>
        <p:nvSpPr>
          <p:cNvPr id="3" name="四角形吹き出し 2"/>
          <p:cNvSpPr/>
          <p:nvPr/>
        </p:nvSpPr>
        <p:spPr>
          <a:xfrm>
            <a:off x="952500" y="5511800"/>
            <a:ext cx="6324600" cy="1130300"/>
          </a:xfrm>
          <a:prstGeom prst="wedgeRectCallout">
            <a:avLst>
              <a:gd name="adj1" fmla="val 65111"/>
              <a:gd name="adj2" fmla="val -1678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ラッチ</a:t>
            </a:r>
            <a:r>
              <a:rPr lang="ja-JP" altLang="en-US" dirty="0">
                <a:solidFill>
                  <a:schemeClr val="tx1"/>
                </a:solidFill>
              </a:rPr>
              <a:t>が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 dirty="0">
                <a:solidFill>
                  <a:schemeClr val="tx1"/>
                </a:solidFill>
              </a:rPr>
              <a:t>かつクロックが立ち上がったとき、入力選択信号が</a:t>
            </a:r>
            <a:r>
              <a:rPr lang="en-US" altLang="ja-JP" dirty="0">
                <a:solidFill>
                  <a:schemeClr val="tx1"/>
                </a:solidFill>
              </a:rPr>
              <a:t>0</a:t>
            </a:r>
            <a:r>
              <a:rPr lang="ja-JP" altLang="en-US" dirty="0">
                <a:solidFill>
                  <a:schemeClr val="tx1"/>
                </a:solidFill>
              </a:rPr>
              <a:t>ならバス</a:t>
            </a:r>
            <a:r>
              <a:rPr lang="en-US" altLang="ja-JP" dirty="0">
                <a:solidFill>
                  <a:schemeClr val="tx1"/>
                </a:solidFill>
              </a:rPr>
              <a:t>C</a:t>
            </a:r>
            <a:r>
              <a:rPr lang="ja-JP" altLang="en-US" dirty="0">
                <a:solidFill>
                  <a:schemeClr val="tx1"/>
                </a:solidFill>
              </a:rPr>
              <a:t>の内容を保存する 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同様に、入力選択信号が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 dirty="0">
                <a:solidFill>
                  <a:schemeClr val="tx1"/>
                </a:solidFill>
              </a:rPr>
              <a:t>ならメモリの内容を保存する </a:t>
            </a:r>
          </a:p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6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292100"/>
            <a:ext cx="8596668" cy="1320800"/>
          </a:xfrm>
        </p:spPr>
        <p:txBody>
          <a:bodyPr/>
          <a:lstStyle/>
          <a:p>
            <a:r>
              <a:rPr kumimoji="1" lang="ja-JP" altLang="en-US" dirty="0" smtClean="0"/>
              <a:t>プログラム例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50900" y="2374900"/>
            <a:ext cx="8423102" cy="3390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>
                <a:solidFill>
                  <a:schemeClr val="tx1"/>
                </a:solidFill>
              </a:rPr>
              <a:t>library </a:t>
            </a:r>
            <a:r>
              <a:rPr lang="en-US" altLang="ja-JP" sz="1600" dirty="0" err="1">
                <a:solidFill>
                  <a:schemeClr val="tx1"/>
                </a:solidFill>
              </a:rPr>
              <a:t>ieee</a:t>
            </a:r>
            <a:r>
              <a:rPr lang="en-US" altLang="ja-JP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use ieee.std_logic_1164.all;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use </a:t>
            </a:r>
            <a:r>
              <a:rPr lang="en-US" altLang="ja-JP" sz="1600" dirty="0" err="1">
                <a:solidFill>
                  <a:schemeClr val="tx1"/>
                </a:solidFill>
              </a:rPr>
              <a:t>ieee.std_logic_unsigned.all</a:t>
            </a:r>
            <a:r>
              <a:rPr lang="en-US" altLang="ja-JP" sz="1600" dirty="0">
                <a:solidFill>
                  <a:schemeClr val="tx1"/>
                </a:solidFill>
              </a:rPr>
              <a:t>;</a:t>
            </a:r>
          </a:p>
          <a:p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en-US" altLang="ja-JP" sz="1600" dirty="0">
                <a:solidFill>
                  <a:schemeClr val="tx1"/>
                </a:solidFill>
              </a:rPr>
              <a:t>entity </a:t>
            </a:r>
            <a:r>
              <a:rPr lang="en-US" altLang="ja-JP" sz="1600" dirty="0" err="1">
                <a:solidFill>
                  <a:schemeClr val="tx1"/>
                </a:solidFill>
              </a:rPr>
              <a:t>bB</a:t>
            </a:r>
            <a:r>
              <a:rPr lang="en-US" altLang="ja-JP" sz="1600" dirty="0">
                <a:solidFill>
                  <a:schemeClr val="tx1"/>
                </a:solidFill>
              </a:rPr>
              <a:t> is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port(S_GRB, S_PR_F, S_MAR_F, S_MDR_F : in </a:t>
            </a:r>
            <a:r>
              <a:rPr lang="en-US" altLang="ja-JP" sz="1600" dirty="0" err="1">
                <a:solidFill>
                  <a:schemeClr val="tx1"/>
                </a:solidFill>
              </a:rPr>
              <a:t>std_logic_vector</a:t>
            </a:r>
            <a:r>
              <a:rPr lang="en-US" altLang="ja-JP" sz="1600" dirty="0">
                <a:solidFill>
                  <a:schemeClr val="tx1"/>
                </a:solidFill>
              </a:rPr>
              <a:t>(15 </a:t>
            </a:r>
            <a:r>
              <a:rPr lang="en-US" altLang="ja-JP" sz="1600" dirty="0" err="1">
                <a:solidFill>
                  <a:schemeClr val="tx1"/>
                </a:solidFill>
              </a:rPr>
              <a:t>downto</a:t>
            </a:r>
            <a:r>
              <a:rPr lang="en-US" altLang="ja-JP" sz="1600" dirty="0">
                <a:solidFill>
                  <a:schemeClr val="tx1"/>
                </a:solidFill>
              </a:rPr>
              <a:t> 0);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   </a:t>
            </a:r>
            <a:r>
              <a:rPr lang="en-US" altLang="ja-JP" sz="1600" dirty="0" err="1">
                <a:solidFill>
                  <a:schemeClr val="tx1"/>
                </a:solidFill>
              </a:rPr>
              <a:t>addr</a:t>
            </a:r>
            <a:r>
              <a:rPr lang="en-US" altLang="ja-JP" sz="1600" dirty="0">
                <a:solidFill>
                  <a:schemeClr val="tx1"/>
                </a:solidFill>
              </a:rPr>
              <a:t>     : in </a:t>
            </a:r>
            <a:r>
              <a:rPr lang="en-US" altLang="ja-JP" sz="1600" dirty="0" err="1">
                <a:solidFill>
                  <a:schemeClr val="tx1"/>
                </a:solidFill>
              </a:rPr>
              <a:t>std_logic_vector</a:t>
            </a:r>
            <a:r>
              <a:rPr lang="en-US" altLang="ja-JP" sz="1600" dirty="0">
                <a:solidFill>
                  <a:schemeClr val="tx1"/>
                </a:solidFill>
              </a:rPr>
              <a:t>(7 </a:t>
            </a:r>
            <a:r>
              <a:rPr lang="en-US" altLang="ja-JP" sz="1600" dirty="0" err="1">
                <a:solidFill>
                  <a:schemeClr val="tx1"/>
                </a:solidFill>
              </a:rPr>
              <a:t>downto</a:t>
            </a:r>
            <a:r>
              <a:rPr lang="en-US" altLang="ja-JP" sz="1600" dirty="0">
                <a:solidFill>
                  <a:schemeClr val="tx1"/>
                </a:solidFill>
              </a:rPr>
              <a:t> 0);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   </a:t>
            </a:r>
            <a:r>
              <a:rPr lang="en-US" altLang="ja-JP" sz="1600" dirty="0" err="1">
                <a:solidFill>
                  <a:schemeClr val="tx1"/>
                </a:solidFill>
              </a:rPr>
              <a:t>S_s_ctl</a:t>
            </a:r>
            <a:r>
              <a:rPr lang="en-US" altLang="ja-JP" sz="1600" dirty="0">
                <a:solidFill>
                  <a:schemeClr val="tx1"/>
                </a:solidFill>
              </a:rPr>
              <a:t>  : in </a:t>
            </a:r>
            <a:r>
              <a:rPr lang="en-US" altLang="ja-JP" sz="1600" dirty="0" err="1">
                <a:solidFill>
                  <a:schemeClr val="tx1"/>
                </a:solidFill>
              </a:rPr>
              <a:t>std_logic_vector</a:t>
            </a:r>
            <a:r>
              <a:rPr lang="en-US" altLang="ja-JP" sz="1600" dirty="0">
                <a:solidFill>
                  <a:schemeClr val="tx1"/>
                </a:solidFill>
              </a:rPr>
              <a:t>(4 </a:t>
            </a:r>
            <a:r>
              <a:rPr lang="en-US" altLang="ja-JP" sz="1600" dirty="0" err="1">
                <a:solidFill>
                  <a:schemeClr val="tx1"/>
                </a:solidFill>
              </a:rPr>
              <a:t>downto</a:t>
            </a:r>
            <a:r>
              <a:rPr lang="en-US" altLang="ja-JP" sz="1600" dirty="0">
                <a:solidFill>
                  <a:schemeClr val="tx1"/>
                </a:solidFill>
              </a:rPr>
              <a:t> 0);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   S_BUS_B  : out </a:t>
            </a:r>
            <a:r>
              <a:rPr lang="en-US" altLang="ja-JP" sz="1600" dirty="0" err="1">
                <a:solidFill>
                  <a:schemeClr val="tx1"/>
                </a:solidFill>
              </a:rPr>
              <a:t>std_logic_vector</a:t>
            </a:r>
            <a:r>
              <a:rPr lang="en-US" altLang="ja-JP" sz="1600" dirty="0">
                <a:solidFill>
                  <a:schemeClr val="tx1"/>
                </a:solidFill>
              </a:rPr>
              <a:t>(15 </a:t>
            </a:r>
            <a:r>
              <a:rPr lang="en-US" altLang="ja-JP" sz="1600" dirty="0" err="1">
                <a:solidFill>
                  <a:schemeClr val="tx1"/>
                </a:solidFill>
              </a:rPr>
              <a:t>downto</a:t>
            </a:r>
            <a:r>
              <a:rPr lang="en-US" altLang="ja-JP" sz="1600" dirty="0">
                <a:solidFill>
                  <a:schemeClr val="tx1"/>
                </a:solidFill>
              </a:rPr>
              <a:t> 0));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end </a:t>
            </a:r>
            <a:r>
              <a:rPr lang="en-US" altLang="ja-JP" sz="1600" dirty="0" err="1">
                <a:solidFill>
                  <a:schemeClr val="tx1"/>
                </a:solidFill>
              </a:rPr>
              <a:t>bB</a:t>
            </a:r>
            <a:r>
              <a:rPr lang="en-US" altLang="ja-JP" sz="1600" dirty="0">
                <a:solidFill>
                  <a:schemeClr val="tx1"/>
                </a:solidFill>
              </a:rPr>
              <a:t>;</a:t>
            </a:r>
          </a:p>
          <a:p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en-US" altLang="ja-JP" sz="1600" dirty="0">
                <a:solidFill>
                  <a:schemeClr val="tx1"/>
                </a:solidFill>
              </a:rPr>
              <a:t>architecture BEHAVIOR of </a:t>
            </a:r>
            <a:r>
              <a:rPr lang="en-US" altLang="ja-JP" sz="1600" dirty="0" err="1">
                <a:solidFill>
                  <a:schemeClr val="tx1"/>
                </a:solidFill>
              </a:rPr>
              <a:t>bB</a:t>
            </a:r>
            <a:r>
              <a:rPr lang="en-US" altLang="ja-JP" sz="1600" dirty="0">
                <a:solidFill>
                  <a:schemeClr val="tx1"/>
                </a:solidFill>
              </a:rPr>
              <a:t> is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begin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S_BUS_B &lt;= S_GRB   when </a:t>
            </a:r>
            <a:r>
              <a:rPr lang="en-US" altLang="ja-JP" sz="1600" dirty="0" err="1">
                <a:solidFill>
                  <a:schemeClr val="tx1"/>
                </a:solidFill>
              </a:rPr>
              <a:t>S_s_ctl</a:t>
            </a:r>
            <a:r>
              <a:rPr lang="en-US" altLang="ja-JP" sz="1600" dirty="0">
                <a:solidFill>
                  <a:schemeClr val="tx1"/>
                </a:solidFill>
              </a:rPr>
              <a:t> = "10000"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else     S_PR_F  when </a:t>
            </a:r>
            <a:r>
              <a:rPr lang="en-US" altLang="ja-JP" sz="1600" dirty="0" err="1">
                <a:solidFill>
                  <a:schemeClr val="tx1"/>
                </a:solidFill>
              </a:rPr>
              <a:t>S_s_ctl</a:t>
            </a:r>
            <a:r>
              <a:rPr lang="en-US" altLang="ja-JP" sz="1600" dirty="0">
                <a:solidFill>
                  <a:schemeClr val="tx1"/>
                </a:solidFill>
              </a:rPr>
              <a:t> = "01000"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else     S_MAR_F when </a:t>
            </a:r>
            <a:r>
              <a:rPr lang="en-US" altLang="ja-JP" sz="1600" dirty="0" err="1">
                <a:solidFill>
                  <a:schemeClr val="tx1"/>
                </a:solidFill>
              </a:rPr>
              <a:t>S_s_ctl</a:t>
            </a:r>
            <a:r>
              <a:rPr lang="en-US" altLang="ja-JP" sz="1600" dirty="0">
                <a:solidFill>
                  <a:schemeClr val="tx1"/>
                </a:solidFill>
              </a:rPr>
              <a:t> = "00100"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else     S_MDR_F when </a:t>
            </a:r>
            <a:r>
              <a:rPr lang="en-US" altLang="ja-JP" sz="1600" dirty="0" err="1">
                <a:solidFill>
                  <a:schemeClr val="tx1"/>
                </a:solidFill>
              </a:rPr>
              <a:t>S_s_ctl</a:t>
            </a:r>
            <a:r>
              <a:rPr lang="en-US" altLang="ja-JP" sz="1600" dirty="0">
                <a:solidFill>
                  <a:schemeClr val="tx1"/>
                </a:solidFill>
              </a:rPr>
              <a:t> = "00010"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else     "00000000" &amp; </a:t>
            </a:r>
            <a:r>
              <a:rPr lang="en-US" altLang="ja-JP" sz="1600" dirty="0" err="1">
                <a:solidFill>
                  <a:schemeClr val="tx1"/>
                </a:solidFill>
              </a:rPr>
              <a:t>addr</a:t>
            </a:r>
            <a:r>
              <a:rPr lang="en-US" altLang="ja-JP" sz="1600" dirty="0">
                <a:solidFill>
                  <a:schemeClr val="tx1"/>
                </a:solidFill>
              </a:rPr>
              <a:t> when </a:t>
            </a:r>
            <a:r>
              <a:rPr lang="en-US" altLang="ja-JP" sz="1600" dirty="0" err="1">
                <a:solidFill>
                  <a:schemeClr val="tx1"/>
                </a:solidFill>
              </a:rPr>
              <a:t>S_s_ctl</a:t>
            </a:r>
            <a:r>
              <a:rPr lang="en-US" altLang="ja-JP" sz="1600" dirty="0">
                <a:solidFill>
                  <a:schemeClr val="tx1"/>
                </a:solidFill>
              </a:rPr>
              <a:t> = "00001"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else     "XXXXXXXXXXXXXXXX";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end BEHAVIOR;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線吹き出し 1 (枠付き) 6"/>
          <p:cNvSpPr/>
          <p:nvPr/>
        </p:nvSpPr>
        <p:spPr>
          <a:xfrm>
            <a:off x="6159500" y="1479550"/>
            <a:ext cx="4838700" cy="1054100"/>
          </a:xfrm>
          <a:prstGeom prst="borderCallout1">
            <a:avLst>
              <a:gd name="adj1" fmla="val 18750"/>
              <a:gd name="adj2" fmla="val -8333"/>
              <a:gd name="adj3" fmla="val 28163"/>
              <a:gd name="adj4" fmla="val -748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パッケージ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先頭</a:t>
            </a:r>
            <a:r>
              <a:rPr lang="ja-JP" altLang="en-US" dirty="0" smtClean="0">
                <a:solidFill>
                  <a:schemeClr val="tx1"/>
                </a:solidFill>
              </a:rPr>
              <a:t>で呼び出す必要がある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線吹き出し 1 (枠付き) 7"/>
          <p:cNvSpPr/>
          <p:nvPr/>
        </p:nvSpPr>
        <p:spPr>
          <a:xfrm>
            <a:off x="7722928" y="3225800"/>
            <a:ext cx="4270548" cy="1206500"/>
          </a:xfrm>
          <a:prstGeom prst="borderCallout1">
            <a:avLst>
              <a:gd name="adj1" fmla="val 18750"/>
              <a:gd name="adj2" fmla="val -8333"/>
              <a:gd name="adj3" fmla="val 27313"/>
              <a:gd name="adj4" fmla="val -471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他言語のように</a:t>
            </a:r>
            <a:r>
              <a:rPr lang="ja-JP" altLang="en-US" dirty="0" smtClean="0">
                <a:solidFill>
                  <a:schemeClr val="tx1"/>
                </a:solidFill>
              </a:rPr>
              <a:t>宣言を行う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ビット数も決める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入出力を分ける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線吹き出し 1 (枠付き) 8"/>
          <p:cNvSpPr/>
          <p:nvPr/>
        </p:nvSpPr>
        <p:spPr>
          <a:xfrm>
            <a:off x="7099300" y="4813300"/>
            <a:ext cx="4894176" cy="1168400"/>
          </a:xfrm>
          <a:prstGeom prst="borderCallout1">
            <a:avLst>
              <a:gd name="adj1" fmla="val 10316"/>
              <a:gd name="adj2" fmla="val -7283"/>
              <a:gd name="adj3" fmla="val 7680"/>
              <a:gd name="adj4" fmla="val -4095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回路の本体</a:t>
            </a:r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ja-JP" altLang="en-US" dirty="0" smtClean="0">
                <a:solidFill>
                  <a:schemeClr val="tx1"/>
                </a:solidFill>
              </a:rPr>
              <a:t>構造や動作について記述する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制御信号に従い選択し、</a:t>
            </a:r>
            <a:r>
              <a:rPr lang="en-US" altLang="ja-JP" dirty="0" smtClean="0">
                <a:solidFill>
                  <a:schemeClr val="tx1"/>
                </a:solidFill>
              </a:rPr>
              <a:t>ALU</a:t>
            </a:r>
            <a:r>
              <a:rPr lang="ja-JP" altLang="en-US" dirty="0" smtClean="0">
                <a:solidFill>
                  <a:schemeClr val="tx1"/>
                </a:solidFill>
              </a:rPr>
              <a:t>に送っている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30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進行</a:t>
            </a:r>
            <a:r>
              <a:rPr kumimoji="1" lang="ja-JP" altLang="en-US" dirty="0" smtClean="0"/>
              <a:t>状況・今後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 smtClean="0"/>
              <a:t>・各コンポーネントの作成</a:t>
            </a:r>
            <a:r>
              <a:rPr lang="ja-JP" altLang="en-US" sz="2800" dirty="0" smtClean="0"/>
              <a:t>はほぼ完了</a:t>
            </a:r>
            <a:endParaRPr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・コンポーネントを結合する部分のシミュレーションが未完了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・今後は上記の作成と回路上での実装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8949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</TotalTime>
  <Words>301</Words>
  <Application>Microsoft Office PowerPoint</Application>
  <PresentationFormat>ワイド画面</PresentationFormat>
  <Paragraphs>72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メイリオ</vt:lpstr>
      <vt:lpstr>Arial</vt:lpstr>
      <vt:lpstr>Trebuchet MS</vt:lpstr>
      <vt:lpstr>Wingdings 3</vt:lpstr>
      <vt:lpstr>ファセット</vt:lpstr>
      <vt:lpstr>VHDLによる平方根の計算</vt:lpstr>
      <vt:lpstr>最終目標</vt:lpstr>
      <vt:lpstr>計算例</vt:lpstr>
      <vt:lpstr>PowerPoint プレゼンテーション</vt:lpstr>
      <vt:lpstr>PowerPoint プレゼンテーション</vt:lpstr>
      <vt:lpstr>VHDLによる記述</vt:lpstr>
      <vt:lpstr>シミュレーション例</vt:lpstr>
      <vt:lpstr>プログラム例</vt:lpstr>
      <vt:lpstr>進行状況・今後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ics10</dc:creator>
  <cp:lastModifiedBy>ics10</cp:lastModifiedBy>
  <cp:revision>17</cp:revision>
  <dcterms:created xsi:type="dcterms:W3CDTF">2017-11-23T06:08:36Z</dcterms:created>
  <dcterms:modified xsi:type="dcterms:W3CDTF">2017-11-23T08:50:56Z</dcterms:modified>
</cp:coreProperties>
</file>